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8" r:id="rId2"/>
    <p:sldId id="312" r:id="rId3"/>
    <p:sldId id="332" r:id="rId4"/>
    <p:sldId id="323" r:id="rId5"/>
    <p:sldId id="339" r:id="rId6"/>
    <p:sldId id="340" r:id="rId7"/>
    <p:sldId id="326" r:id="rId8"/>
    <p:sldId id="324" r:id="rId9"/>
    <p:sldId id="325" r:id="rId10"/>
    <p:sldId id="327" r:id="rId11"/>
    <p:sldId id="328" r:id="rId12"/>
    <p:sldId id="329" r:id="rId13"/>
    <p:sldId id="330" r:id="rId14"/>
    <p:sldId id="331" r:id="rId15"/>
    <p:sldId id="333" r:id="rId16"/>
    <p:sldId id="334" r:id="rId17"/>
    <p:sldId id="335" r:id="rId18"/>
    <p:sldId id="336" r:id="rId19"/>
    <p:sldId id="337" r:id="rId20"/>
    <p:sldId id="338" r:id="rId21"/>
    <p:sldId id="341" r:id="rId22"/>
    <p:sldId id="342" r:id="rId23"/>
    <p:sldId id="343" r:id="rId24"/>
    <p:sldId id="344" r:id="rId25"/>
    <p:sldId id="348" r:id="rId26"/>
    <p:sldId id="349" r:id="rId27"/>
    <p:sldId id="350" r:id="rId28"/>
    <p:sldId id="322" r:id="rId2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20"/>
    <a:srgbClr val="82C11C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/>
    <p:restoredTop sz="94830"/>
  </p:normalViewPr>
  <p:slideViewPr>
    <p:cSldViewPr snapToGrid="0" snapToObjects="1">
      <p:cViewPr varScale="1">
        <p:scale>
          <a:sx n="156" d="100"/>
          <a:sy n="156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en-CZ" smtClean="0"/>
              <a:t>9/8/23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D13DA-EAC2-5A46-B69D-7C51B19AA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Z" smtClean="0"/>
              <a:pPr/>
              <a:t>‹#›</a:t>
            </a:fld>
            <a:endParaRPr lang="en-CZ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CZ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AFCFD-2557-F445-BA06-2078DC8B49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3317D-4140-7D4A-9D0D-1891C87F0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doc. JUDr. Ing. Bohumil Poláček, Ph.D., MBA, LLM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485 352 360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bohumil.polacek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tul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8" y="1470590"/>
            <a:ext cx="7985485" cy="1661409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Specializační studium</a:t>
            </a:r>
            <a:b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Oceňování obchodních závodů (podniků)</a:t>
            </a:r>
            <a:br>
              <a:rPr lang="cs-CZ" sz="1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sz="46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D2B131-BB47-5040-AB4D-1BF0EC6C34D3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7560001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5" name="Obrázek 4" descr="TUL 4">
            <a:extLst>
              <a:ext uri="{FF2B5EF4-FFF2-40B4-BE49-F238E27FC236}">
                <a16:creationId xmlns:a16="http://schemas.microsoft.com/office/drawing/2014/main" id="{89C31B0E-743A-E672-729B-2B738B42C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7" y="71977"/>
            <a:ext cx="1477645" cy="828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47B0B099-4352-BD7B-86C2-0CCE3BE6F8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2612" y="251364"/>
            <a:ext cx="3475990" cy="469265"/>
            <a:chOff x="4955" y="445"/>
            <a:chExt cx="5474" cy="73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01DBC563-FB4D-3B80-269C-60827F4668E1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6" t="14285" r="19435" b="75397"/>
            <a:stretch>
              <a:fillRect/>
            </a:stretch>
          </p:blipFill>
          <p:spPr bwMode="auto">
            <a:xfrm>
              <a:off x="7797" y="445"/>
              <a:ext cx="1449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3DEBF2D-8E22-C9CC-3872-EA68E2341E2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2" t="35423" r="67107" b="20689"/>
            <a:stretch>
              <a:fillRect/>
            </a:stretch>
          </p:blipFill>
          <p:spPr bwMode="auto">
            <a:xfrm>
              <a:off x="9244" y="447"/>
              <a:ext cx="1185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D2C02925-7791-224D-2482-B6EA092BA74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8" t="28252" r="363" b="26340"/>
            <a:stretch>
              <a:fillRect/>
            </a:stretch>
          </p:blipFill>
          <p:spPr bwMode="auto">
            <a:xfrm>
              <a:off x="4955" y="447"/>
              <a:ext cx="2843" cy="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828535"/>
            <a:ext cx="7560000" cy="2809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Metodický pokyn České národní banky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Informace ČNB k oceňování účastnických cenných papírů pro účely povinných nabídek převzetí, veřejných návrhů smlouvy a vytěsnění (OCE)</a:t>
            </a:r>
          </a:p>
          <a:p>
            <a:pPr lvl="1"/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Mezinárodní oceňovací standardy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International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Valuation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Standards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IVS)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vydává Výbor pro mezinárodní oceňovací standardy (International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Valuation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Standards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Council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IVSC)</a:t>
            </a:r>
          </a:p>
          <a:p>
            <a:pPr lvl="1"/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Evropské oceňovací standardy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European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Valuation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Standards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EVS)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vydává Evropská skupina odhadcovských asociací 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The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European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Group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of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Valuers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Associations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TEGoVA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17902" y="4690756"/>
            <a:ext cx="30325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10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Audio Recording 29. 8. 2023 17:19:11">
            <a:hlinkClick r:id="" action="ppaction://media"/>
            <a:extLst>
              <a:ext uri="{FF2B5EF4-FFF2-40B4-BE49-F238E27FC236}">
                <a16:creationId xmlns:a16="http://schemas.microsoft.com/office/drawing/2014/main" id="{BBB77ED6-313C-F8E2-9720-7DFB37713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35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v ekonomickém slova smyslu je chápána jako vztah mezi určitým subjektem a objektem za předpokladu racionálního chování</a:t>
            </a:r>
          </a:p>
          <a:p>
            <a:pPr>
              <a:spcAft>
                <a:spcPts val="600"/>
              </a:spcAft>
            </a:pP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podniku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je dána očekávanými budoucími příjmy přenesenými na jejich současnou hodnotu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podniku není objektivní vlastnost, protože je založena na projekci budoucího vývoje, jedná se o odhad, názor autora ocenění, nelze sestavit jednoznačný algoritmus umožňující určit hledanou hodnotu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není skutečnost, ale názor na nejpravděpodobnější cenu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0270" y="4690756"/>
            <a:ext cx="32088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11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podniku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.m4a">
            <a:hlinkClick r:id="" action="ppaction://media"/>
            <a:extLst>
              <a:ext uri="{FF2B5EF4-FFF2-40B4-BE49-F238E27FC236}">
                <a16:creationId xmlns:a16="http://schemas.microsoft.com/office/drawing/2014/main" id="{E5ADE161-9670-37CD-B963-070C6C3DC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2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kategorie, standardy, typy hodnoty podniku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předpoklady, na kterých stojí ocenění</a:t>
            </a:r>
          </a:p>
          <a:p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báze hodnoty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spravedlivá hodnota – netržní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investiční (subjektivní) hodnota – netržní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objektivizovaná hodnota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komplexní přístup na základě Kolínské školy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5460" y="4690756"/>
            <a:ext cx="32569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Báze hodnoty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2.m4a">
            <a:hlinkClick r:id="" action="ppaction://media"/>
            <a:extLst>
              <a:ext uri="{FF2B5EF4-FFF2-40B4-BE49-F238E27FC236}">
                <a16:creationId xmlns:a16="http://schemas.microsoft.com/office/drawing/2014/main" id="{839E8185-D9E3-6B91-4C70-588BF31EC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9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Ke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konkrétnímu účelu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ke kterému by mělo být ocenění použito, by měla být zvolena vhodná báze hodnoty.</a:t>
            </a: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závislosti na konkrétním účelu, zvolené bázi hodnoty a případně i podle výsledků analýz situace podniku pak oceňovatel vybírá jednotlivé metody výpočtu hodnoty, které použije, a také vstupní údaje, které bude do daných metod dosazovat.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5460" y="4690756"/>
            <a:ext cx="32569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3.m4a">
            <a:hlinkClick r:id="" action="ppaction://media"/>
            <a:extLst>
              <a:ext uri="{FF2B5EF4-FFF2-40B4-BE49-F238E27FC236}">
                <a16:creationId xmlns:a16="http://schemas.microsoft.com/office/drawing/2014/main" id="{FA9CF4FD-250F-9A0B-D980-8BD27980A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84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martket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je odhadnutá částka, za kterou by měl být majetek nebo závazek směněn k datu ocenění mezi ochotným kupujícím a ochotným prodávajícím při transakci mezi samostatnými a nezávislými partnery po náležitém marketingu, ve které by obě strany jednaly informovaně, rozumně a bez nátlaku.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8666" y="4690756"/>
            <a:ext cx="32249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4.m4a">
            <a:hlinkClick r:id="" action="ppaction://media"/>
            <a:extLst>
              <a:ext uri="{FF2B5EF4-FFF2-40B4-BE49-F238E27FC236}">
                <a16:creationId xmlns:a16="http://schemas.microsoft.com/office/drawing/2014/main" id="{C1213556-CA33-20E1-78B2-6552B7610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15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Spravedlivá hodnota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equitable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je odhadovaná cena pro převod aktiva nebo závazku mezi dvěma konkrétními, informovanými a ochotnými stranami, která odráží zájmy každé z těchto stran.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Spravedlivá hodnota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5.m4a">
            <a:hlinkClick r:id="" action="ppaction://media"/>
            <a:extLst>
              <a:ext uri="{FF2B5EF4-FFF2-40B4-BE49-F238E27FC236}">
                <a16:creationId xmlns:a16="http://schemas.microsoft.com/office/drawing/2014/main" id="{0035E8E5-5519-0743-F977-200A6DC41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03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Investiční hodnota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investment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je hodnota aktiva pro konkrétního stávajícího nebo předpokládaného vlastníka s ohledem na individuální nebo provozní cíle.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3476" y="4690756"/>
            <a:ext cx="31768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Investiční (subjektivní) hodnota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6.m4a">
            <a:hlinkClick r:id="" action="ppaction://media"/>
            <a:extLst>
              <a:ext uri="{FF2B5EF4-FFF2-40B4-BE49-F238E27FC236}">
                <a16:creationId xmlns:a16="http://schemas.microsoft.com/office/drawing/2014/main" id="{4CBD10AB-CD6F-ED5A-2256-CA3133AC2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8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Objektivizovaná hodnota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der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objektivierte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Unternehmenswert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představuje typizovanou a jinými subjekty přezkoumatelnou výnosovou hodnotu, která je stanovena z pohledu tuzemské osoby – vlastníka, neomezeně podléhající daním, přičemž tato hodnota je stanovena za předpokladu, že podnik bude pokračovat v nezměněném konceptu, při využití realistických očekávání v rámci tržních možností, rizik a dalších vlivů působících na hodnotu podniku.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8666" y="4690756"/>
            <a:ext cx="32249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Objektivizovaná hodnota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.m4a">
            <a:hlinkClick r:id="" action="ppaction://media"/>
            <a:extLst>
              <a:ext uri="{FF2B5EF4-FFF2-40B4-BE49-F238E27FC236}">
                <a16:creationId xmlns:a16="http://schemas.microsoft.com/office/drawing/2014/main" id="{82F63626-2AC0-83DB-96A7-46F38ED5E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0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502270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Reálným trhem je pouze kapitálový trh. 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Pouze z pohledu tohoto trhu lze hovořit o tržní hodnotě u akciových společností. 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 reálné východisko pro ocenění většiny podniků je proto považováno subjektivní ocenění. 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základním případě, a tím je nákup a prodej podniku, je východiskem subjektivní hodnota konkrétního prodávajícího a na druhé straně subjektivní hodnota konkrétního kupujícího.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Komplexní přístup (Kolínská škola)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.m4a">
            <a:hlinkClick r:id="" action="ppaction://media"/>
            <a:extLst>
              <a:ext uri="{FF2B5EF4-FFF2-40B4-BE49-F238E27FC236}">
                <a16:creationId xmlns:a16="http://schemas.microsoft.com/office/drawing/2014/main" id="{DCF2ACE5-467C-6925-A2EE-4B7A016C2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6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167055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synergická hodnota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synergistic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  <a:endParaRPr lang="cs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výsledek kombinace dvou nebo více aktiv nebo podílů, kdy tato kombinace má vyšší hodnotu než součet samostatných hodnot</a:t>
            </a:r>
          </a:p>
          <a:p>
            <a:pPr marL="596900" lvl="1" indent="0">
              <a:buNone/>
            </a:pP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likvidační hodnota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liquidation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částka, která by měla být dosažena při prodeji aktiva nebo skupiny aktiv na samostatném základě</a:t>
            </a: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vnitřní hodnota 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intrinsic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částka, kterou investor (analytik) považuje na základě ocenění nebo dostupných skutečností za „správnou“ nebo „reálnou“ hodnotu vlastnického podílu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19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i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Další netržní báze hodnoty</a:t>
            </a:r>
            <a:endParaRPr lang="en-CZ" i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9.m4a">
            <a:hlinkClick r:id="" action="ppaction://media"/>
            <a:extLst>
              <a:ext uri="{FF2B5EF4-FFF2-40B4-BE49-F238E27FC236}">
                <a16:creationId xmlns:a16="http://schemas.microsoft.com/office/drawing/2014/main" id="{CFA6D8C7-4F3D-65B8-C725-DE0D7322C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39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357052"/>
            <a:ext cx="7560000" cy="2809390"/>
          </a:xfrm>
        </p:spPr>
        <p:txBody>
          <a:bodyPr>
            <a:noAutofit/>
          </a:bodyPr>
          <a:lstStyle/>
          <a:p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Obecné základy</a:t>
            </a:r>
            <a:endParaRPr lang="en-CZ" sz="1500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Pojem podnik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princip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Oceňovací předpisy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podniku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Báze hodnoty</a:t>
            </a:r>
          </a:p>
          <a:p>
            <a:pPr lvl="2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</a:t>
            </a:r>
          </a:p>
          <a:p>
            <a:pPr lvl="2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Spravedlivá hodnota</a:t>
            </a:r>
          </a:p>
          <a:p>
            <a:pPr lvl="2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Investiční (subjektivní) hodnota</a:t>
            </a:r>
          </a:p>
          <a:p>
            <a:pPr lvl="2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Objektivizovaná hodnota</a:t>
            </a:r>
          </a:p>
          <a:p>
            <a:pPr lvl="2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Komplexní přístup (Kolínská škola)</a:t>
            </a:r>
          </a:p>
          <a:p>
            <a:pPr lvl="2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Další netržní báze hodnoty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1999" y="698176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Obsah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související s vlastnickým změnami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koupě obchodního závodu (§ 2175 OZ) 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nepeněžitý vklad (§ 143, 251, 573 ZOK)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veřejný návrh na koupi nebo směnu účastnických cenných papírů (§ 322 a násl. ZOK)</a:t>
            </a:r>
          </a:p>
          <a:p>
            <a:pPr lvl="1"/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squeeze-out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(vytěsnění minoritních akcionářů) (§ 375 a násl. ZOK)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právo odkupu podílů společníků (§ 89 a násl. ZOK)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povinná nabídka převzetí (č. 104/2008 Sb., o nabídkách převzetí)f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fúze a rozdělení (č. 125/2008 Sb., o přeměnách obchodních společností a družstev)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0270" y="4690756"/>
            <a:ext cx="32088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20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Důvody ocenění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0.m4a">
            <a:hlinkClick r:id="" action="ppaction://media"/>
            <a:extLst>
              <a:ext uri="{FF2B5EF4-FFF2-40B4-BE49-F238E27FC236}">
                <a16:creationId xmlns:a16="http://schemas.microsoft.com/office/drawing/2014/main" id="{AA0A419E-0C6F-C0C1-C4D5-5AF6116EE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1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13979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nesouvisející s vlastnickým změnami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změna právní formy (§ 367 zákona o přeměnách)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zastavení podílu v korporaci (§ 1320 OZ)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souvislosti s poskytnutím úvěru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souvislosti se sanací podniku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82636" y="4690756"/>
            <a:ext cx="33852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21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1.m4a">
            <a:hlinkClick r:id="" action="ppaction://media"/>
            <a:extLst>
              <a:ext uri="{FF2B5EF4-FFF2-40B4-BE49-F238E27FC236}">
                <a16:creationId xmlns:a16="http://schemas.microsoft.com/office/drawing/2014/main" id="{26E6224C-B7DD-984E-6367-F3B2B29B5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6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zpracování strategické a finanční analýzy podniku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volba vhodné metody ocenění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případě ocenění pro fúzi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1. fáze: oceňujeme jako by podnik nadále zůstal samostatný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2. fáze: zahrnutí efektů synergie po fúzi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7827" y="4690756"/>
            <a:ext cx="343331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Doporučený postup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2.m4a">
            <a:hlinkClick r:id="" action="ppaction://media"/>
            <a:extLst>
              <a:ext uri="{FF2B5EF4-FFF2-40B4-BE49-F238E27FC236}">
                <a16:creationId xmlns:a16="http://schemas.microsoft.com/office/drawing/2014/main" id="{6D156BBE-D934-33C4-4CDC-F0AE0DACD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1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86786"/>
            <a:ext cx="7560000" cy="2809390"/>
          </a:xfrm>
        </p:spPr>
        <p:txBody>
          <a:bodyPr>
            <a:noAutofit/>
          </a:bodyPr>
          <a:lstStyle/>
          <a:p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analýzy výnosů (</a:t>
            </a:r>
            <a:r>
              <a:rPr lang="cs-CZ" sz="12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výnosové metody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současné hodnoty budoucích výnosů (DCF)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kapitalizovaných čistých výnosů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kombinované (korigované) výnosové metody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ekonomické přidané hodnoty (EVA)</a:t>
            </a:r>
            <a:endParaRPr lang="en-CZ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analýzy trhu (</a:t>
            </a:r>
            <a:r>
              <a:rPr lang="cs-CZ" sz="12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metody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tržní kapitalizace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srovnatelných podniků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údajů o podnicích uváděných na burzu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srovnatelných transakcí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odvětvových multiplikátorů</a:t>
            </a:r>
            <a:endParaRPr lang="en-CZ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analýzy majetku (</a:t>
            </a:r>
            <a:r>
              <a:rPr lang="cs-CZ" sz="12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majetkové metody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účetní hodnota vlastního kapitálu na principu historických cen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substanční hodnota na principu nákladů znovupořízení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substanční hodnota na principu úspory nákladů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majetkové ocenění na principu tržních hodnot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likvidační hodnota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7827" y="4690756"/>
            <a:ext cx="343331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468477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Přehled metod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3.m4a">
            <a:hlinkClick r:id="" action="ppaction://media"/>
            <a:extLst>
              <a:ext uri="{FF2B5EF4-FFF2-40B4-BE49-F238E27FC236}">
                <a16:creationId xmlns:a16="http://schemas.microsoft.com/office/drawing/2014/main" id="{2D853DC0-2E27-21A1-BD0C-458871575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9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komplexnost (nestranně přihlíží k oprávněným zájmům všech stran)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úplnost (obsahové náležitosti)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opakovatelnost (kontrola výpočtů a postupů)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vnitřní konzistence (vzájemné neodporovatelnost)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nezávislost a nestrannost (nezávislost na výsledku ocenění)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důvodnost (použití metod, postupů, údajů)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odůvodnitelnost (všech postupů, metod, údajů)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vzájemná kontrola (použití více metod)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souladu s nejlepší praxí vyjádřenou oceňovacím standardy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odpovídající volba báze hodnoty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81033" y="4690756"/>
            <a:ext cx="340125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Obecné požadavky na ocenění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4.m4a">
            <a:hlinkClick r:id="" action="ppaction://media"/>
            <a:extLst>
              <a:ext uri="{FF2B5EF4-FFF2-40B4-BE49-F238E27FC236}">
                <a16:creationId xmlns:a16="http://schemas.microsoft.com/office/drawing/2014/main" id="{E736F284-C467-BA1A-88C6-DC4A2DCAC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83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502270"/>
            <a:ext cx="7560000" cy="2809390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Hodnotu aktiva vymezujeme jako současnou hodnotu budoucích čistých příjmů, které z tohoto aktiva poplynou držiteli tohoto aktiva.</a:t>
            </a: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Hlavní techniky přepočtu peněžních částek (jednotlivé částky, anuity,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perpetuity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 na současnou hodnotu pomocí: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odúročitele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úročitele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zásobitele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střadatele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umořovatele</a:t>
            </a:r>
          </a:p>
          <a:p>
            <a:pPr lvl="1"/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fondovatele</a:t>
            </a: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596900" lvl="1" indent="0">
              <a:buNone/>
            </a:pP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Metody oceňování podniku 1/14</a:t>
            </a:r>
            <a:endParaRPr lang="en-CZ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Faktor času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5.m4a">
            <a:hlinkClick r:id="" action="ppaction://media"/>
            <a:extLst>
              <a:ext uri="{FF2B5EF4-FFF2-40B4-BE49-F238E27FC236}">
                <a16:creationId xmlns:a16="http://schemas.microsoft.com/office/drawing/2014/main" id="{B2269188-F874-E606-591D-6D85CAFBA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56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kvalita managementu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obchodní riziko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prodejní riziko (očekávaný zisk)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provozní riziko (dáno provozní pákou = podíl fixních provozních nákladů na celkových provozních nákladech)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finanční riziko (závislé na fixních finančních nákladech – nákladové úroky a další platby za používání kapitálu)</a:t>
            </a:r>
          </a:p>
          <a:p>
            <a:pPr lvl="1"/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85842" y="4690756"/>
            <a:ext cx="33531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Faktor rizika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6.m4a">
            <a:hlinkClick r:id="" action="ppaction://media"/>
            <a:extLst>
              <a:ext uri="{FF2B5EF4-FFF2-40B4-BE49-F238E27FC236}">
                <a16:creationId xmlns:a16="http://schemas.microsoft.com/office/drawing/2014/main" id="{550B9B8B-1256-A7E3-D9CE-C0BF65DBD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62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nástroj, pomocí kterého se do hodnoty podniku promítá faktor času a faktor rizika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míra výnosnosti užívaná pro přepočet peněžní částky, která má být vydána nebo přijata v budoucnosti, na současnou hodnotu této částky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míra výnosnosti očekávaná investorem při akvizici budoucího peněžního toku s ohledem na riziko spojené s možností tento výnos získat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81033" y="4690756"/>
            <a:ext cx="340125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Obecné poznámky k diskontní míře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17.m4a">
            <a:hlinkClick r:id="" action="ppaction://media"/>
            <a:extLst>
              <a:ext uri="{FF2B5EF4-FFF2-40B4-BE49-F238E27FC236}">
                <a16:creationId xmlns:a16="http://schemas.microsoft.com/office/drawing/2014/main" id="{5ADFF009-58F4-3410-7C44-183B086F7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7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doc. JUDr. Ing. Bohumil Poláček, Ph.D., MBA, LLM</a:t>
            </a: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vedoucí Centra oceňování majetku</a:t>
            </a:r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485 352 360</a:t>
            </a:r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bohumil.polacek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@tul.cz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Děkuji za pozornost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F6CC599-39E0-F842-8506-4BFF90C0858F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7560001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901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Důvody ocenění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Doporučený postup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Přehled metod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Obecné požadavky na ocenění</a:t>
            </a:r>
          </a:p>
          <a:p>
            <a:pPr marL="596900" lvl="1" indent="0">
              <a:buNone/>
            </a:pPr>
            <a:endParaRPr lang="cs-CZ" sz="1500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Faktor času a rizika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Faktor času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Faktor rizika</a:t>
            </a:r>
          </a:p>
          <a:p>
            <a:pPr lvl="1"/>
            <a:r>
              <a:rPr lang="cs-CZ" sz="15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Obecné poznámky k diskontní míře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379193038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ekonomické teorii i praxi je pojem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podnik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dlouhodobě zaveden a odpovídá i mezinárodní ekonomické a oceňovací terminologii.</a:t>
            </a:r>
          </a:p>
          <a:p>
            <a:pPr>
              <a:lnSpc>
                <a:spcPct val="100000"/>
              </a:lnSpc>
            </a:pP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 oceňovací potřeby budeme pojem podnik chápat ve vymezení daném občanským zákoníkem pro pojem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obchodní závod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Pojem podnik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10" name="Audio Recording 28. 8. 2023 10:03:05">
            <a:hlinkClick r:id="" action="ppaction://media"/>
            <a:extLst>
              <a:ext uri="{FF2B5EF4-FFF2-40B4-BE49-F238E27FC236}">
                <a16:creationId xmlns:a16="http://schemas.microsoft.com/office/drawing/2014/main" id="{5721B70A-A8E9-BF26-6500-03CAA587F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7686"/>
      </p:ext>
    </p:extLst>
  </p:cSld>
  <p:clrMapOvr>
    <a:masterClrMapping/>
  </p:clrMapOvr>
  <p:transition spd="med" advTm="2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057135"/>
            <a:ext cx="7560000" cy="2809390"/>
          </a:xfrm>
        </p:spPr>
        <p:txBody>
          <a:bodyPr>
            <a:no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§ 502 OZ: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Obchodní závod (dále jen „závod“) je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organizovaný soubor jmění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který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podnikatel 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vytvořil a který z jeho vůle slouží k provozování jeho činnosti. Má se za to, že závod tvoří vše, co zpravidla slouží k jeho provozu.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§ 420/1 OZ: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Kdo samostatně vykonává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na vlastní účet 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 odpovědnost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výdělečnou činnost 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živnostenským nebo obdobným způsobem se záměrem činit tak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soustavně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za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účelem dosažení zisku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je považován se zřetelem k této činnosti za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podnikatele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§ 495 OZ: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Souhrn všeho, co osobě patří, tvoří její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majetek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Jmění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osoby tvoří </a:t>
            </a:r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souhrn jejího majetku a jejích dluhů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Audio Recording 28. 8. 2023 10:05:44">
            <a:hlinkClick r:id="" action="ppaction://media"/>
            <a:extLst>
              <a:ext uri="{FF2B5EF4-FFF2-40B4-BE49-F238E27FC236}">
                <a16:creationId xmlns:a16="http://schemas.microsoft.com/office/drawing/2014/main" id="{BE549CB3-13D6-7C5A-9048-F30C584EF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04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057135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Hladiny hodnoty podniku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brutto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podniku jako celku, jako podnikatelské jednotky (entity)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zahrnuje hodnotu jak pro vlastníky, tak pro věřitele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přibližně odpovídá pojmu majetek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netto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úrovni vlastníků podniku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oceňujeme vlastní kapitál (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rozdíl mezi majetkem a dluhy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2786" y="4690756"/>
            <a:ext cx="25837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8" name="Audio Recording 28. 8. 2023 11:57:30">
            <a:hlinkClick r:id="" action="ppaction://media"/>
            <a:extLst>
              <a:ext uri="{FF2B5EF4-FFF2-40B4-BE49-F238E27FC236}">
                <a16:creationId xmlns:a16="http://schemas.microsoft.com/office/drawing/2014/main" id="{D5A2952B-364F-D8E0-ECB9-741A1E867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74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Je třeba odhadnout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budoucí možné příjmy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 k tomu pomocí nějakého modelu stanovit požadovanou výnosnost.</a:t>
            </a: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Základním principem oceňování je vždy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porovnání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Pokud máme statek (předmět – zboží, služba, přírodní zdroj přinášející užitek), který by vůbec nebylo možné porovnat s jakoukoliv jinou, alespoň vzdáleněji podobnou alternativou, pak jej </a:t>
            </a: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ocenit nemůžeme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princip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Audio Recording 28. 8. 2023 12:30:11">
            <a:hlinkClick r:id="" action="ppaction://media"/>
            <a:extLst>
              <a:ext uri="{FF2B5EF4-FFF2-40B4-BE49-F238E27FC236}">
                <a16:creationId xmlns:a16="http://schemas.microsoft.com/office/drawing/2014/main" id="{0A60BCE0-29D9-7918-4AE1-FDED76620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61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1401204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CZ" sz="12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cs-CZ" sz="12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zákon č. 151/1997 Sb., o oceňování majetku</a:t>
            </a:r>
            <a:endParaRPr lang="cs-CZ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596900" lvl="1" indent="0">
              <a:spcAft>
                <a:spcPts val="600"/>
              </a:spcAft>
              <a:buNone/>
            </a:pPr>
            <a:r>
              <a:rPr lang="cs-CZ" sz="12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§ 24 Oceňování obchodního závodu</a:t>
            </a:r>
          </a:p>
          <a:p>
            <a:pPr lvl="1"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(1) Obchodní závod nebo jeho část (dále jen „závod“) </a:t>
            </a:r>
            <a:r>
              <a:rPr lang="cs-CZ" sz="12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 oceňuje součtem cen jednotlivých druhů majetků určených podle tohoto zákona sníženým o ceny dluhů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(2) Stanoví-li tak vyhláška, </a:t>
            </a:r>
            <a:r>
              <a:rPr lang="cs-CZ" sz="12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oceňuje se závod výnosovým způsobem, popřípadě jeho kombinací s oceněním podle odstavce 1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(3) Ocenění závodu výnosovým způsobem se určí jako </a:t>
            </a:r>
            <a:r>
              <a:rPr lang="cs-CZ" sz="12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součet diskontovaných budoucích čistých ročních výnosů závodu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 Způsob zjištění těchto výnosů a diskontování stanoví vyhláška.</a:t>
            </a:r>
          </a:p>
          <a:p>
            <a:pPr lvl="1"/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(4) Jestliže je při prodeji závodu sjednaná cena vyšší než cena podle odstavce 1 nebo 2, ocení se závod </a:t>
            </a:r>
            <a:r>
              <a:rPr lang="cs-CZ" sz="12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cenou sjednanou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 Rozdíl mezi sjednanou cenou a cenou zjištěnou se považuje za </a:t>
            </a:r>
            <a:r>
              <a:rPr lang="cs-CZ" sz="1200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cenu dobré pověsti závodu</a:t>
            </a:r>
            <a:r>
              <a:rPr lang="cs-CZ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cs-CZ" sz="14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93AA080-637E-5943-9F91-DD94C18793B4}"/>
              </a:ext>
            </a:extLst>
          </p:cNvPr>
          <p:cNvSpPr txBox="1">
            <a:spLocks/>
          </p:cNvSpPr>
          <p:nvPr/>
        </p:nvSpPr>
        <p:spPr>
          <a:xfrm>
            <a:off x="404400" y="9231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Oceňovací předpisy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2" name="Audio Recording 28. 8. 2023 12:40:28">
            <a:hlinkClick r:id="" action="ppaction://media"/>
            <a:extLst>
              <a:ext uri="{FF2B5EF4-FFF2-40B4-BE49-F238E27FC236}">
                <a16:creationId xmlns:a16="http://schemas.microsoft.com/office/drawing/2014/main" id="{83C842BF-48B3-BB57-C99A-9E01EAD5B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7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432001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cs-CZ" sz="12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vyhláška č. 441/2013 Sb., k provedení zákona o oceňování majetku (oceňovací vyhláška)</a:t>
            </a:r>
          </a:p>
          <a:p>
            <a:pPr>
              <a:lnSpc>
                <a:spcPct val="100000"/>
              </a:lnSpc>
            </a:pPr>
            <a:endParaRPr lang="cs-CZ" sz="1200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596900" lvl="1" indent="0" algn="just">
              <a:tabLst>
                <a:tab pos="971550" algn="l"/>
              </a:tabLst>
            </a:pPr>
            <a:r>
              <a:rPr lang="cs-CZ" sz="1200" b="1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	§ 1a</a:t>
            </a:r>
          </a:p>
          <a:p>
            <a:pPr marL="596900" lvl="1" indent="0">
              <a:buNone/>
              <a:tabLst>
                <a:tab pos="971550" algn="l"/>
              </a:tabLst>
            </a:pPr>
            <a:r>
              <a:rPr lang="cs-CZ" sz="1200" b="1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	Určení obvyklé ceny</a:t>
            </a:r>
          </a:p>
          <a:p>
            <a:pPr marL="596900" lvl="1" indent="0" algn="just">
              <a:buNone/>
              <a:tabLst>
                <a:tab pos="971550" algn="l"/>
              </a:tabLst>
            </a:pPr>
            <a:r>
              <a:rPr lang="cs-CZ" sz="1200" b="1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	(1)</a:t>
            </a:r>
            <a:r>
              <a:rPr lang="cs-CZ" sz="1200" b="0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 Obvyklá cena </a:t>
            </a:r>
            <a:r>
              <a:rPr lang="cs-CZ" sz="1200" i="0" u="sng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 určuje porovnáním</a:t>
            </a:r>
            <a:r>
              <a:rPr lang="cs-CZ" sz="1200" i="0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sz="1200" b="0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sjednaných cen stejných, popřípadě obdobných předmětů ocenění v obvyklém obchodním styku v tuzemsku ke dni ocenění. Do porovnání se nezahrnují ceny sjednané za vlivu mimořádných okolností trhu, osobních poměrů prodávajícího a kupujícího ani vlivu zvláštní obliby.</a:t>
            </a:r>
          </a:p>
          <a:p>
            <a:pPr marL="596900" lvl="1" indent="0" algn="just">
              <a:tabLst>
                <a:tab pos="971550" algn="l"/>
              </a:tabLst>
            </a:pPr>
            <a:endParaRPr lang="cs-CZ" sz="1200" b="0" i="0" u="none" strike="noStrike" dirty="0">
              <a:solidFill>
                <a:schemeClr val="tx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596900" lvl="1" indent="0" algn="just">
              <a:tabLst>
                <a:tab pos="971550" algn="l"/>
              </a:tabLst>
            </a:pPr>
            <a:r>
              <a:rPr lang="cs-CZ" sz="1200" b="1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	§ 1b</a:t>
            </a:r>
          </a:p>
          <a:p>
            <a:pPr marL="596900" lvl="1" indent="0">
              <a:buNone/>
              <a:tabLst>
                <a:tab pos="971550" algn="l"/>
              </a:tabLst>
            </a:pPr>
            <a:r>
              <a:rPr lang="cs-CZ" sz="1200" b="1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	Určení tržní hodnoty</a:t>
            </a:r>
          </a:p>
          <a:p>
            <a:pPr marL="596900" lvl="1" indent="0" algn="just">
              <a:buNone/>
              <a:tabLst>
                <a:tab pos="971550" algn="l"/>
              </a:tabLst>
            </a:pPr>
            <a:r>
              <a:rPr lang="cs-CZ" sz="1200" b="1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	(1)</a:t>
            </a:r>
            <a:r>
              <a:rPr lang="cs-CZ" sz="1200" b="0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 Tržní hodnotou předmětu ocenění je odhadovaná částka, která se určuje zpravidla </a:t>
            </a:r>
            <a:r>
              <a:rPr lang="cs-CZ" sz="1200" i="0" u="sng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na základě výběru z více způsobů oceňování</a:t>
            </a:r>
            <a:r>
              <a:rPr lang="cs-CZ" sz="1200" b="0" i="0" u="none" strike="noStrike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a to zejména způsobu porovnávacího, výnosového nebo nákladového. Při určení tržní hodnoty předmětu ocenění se zohledňují tržní rizika a předpokládaný vývoj na dílčím či místním trhu, na kterém by byl obchodován.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9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1/14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Audio Recording 29. 8. 2023 17:06:21">
            <a:hlinkClick r:id="" action="ppaction://media"/>
            <a:extLst>
              <a:ext uri="{FF2B5EF4-FFF2-40B4-BE49-F238E27FC236}">
                <a16:creationId xmlns:a16="http://schemas.microsoft.com/office/drawing/2014/main" id="{45F0E078-51CC-2CAE-B988-A79344521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5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EF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A812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17296</TotalTime>
  <Words>1974</Words>
  <Application>Microsoft Macintosh PowerPoint</Application>
  <PresentationFormat>Předvádění na obrazovce (16:9)</PresentationFormat>
  <Paragraphs>281</Paragraphs>
  <Slides>28</Slides>
  <Notes>0</Notes>
  <HiddenSlides>0</HiddenSlides>
  <MMClips>24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Inter</vt:lpstr>
      <vt:lpstr>Simple Light</vt:lpstr>
      <vt:lpstr>Specializační studium Oceňování obchodních závodů (podniků) Metody oceňování podniku 1/14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Bohumil Poláček</cp:lastModifiedBy>
  <cp:revision>240</cp:revision>
  <dcterms:modified xsi:type="dcterms:W3CDTF">2023-09-08T14:19:28Z</dcterms:modified>
</cp:coreProperties>
</file>