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08" r:id="rId2"/>
    <p:sldId id="256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6" r:id="rId23"/>
    <p:sldId id="367" r:id="rId24"/>
    <p:sldId id="368" r:id="rId25"/>
    <p:sldId id="363" r:id="rId26"/>
    <p:sldId id="364" r:id="rId27"/>
    <p:sldId id="365" r:id="rId28"/>
    <p:sldId id="369" r:id="rId29"/>
    <p:sldId id="370" r:id="rId30"/>
    <p:sldId id="371" r:id="rId31"/>
    <p:sldId id="372" r:id="rId32"/>
    <p:sldId id="373" r:id="rId33"/>
    <p:sldId id="374" r:id="rId34"/>
    <p:sldId id="375" r:id="rId35"/>
    <p:sldId id="322" r:id="rId36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0785" autoAdjust="0"/>
  </p:normalViewPr>
  <p:slideViewPr>
    <p:cSldViewPr snapToGrid="0" snapToObjects="1">
      <p:cViewPr varScale="1">
        <p:scale>
          <a:sx n="137" d="100"/>
          <a:sy n="137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09/25/2023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800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2C6354-2DA8-664A-AFE7-A856B90E07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12C5AE-0908-474E-8B97-DA6D9E0CBD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164572-F8AE-E149-88BB-9E9CD69986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0723-F43A-4695-9234-094961E183CC}" type="datetime1">
              <a:rPr lang="cs-CZ" smtClean="0"/>
              <a:t>25.09.2023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79430" y="4690756"/>
            <a:ext cx="341728" cy="338522"/>
          </a:xfrm>
        </p:spPr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72" r:id="rId4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840FD059-FCB9-400D-95B5-EC4AF940A0CB}"/>
              </a:ext>
            </a:extLst>
          </p:cNvPr>
          <p:cNvSpPr/>
          <p:nvPr/>
        </p:nvSpPr>
        <p:spPr>
          <a:xfrm>
            <a:off x="262020" y="1117060"/>
            <a:ext cx="8619960" cy="3904760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TextovéPole 2">
            <a:extLst>
              <a:ext uri="{FF2B5EF4-FFF2-40B4-BE49-F238E27FC236}">
                <a16:creationId xmlns:a16="http://schemas.microsoft.com/office/drawing/2014/main" id="{3FFE0F43-CB51-45B4-BF22-2E6B510AA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500" y="4224573"/>
            <a:ext cx="91440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přednášky: </a:t>
            </a:r>
            <a:r>
              <a:rPr lang="cs-CZ" alt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doc.</a:t>
            </a: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Štěpánka DVOŘÁČKOVÁ, Ph.D.</a:t>
            </a: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Pracoviště: </a:t>
            </a:r>
            <a:r>
              <a:rPr lang="cs-CZ" alt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 – FS, Katedra obrábění a montáže</a:t>
            </a:r>
            <a:endParaRPr lang="en-US" altLang="cs-CZ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55D69C9-41DC-485C-AB59-E963D4075944}"/>
              </a:ext>
            </a:extLst>
          </p:cNvPr>
          <p:cNvSpPr txBox="1"/>
          <p:nvPr/>
        </p:nvSpPr>
        <p:spPr>
          <a:xfrm>
            <a:off x="-10500" y="3884315"/>
            <a:ext cx="91440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Přednáška č. 11: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kvality v metrologii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6AF858CD-8B9C-4CA9-82E2-4C04BB306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500" y="3284984"/>
            <a:ext cx="914400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0C400E7E-3C3E-4028-A91B-22B8796DC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60" y="1268760"/>
            <a:ext cx="8403679" cy="19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C053F2C7-6A36-4A66-A0A7-4813BE06944E}"/>
              </a:ext>
            </a:extLst>
          </p:cNvPr>
          <p:cNvCxnSpPr/>
          <p:nvPr/>
        </p:nvCxnSpPr>
        <p:spPr>
          <a:xfrm>
            <a:off x="262020" y="320372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B5D8EF58-9738-4776-84B0-8BC01B786B84}"/>
              </a:ext>
            </a:extLst>
          </p:cNvPr>
          <p:cNvCxnSpPr/>
          <p:nvPr/>
        </p:nvCxnSpPr>
        <p:spPr>
          <a:xfrm>
            <a:off x="259554" y="126876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solidFill>
                  <a:srgbClr val="002060"/>
                </a:solidFill>
              </a:rPr>
              <a:t>Dalším </a:t>
            </a:r>
            <a:r>
              <a:rPr lang="cs-CZ" sz="1800" b="1" dirty="0">
                <a:solidFill>
                  <a:srgbClr val="002060"/>
                </a:solidFill>
              </a:rPr>
              <a:t>propracováním přístupu CWQC</a:t>
            </a:r>
            <a:r>
              <a:rPr lang="cs-CZ" sz="1800" dirty="0">
                <a:solidFill>
                  <a:srgbClr val="002060"/>
                </a:solidFill>
              </a:rPr>
              <a:t> (</a:t>
            </a:r>
            <a:r>
              <a:rPr lang="cs-CZ" sz="1800" dirty="0" err="1">
                <a:solidFill>
                  <a:srgbClr val="002060"/>
                </a:solidFill>
              </a:rPr>
              <a:t>Company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Wide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Quality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Control</a:t>
            </a:r>
            <a:r>
              <a:rPr lang="cs-CZ" sz="1800" dirty="0">
                <a:solidFill>
                  <a:srgbClr val="002060"/>
                </a:solidFill>
              </a:rPr>
              <a:t> – nebo-</a:t>
            </a:r>
            <a:r>
              <a:rPr lang="cs-CZ" sz="1800" dirty="0" err="1">
                <a:solidFill>
                  <a:srgbClr val="002060"/>
                </a:solidFill>
              </a:rPr>
              <a:t>li</a:t>
            </a:r>
            <a:r>
              <a:rPr lang="cs-CZ" sz="1800" dirty="0">
                <a:solidFill>
                  <a:srgbClr val="002060"/>
                </a:solidFill>
              </a:rPr>
              <a:t> celopodniková kontrola kvality (zaměřená na zaměstnance)) nastal přechod na </a:t>
            </a:r>
            <a:r>
              <a:rPr lang="cs-CZ" sz="1800" b="1" dirty="0" err="1">
                <a:solidFill>
                  <a:srgbClr val="002060"/>
                </a:solidFill>
              </a:rPr>
              <a:t>Total</a:t>
            </a:r>
            <a:r>
              <a:rPr lang="cs-CZ" sz="1800" b="1" dirty="0">
                <a:solidFill>
                  <a:srgbClr val="002060"/>
                </a:solidFill>
              </a:rPr>
              <a:t> </a:t>
            </a:r>
            <a:r>
              <a:rPr lang="cs-CZ" sz="1800" b="1" dirty="0" err="1">
                <a:solidFill>
                  <a:srgbClr val="002060"/>
                </a:solidFill>
              </a:rPr>
              <a:t>Quality</a:t>
            </a:r>
            <a:r>
              <a:rPr lang="cs-CZ" sz="1800" b="1" dirty="0">
                <a:solidFill>
                  <a:srgbClr val="002060"/>
                </a:solidFill>
              </a:rPr>
              <a:t> Management (TQM)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1800" dirty="0">
              <a:solidFill>
                <a:srgbClr val="002060"/>
              </a:solidFill>
            </a:endParaRPr>
          </a:p>
          <a:p>
            <a:pPr algn="just"/>
            <a:r>
              <a:rPr lang="cs-CZ" sz="1800" b="1" dirty="0">
                <a:solidFill>
                  <a:srgbClr val="002060"/>
                </a:solidFill>
              </a:rPr>
              <a:t>Normy ISO řady 9000</a:t>
            </a:r>
            <a:r>
              <a:rPr lang="cs-CZ" sz="1800" dirty="0">
                <a:solidFill>
                  <a:srgbClr val="002060"/>
                </a:solidFill>
              </a:rPr>
              <a:t>, které vznikly v r. 1987, </a:t>
            </a:r>
            <a:r>
              <a:rPr lang="cs-CZ" sz="1800" u="sng" dirty="0">
                <a:solidFill>
                  <a:srgbClr val="C00000"/>
                </a:solidFill>
              </a:rPr>
              <a:t>byly již revidovány a inovovány v roce 1994 a poté v letech 2000, 2005 a 2015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1800" dirty="0">
              <a:solidFill>
                <a:srgbClr val="002060"/>
              </a:solidFill>
            </a:endParaRPr>
          </a:p>
          <a:p>
            <a:pPr algn="just"/>
            <a:r>
              <a:rPr lang="cs-CZ" sz="1800" b="1" dirty="0">
                <a:solidFill>
                  <a:srgbClr val="002060"/>
                </a:solidFill>
              </a:rPr>
              <a:t>Certifikace podle ISO 9001 se stala téměř nezbytnou podmínkou pro konkurenceschopnost. </a:t>
            </a:r>
          </a:p>
          <a:p>
            <a:pPr algn="just"/>
            <a:endParaRPr lang="cs-CZ" sz="1800" dirty="0">
              <a:solidFill>
                <a:srgbClr val="002060"/>
              </a:solidFill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Další </a:t>
            </a:r>
            <a:r>
              <a:rPr lang="cs-CZ" sz="1800" b="1" dirty="0">
                <a:solidFill>
                  <a:srgbClr val="002060"/>
                </a:solidFill>
              </a:rPr>
              <a:t>vývoj managementu kvality vede ke spojení řízení kvality výroby a služeb s péčí o životní prostředí a bezpečnost</a:t>
            </a:r>
            <a:r>
              <a:rPr lang="cs-CZ" sz="1800" dirty="0">
                <a:solidFill>
                  <a:srgbClr val="002060"/>
                </a:solidFill>
              </a:rPr>
              <a:t>, souhrnně označovanému jako </a:t>
            </a:r>
            <a:r>
              <a:rPr lang="cs-CZ" sz="1800" b="1" u="sng" dirty="0" err="1">
                <a:solidFill>
                  <a:srgbClr val="002060"/>
                </a:solidFill>
              </a:rPr>
              <a:t>Global</a:t>
            </a:r>
            <a:r>
              <a:rPr lang="cs-CZ" sz="1800" b="1" u="sng" dirty="0">
                <a:solidFill>
                  <a:srgbClr val="002060"/>
                </a:solidFill>
              </a:rPr>
              <a:t> </a:t>
            </a:r>
            <a:r>
              <a:rPr lang="cs-CZ" sz="1800" b="1" u="sng" dirty="0" err="1">
                <a:solidFill>
                  <a:srgbClr val="002060"/>
                </a:solidFill>
              </a:rPr>
              <a:t>Quality</a:t>
            </a:r>
            <a:r>
              <a:rPr lang="cs-CZ" sz="1800" b="1" u="sng" dirty="0">
                <a:solidFill>
                  <a:srgbClr val="002060"/>
                </a:solidFill>
              </a:rPr>
              <a:t> Management</a:t>
            </a:r>
            <a:r>
              <a:rPr lang="cs-CZ" sz="1800" b="1" dirty="0">
                <a:solidFill>
                  <a:srgbClr val="002060"/>
                </a:solidFill>
              </a:rPr>
              <a:t> (GQM)</a:t>
            </a:r>
            <a:r>
              <a:rPr lang="cs-CZ" sz="1800" dirty="0">
                <a:solidFill>
                  <a:srgbClr val="002060"/>
                </a:solidFill>
              </a:rPr>
              <a:t>, u nás </a:t>
            </a:r>
            <a:r>
              <a:rPr lang="cs-CZ" sz="1800" u="sng" dirty="0">
                <a:solidFill>
                  <a:srgbClr val="C00000"/>
                </a:solidFill>
              </a:rPr>
              <a:t>nazývanému také integrovaný systém řízení kvality</a:t>
            </a:r>
            <a:endParaRPr lang="cs-CZ" sz="1800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98231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b="1" dirty="0">
                <a:solidFill>
                  <a:srgbClr val="C00000"/>
                </a:solidFill>
              </a:rPr>
              <a:t>1. Nástroje řízení kvality </a:t>
            </a:r>
          </a:p>
          <a:p>
            <a:pPr algn="just"/>
            <a:endParaRPr lang="cs-CZ" sz="1000" b="1" dirty="0">
              <a:solidFill>
                <a:srgbClr val="C00000"/>
              </a:solidFill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Řízení kvality je soubor procesů, které musí výrobce nebo poskytovatel služby zajistit, aby jeho produkt splňoval požadavky na kvalitu. </a:t>
            </a:r>
          </a:p>
          <a:p>
            <a:pPr algn="just"/>
            <a:r>
              <a:rPr lang="cs-CZ" sz="1800" b="1" u="sng" dirty="0">
                <a:solidFill>
                  <a:srgbClr val="002060"/>
                </a:solidFill>
              </a:rPr>
              <a:t>Nástroje pro řízení kvality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>
                <a:solidFill>
                  <a:srgbClr val="C00000"/>
                </a:solidFill>
              </a:rPr>
              <a:t>vznikaly na základě potřeby a zkušeností úspěšných firem a byly dále rozvíjeny podle konkrétních situací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Většina firem je převzala do svého systému a </a:t>
            </a:r>
            <a:r>
              <a:rPr lang="cs-CZ" sz="1800" dirty="0">
                <a:solidFill>
                  <a:srgbClr val="C00000"/>
                </a:solidFill>
              </a:rPr>
              <a:t>využívají jak základní nástroje, tak podle svých potřeb i nástroje střední i vyšší úrovně</a:t>
            </a:r>
            <a:r>
              <a:rPr lang="cs-CZ" sz="1800" dirty="0">
                <a:solidFill>
                  <a:srgbClr val="002060"/>
                </a:solidFill>
              </a:rPr>
              <a:t>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u="sng" dirty="0">
                <a:solidFill>
                  <a:srgbClr val="C00000"/>
                </a:solidFill>
              </a:rPr>
              <a:t>Nástroje řízení kvality se dělí na několik úrovní: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7 základních nástrojů </a:t>
            </a:r>
            <a:r>
              <a:rPr lang="cs-CZ" dirty="0">
                <a:solidFill>
                  <a:srgbClr val="002060"/>
                </a:solidFill>
              </a:rPr>
              <a:t>(definovány ve 40. – 50. letech 20. století)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7 nových nástrojů </a:t>
            </a:r>
            <a:r>
              <a:rPr lang="cs-CZ" dirty="0">
                <a:solidFill>
                  <a:srgbClr val="002060"/>
                </a:solidFill>
              </a:rPr>
              <a:t>(definovány v 70. letech 20. století)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středně obtížné nástroje,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pokročilé nástroje a metody.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54137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b="1" u="sng" dirty="0">
                <a:solidFill>
                  <a:srgbClr val="C00000"/>
                </a:solidFill>
              </a:rPr>
              <a:t>Základní nástroje</a:t>
            </a:r>
            <a:r>
              <a:rPr lang="cs-CZ" sz="1800" b="1" dirty="0">
                <a:solidFill>
                  <a:srgbClr val="002060"/>
                </a:solidFill>
              </a:rPr>
              <a:t> propracované na přelomu 40. a 50. let 20. století </a:t>
            </a:r>
            <a:r>
              <a:rPr lang="cs-CZ" sz="1800" dirty="0">
                <a:solidFill>
                  <a:srgbClr val="C00000"/>
                </a:solidFill>
              </a:rPr>
              <a:t>v Japonsku prof. </a:t>
            </a:r>
            <a:r>
              <a:rPr lang="cs-CZ" sz="1800" dirty="0" err="1">
                <a:solidFill>
                  <a:srgbClr val="C00000"/>
                </a:solidFill>
              </a:rPr>
              <a:t>Ishikawou</a:t>
            </a:r>
            <a:r>
              <a:rPr lang="cs-CZ" sz="1800" dirty="0">
                <a:solidFill>
                  <a:srgbClr val="C00000"/>
                </a:solidFill>
              </a:rPr>
              <a:t> a </a:t>
            </a:r>
            <a:r>
              <a:rPr lang="cs-CZ" sz="1800" dirty="0" err="1">
                <a:solidFill>
                  <a:srgbClr val="C00000"/>
                </a:solidFill>
              </a:rPr>
              <a:t>Demingem</a:t>
            </a:r>
            <a:r>
              <a:rPr lang="cs-CZ" sz="1800" dirty="0">
                <a:solidFill>
                  <a:srgbClr val="C00000"/>
                </a:solidFill>
              </a:rPr>
              <a:t> </a:t>
            </a:r>
            <a:r>
              <a:rPr lang="cs-CZ" sz="1800" dirty="0">
                <a:solidFill>
                  <a:srgbClr val="002060"/>
                </a:solidFill>
              </a:rPr>
              <a:t>(Američan působící po II. světové válce v Japonsku) </a:t>
            </a:r>
            <a:r>
              <a:rPr lang="cs-CZ" sz="1800" b="1" dirty="0">
                <a:solidFill>
                  <a:srgbClr val="002060"/>
                </a:solidFill>
              </a:rPr>
              <a:t>mají zásadní význam při zpracování údajů</a:t>
            </a:r>
            <a:r>
              <a:rPr lang="cs-CZ" sz="1800" dirty="0">
                <a:solidFill>
                  <a:srgbClr val="002060"/>
                </a:solidFill>
              </a:rPr>
              <a:t>, v prevenci kvality, při zdokonalování kvality, při analýze a řešení problémů nejen v průmyslu, ale také v oblasti služeb, </a:t>
            </a:r>
            <a:r>
              <a:rPr lang="cs-CZ" sz="1800" u="sng" dirty="0">
                <a:solidFill>
                  <a:srgbClr val="C00000"/>
                </a:solidFill>
              </a:rPr>
              <a:t>a jsou určeny pro práci řídících i řadových pracovníků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cs-CZ" sz="1800" b="1" u="sng" dirty="0">
                <a:solidFill>
                  <a:srgbClr val="002060"/>
                </a:solidFill>
              </a:rPr>
              <a:t>Mezi 7 základních nástrojů (</a:t>
            </a:r>
            <a:r>
              <a:rPr lang="cs-CZ" sz="1800" b="1" u="sng" dirty="0" err="1">
                <a:solidFill>
                  <a:srgbClr val="002060"/>
                </a:solidFill>
              </a:rPr>
              <a:t>Seven</a:t>
            </a:r>
            <a:r>
              <a:rPr lang="cs-CZ" sz="1800" b="1" u="sng" dirty="0">
                <a:solidFill>
                  <a:srgbClr val="002060"/>
                </a:solidFill>
              </a:rPr>
              <a:t> </a:t>
            </a:r>
            <a:r>
              <a:rPr lang="cs-CZ" sz="1800" b="1" u="sng" dirty="0" err="1">
                <a:solidFill>
                  <a:srgbClr val="002060"/>
                </a:solidFill>
              </a:rPr>
              <a:t>Tools</a:t>
            </a:r>
            <a:r>
              <a:rPr lang="cs-CZ" sz="1800" b="1" u="sng" dirty="0">
                <a:solidFill>
                  <a:srgbClr val="002060"/>
                </a:solidFill>
              </a:rPr>
              <a:t>) patří</a:t>
            </a:r>
            <a:r>
              <a:rPr lang="cs-CZ" sz="1800" dirty="0">
                <a:solidFill>
                  <a:srgbClr val="002060"/>
                </a:solidFill>
              </a:rPr>
              <a:t>: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sběr dat: záznamy, tabulky, grafy a kontrolní formuláře,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postupové (vývojové) diagramy a mapy vad,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diagramy příčin a následků,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 err="1">
                <a:solidFill>
                  <a:srgbClr val="002060"/>
                </a:solidFill>
              </a:rPr>
              <a:t>Paretova</a:t>
            </a:r>
            <a:r>
              <a:rPr lang="cs-CZ" sz="1800" dirty="0">
                <a:solidFill>
                  <a:srgbClr val="002060"/>
                </a:solidFill>
              </a:rPr>
              <a:t> analýza (</a:t>
            </a:r>
            <a:r>
              <a:rPr lang="cs-CZ" sz="1800" dirty="0" err="1">
                <a:solidFill>
                  <a:srgbClr val="002060"/>
                </a:solidFill>
              </a:rPr>
              <a:t>Pareto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Analysis</a:t>
            </a:r>
            <a:r>
              <a:rPr lang="cs-CZ" sz="1800" dirty="0">
                <a:solidFill>
                  <a:srgbClr val="002060"/>
                </a:solidFill>
              </a:rPr>
              <a:t>),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histogramy (</a:t>
            </a:r>
            <a:r>
              <a:rPr lang="cs-CZ" sz="1800" dirty="0" err="1">
                <a:solidFill>
                  <a:srgbClr val="002060"/>
                </a:solidFill>
              </a:rPr>
              <a:t>Histograms</a:t>
            </a:r>
            <a:r>
              <a:rPr lang="cs-CZ" sz="1800" dirty="0">
                <a:solidFill>
                  <a:srgbClr val="002060"/>
                </a:solidFill>
              </a:rPr>
              <a:t>),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bodový diagram a stochastická závislost (regresní a korelační analýza),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statistická regulace (</a:t>
            </a:r>
            <a:r>
              <a:rPr lang="cs-CZ" sz="1800" dirty="0" err="1">
                <a:solidFill>
                  <a:srgbClr val="002060"/>
                </a:solidFill>
              </a:rPr>
              <a:t>Statistical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Process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Control</a:t>
            </a:r>
            <a:r>
              <a:rPr lang="cs-CZ" sz="1800" dirty="0">
                <a:solidFill>
                  <a:srgbClr val="002060"/>
                </a:solidFill>
              </a:rPr>
              <a:t> - SPC).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14254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b="1" dirty="0">
                <a:solidFill>
                  <a:srgbClr val="002060"/>
                </a:solidFill>
              </a:rPr>
              <a:t>Kromě 7mi základních nástrojů řízení kvality</a:t>
            </a:r>
            <a:r>
              <a:rPr lang="cs-CZ" sz="1800" dirty="0">
                <a:solidFill>
                  <a:srgbClr val="002060"/>
                </a:solidFill>
              </a:rPr>
              <a:t>, které se </a:t>
            </a:r>
            <a:r>
              <a:rPr lang="cs-CZ" sz="1800" dirty="0">
                <a:solidFill>
                  <a:srgbClr val="C00000"/>
                </a:solidFill>
              </a:rPr>
              <a:t>uplatňují především při řešení problémů operativního řízení kvality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  <a:r>
              <a:rPr lang="cs-CZ" sz="1800" b="1" u="sng" dirty="0">
                <a:solidFill>
                  <a:srgbClr val="C00000"/>
                </a:solidFill>
              </a:rPr>
              <a:t>bylo definováno v 70. letech sedm „nových“ nástrojů řízení kvality</a:t>
            </a:r>
            <a:r>
              <a:rPr lang="cs-CZ" sz="1800" dirty="0">
                <a:solidFill>
                  <a:srgbClr val="002060"/>
                </a:solidFill>
              </a:rPr>
              <a:t>, které </a:t>
            </a:r>
            <a:r>
              <a:rPr lang="cs-CZ" sz="1800" u="sng" dirty="0">
                <a:solidFill>
                  <a:srgbClr val="002060"/>
                </a:solidFill>
              </a:rPr>
              <a:t>napomáhají zejména k tomu, aby byla kvalita včleněna do každého manažerského rozhodnutí na všech úrovních řízení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b="1" u="sng" dirty="0">
                <a:solidFill>
                  <a:srgbClr val="002060"/>
                </a:solidFill>
              </a:rPr>
              <a:t>Tyto nástroje nenahrazují původní základní nástroje řízení kvality</a:t>
            </a:r>
            <a:r>
              <a:rPr lang="cs-CZ" sz="1800" dirty="0">
                <a:solidFill>
                  <a:srgbClr val="002060"/>
                </a:solidFill>
              </a:rPr>
              <a:t>, ale </a:t>
            </a:r>
            <a:r>
              <a:rPr lang="cs-CZ" sz="1800" dirty="0">
                <a:solidFill>
                  <a:srgbClr val="C00000"/>
                </a:solidFill>
              </a:rPr>
              <a:t>slouží k jejich doplnění</a:t>
            </a:r>
            <a:r>
              <a:rPr lang="cs-CZ" sz="1800" dirty="0">
                <a:solidFill>
                  <a:srgbClr val="002060"/>
                </a:solidFill>
              </a:rPr>
              <a:t>: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afinitní diagram (Afinity Diagram),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diagram vzájemných vztahů (Relations Diagram),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systematický (strojový) diagram (např. analýza stromu poruch FTA </a:t>
            </a:r>
            <a:r>
              <a:rPr lang="cs-CZ" sz="1800" dirty="0" err="1">
                <a:solidFill>
                  <a:srgbClr val="002060"/>
                </a:solidFill>
              </a:rPr>
              <a:t>Fault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Tree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Analysis</a:t>
            </a:r>
            <a:r>
              <a:rPr lang="cs-CZ" sz="1800" dirty="0">
                <a:solidFill>
                  <a:srgbClr val="002060"/>
                </a:solidFill>
              </a:rPr>
              <a:t>),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maticový diagram (Matrix Diagram),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analýza údajů v matici (Matrix Data – </a:t>
            </a:r>
            <a:r>
              <a:rPr lang="cs-CZ" sz="1800" dirty="0" err="1">
                <a:solidFill>
                  <a:srgbClr val="002060"/>
                </a:solidFill>
              </a:rPr>
              <a:t>Analysis</a:t>
            </a:r>
            <a:r>
              <a:rPr lang="cs-CZ" sz="1800" dirty="0">
                <a:solidFill>
                  <a:srgbClr val="002060"/>
                </a:solidFill>
              </a:rPr>
              <a:t>), </a:t>
            </a:r>
          </a:p>
        </p:txBody>
      </p:sp>
    </p:spTree>
    <p:extLst>
      <p:ext uri="{BB962C8B-B14F-4D97-AF65-F5344CB8AC3E}">
        <p14:creationId xmlns:p14="http://schemas.microsoft.com/office/powerpoint/2010/main" val="70570087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procesu vyhodnocení (</a:t>
            </a:r>
            <a:r>
              <a:rPr lang="cs-CZ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 Chart), – síťový diagram.</a:t>
            </a:r>
          </a:p>
          <a:p>
            <a:pPr algn="just"/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8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 </a:t>
            </a:r>
            <a:r>
              <a:rPr lang="cs-CZ" sz="1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středně obtížné nástroje</a:t>
            </a:r>
            <a:r>
              <a:rPr lang="cs-CZ" sz="18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kvality patří např.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způsobilosti procesu, výrobního zařízení a </a:t>
            </a:r>
            <a:r>
              <a:rPr lang="cs-CZ" sz="18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měřidel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statistické přejímky,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různé metody statistických odhadů a testů,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metody smyslového hodnocení,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metody plánování experimentů DOE (Design </a:t>
            </a:r>
            <a:r>
              <a:rPr lang="cs-CZ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Experiments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/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skupiny pokročilých specifických</a:t>
            </a:r>
            <a:r>
              <a:rPr lang="cs-CZ" sz="18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(netradičních) metod zařadíme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pokročilé metody plánování experimentů,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multivariantní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analýzy (</a:t>
            </a:r>
            <a:r>
              <a:rPr lang="cs-CZ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Multivariate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Multivariate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Charts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různé metody operačního výzkumu, </a:t>
            </a:r>
          </a:p>
        </p:txBody>
      </p:sp>
    </p:spTree>
    <p:extLst>
      <p:ext uri="{BB962C8B-B14F-4D97-AF65-F5344CB8AC3E}">
        <p14:creationId xmlns:p14="http://schemas.microsoft.com/office/powerpoint/2010/main" val="2923214392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rizik (Risk </a:t>
            </a:r>
            <a:r>
              <a:rPr lang="cs-CZ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metody FMEA návrhu a procesu (</a:t>
            </a:r>
            <a:r>
              <a:rPr lang="cs-CZ" sz="1800" dirty="0" err="1">
                <a:solidFill>
                  <a:srgbClr val="002060"/>
                </a:solidFill>
              </a:rPr>
              <a:t>Fault</a:t>
            </a:r>
            <a:r>
              <a:rPr lang="cs-CZ" sz="1800" dirty="0">
                <a:solidFill>
                  <a:srgbClr val="002060"/>
                </a:solidFill>
              </a:rPr>
              <a:t> Mode and </a:t>
            </a:r>
            <a:r>
              <a:rPr lang="cs-CZ" sz="1800" dirty="0" err="1">
                <a:solidFill>
                  <a:srgbClr val="002060"/>
                </a:solidFill>
              </a:rPr>
              <a:t>Effect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Analysis</a:t>
            </a:r>
            <a:r>
              <a:rPr lang="cs-CZ" sz="1800" dirty="0">
                <a:solidFill>
                  <a:srgbClr val="002060"/>
                </a:solidFill>
              </a:rPr>
              <a:t>),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metoda QFD (</a:t>
            </a:r>
            <a:r>
              <a:rPr lang="cs-CZ" sz="1800" dirty="0" err="1">
                <a:solidFill>
                  <a:srgbClr val="002060"/>
                </a:solidFill>
              </a:rPr>
              <a:t>Quality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Function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Deployment</a:t>
            </a:r>
            <a:r>
              <a:rPr lang="cs-CZ" sz="1800" dirty="0">
                <a:solidFill>
                  <a:srgbClr val="002060"/>
                </a:solidFill>
              </a:rPr>
              <a:t>),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simultánní inženýrství (</a:t>
            </a:r>
            <a:r>
              <a:rPr lang="cs-CZ" sz="1800" dirty="0" err="1">
                <a:solidFill>
                  <a:srgbClr val="002060"/>
                </a:solidFill>
              </a:rPr>
              <a:t>Simultaneous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Engineering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  <a:r>
              <a:rPr lang="cs-CZ" sz="1800" dirty="0" err="1">
                <a:solidFill>
                  <a:srgbClr val="002060"/>
                </a:solidFill>
              </a:rPr>
              <a:t>Concurrent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Engineering</a:t>
            </a:r>
            <a:r>
              <a:rPr lang="cs-CZ" sz="1800" dirty="0">
                <a:solidFill>
                  <a:srgbClr val="002060"/>
                </a:solidFill>
              </a:rPr>
              <a:t>),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metoda CPM (</a:t>
            </a:r>
            <a:r>
              <a:rPr lang="cs-CZ" sz="1800" dirty="0" err="1">
                <a:solidFill>
                  <a:srgbClr val="002060"/>
                </a:solidFill>
              </a:rPr>
              <a:t>Critical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Path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Method</a:t>
            </a:r>
            <a:r>
              <a:rPr lang="cs-CZ" sz="1800" dirty="0">
                <a:solidFill>
                  <a:srgbClr val="002060"/>
                </a:solidFill>
              </a:rPr>
              <a:t>),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metoda PERT (Program </a:t>
            </a:r>
            <a:r>
              <a:rPr lang="cs-CZ" sz="1800" dirty="0" err="1">
                <a:solidFill>
                  <a:srgbClr val="002060"/>
                </a:solidFill>
              </a:rPr>
              <a:t>Evaluation</a:t>
            </a:r>
            <a:r>
              <a:rPr lang="cs-CZ" sz="1800" dirty="0">
                <a:solidFill>
                  <a:srgbClr val="002060"/>
                </a:solidFill>
              </a:rPr>
              <a:t> and </a:t>
            </a:r>
            <a:r>
              <a:rPr lang="cs-CZ" sz="1800" dirty="0" err="1">
                <a:solidFill>
                  <a:srgbClr val="002060"/>
                </a:solidFill>
              </a:rPr>
              <a:t>Review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Technique</a:t>
            </a:r>
            <a:r>
              <a:rPr lang="cs-CZ" sz="1800" dirty="0">
                <a:solidFill>
                  <a:srgbClr val="002060"/>
                </a:solidFill>
              </a:rPr>
              <a:t>),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hodnotové inženýrství (</a:t>
            </a:r>
            <a:r>
              <a:rPr lang="cs-CZ" sz="1800" dirty="0" err="1">
                <a:solidFill>
                  <a:srgbClr val="002060"/>
                </a:solidFill>
              </a:rPr>
              <a:t>Value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Engineering</a:t>
            </a:r>
            <a:r>
              <a:rPr lang="cs-CZ" sz="1800" dirty="0">
                <a:solidFill>
                  <a:srgbClr val="002060"/>
                </a:solidFill>
              </a:rPr>
              <a:t>). </a:t>
            </a:r>
          </a:p>
          <a:p>
            <a:pPr algn="just"/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800" b="1" dirty="0">
                <a:solidFill>
                  <a:srgbClr val="C00000"/>
                </a:solidFill>
              </a:rPr>
              <a:t>2. Přehled základních nástrojů řízení kvality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K řízení a ovládání jakéhokoliv procesu potřebujeme </a:t>
            </a:r>
            <a:r>
              <a:rPr lang="cs-CZ" sz="1800" b="1" u="sng" dirty="0">
                <a:solidFill>
                  <a:srgbClr val="C00000"/>
                </a:solidFill>
              </a:rPr>
              <a:t>informace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Základy teorie informace formuloval C. Shannon v r. 1948. </a:t>
            </a:r>
          </a:p>
        </p:txBody>
      </p:sp>
    </p:spTree>
    <p:extLst>
      <p:ext uri="{BB962C8B-B14F-4D97-AF65-F5344CB8AC3E}">
        <p14:creationId xmlns:p14="http://schemas.microsoft.com/office/powerpoint/2010/main" val="3244035224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b="1" dirty="0">
                <a:solidFill>
                  <a:srgbClr val="C00000"/>
                </a:solidFill>
              </a:rPr>
              <a:t>Informace</a:t>
            </a:r>
            <a:r>
              <a:rPr lang="cs-CZ" sz="1800" dirty="0">
                <a:solidFill>
                  <a:srgbClr val="002060"/>
                </a:solidFill>
              </a:rPr>
              <a:t> je jakákoliv </a:t>
            </a:r>
            <a:r>
              <a:rPr lang="cs-CZ" sz="1800" b="1" u="sng" dirty="0">
                <a:solidFill>
                  <a:srgbClr val="002060"/>
                </a:solidFill>
              </a:rPr>
              <a:t>zpráva (výrok, tvrzení), kterou lze reálně nebo potenciálně použít k řízení systému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Je kvantitativním obsahem zprávy, abstraktním pojmem nehmotné povahy.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Také je nedělitelná a je prostředkem pro komunikaci dvou nebo více subjektů (člověk - člověk, člověk - stroj, stroj - stroj).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b="1" dirty="0">
                <a:solidFill>
                  <a:srgbClr val="C00000"/>
                </a:solidFill>
              </a:rPr>
              <a:t>Zpráva</a:t>
            </a:r>
            <a:r>
              <a:rPr lang="cs-CZ" sz="1800" dirty="0">
                <a:solidFill>
                  <a:srgbClr val="002060"/>
                </a:solidFill>
              </a:rPr>
              <a:t> je materiálním </a:t>
            </a:r>
            <a:r>
              <a:rPr lang="cs-CZ" sz="1800" b="1" u="sng" dirty="0">
                <a:solidFill>
                  <a:srgbClr val="002060"/>
                </a:solidFill>
              </a:rPr>
              <a:t>nositelem informace</a:t>
            </a:r>
            <a:r>
              <a:rPr lang="cs-CZ" sz="1800" dirty="0">
                <a:solidFill>
                  <a:srgbClr val="002060"/>
                </a:solidFill>
              </a:rPr>
              <a:t> (forma řeči, textu, posloupnost čísel atd.), </a:t>
            </a:r>
            <a:r>
              <a:rPr lang="cs-CZ" sz="1800" b="1" u="sng" dirty="0">
                <a:solidFill>
                  <a:srgbClr val="002060"/>
                </a:solidFill>
              </a:rPr>
              <a:t>která má kvalitativní i kvantitativní obsah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b="1" dirty="0">
                <a:solidFill>
                  <a:srgbClr val="C00000"/>
                </a:solidFill>
              </a:rPr>
              <a:t>Signál</a:t>
            </a:r>
            <a:r>
              <a:rPr lang="cs-CZ" sz="1800" dirty="0">
                <a:solidFill>
                  <a:srgbClr val="002060"/>
                </a:solidFill>
              </a:rPr>
              <a:t> je </a:t>
            </a:r>
            <a:r>
              <a:rPr lang="cs-CZ" sz="1800" b="1" u="sng" dirty="0">
                <a:solidFill>
                  <a:srgbClr val="002060"/>
                </a:solidFill>
              </a:rPr>
              <a:t>fyzikální realizací zprávy ve formě určité fyzikální veličiny</a:t>
            </a:r>
            <a:r>
              <a:rPr lang="cs-CZ" sz="1800" dirty="0">
                <a:solidFill>
                  <a:srgbClr val="002060"/>
                </a:solidFill>
              </a:rPr>
              <a:t> (např. elektrický proud). </a:t>
            </a:r>
          </a:p>
          <a:p>
            <a:pPr algn="just"/>
            <a:endParaRPr lang="cs-CZ" sz="1800" dirty="0">
              <a:solidFill>
                <a:srgbClr val="002060"/>
              </a:solidFill>
            </a:endParaRPr>
          </a:p>
          <a:p>
            <a:pPr algn="just"/>
            <a:r>
              <a:rPr lang="cs-CZ" sz="1800" b="1" dirty="0">
                <a:solidFill>
                  <a:srgbClr val="C00000"/>
                </a:solidFill>
              </a:rPr>
              <a:t>Minimální informace</a:t>
            </a:r>
            <a:r>
              <a:rPr lang="cs-CZ" sz="1800" dirty="0">
                <a:solidFill>
                  <a:srgbClr val="002060"/>
                </a:solidFill>
              </a:rPr>
              <a:t> je </a:t>
            </a:r>
            <a:r>
              <a:rPr lang="cs-CZ" sz="1800" b="1" u="sng" dirty="0">
                <a:solidFill>
                  <a:srgbClr val="002060"/>
                </a:solidFill>
              </a:rPr>
              <a:t>výrok, o němž má smysl rozhodnout, zda je nebo není pravdivý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406660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solidFill>
                  <a:srgbClr val="002060"/>
                </a:solidFill>
              </a:rPr>
              <a:t>Mezi </a:t>
            </a:r>
            <a:r>
              <a:rPr lang="cs-CZ" sz="1800" u="sng" dirty="0">
                <a:solidFill>
                  <a:srgbClr val="002060"/>
                </a:solidFill>
              </a:rPr>
              <a:t>závažné nedostatky v oblasti informačního zabezpečení procesu řízení </a:t>
            </a:r>
            <a:r>
              <a:rPr lang="cs-CZ" sz="1800" dirty="0">
                <a:solidFill>
                  <a:srgbClr val="002060"/>
                </a:solidFill>
              </a:rPr>
              <a:t>patří: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C00000"/>
                </a:solidFill>
              </a:rPr>
              <a:t>nedostatek potřebných informací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chybné nebo </a:t>
            </a:r>
            <a:r>
              <a:rPr lang="cs-CZ" sz="1800" u="sng" dirty="0">
                <a:solidFill>
                  <a:srgbClr val="002060"/>
                </a:solidFill>
              </a:rPr>
              <a:t>pozdní zpracování údajů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C00000"/>
                </a:solidFill>
              </a:rPr>
              <a:t>zkreslené informace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1800" dirty="0">
              <a:solidFill>
                <a:srgbClr val="002060"/>
              </a:solidFill>
            </a:endParaRPr>
          </a:p>
          <a:p>
            <a:pPr algn="just"/>
            <a:r>
              <a:rPr lang="cs-CZ" sz="1800" b="1" dirty="0">
                <a:solidFill>
                  <a:srgbClr val="002060"/>
                </a:solidFill>
              </a:rPr>
              <a:t>Většina organizací má k dispozici dostatek dat </a:t>
            </a:r>
            <a:r>
              <a:rPr lang="cs-CZ" sz="1800" dirty="0">
                <a:solidFill>
                  <a:srgbClr val="002060"/>
                </a:solidFill>
              </a:rPr>
              <a:t>(číselných hodnot, např. 7,...), ale </a:t>
            </a:r>
            <a:r>
              <a:rPr lang="cs-CZ" sz="1800" u="sng" dirty="0">
                <a:solidFill>
                  <a:srgbClr val="C00000"/>
                </a:solidFill>
              </a:rPr>
              <a:t>chybí jim informace (souvislosti), které potřebují pro rozhodování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1800" dirty="0">
              <a:solidFill>
                <a:srgbClr val="002060"/>
              </a:solidFill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Uvědomme si proto </a:t>
            </a:r>
            <a:r>
              <a:rPr lang="cs-CZ" sz="1800" b="1" u="sng" dirty="0">
                <a:solidFill>
                  <a:srgbClr val="C00000"/>
                </a:solidFill>
              </a:rPr>
              <a:t>rozdíl mezi daty a informacemi</a:t>
            </a:r>
            <a:r>
              <a:rPr lang="cs-CZ" sz="1800" dirty="0">
                <a:solidFill>
                  <a:srgbClr val="002060"/>
                </a:solidFill>
              </a:rPr>
              <a:t>: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u="sng" dirty="0">
                <a:solidFill>
                  <a:srgbClr val="002060"/>
                </a:solidFill>
              </a:rPr>
              <a:t>data jsou fakta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C00000"/>
                </a:solidFill>
              </a:rPr>
              <a:t>informace jsou odpovědi na otázky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informace obsahují data,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u="sng" dirty="0">
                <a:solidFill>
                  <a:srgbClr val="002060"/>
                </a:solidFill>
              </a:rPr>
              <a:t>data nemusí vždy obsahovat informace</a:t>
            </a:r>
            <a:r>
              <a:rPr lang="cs-CZ" sz="1800" dirty="0">
                <a:solidFill>
                  <a:srgbClr val="002060"/>
                </a:solidFill>
              </a:rPr>
              <a:t>.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05110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b="1" dirty="0">
                <a:solidFill>
                  <a:srgbClr val="002060"/>
                </a:solidFill>
              </a:rPr>
              <a:t>Vytváření informace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u="sng" dirty="0">
                <a:solidFill>
                  <a:srgbClr val="C00000"/>
                </a:solidFill>
              </a:rPr>
              <a:t>se provádí na základě položené otázky</a:t>
            </a:r>
            <a:r>
              <a:rPr lang="cs-CZ" sz="1800" dirty="0">
                <a:solidFill>
                  <a:srgbClr val="002060"/>
                </a:solidFill>
              </a:rPr>
              <a:t>, která je dána informační potřebou. </a:t>
            </a:r>
          </a:p>
          <a:p>
            <a:pPr algn="just"/>
            <a:r>
              <a:rPr lang="cs-CZ" sz="1800" b="1" dirty="0">
                <a:solidFill>
                  <a:srgbClr val="002060"/>
                </a:solidFill>
              </a:rPr>
              <a:t>Pro její odpověď provedeme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u="sng" dirty="0">
                <a:solidFill>
                  <a:srgbClr val="C00000"/>
                </a:solidFill>
              </a:rPr>
              <a:t>sběr dat a jejich analýzu</a:t>
            </a:r>
            <a:r>
              <a:rPr lang="cs-CZ" sz="1800" dirty="0">
                <a:solidFill>
                  <a:srgbClr val="002060"/>
                </a:solidFill>
              </a:rPr>
              <a:t>, na základě toho </a:t>
            </a:r>
            <a:r>
              <a:rPr lang="cs-CZ" sz="1800" u="sng" dirty="0">
                <a:solidFill>
                  <a:srgbClr val="C00000"/>
                </a:solidFill>
              </a:rPr>
              <a:t>získáme sdělení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  <a:r>
              <a:rPr lang="cs-CZ" sz="1800" b="1" dirty="0">
                <a:solidFill>
                  <a:srgbClr val="002060"/>
                </a:solidFill>
              </a:rPr>
              <a:t>které odpoví na položenou otázku</a:t>
            </a:r>
            <a:r>
              <a:rPr lang="cs-CZ" sz="1800" dirty="0">
                <a:solidFill>
                  <a:srgbClr val="002060"/>
                </a:solidFill>
              </a:rPr>
              <a:t>.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b="1" u="sng" dirty="0">
                <a:solidFill>
                  <a:srgbClr val="C00000"/>
                </a:solidFill>
              </a:rPr>
              <a:t>2.1 Sběr dat – záznamy, tabulky, kontrolní formuláře a grafy</a:t>
            </a:r>
            <a:r>
              <a:rPr lang="cs-CZ" sz="1800" b="1" dirty="0">
                <a:solidFill>
                  <a:srgbClr val="C00000"/>
                </a:solidFill>
              </a:rPr>
              <a:t>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Prvotní údaje, které chceme účelně zaznamenat, vkládáme obvykle do předem </a:t>
            </a:r>
            <a:r>
              <a:rPr lang="cs-CZ" sz="1800" b="1" dirty="0">
                <a:solidFill>
                  <a:srgbClr val="002060"/>
                </a:solidFill>
              </a:rPr>
              <a:t>připravených formulářů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1000" b="1" u="sng" dirty="0">
              <a:solidFill>
                <a:srgbClr val="002060"/>
              </a:solidFill>
            </a:endParaRPr>
          </a:p>
          <a:p>
            <a:pPr algn="just"/>
            <a:r>
              <a:rPr lang="cs-CZ" sz="1800" b="1" u="sng" dirty="0">
                <a:solidFill>
                  <a:srgbClr val="002060"/>
                </a:solidFill>
              </a:rPr>
              <a:t>Dotazníky nebo formuláře</a:t>
            </a:r>
            <a:r>
              <a:rPr lang="cs-CZ" sz="1800" dirty="0">
                <a:solidFill>
                  <a:srgbClr val="002060"/>
                </a:solidFill>
              </a:rPr>
              <a:t> slouží k jednoduché, přehledné a rychlé evidenci potřebných údajů. </a:t>
            </a:r>
          </a:p>
          <a:p>
            <a:pPr algn="just"/>
            <a:endParaRPr lang="cs-CZ" sz="1000" b="1" dirty="0">
              <a:solidFill>
                <a:srgbClr val="C00000"/>
              </a:solidFill>
            </a:endParaRPr>
          </a:p>
          <a:p>
            <a:pPr algn="just"/>
            <a:r>
              <a:rPr lang="cs-CZ" sz="1800" b="1" u="sng" dirty="0">
                <a:solidFill>
                  <a:srgbClr val="C00000"/>
                </a:solidFill>
              </a:rPr>
              <a:t>Formuláře</a:t>
            </a:r>
            <a:r>
              <a:rPr lang="cs-CZ" sz="1800" dirty="0">
                <a:solidFill>
                  <a:srgbClr val="002060"/>
                </a:solidFill>
              </a:rPr>
              <a:t> mohou mít různou podobu, ale vždy musí být uveden výrobek, jeho kontrolovaný parametr nebo technologické místo, počet kontrolovaných vzorků, druh vady, jméno kontrolora, datum kontroly, údaje o výrobci atd. 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762713B2-CB8F-46E3-8FA1-77389F695435}"/>
              </a:ext>
            </a:extLst>
          </p:cNvPr>
          <p:cNvSpPr/>
          <p:nvPr/>
        </p:nvSpPr>
        <p:spPr>
          <a:xfrm>
            <a:off x="83714" y="2013167"/>
            <a:ext cx="478890" cy="31977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933299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solidFill>
                  <a:srgbClr val="002060"/>
                </a:solidFill>
              </a:rPr>
              <a:t>Mohou jimi být např. </a:t>
            </a:r>
            <a:r>
              <a:rPr lang="cs-CZ" sz="1800" dirty="0">
                <a:solidFill>
                  <a:srgbClr val="C00000"/>
                </a:solidFill>
              </a:rPr>
              <a:t>protokoly o kontrole, údaje o zkouškách, protokoly o přezkoumání materiálu, protokoly o nákladech na kvalitu</a:t>
            </a:r>
            <a:r>
              <a:rPr lang="cs-CZ" sz="1800" dirty="0">
                <a:solidFill>
                  <a:srgbClr val="002060"/>
                </a:solidFill>
              </a:rPr>
              <a:t>.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b="1" u="sng" dirty="0">
                <a:solidFill>
                  <a:srgbClr val="002060"/>
                </a:solidFill>
              </a:rPr>
              <a:t>Kontrolní formuláře, tabulky a záznamy o kvalitě</a:t>
            </a:r>
            <a:r>
              <a:rPr lang="cs-CZ" sz="1800" dirty="0">
                <a:solidFill>
                  <a:srgbClr val="002060"/>
                </a:solidFill>
              </a:rPr>
              <a:t> se musí po určitou dobu uchovávat, aby bylo možné je použít pro rozbor trendů kvality, ke zlepšení účinnosti opatření, a tím k dalšímu zlepšení kvality.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b="1" dirty="0">
                <a:solidFill>
                  <a:srgbClr val="002060"/>
                </a:solidFill>
              </a:rPr>
              <a:t>Uchovávané </a:t>
            </a:r>
            <a:r>
              <a:rPr lang="cs-CZ" sz="1800" b="1" u="sng" dirty="0">
                <a:solidFill>
                  <a:srgbClr val="002060"/>
                </a:solidFill>
              </a:rPr>
              <a:t>záznamy o kvalitě mají být chráněny proti poškození</a:t>
            </a:r>
            <a:r>
              <a:rPr lang="cs-CZ" sz="1800" b="1" dirty="0">
                <a:solidFill>
                  <a:srgbClr val="002060"/>
                </a:solidFill>
              </a:rPr>
              <a:t>, ztrátě a znehodnocení vlivem nevhodného prostředí.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Dokumentace má obsahovat: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dostatečné podklady pro dosahování požadované kvality výrobků/služeb,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účinnosti systému měření/řízení kvality,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a dokumentaci subdodavatelů.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44232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04508" y="2244284"/>
            <a:ext cx="4800600" cy="741941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Metrologie P11: </a:t>
            </a:r>
            <a:r>
              <a:rPr lang="pl-PL" b="1" dirty="0">
                <a:solidFill>
                  <a:srgbClr val="7030A0"/>
                </a:solidFill>
              </a:rPr>
              <a:t>Řízení kvality v metrologii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2204508" y="3360449"/>
            <a:ext cx="4800600" cy="37086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500" dirty="0">
                <a:solidFill>
                  <a:schemeClr val="tx1"/>
                </a:solidFill>
              </a:rPr>
              <a:t>doc. Ing. Štěpánka DVOŘÁČKOVÁ, Ph.D.</a:t>
            </a: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259681" y="-582216"/>
            <a:ext cx="9401175" cy="1221582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cs-CZ" sz="1050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259681" y="-582216"/>
            <a:ext cx="9401175" cy="1221582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cs-CZ" sz="1050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259681" y="-582216"/>
            <a:ext cx="9401175" cy="1221582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cs-CZ" sz="105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318" y="1934299"/>
            <a:ext cx="628650" cy="221456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205" y="246973"/>
            <a:ext cx="4951571" cy="644843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2351159" y="1136288"/>
            <a:ext cx="5008102" cy="9925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50" b="1" dirty="0"/>
              <a:t>Nové možnosti rozvoje vzdělávání na Technické univerzitě v Liberci</a:t>
            </a:r>
          </a:p>
          <a:p>
            <a:pPr algn="ctr"/>
            <a:endParaRPr lang="cs-CZ" sz="600" dirty="0"/>
          </a:p>
          <a:p>
            <a:pPr algn="ctr"/>
            <a:r>
              <a:rPr lang="cs-CZ" sz="1050" b="1" u="sng" dirty="0"/>
              <a:t>Specifický cíl A3:Tvorba nových profesně zaměřených studijních programů</a:t>
            </a:r>
          </a:p>
          <a:p>
            <a:pPr algn="ctr"/>
            <a:endParaRPr lang="cs-CZ" sz="1050" b="1" u="sng" dirty="0"/>
          </a:p>
          <a:p>
            <a:pPr algn="ctr"/>
            <a:r>
              <a:rPr lang="cs-CZ" sz="1050" b="1" dirty="0"/>
              <a:t>NPO_TUL_MSMT-16598/2022</a:t>
            </a:r>
          </a:p>
          <a:p>
            <a:endParaRPr lang="cs-CZ" sz="105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425065" y="2828806"/>
          <a:ext cx="4293870" cy="137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1131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431131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431608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759" y="4363308"/>
            <a:ext cx="1214438" cy="32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450" y="4363308"/>
            <a:ext cx="721519" cy="321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223" y="4363308"/>
            <a:ext cx="650081" cy="321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957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b="1" dirty="0">
                <a:solidFill>
                  <a:srgbClr val="C00000"/>
                </a:solidFill>
              </a:rPr>
              <a:t>Veškerá dokumentace </a:t>
            </a:r>
            <a:r>
              <a:rPr lang="cs-CZ" sz="1800" dirty="0">
                <a:solidFill>
                  <a:srgbClr val="002060"/>
                </a:solidFill>
              </a:rPr>
              <a:t>(např. výkresy, pokyny pro kontrolu, revizní zprávy, příručka kvality, postupy zabezpečování kvality) </a:t>
            </a:r>
            <a:r>
              <a:rPr lang="cs-CZ" sz="1800" u="sng" dirty="0">
                <a:solidFill>
                  <a:srgbClr val="C00000"/>
                </a:solidFill>
              </a:rPr>
              <a:t>musí být čitelná, označená datem vyhotovení</a:t>
            </a:r>
            <a:r>
              <a:rPr lang="cs-CZ" sz="1800" dirty="0">
                <a:solidFill>
                  <a:srgbClr val="002060"/>
                </a:solidFill>
              </a:rPr>
              <a:t> (včetně dat revizí), </a:t>
            </a:r>
            <a:r>
              <a:rPr lang="cs-CZ" sz="1800" u="sng" dirty="0">
                <a:solidFill>
                  <a:srgbClr val="C00000"/>
                </a:solidFill>
              </a:rPr>
              <a:t>pohotově zjistitelná, dostupná a uspořádaně udržovaná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1000" b="1" u="sng" dirty="0">
              <a:solidFill>
                <a:srgbClr val="002060"/>
              </a:solidFill>
            </a:endParaRPr>
          </a:p>
          <a:p>
            <a:pPr algn="just"/>
            <a:r>
              <a:rPr lang="cs-CZ" sz="1800" b="1" u="sng" dirty="0">
                <a:solidFill>
                  <a:srgbClr val="002060"/>
                </a:solidFill>
              </a:rPr>
              <a:t>V systému řízení kvality je uvedena i metoda pro aktualizaci</a:t>
            </a:r>
            <a:r>
              <a:rPr lang="cs-CZ" sz="1800" dirty="0">
                <a:solidFill>
                  <a:srgbClr val="002060"/>
                </a:solidFill>
              </a:rPr>
              <a:t>, výměnu, popř. skartaci dokumentů.</a:t>
            </a:r>
          </a:p>
          <a:p>
            <a:pPr algn="just"/>
            <a:endParaRPr lang="cs-CZ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800" b="1" u="sng" dirty="0">
                <a:solidFill>
                  <a:srgbClr val="C00000"/>
                </a:solidFill>
              </a:rPr>
              <a:t>Více informací o psaní dokumentů lze zjistit v normách</a:t>
            </a:r>
            <a:r>
              <a:rPr lang="cs-CZ" sz="1800" dirty="0">
                <a:solidFill>
                  <a:srgbClr val="002060"/>
                </a:solidFill>
              </a:rPr>
              <a:t>: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ČSN 01 6910:2014 Úprava dokumentů zpracovaných textovými procesory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ČSN ISO 690:2011 Informace a dokumentace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Pravidla pro bibliografické odkazy a citace informačních zdrojů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ČSN ISO 7144:1997 Dokumentace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ČSN ISO 214:2001 Dokumentace – Abstrakty pro publikace a dokumentaci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46021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b="1" u="sng" dirty="0">
                <a:solidFill>
                  <a:srgbClr val="C00000"/>
                </a:solidFill>
              </a:rPr>
              <a:t>Správné psaní názvů veličin a jednotek</a:t>
            </a:r>
            <a:r>
              <a:rPr lang="cs-CZ" sz="1800" dirty="0">
                <a:solidFill>
                  <a:srgbClr val="002060"/>
                </a:solidFill>
              </a:rPr>
              <a:t> je uvedeno ve </a:t>
            </a:r>
            <a:r>
              <a:rPr lang="cs-CZ" sz="1800" b="1" dirty="0">
                <a:solidFill>
                  <a:srgbClr val="002060"/>
                </a:solidFill>
              </a:rPr>
              <a:t>Vyhlášce MPO č. 264/2000 Sb., ve znění č. 424/2009 Sb., o základních měřicích jednotkách a ostatních jednotkách a o jejich označování.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Tato vyhláška, která je výtahem z ČSN ISO 80 000 Veličiny a jednotky – Část 1:2011 Obecně, informuje o veličinách a jednotkách užívaných na území ČR.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Zde je uveden přehled norem, vztahujících se k danému tématu: </a:t>
            </a:r>
          </a:p>
          <a:p>
            <a:pPr algn="just"/>
            <a:r>
              <a:rPr lang="cs-CZ" sz="1800" b="1" u="sng" dirty="0">
                <a:solidFill>
                  <a:srgbClr val="C00000"/>
                </a:solidFill>
              </a:rPr>
              <a:t>ČSN ISO 80 000 </a:t>
            </a:r>
            <a:r>
              <a:rPr lang="cs-CZ" sz="1800" u="sng" dirty="0">
                <a:solidFill>
                  <a:srgbClr val="C00000"/>
                </a:solidFill>
              </a:rPr>
              <a:t>Veličiny a jednotky – Část …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1:2011 Obecně,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7:2012 Světlo.</a:t>
            </a:r>
          </a:p>
          <a:p>
            <a:pPr algn="just"/>
            <a:endParaRPr lang="cs-CZ" sz="1800" dirty="0">
              <a:solidFill>
                <a:srgbClr val="002060"/>
              </a:solidFill>
            </a:endParaRPr>
          </a:p>
          <a:p>
            <a:pPr algn="just"/>
            <a:r>
              <a:rPr lang="cs-CZ" sz="1800" b="1" u="sng" dirty="0">
                <a:solidFill>
                  <a:srgbClr val="C00000"/>
                </a:solidFill>
              </a:rPr>
              <a:t>ČSN EN ISO 80 000</a:t>
            </a:r>
            <a:r>
              <a:rPr lang="cs-CZ" sz="1800" u="sng" dirty="0">
                <a:solidFill>
                  <a:srgbClr val="C00000"/>
                </a:solidFill>
              </a:rPr>
              <a:t> Veličiny a jednotky – Část …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2:2020 Matematické znaky a značky používané v přírodních vědách a technice, 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742661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solidFill>
                  <a:srgbClr val="002060"/>
                </a:solidFill>
              </a:rPr>
              <a:t>3:2007 Prostor a čas,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4:2020 Mechanika,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5:2020 Termodynamika,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8:2008 Akustika,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9:2020 Fyzikální chemie a molekulová fyzika,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10:2020 Atomová a jaderná fyzika,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11:2013 Podobnostní čísla,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12:2020 Fyzika kondenzovaných látek </a:t>
            </a:r>
          </a:p>
          <a:p>
            <a:pPr algn="just"/>
            <a:endParaRPr lang="cs-CZ" sz="1800" dirty="0">
              <a:solidFill>
                <a:srgbClr val="002060"/>
              </a:solidFill>
            </a:endParaRPr>
          </a:p>
          <a:p>
            <a:pPr algn="just"/>
            <a:r>
              <a:rPr lang="cs-CZ" sz="1800" b="1" u="sng" dirty="0">
                <a:solidFill>
                  <a:srgbClr val="C00000"/>
                </a:solidFill>
              </a:rPr>
              <a:t>Tabulky</a:t>
            </a:r>
            <a:r>
              <a:rPr lang="cs-CZ" sz="1800" dirty="0">
                <a:solidFill>
                  <a:srgbClr val="002060"/>
                </a:solidFill>
              </a:rPr>
              <a:t> jsou výhodné </a:t>
            </a:r>
            <a:r>
              <a:rPr lang="cs-CZ" sz="1800" b="1" u="sng" dirty="0">
                <a:solidFill>
                  <a:srgbClr val="002060"/>
                </a:solidFill>
              </a:rPr>
              <a:t>pro přesný záznam naměřených dat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  <a:r>
              <a:rPr lang="cs-CZ" sz="1800" dirty="0">
                <a:solidFill>
                  <a:srgbClr val="C00000"/>
                </a:solidFill>
              </a:rPr>
              <a:t>ale nevýhodou je horší názornost</a:t>
            </a:r>
            <a:r>
              <a:rPr lang="cs-CZ" sz="1800" dirty="0">
                <a:solidFill>
                  <a:srgbClr val="002060"/>
                </a:solidFill>
              </a:rPr>
              <a:t>, a tím i vybavovací schopnost informace, kterou shromážděná data obsahují (proto se doporučuje sloupce i řádky číslovat nebo jinak označovat).</a:t>
            </a:r>
          </a:p>
        </p:txBody>
      </p:sp>
    </p:spTree>
    <p:extLst>
      <p:ext uri="{BB962C8B-B14F-4D97-AF65-F5344CB8AC3E}">
        <p14:creationId xmlns:p14="http://schemas.microsoft.com/office/powerpoint/2010/main" val="3890080592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b="1" u="sng" dirty="0">
                <a:solidFill>
                  <a:srgbClr val="C00000"/>
                </a:solidFill>
              </a:rPr>
              <a:t>Statistické grafy</a:t>
            </a:r>
            <a:r>
              <a:rPr lang="cs-CZ" sz="1800" dirty="0">
                <a:solidFill>
                  <a:srgbClr val="002060"/>
                </a:solidFill>
              </a:rPr>
              <a:t> znázorňují statistická pozorování nebo statistický rozbor, vyjadřují souvislosti jevů nebo rozložení jevu podle různých hledisek. </a:t>
            </a:r>
          </a:p>
          <a:p>
            <a:pPr algn="just"/>
            <a:endParaRPr lang="cs-CZ" sz="1800" dirty="0">
              <a:solidFill>
                <a:srgbClr val="002060"/>
              </a:solidFill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Základní příslušenství grafů: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C00000"/>
                </a:solidFill>
              </a:rPr>
              <a:t>název</a:t>
            </a:r>
            <a:r>
              <a:rPr lang="cs-CZ" sz="1800" dirty="0">
                <a:solidFill>
                  <a:srgbClr val="002060"/>
                </a:solidFill>
              </a:rPr>
              <a:t>: je určujícím prvkem a má být u grafu, i když je graf začleněn v textu, (píše se pod graf)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C00000"/>
                </a:solidFill>
              </a:rPr>
              <a:t>poznámky</a:t>
            </a:r>
            <a:r>
              <a:rPr lang="cs-CZ" sz="1800" dirty="0">
                <a:solidFill>
                  <a:srgbClr val="002060"/>
                </a:solidFill>
              </a:rPr>
              <a:t>: obecné (umisťují se bezprostředně pod název grafu), zvláštní (uvádí se pod grafický obraz diagramu),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C602FA0-08E8-4BBE-AB87-CD8251A19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9813" y="2743643"/>
            <a:ext cx="3608651" cy="1894196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E65807F3-E8B8-400B-9450-7DDB28A8B8A8}"/>
              </a:ext>
            </a:extLst>
          </p:cNvPr>
          <p:cNvSpPr/>
          <p:nvPr/>
        </p:nvSpPr>
        <p:spPr>
          <a:xfrm>
            <a:off x="539552" y="2992465"/>
            <a:ext cx="43126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C00000"/>
                </a:solidFill>
              </a:rPr>
              <a:t>vysvětlivky:</a:t>
            </a:r>
            <a:r>
              <a:rPr lang="cs-CZ" sz="1800" dirty="0">
                <a:solidFill>
                  <a:srgbClr val="002060"/>
                </a:solidFill>
              </a:rPr>
              <a:t> mají vztah ke konkrétním částem grafu, vpisují se přímo do grafu, ale nesmí ohrozit jeho přehlednost a srozumitelnost,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C00000"/>
                </a:solidFill>
              </a:rPr>
              <a:t>legenda</a:t>
            </a:r>
            <a:r>
              <a:rPr lang="cs-CZ" sz="1800" dirty="0">
                <a:solidFill>
                  <a:srgbClr val="002060"/>
                </a:solidFill>
              </a:rPr>
              <a:t>: soustředěné vysvětlivky pro čtení grafu.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4717C17-521B-4803-96A1-7FB5CDCCD1DC}"/>
              </a:ext>
            </a:extLst>
          </p:cNvPr>
          <p:cNvSpPr/>
          <p:nvPr/>
        </p:nvSpPr>
        <p:spPr>
          <a:xfrm>
            <a:off x="5656185" y="4370884"/>
            <a:ext cx="15007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osa x - PŘÍČINA</a:t>
            </a:r>
            <a:endParaRPr lang="cs-CZ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FEB65CB5-9C99-4496-A7EA-0737C6828DB0}"/>
              </a:ext>
            </a:extLst>
          </p:cNvPr>
          <p:cNvSpPr/>
          <p:nvPr/>
        </p:nvSpPr>
        <p:spPr>
          <a:xfrm>
            <a:off x="5119251" y="2892944"/>
            <a:ext cx="17716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osa y - NÁSLEDEK</a:t>
            </a:r>
            <a:endParaRPr lang="cs-CZ" dirty="0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C07DC557-0261-4260-8EEE-14DAEA14AD46}"/>
              </a:ext>
            </a:extLst>
          </p:cNvPr>
          <p:cNvCxnSpPr/>
          <p:nvPr/>
        </p:nvCxnSpPr>
        <p:spPr>
          <a:xfrm>
            <a:off x="5162421" y="4559678"/>
            <a:ext cx="442451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8E877D35-B5A4-42B3-9292-C81E9B276C0F}"/>
              </a:ext>
            </a:extLst>
          </p:cNvPr>
          <p:cNvCxnSpPr>
            <a:cxnSpLocks/>
          </p:cNvCxnSpPr>
          <p:nvPr/>
        </p:nvCxnSpPr>
        <p:spPr>
          <a:xfrm flipV="1">
            <a:off x="5179143" y="3134032"/>
            <a:ext cx="0" cy="1445342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84934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b="1" u="sng" dirty="0">
                <a:solidFill>
                  <a:srgbClr val="C00000"/>
                </a:solidFill>
              </a:rPr>
              <a:t>2.2 Postupové (vývojové) diagramy</a:t>
            </a:r>
            <a:r>
              <a:rPr lang="cs-CZ" sz="1800" b="1" dirty="0">
                <a:solidFill>
                  <a:srgbClr val="C00000"/>
                </a:solidFill>
              </a:rPr>
              <a:t>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Znalost a </a:t>
            </a:r>
            <a:r>
              <a:rPr lang="cs-CZ" sz="1800" b="1" dirty="0">
                <a:solidFill>
                  <a:srgbClr val="002060"/>
                </a:solidFill>
              </a:rPr>
              <a:t>využívání postupových diagramů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b="1" dirty="0">
                <a:solidFill>
                  <a:srgbClr val="002060"/>
                </a:solidFill>
              </a:rPr>
              <a:t>patří mezi nejdůležitější činnosti při řešení úloh obecného řízení</a:t>
            </a:r>
            <a:r>
              <a:rPr lang="cs-CZ" sz="1800" dirty="0">
                <a:solidFill>
                  <a:srgbClr val="002060"/>
                </a:solidFill>
              </a:rPr>
              <a:t>, administrativy, výroby a služeb, Vedle pojmu postupový diagram se používají i pojmy průběhový diagram nebo vývojový diagram.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9F77318-BED1-4725-AE78-DFA41F61E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5596" y="1928163"/>
            <a:ext cx="2562868" cy="2695430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938EDCD6-FFD0-4C19-BA57-DB5C987747D9}"/>
              </a:ext>
            </a:extLst>
          </p:cNvPr>
          <p:cNvSpPr/>
          <p:nvPr/>
        </p:nvSpPr>
        <p:spPr>
          <a:xfrm>
            <a:off x="3322097" y="231899"/>
            <a:ext cx="5426367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cs-CZ" sz="1000" dirty="0">
                <a:solidFill>
                  <a:srgbClr val="002060"/>
                </a:solidFill>
              </a:rPr>
              <a:t>ČSN ISO 5807:1996 Dokumentační symboly a konvence pro vývojové diagramy toku dat, programu a systému, síťové diagramy programu a diagramy zdrojů systému</a:t>
            </a:r>
            <a:endParaRPr lang="cs-CZ" sz="10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04BACEA-84AE-476B-947A-277D15F3ED6B}"/>
              </a:ext>
            </a:extLst>
          </p:cNvPr>
          <p:cNvSpPr/>
          <p:nvPr/>
        </p:nvSpPr>
        <p:spPr>
          <a:xfrm>
            <a:off x="539552" y="2261446"/>
            <a:ext cx="54263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u="sng" dirty="0">
                <a:solidFill>
                  <a:srgbClr val="002060"/>
                </a:solidFill>
              </a:rPr>
              <a:t>Příklady symbolů</a:t>
            </a:r>
            <a:r>
              <a:rPr lang="cs-CZ" dirty="0">
                <a:solidFill>
                  <a:srgbClr val="002060"/>
                </a:solidFill>
              </a:rPr>
              <a:t>: </a:t>
            </a:r>
          </a:p>
          <a:p>
            <a:pPr algn="just"/>
            <a:r>
              <a:rPr lang="cs-CZ" dirty="0">
                <a:solidFill>
                  <a:srgbClr val="002060"/>
                </a:solidFill>
              </a:rPr>
              <a:t>1. </a:t>
            </a:r>
            <a:r>
              <a:rPr lang="cs-CZ" b="1" dirty="0">
                <a:solidFill>
                  <a:srgbClr val="002060"/>
                </a:solidFill>
              </a:rPr>
              <a:t>Zpracování</a:t>
            </a:r>
            <a:r>
              <a:rPr lang="cs-CZ" dirty="0">
                <a:solidFill>
                  <a:srgbClr val="002060"/>
                </a:solidFill>
              </a:rPr>
              <a:t> (proces, činnost) - představuje provádění určité činnosti v systému kvality.</a:t>
            </a:r>
          </a:p>
          <a:p>
            <a:pPr algn="just"/>
            <a:r>
              <a:rPr lang="cs-CZ" dirty="0">
                <a:solidFill>
                  <a:srgbClr val="002060"/>
                </a:solidFill>
              </a:rPr>
              <a:t>2. </a:t>
            </a:r>
            <a:r>
              <a:rPr lang="cs-CZ" b="1" dirty="0">
                <a:solidFill>
                  <a:srgbClr val="002060"/>
                </a:solidFill>
              </a:rPr>
              <a:t>Podrobnější znázornění</a:t>
            </a:r>
            <a:r>
              <a:rPr lang="cs-CZ" dirty="0">
                <a:solidFill>
                  <a:srgbClr val="002060"/>
                </a:solidFill>
              </a:rPr>
              <a:t> - pomocí proužkového symbolu s označením informuje o tom, že daná činnost je zvlášť řešena v jiné části systému jakosti.</a:t>
            </a:r>
          </a:p>
          <a:p>
            <a:pPr algn="just"/>
            <a:r>
              <a:rPr lang="cs-CZ" dirty="0">
                <a:solidFill>
                  <a:srgbClr val="002060"/>
                </a:solidFill>
              </a:rPr>
              <a:t>3. </a:t>
            </a:r>
            <a:r>
              <a:rPr lang="cs-CZ" b="1" dirty="0">
                <a:solidFill>
                  <a:srgbClr val="002060"/>
                </a:solidFill>
              </a:rPr>
              <a:t>Rozhodován</a:t>
            </a:r>
            <a:r>
              <a:rPr lang="cs-CZ" dirty="0">
                <a:solidFill>
                  <a:srgbClr val="002060"/>
                </a:solidFill>
              </a:rPr>
              <a:t>í - symbol představuje rozhodovací činnost.</a:t>
            </a:r>
          </a:p>
          <a:p>
            <a:pPr algn="just"/>
            <a:r>
              <a:rPr lang="cs-CZ" dirty="0">
                <a:solidFill>
                  <a:srgbClr val="002060"/>
                </a:solidFill>
              </a:rPr>
              <a:t>4. </a:t>
            </a:r>
            <a:r>
              <a:rPr lang="cs-CZ" b="1" dirty="0">
                <a:solidFill>
                  <a:srgbClr val="002060"/>
                </a:solidFill>
              </a:rPr>
              <a:t>Spojka</a:t>
            </a:r>
            <a:r>
              <a:rPr lang="cs-CZ" dirty="0">
                <a:solidFill>
                  <a:srgbClr val="002060"/>
                </a:solidFill>
              </a:rPr>
              <a:t> - představuje výstup do jiné části vývojového diagramu a pokračování na jiném místě.</a:t>
            </a:r>
          </a:p>
          <a:p>
            <a:pPr algn="just"/>
            <a:r>
              <a:rPr lang="cs-CZ" dirty="0">
                <a:solidFill>
                  <a:srgbClr val="002060"/>
                </a:solidFill>
              </a:rPr>
              <a:t>5. </a:t>
            </a:r>
            <a:r>
              <a:rPr lang="cs-CZ" b="1" dirty="0">
                <a:solidFill>
                  <a:srgbClr val="002060"/>
                </a:solidFill>
              </a:rPr>
              <a:t>Spojnice</a:t>
            </a:r>
            <a:r>
              <a:rPr lang="cs-CZ" dirty="0">
                <a:solidFill>
                  <a:srgbClr val="002060"/>
                </a:solidFill>
              </a:rPr>
              <a:t> - představuje tok činnosti v systému (lze doplnit šipkou)</a:t>
            </a:r>
          </a:p>
          <a:p>
            <a:pPr algn="just"/>
            <a:endParaRPr lang="cs-CZ" dirty="0">
              <a:solidFill>
                <a:srgbClr val="002060"/>
              </a:solidFill>
            </a:endParaRP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A2329207-ED63-44D0-91D3-DBE15F357C4A}"/>
              </a:ext>
            </a:extLst>
          </p:cNvPr>
          <p:cNvCxnSpPr>
            <a:cxnSpLocks/>
          </p:cNvCxnSpPr>
          <p:nvPr/>
        </p:nvCxnSpPr>
        <p:spPr>
          <a:xfrm>
            <a:off x="5899146" y="2610010"/>
            <a:ext cx="648237" cy="147797"/>
          </a:xfrm>
          <a:prstGeom prst="straightConnector1">
            <a:avLst/>
          </a:prstGeom>
          <a:noFill/>
          <a:ln w="25400" cap="flat">
            <a:solidFill>
              <a:srgbClr val="C0000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63676443-D779-488E-9F66-1D44E580301D}"/>
              </a:ext>
            </a:extLst>
          </p:cNvPr>
          <p:cNvCxnSpPr>
            <a:cxnSpLocks/>
          </p:cNvCxnSpPr>
          <p:nvPr/>
        </p:nvCxnSpPr>
        <p:spPr>
          <a:xfrm flipV="1">
            <a:off x="5314322" y="3520099"/>
            <a:ext cx="1316823" cy="194119"/>
          </a:xfrm>
          <a:prstGeom prst="straightConnector1">
            <a:avLst/>
          </a:prstGeom>
          <a:noFill/>
          <a:ln w="25400" cap="flat">
            <a:solidFill>
              <a:srgbClr val="C0000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1DFFBB6B-0827-4BC1-97A4-2BCBEA48B7D6}"/>
              </a:ext>
            </a:extLst>
          </p:cNvPr>
          <p:cNvCxnSpPr>
            <a:cxnSpLocks/>
          </p:cNvCxnSpPr>
          <p:nvPr/>
        </p:nvCxnSpPr>
        <p:spPr>
          <a:xfrm>
            <a:off x="5899146" y="3227410"/>
            <a:ext cx="1876744" cy="190377"/>
          </a:xfrm>
          <a:prstGeom prst="straightConnector1">
            <a:avLst/>
          </a:prstGeom>
          <a:noFill/>
          <a:ln w="25400" cap="flat">
            <a:solidFill>
              <a:srgbClr val="C0000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A78EA473-10FC-4E7E-888C-B5F5A91849B5}"/>
              </a:ext>
            </a:extLst>
          </p:cNvPr>
          <p:cNvCxnSpPr>
            <a:cxnSpLocks/>
          </p:cNvCxnSpPr>
          <p:nvPr/>
        </p:nvCxnSpPr>
        <p:spPr>
          <a:xfrm>
            <a:off x="5314321" y="4093857"/>
            <a:ext cx="1233062" cy="247798"/>
          </a:xfrm>
          <a:prstGeom prst="straightConnector1">
            <a:avLst/>
          </a:prstGeom>
          <a:noFill/>
          <a:ln w="25400" cap="flat">
            <a:solidFill>
              <a:srgbClr val="C0000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" name="Obdélník 22">
            <a:extLst>
              <a:ext uri="{FF2B5EF4-FFF2-40B4-BE49-F238E27FC236}">
                <a16:creationId xmlns:a16="http://schemas.microsoft.com/office/drawing/2014/main" id="{853B59F6-60BA-423D-BC4B-8273C23E51E6}"/>
              </a:ext>
            </a:extLst>
          </p:cNvPr>
          <p:cNvSpPr/>
          <p:nvPr/>
        </p:nvSpPr>
        <p:spPr>
          <a:xfrm>
            <a:off x="6104761" y="4434511"/>
            <a:ext cx="23246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i="1" dirty="0">
                <a:solidFill>
                  <a:srgbClr val="002060"/>
                </a:solidFill>
              </a:rPr>
              <a:t>Ukázka tvorby postupového diagramu</a:t>
            </a:r>
          </a:p>
        </p:txBody>
      </p:sp>
    </p:spTree>
    <p:extLst>
      <p:ext uri="{BB962C8B-B14F-4D97-AF65-F5344CB8AC3E}">
        <p14:creationId xmlns:p14="http://schemas.microsoft.com/office/powerpoint/2010/main" val="2067449580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1854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b="1" dirty="0">
                <a:solidFill>
                  <a:srgbClr val="C00000"/>
                </a:solidFill>
              </a:rPr>
              <a:t>Vlivy</a:t>
            </a:r>
            <a:r>
              <a:rPr lang="cs-CZ" sz="1800" dirty="0">
                <a:solidFill>
                  <a:srgbClr val="002060"/>
                </a:solidFill>
              </a:rPr>
              <a:t> na nejistotu výsledků měření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217E328-1995-4A81-9449-63B198082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1716" y="738509"/>
            <a:ext cx="6103360" cy="3861184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3" name="Šipka: doprava 2">
            <a:extLst>
              <a:ext uri="{FF2B5EF4-FFF2-40B4-BE49-F238E27FC236}">
                <a16:creationId xmlns:a16="http://schemas.microsoft.com/office/drawing/2014/main" id="{F5E3FEFC-F96A-4BDA-8FD0-60842D156D10}"/>
              </a:ext>
            </a:extLst>
          </p:cNvPr>
          <p:cNvSpPr/>
          <p:nvPr/>
        </p:nvSpPr>
        <p:spPr>
          <a:xfrm>
            <a:off x="1040043" y="1828800"/>
            <a:ext cx="1354149" cy="397869"/>
          </a:xfrm>
          <a:prstGeom prst="rightArrow">
            <a:avLst/>
          </a:prstGeom>
          <a:solidFill>
            <a:srgbClr val="C00000"/>
          </a:solidFill>
          <a:ln w="25400" cap="flat">
            <a:solidFill>
              <a:srgbClr val="C0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6906037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b="1" u="sng" dirty="0">
                <a:solidFill>
                  <a:srgbClr val="C00000"/>
                </a:solidFill>
              </a:rPr>
              <a:t>2.3 Diagramy příčin a následků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Základním a zároveň jednoduchým nástrojem řízení kvality je </a:t>
            </a:r>
            <a:r>
              <a:rPr lang="cs-CZ" sz="1800" b="1" u="sng" dirty="0">
                <a:solidFill>
                  <a:srgbClr val="002060"/>
                </a:solidFill>
              </a:rPr>
              <a:t>diagram příčin a následků</a:t>
            </a:r>
            <a:r>
              <a:rPr lang="cs-CZ" sz="1800" dirty="0">
                <a:solidFill>
                  <a:srgbClr val="002060"/>
                </a:solidFill>
              </a:rPr>
              <a:t>, který se pro svůj tvar nazývá také diagram </a:t>
            </a:r>
            <a:r>
              <a:rPr lang="cs-CZ" sz="1800" b="1" u="sng" dirty="0">
                <a:solidFill>
                  <a:srgbClr val="C00000"/>
                </a:solidFill>
              </a:rPr>
              <a:t>„rybí kostry“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Poprvé tento diagram sestavil </a:t>
            </a:r>
            <a:r>
              <a:rPr lang="cs-CZ" sz="1800" b="1" u="sng" dirty="0" err="1">
                <a:solidFill>
                  <a:srgbClr val="002060"/>
                </a:solidFill>
              </a:rPr>
              <a:t>Kaoru</a:t>
            </a:r>
            <a:r>
              <a:rPr lang="cs-CZ" sz="1800" b="1" u="sng" dirty="0">
                <a:solidFill>
                  <a:srgbClr val="002060"/>
                </a:solidFill>
              </a:rPr>
              <a:t> </a:t>
            </a:r>
            <a:r>
              <a:rPr lang="cs-CZ" sz="1800" b="1" u="sng" dirty="0" err="1">
                <a:solidFill>
                  <a:srgbClr val="002060"/>
                </a:solidFill>
              </a:rPr>
              <a:t>Ishikawa</a:t>
            </a:r>
            <a:r>
              <a:rPr lang="cs-CZ" sz="1800" b="1" u="sng" dirty="0">
                <a:solidFill>
                  <a:srgbClr val="002060"/>
                </a:solidFill>
              </a:rPr>
              <a:t> na univerzitě v Tokiu</a:t>
            </a:r>
            <a:r>
              <a:rPr lang="cs-CZ" sz="1800" dirty="0">
                <a:solidFill>
                  <a:srgbClr val="002060"/>
                </a:solidFill>
              </a:rPr>
              <a:t> v roce </a:t>
            </a:r>
            <a:r>
              <a:rPr lang="cs-CZ" sz="1800" b="1" dirty="0">
                <a:solidFill>
                  <a:srgbClr val="002060"/>
                </a:solidFill>
              </a:rPr>
              <a:t>1943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Ve své podstatě je diagram příčin a následků </a:t>
            </a:r>
            <a:r>
              <a:rPr lang="cs-CZ" sz="1800" dirty="0">
                <a:solidFill>
                  <a:srgbClr val="C00000"/>
                </a:solidFill>
              </a:rPr>
              <a:t>metodou k analyzování variability procesu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cs-CZ" sz="1800" b="1" dirty="0">
                <a:solidFill>
                  <a:srgbClr val="002060"/>
                </a:solidFill>
              </a:rPr>
              <a:t>Smyslem diagramu je </a:t>
            </a:r>
            <a:r>
              <a:rPr lang="cs-CZ" sz="1800" b="1" u="sng" dirty="0">
                <a:solidFill>
                  <a:srgbClr val="002060"/>
                </a:solidFill>
              </a:rPr>
              <a:t>uvádět vztahy mezi příčinami a následky</a:t>
            </a:r>
            <a:r>
              <a:rPr lang="cs-CZ" sz="1800" b="1" dirty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Lze jím řešit libovolný i potenciální problém, kterému je třeba věnovat pozornost.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Jako nástroj řízení je pochopitelný pro pracovníky na všech úrovních organizace a lze jej všude okamžitě uplatnit.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Využívá se i </a:t>
            </a:r>
            <a:r>
              <a:rPr lang="cs-CZ" sz="1800" b="1" u="sng" dirty="0">
                <a:solidFill>
                  <a:srgbClr val="002060"/>
                </a:solidFill>
              </a:rPr>
              <a:t>při vyhledávání zdrojů nejistot měření</a:t>
            </a:r>
            <a:r>
              <a:rPr lang="cs-CZ" sz="1800" dirty="0">
                <a:solidFill>
                  <a:srgbClr val="002060"/>
                </a:solidFill>
              </a:rPr>
              <a:t>.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25408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b="1" u="sng" dirty="0">
                <a:solidFill>
                  <a:srgbClr val="002060"/>
                </a:solidFill>
              </a:rPr>
              <a:t>Podle využití se diagramy příčin a následků dělí</a:t>
            </a:r>
            <a:r>
              <a:rPr lang="cs-CZ" sz="1800" dirty="0">
                <a:solidFill>
                  <a:srgbClr val="002060"/>
                </a:solidFill>
              </a:rPr>
              <a:t>: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b="1" u="sng" dirty="0">
                <a:solidFill>
                  <a:srgbClr val="C00000"/>
                </a:solidFill>
              </a:rPr>
              <a:t>2.3.1 Analýza proměnlivosti procesu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Správná identifikace následku, </a:t>
            </a:r>
            <a:r>
              <a:rPr lang="cs-CZ" sz="1800" dirty="0">
                <a:solidFill>
                  <a:srgbClr val="C00000"/>
                </a:solidFill>
              </a:rPr>
              <a:t>hledáme znak kvality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  <a:r>
              <a:rPr lang="cs-CZ" sz="1800" u="sng" dirty="0">
                <a:solidFill>
                  <a:srgbClr val="C00000"/>
                </a:solidFill>
              </a:rPr>
              <a:t>který chceme vyřešit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b="1" dirty="0">
                <a:solidFill>
                  <a:srgbClr val="C00000"/>
                </a:solidFill>
              </a:rPr>
              <a:t>Hlavní příčina</a:t>
            </a:r>
            <a:r>
              <a:rPr lang="cs-CZ" sz="1800" b="1" dirty="0">
                <a:solidFill>
                  <a:srgbClr val="002060"/>
                </a:solidFill>
              </a:rPr>
              <a:t> má přímý vztah </a:t>
            </a:r>
            <a:r>
              <a:rPr lang="cs-CZ" sz="1800" b="1" dirty="0">
                <a:solidFill>
                  <a:srgbClr val="C00000"/>
                </a:solidFill>
              </a:rPr>
              <a:t>k následku</a:t>
            </a:r>
            <a:r>
              <a:rPr lang="cs-CZ" sz="1800" b="1" dirty="0">
                <a:solidFill>
                  <a:srgbClr val="002060"/>
                </a:solidFill>
              </a:rPr>
              <a:t> </a:t>
            </a:r>
            <a:r>
              <a:rPr lang="cs-CZ" sz="1800" dirty="0">
                <a:solidFill>
                  <a:srgbClr val="002060"/>
                </a:solidFill>
              </a:rPr>
              <a:t>(kvalita, úroveň služeb, distribuční služby, objednávky,...), </a:t>
            </a:r>
            <a:r>
              <a:rPr lang="cs-CZ" sz="1800" dirty="0" err="1">
                <a:solidFill>
                  <a:srgbClr val="002060"/>
                </a:solidFill>
              </a:rPr>
              <a:t>subpříčiny</a:t>
            </a:r>
            <a:r>
              <a:rPr lang="cs-CZ" sz="1800" dirty="0">
                <a:solidFill>
                  <a:srgbClr val="002060"/>
                </a:solidFill>
              </a:rPr>
              <a:t> se určují z různých zdrojů variability: </a:t>
            </a:r>
          </a:p>
          <a:p>
            <a:pPr algn="just"/>
            <a:r>
              <a:rPr lang="cs-CZ" sz="1800" b="1" u="sng" dirty="0">
                <a:solidFill>
                  <a:srgbClr val="C00000"/>
                </a:solidFill>
              </a:rPr>
              <a:t>6M (výroba)</a:t>
            </a:r>
            <a:r>
              <a:rPr lang="cs-CZ" sz="1800" dirty="0">
                <a:solidFill>
                  <a:srgbClr val="002060"/>
                </a:solidFill>
              </a:rPr>
              <a:t>: postupy, </a:t>
            </a:r>
            <a:r>
              <a:rPr lang="cs-CZ" sz="1800" dirty="0">
                <a:solidFill>
                  <a:srgbClr val="C00000"/>
                </a:solidFill>
              </a:rPr>
              <a:t>metody</a:t>
            </a:r>
            <a:r>
              <a:rPr lang="cs-CZ" sz="1800" dirty="0">
                <a:solidFill>
                  <a:srgbClr val="002060"/>
                </a:solidFill>
              </a:rPr>
              <a:t> (</a:t>
            </a:r>
            <a:r>
              <a:rPr lang="cs-CZ" sz="1800" dirty="0" err="1">
                <a:solidFill>
                  <a:srgbClr val="002060"/>
                </a:solidFill>
              </a:rPr>
              <a:t>Method</a:t>
            </a:r>
            <a:r>
              <a:rPr lang="cs-CZ" sz="1800" dirty="0">
                <a:solidFill>
                  <a:srgbClr val="002060"/>
                </a:solidFill>
              </a:rPr>
              <a:t>), </a:t>
            </a:r>
            <a:r>
              <a:rPr lang="cs-CZ" sz="1800" dirty="0">
                <a:solidFill>
                  <a:srgbClr val="C00000"/>
                </a:solidFill>
              </a:rPr>
              <a:t>výrobní zařízení</a:t>
            </a:r>
            <a:r>
              <a:rPr lang="cs-CZ" sz="1800" dirty="0">
                <a:solidFill>
                  <a:srgbClr val="002060"/>
                </a:solidFill>
              </a:rPr>
              <a:t> (</a:t>
            </a:r>
            <a:r>
              <a:rPr lang="cs-CZ" sz="1800" dirty="0" err="1">
                <a:solidFill>
                  <a:srgbClr val="002060"/>
                </a:solidFill>
              </a:rPr>
              <a:t>Machine</a:t>
            </a:r>
            <a:r>
              <a:rPr lang="cs-CZ" sz="1800" dirty="0">
                <a:solidFill>
                  <a:srgbClr val="002060"/>
                </a:solidFill>
              </a:rPr>
              <a:t>), </a:t>
            </a:r>
            <a:r>
              <a:rPr lang="cs-CZ" sz="1800" dirty="0">
                <a:solidFill>
                  <a:srgbClr val="C00000"/>
                </a:solidFill>
              </a:rPr>
              <a:t>lidé</a:t>
            </a:r>
            <a:r>
              <a:rPr lang="cs-CZ" sz="1800" dirty="0">
                <a:solidFill>
                  <a:srgbClr val="002060"/>
                </a:solidFill>
              </a:rPr>
              <a:t> (Man </a:t>
            </a:r>
            <a:r>
              <a:rPr lang="cs-CZ" sz="1800" dirty="0" err="1">
                <a:solidFill>
                  <a:srgbClr val="002060"/>
                </a:solidFill>
              </a:rPr>
              <a:t>power</a:t>
            </a:r>
            <a:r>
              <a:rPr lang="cs-CZ" sz="1800" dirty="0">
                <a:solidFill>
                  <a:srgbClr val="002060"/>
                </a:solidFill>
              </a:rPr>
              <a:t> / Mind </a:t>
            </a:r>
            <a:r>
              <a:rPr lang="cs-CZ" sz="1800" dirty="0" err="1">
                <a:solidFill>
                  <a:srgbClr val="002060"/>
                </a:solidFill>
              </a:rPr>
              <a:t>power</a:t>
            </a:r>
            <a:r>
              <a:rPr lang="cs-CZ" sz="1800" dirty="0">
                <a:solidFill>
                  <a:srgbClr val="002060"/>
                </a:solidFill>
              </a:rPr>
              <a:t>), </a:t>
            </a:r>
            <a:r>
              <a:rPr lang="cs-CZ" sz="1800" dirty="0">
                <a:solidFill>
                  <a:srgbClr val="C00000"/>
                </a:solidFill>
              </a:rPr>
              <a:t>materiály</a:t>
            </a:r>
            <a:r>
              <a:rPr lang="cs-CZ" sz="1800" dirty="0">
                <a:solidFill>
                  <a:srgbClr val="002060"/>
                </a:solidFill>
              </a:rPr>
              <a:t> (</a:t>
            </a:r>
            <a:r>
              <a:rPr lang="cs-CZ" sz="1800" dirty="0" err="1">
                <a:solidFill>
                  <a:srgbClr val="002060"/>
                </a:solidFill>
              </a:rPr>
              <a:t>Material</a:t>
            </a:r>
            <a:r>
              <a:rPr lang="cs-CZ" sz="1800" dirty="0">
                <a:solidFill>
                  <a:srgbClr val="002060"/>
                </a:solidFill>
              </a:rPr>
              <a:t>), </a:t>
            </a:r>
            <a:r>
              <a:rPr lang="cs-CZ" sz="1800" b="1" u="sng" dirty="0">
                <a:solidFill>
                  <a:srgbClr val="C00000"/>
                </a:solidFill>
              </a:rPr>
              <a:t>měření</a:t>
            </a:r>
            <a:r>
              <a:rPr lang="cs-CZ" sz="1800" dirty="0">
                <a:solidFill>
                  <a:srgbClr val="002060"/>
                </a:solidFill>
              </a:rPr>
              <a:t> (</a:t>
            </a:r>
            <a:r>
              <a:rPr lang="cs-CZ" sz="1800" dirty="0" err="1">
                <a:solidFill>
                  <a:srgbClr val="002060"/>
                </a:solidFill>
              </a:rPr>
              <a:t>Measurement</a:t>
            </a:r>
            <a:r>
              <a:rPr lang="cs-CZ" sz="1800" dirty="0">
                <a:solidFill>
                  <a:srgbClr val="002060"/>
                </a:solidFill>
              </a:rPr>
              <a:t>), </a:t>
            </a:r>
            <a:r>
              <a:rPr lang="cs-CZ" sz="1800" dirty="0">
                <a:solidFill>
                  <a:srgbClr val="C00000"/>
                </a:solidFill>
              </a:rPr>
              <a:t>okolní prostředí </a:t>
            </a:r>
            <a:r>
              <a:rPr lang="cs-CZ" sz="1800" dirty="0">
                <a:solidFill>
                  <a:srgbClr val="002060"/>
                </a:solidFill>
              </a:rPr>
              <a:t>(Milieu), </a:t>
            </a:r>
          </a:p>
          <a:p>
            <a:pPr algn="just"/>
            <a:r>
              <a:rPr lang="cs-CZ" sz="1800" b="1" u="sng" dirty="0">
                <a:solidFill>
                  <a:srgbClr val="C00000"/>
                </a:solidFill>
              </a:rPr>
              <a:t>9M</a:t>
            </a:r>
            <a:r>
              <a:rPr lang="cs-CZ" sz="1800" dirty="0">
                <a:solidFill>
                  <a:srgbClr val="002060"/>
                </a:solidFill>
              </a:rPr>
              <a:t>: 6M + trh (Market), konkurence (</a:t>
            </a:r>
            <a:r>
              <a:rPr lang="cs-CZ" sz="1800" dirty="0" err="1">
                <a:solidFill>
                  <a:srgbClr val="002060"/>
                </a:solidFill>
              </a:rPr>
              <a:t>Competition</a:t>
            </a:r>
            <a:r>
              <a:rPr lang="cs-CZ" sz="1800" dirty="0">
                <a:solidFill>
                  <a:srgbClr val="002060"/>
                </a:solidFill>
              </a:rPr>
              <a:t> Market), management (Management), </a:t>
            </a:r>
          </a:p>
          <a:p>
            <a:pPr algn="just"/>
            <a:r>
              <a:rPr lang="cs-CZ" sz="1800" b="1" u="sng" dirty="0">
                <a:solidFill>
                  <a:srgbClr val="C00000"/>
                </a:solidFill>
              </a:rPr>
              <a:t>7P</a:t>
            </a:r>
            <a:r>
              <a:rPr lang="cs-CZ" sz="1800" dirty="0">
                <a:solidFill>
                  <a:srgbClr val="002060"/>
                </a:solidFill>
              </a:rPr>
              <a:t>: marketing (</a:t>
            </a:r>
            <a:r>
              <a:rPr lang="cs-CZ" sz="1800" dirty="0" err="1">
                <a:solidFill>
                  <a:srgbClr val="002060"/>
                </a:solidFill>
              </a:rPr>
              <a:t>Product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  <a:r>
              <a:rPr lang="cs-CZ" sz="1800" dirty="0" err="1">
                <a:solidFill>
                  <a:srgbClr val="002060"/>
                </a:solidFill>
              </a:rPr>
              <a:t>Price</a:t>
            </a:r>
            <a:r>
              <a:rPr lang="cs-CZ" sz="1800" dirty="0">
                <a:solidFill>
                  <a:srgbClr val="002060"/>
                </a:solidFill>
              </a:rPr>
              <a:t>, Place, </a:t>
            </a:r>
            <a:r>
              <a:rPr lang="cs-CZ" sz="1800" dirty="0" err="1">
                <a:solidFill>
                  <a:srgbClr val="002060"/>
                </a:solidFill>
              </a:rPr>
              <a:t>Promotion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  <a:r>
              <a:rPr lang="cs-CZ" sz="1800" dirty="0" err="1">
                <a:solidFill>
                  <a:srgbClr val="002060"/>
                </a:solidFill>
              </a:rPr>
              <a:t>People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  <a:r>
              <a:rPr lang="cs-CZ" sz="1800" dirty="0" err="1">
                <a:solidFill>
                  <a:srgbClr val="002060"/>
                </a:solidFill>
              </a:rPr>
              <a:t>Positioning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  <a:r>
              <a:rPr lang="cs-CZ" sz="1800" dirty="0" err="1">
                <a:solidFill>
                  <a:srgbClr val="002060"/>
                </a:solidFill>
              </a:rPr>
              <a:t>Packaging</a:t>
            </a:r>
            <a:r>
              <a:rPr lang="cs-CZ" sz="1800" dirty="0">
                <a:solidFill>
                  <a:srgbClr val="002060"/>
                </a:solidFill>
              </a:rPr>
              <a:t>), </a:t>
            </a:r>
            <a:r>
              <a:rPr lang="cs-CZ" sz="1800" b="1" u="sng" dirty="0">
                <a:solidFill>
                  <a:srgbClr val="C00000"/>
                </a:solidFill>
              </a:rPr>
              <a:t>5S</a:t>
            </a:r>
            <a:r>
              <a:rPr lang="cs-CZ" sz="1800" dirty="0">
                <a:solidFill>
                  <a:srgbClr val="002060"/>
                </a:solidFill>
              </a:rPr>
              <a:t>: servis (</a:t>
            </a:r>
            <a:r>
              <a:rPr lang="cs-CZ" sz="1800" dirty="0" err="1">
                <a:solidFill>
                  <a:srgbClr val="002060"/>
                </a:solidFill>
              </a:rPr>
              <a:t>Surroundings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  <a:r>
              <a:rPr lang="cs-CZ" sz="1800" dirty="0" err="1">
                <a:solidFill>
                  <a:srgbClr val="002060"/>
                </a:solidFill>
              </a:rPr>
              <a:t>Suppliers</a:t>
            </a:r>
            <a:r>
              <a:rPr lang="cs-CZ" sz="1800" dirty="0">
                <a:solidFill>
                  <a:srgbClr val="002060"/>
                </a:solidFill>
              </a:rPr>
              <a:t>, Systems, </a:t>
            </a:r>
            <a:r>
              <a:rPr lang="cs-CZ" sz="1800" dirty="0" err="1">
                <a:solidFill>
                  <a:srgbClr val="002060"/>
                </a:solidFill>
              </a:rPr>
              <a:t>Skills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  <a:r>
              <a:rPr lang="cs-CZ" sz="1800" dirty="0" err="1">
                <a:solidFill>
                  <a:srgbClr val="002060"/>
                </a:solidFill>
              </a:rPr>
              <a:t>Safety</a:t>
            </a:r>
            <a:r>
              <a:rPr lang="cs-CZ" sz="1800" dirty="0">
                <a:solidFill>
                  <a:srgbClr val="002060"/>
                </a:solidFill>
              </a:rPr>
              <a:t>).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392497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u="sng" dirty="0">
                <a:solidFill>
                  <a:srgbClr val="002060"/>
                </a:solidFill>
              </a:rPr>
              <a:t>Určení </a:t>
            </a:r>
            <a:r>
              <a:rPr lang="cs-CZ" sz="1800" u="sng" dirty="0" err="1">
                <a:solidFill>
                  <a:srgbClr val="002060"/>
                </a:solidFill>
              </a:rPr>
              <a:t>subpříčin</a:t>
            </a:r>
            <a:r>
              <a:rPr lang="cs-CZ" sz="1800" u="sng" dirty="0">
                <a:solidFill>
                  <a:srgbClr val="002060"/>
                </a:solidFill>
              </a:rPr>
              <a:t> se provádí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b="1" u="sng" dirty="0">
                <a:solidFill>
                  <a:srgbClr val="C00000"/>
                </a:solidFill>
              </a:rPr>
              <a:t>„brainstormingem“</a:t>
            </a:r>
            <a:r>
              <a:rPr lang="cs-CZ" sz="1800" dirty="0">
                <a:solidFill>
                  <a:srgbClr val="002060"/>
                </a:solidFill>
              </a:rPr>
              <a:t>, nutno definovat vztah k hlavní příčině, lze využít metodu </a:t>
            </a:r>
            <a:r>
              <a:rPr lang="cs-CZ" sz="1800" b="1" dirty="0">
                <a:solidFill>
                  <a:srgbClr val="C00000"/>
                </a:solidFill>
              </a:rPr>
              <a:t>5 x Proč </a:t>
            </a:r>
            <a:r>
              <a:rPr lang="cs-CZ" sz="1800" dirty="0">
                <a:solidFill>
                  <a:srgbClr val="002060"/>
                </a:solidFill>
              </a:rPr>
              <a:t>(5 x </a:t>
            </a:r>
            <a:r>
              <a:rPr lang="cs-CZ" sz="1800" dirty="0" err="1">
                <a:solidFill>
                  <a:srgbClr val="002060"/>
                </a:solidFill>
              </a:rPr>
              <a:t>Why</a:t>
            </a:r>
            <a:r>
              <a:rPr lang="cs-CZ" sz="1800" dirty="0">
                <a:solidFill>
                  <a:srgbClr val="002060"/>
                </a:solidFill>
              </a:rPr>
              <a:t>). </a:t>
            </a:r>
          </a:p>
          <a:p>
            <a:pPr algn="just"/>
            <a:r>
              <a:rPr lang="cs-CZ" sz="1800" b="1" u="sng" dirty="0">
                <a:solidFill>
                  <a:srgbClr val="002060"/>
                </a:solidFill>
              </a:rPr>
              <a:t>Výhody</a:t>
            </a:r>
            <a:r>
              <a:rPr lang="cs-CZ" sz="1800" dirty="0">
                <a:solidFill>
                  <a:srgbClr val="002060"/>
                </a:solidFill>
              </a:rPr>
              <a:t>: pomáhá organizovat a uvádět činitele do vzájemných vztahů, </a:t>
            </a:r>
            <a:r>
              <a:rPr lang="cs-CZ" sz="1800" b="1" dirty="0">
                <a:solidFill>
                  <a:srgbClr val="002060"/>
                </a:solidFill>
              </a:rPr>
              <a:t>dodává strukturu pro nové nápady pomocí </a:t>
            </a:r>
            <a:r>
              <a:rPr lang="cs-CZ" sz="1800" dirty="0">
                <a:solidFill>
                  <a:srgbClr val="002060"/>
                </a:solidFill>
              </a:rPr>
              <a:t>„brainstormingu“, </a:t>
            </a:r>
            <a:r>
              <a:rPr lang="cs-CZ" sz="1800" b="1" dirty="0">
                <a:solidFill>
                  <a:srgbClr val="002060"/>
                </a:solidFill>
              </a:rPr>
              <a:t>zapojí každého účastníka setkání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Brainstorming soustřeďuje účastníky na cíl řešené problematiky a jeho výsledkem je vnuknutí nápadů a jejich třídění na užitečné kategorie.</a:t>
            </a:r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u="sng" dirty="0">
                <a:solidFill>
                  <a:srgbClr val="C00000"/>
                </a:solidFill>
              </a:rPr>
              <a:t>Brainstormingové „vnuknutí nápadů“ jako druh inspirace je pak realizačním výstupem týmové práce.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b="1" u="sng" dirty="0">
                <a:solidFill>
                  <a:srgbClr val="002060"/>
                </a:solidFill>
              </a:rPr>
              <a:t>Nevýhody</a:t>
            </a:r>
            <a:r>
              <a:rPr lang="cs-CZ" sz="1800" dirty="0">
                <a:solidFill>
                  <a:srgbClr val="002060"/>
                </a:solidFill>
              </a:rPr>
              <a:t>: </a:t>
            </a:r>
            <a:r>
              <a:rPr lang="cs-CZ" sz="1800" u="sng" dirty="0">
                <a:solidFill>
                  <a:srgbClr val="C00000"/>
                </a:solidFill>
              </a:rPr>
              <a:t>výsledky jsou někdy obtížně realizovatelné</a:t>
            </a:r>
            <a:r>
              <a:rPr lang="cs-CZ" sz="1800" dirty="0">
                <a:solidFill>
                  <a:srgbClr val="002060"/>
                </a:solidFill>
              </a:rPr>
              <a:t>, jestliže vznikly </a:t>
            </a:r>
            <a:r>
              <a:rPr lang="cs-CZ" sz="1800" dirty="0">
                <a:solidFill>
                  <a:srgbClr val="C00000"/>
                </a:solidFill>
              </a:rPr>
              <a:t>pouze podle brainstormingového nápadu</a:t>
            </a:r>
            <a:r>
              <a:rPr lang="cs-CZ" sz="1800" dirty="0">
                <a:solidFill>
                  <a:srgbClr val="002060"/>
                </a:solidFill>
              </a:rPr>
              <a:t>, diagram může být velmi složitý, jeho vytváření proto vyžaduje trpělivost.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214667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51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b="1" u="sng" dirty="0">
                <a:solidFill>
                  <a:srgbClr val="C00000"/>
                </a:solidFill>
              </a:rPr>
              <a:t>2.3.2 Diagram klasifikace procesu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Pro zdokonalování procesu, seznámení se základními vlastnostmi, které ovlivňují každou dílčí operaci.</a:t>
            </a:r>
          </a:p>
          <a:p>
            <a:pPr algn="just"/>
            <a:endParaRPr lang="cs-CZ" sz="1000" b="1" u="sng" dirty="0">
              <a:solidFill>
                <a:srgbClr val="002060"/>
              </a:solidFill>
            </a:endParaRPr>
          </a:p>
          <a:p>
            <a:pPr algn="just"/>
            <a:r>
              <a:rPr lang="cs-CZ" sz="1800" b="1" u="sng" dirty="0">
                <a:solidFill>
                  <a:srgbClr val="002060"/>
                </a:solidFill>
              </a:rPr>
              <a:t>Použijí se dva kroky</a:t>
            </a:r>
            <a:r>
              <a:rPr lang="cs-CZ" sz="1800" dirty="0">
                <a:solidFill>
                  <a:srgbClr val="002060"/>
                </a:solidFill>
              </a:rPr>
              <a:t>: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1) vytvoření postupového diagramu, který tvoří páteř,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2) </a:t>
            </a:r>
            <a:r>
              <a:rPr lang="cs-CZ" sz="1800" b="1" dirty="0">
                <a:solidFill>
                  <a:srgbClr val="002060"/>
                </a:solidFill>
              </a:rPr>
              <a:t>hledání příčin a </a:t>
            </a:r>
            <a:r>
              <a:rPr lang="cs-CZ" sz="1800" b="1" dirty="0" err="1">
                <a:solidFill>
                  <a:srgbClr val="002060"/>
                </a:solidFill>
              </a:rPr>
              <a:t>subpříčin</a:t>
            </a:r>
            <a:r>
              <a:rPr lang="cs-CZ" sz="1800" b="1" dirty="0">
                <a:solidFill>
                  <a:srgbClr val="002060"/>
                </a:solidFill>
              </a:rPr>
              <a:t> ke každému prvku</a:t>
            </a:r>
            <a:r>
              <a:rPr lang="cs-CZ" sz="1800" dirty="0">
                <a:solidFill>
                  <a:srgbClr val="002060"/>
                </a:solidFill>
              </a:rPr>
              <a:t> nebo činnosti.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b="1" u="sng" dirty="0">
                <a:solidFill>
                  <a:srgbClr val="002060"/>
                </a:solidFill>
              </a:rPr>
              <a:t>Výhody</a:t>
            </a:r>
            <a:r>
              <a:rPr lang="cs-CZ" sz="1800" dirty="0">
                <a:solidFill>
                  <a:srgbClr val="002060"/>
                </a:solidFill>
              </a:rPr>
              <a:t>: diagram poskytuje jednoznačný přehled o procesu a činitelích ovlivňujících každý krok, může pomáhat i při stanovení osobní odpovědnosti. </a:t>
            </a:r>
          </a:p>
          <a:p>
            <a:pPr algn="just"/>
            <a:endParaRPr lang="cs-CZ" sz="1000" b="1" u="sng" dirty="0">
              <a:solidFill>
                <a:srgbClr val="002060"/>
              </a:solidFill>
            </a:endParaRPr>
          </a:p>
          <a:p>
            <a:pPr algn="just"/>
            <a:r>
              <a:rPr lang="cs-CZ" sz="1800" b="1" u="sng" dirty="0">
                <a:solidFill>
                  <a:srgbClr val="002060"/>
                </a:solidFill>
              </a:rPr>
              <a:t>Nevýhoda</a:t>
            </a:r>
            <a:r>
              <a:rPr lang="cs-CZ" sz="1800" dirty="0">
                <a:solidFill>
                  <a:srgbClr val="002060"/>
                </a:solidFill>
              </a:rPr>
              <a:t>: obtížnější identifikace vzájemných vnitřních vztahů a jejich vymezení.</a:t>
            </a:r>
          </a:p>
        </p:txBody>
      </p:sp>
    </p:spTree>
    <p:extLst>
      <p:ext uri="{BB962C8B-B14F-4D97-AF65-F5344CB8AC3E}">
        <p14:creationId xmlns:p14="http://schemas.microsoft.com/office/powerpoint/2010/main" val="110078642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b="1" dirty="0">
                <a:solidFill>
                  <a:srgbClr val="002060"/>
                </a:solidFill>
              </a:rPr>
              <a:t>Počátkem 20. století se původně individuální řemeslná výroba</a:t>
            </a:r>
            <a:r>
              <a:rPr lang="cs-CZ" sz="1800" dirty="0">
                <a:solidFill>
                  <a:srgbClr val="002060"/>
                </a:solidFill>
              </a:rPr>
              <a:t>, kde kontrolorem výroby byl sám řemeslník, </a:t>
            </a:r>
            <a:r>
              <a:rPr lang="cs-CZ" sz="1800" b="1" u="sng" dirty="0">
                <a:solidFill>
                  <a:srgbClr val="002060"/>
                </a:solidFill>
              </a:rPr>
              <a:t>přetvářela na výrobu tovární</a:t>
            </a:r>
            <a:r>
              <a:rPr lang="cs-CZ" sz="1800" dirty="0">
                <a:solidFill>
                  <a:srgbClr val="002060"/>
                </a:solidFill>
              </a:rPr>
              <a:t>, kde </a:t>
            </a:r>
            <a:r>
              <a:rPr lang="cs-CZ" sz="1800" dirty="0">
                <a:solidFill>
                  <a:srgbClr val="C00000"/>
                </a:solidFill>
              </a:rPr>
              <a:t>vznikaly funkce pracovníků technické kontroly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b="1" dirty="0">
                <a:solidFill>
                  <a:srgbClr val="002060"/>
                </a:solidFill>
              </a:rPr>
              <a:t>V průmyslové výrobě se začalo vyrábět velké množství stejných výrobků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u="sng" dirty="0">
                <a:solidFill>
                  <a:srgbClr val="C00000"/>
                </a:solidFill>
              </a:rPr>
              <a:t>s určitými dovolenými výrobními tolerancemi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1800" dirty="0">
              <a:solidFill>
                <a:srgbClr val="002060"/>
              </a:solidFill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To umožnilo </a:t>
            </a:r>
            <a:r>
              <a:rPr lang="cs-CZ" sz="1800" u="sng" dirty="0">
                <a:solidFill>
                  <a:srgbClr val="C00000"/>
                </a:solidFill>
              </a:rPr>
              <a:t>zlevnění výrobků a možnost výměny jejich náhradních dílů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  <a:r>
              <a:rPr lang="cs-CZ" sz="1800" b="1" dirty="0">
                <a:solidFill>
                  <a:srgbClr val="002060"/>
                </a:solidFill>
              </a:rPr>
              <a:t>Došlo k vývoji norem</a:t>
            </a:r>
            <a:r>
              <a:rPr lang="cs-CZ" sz="1800" dirty="0">
                <a:solidFill>
                  <a:srgbClr val="002060"/>
                </a:solidFill>
              </a:rPr>
              <a:t>, které umožňovaly </a:t>
            </a:r>
            <a:r>
              <a:rPr lang="cs-CZ" sz="1800" b="1" u="sng" dirty="0">
                <a:solidFill>
                  <a:srgbClr val="002060"/>
                </a:solidFill>
              </a:rPr>
              <a:t>rozvoj sériové výroby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Již v 30. létech </a:t>
            </a:r>
            <a:r>
              <a:rPr lang="cs-CZ" sz="1800" u="sng" dirty="0">
                <a:solidFill>
                  <a:srgbClr val="C00000"/>
                </a:solidFill>
              </a:rPr>
              <a:t>zavedli Američané </a:t>
            </a:r>
            <a:r>
              <a:rPr lang="cs-CZ" sz="1800" u="sng" dirty="0" err="1">
                <a:solidFill>
                  <a:srgbClr val="C00000"/>
                </a:solidFill>
              </a:rPr>
              <a:t>Shewhart</a:t>
            </a:r>
            <a:r>
              <a:rPr lang="cs-CZ" sz="1800" u="sng" dirty="0">
                <a:solidFill>
                  <a:srgbClr val="C00000"/>
                </a:solidFill>
              </a:rPr>
              <a:t> a </a:t>
            </a:r>
            <a:r>
              <a:rPr lang="cs-CZ" sz="1800" u="sng" dirty="0" err="1">
                <a:solidFill>
                  <a:srgbClr val="C00000"/>
                </a:solidFill>
              </a:rPr>
              <a:t>Romig</a:t>
            </a:r>
            <a:r>
              <a:rPr lang="cs-CZ" sz="1800" u="sng" dirty="0">
                <a:solidFill>
                  <a:srgbClr val="C00000"/>
                </a:solidFill>
              </a:rPr>
              <a:t> první statistické metody kontroly kvality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K podstatnému </a:t>
            </a:r>
            <a:r>
              <a:rPr lang="cs-CZ" sz="1800" b="1" dirty="0">
                <a:solidFill>
                  <a:srgbClr val="C00000"/>
                </a:solidFill>
              </a:rPr>
              <a:t>rozšíření kontroly kvality došlo během válečné výroby a po 2. světové válce</a:t>
            </a:r>
            <a:r>
              <a:rPr lang="cs-CZ" sz="1800" dirty="0">
                <a:solidFill>
                  <a:srgbClr val="002060"/>
                </a:solidFill>
              </a:rPr>
              <a:t> se </a:t>
            </a:r>
            <a:r>
              <a:rPr lang="cs-CZ" sz="1800" u="sng" dirty="0">
                <a:solidFill>
                  <a:srgbClr val="002060"/>
                </a:solidFill>
              </a:rPr>
              <a:t>moderní metody postupně začaly prosazovat i do civilního výrobního procesu</a:t>
            </a:r>
            <a:r>
              <a:rPr lang="cs-CZ" sz="1800" dirty="0">
                <a:solidFill>
                  <a:srgbClr val="002060"/>
                </a:solidFill>
              </a:rPr>
              <a:t>.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Šipka: doprava 13">
            <a:extLst>
              <a:ext uri="{FF2B5EF4-FFF2-40B4-BE49-F238E27FC236}">
                <a16:creationId xmlns:a16="http://schemas.microsoft.com/office/drawing/2014/main" id="{08AD716A-0159-409A-A7E4-17FB071A87A3}"/>
              </a:ext>
            </a:extLst>
          </p:cNvPr>
          <p:cNvSpPr/>
          <p:nvPr/>
        </p:nvSpPr>
        <p:spPr>
          <a:xfrm rot="5400000">
            <a:off x="6058479" y="2172418"/>
            <a:ext cx="478890" cy="31977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b="1" u="sng" dirty="0">
                <a:solidFill>
                  <a:srgbClr val="C00000"/>
                </a:solidFill>
              </a:rPr>
              <a:t>2.3.3 Diagram vyšetřování příčin</a:t>
            </a:r>
            <a:r>
              <a:rPr lang="cs-CZ" sz="1800" dirty="0">
                <a:solidFill>
                  <a:srgbClr val="002060"/>
                </a:solidFill>
              </a:rPr>
              <a:t>: </a:t>
            </a:r>
          </a:p>
          <a:p>
            <a:pPr algn="just"/>
            <a:r>
              <a:rPr lang="cs-CZ" sz="1800" b="1" dirty="0">
                <a:solidFill>
                  <a:srgbClr val="002060"/>
                </a:solidFill>
              </a:rPr>
              <a:t>Chaoticky se hledají </a:t>
            </a:r>
            <a:r>
              <a:rPr lang="cs-CZ" sz="1800" b="1" dirty="0" err="1">
                <a:solidFill>
                  <a:srgbClr val="002060"/>
                </a:solidFill>
              </a:rPr>
              <a:t>subpříčiny</a:t>
            </a:r>
            <a:r>
              <a:rPr lang="cs-CZ" sz="1800" dirty="0">
                <a:solidFill>
                  <a:srgbClr val="002060"/>
                </a:solidFill>
              </a:rPr>
              <a:t>, které se následně </a:t>
            </a:r>
            <a:r>
              <a:rPr lang="cs-CZ" sz="1800" b="1" u="sng" dirty="0">
                <a:solidFill>
                  <a:srgbClr val="002060"/>
                </a:solidFill>
              </a:rPr>
              <a:t>třídí do příčin</a:t>
            </a:r>
            <a:r>
              <a:rPr lang="cs-CZ" sz="1800" dirty="0">
                <a:solidFill>
                  <a:srgbClr val="002060"/>
                </a:solidFill>
              </a:rPr>
              <a:t>, tvorba je podobná jako v odstavci 2.3.1, </a:t>
            </a:r>
            <a:r>
              <a:rPr lang="cs-CZ" sz="1800" b="1" u="sng" dirty="0">
                <a:solidFill>
                  <a:srgbClr val="C00000"/>
                </a:solidFill>
              </a:rPr>
              <a:t>ale začíná se „od konce“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1000" b="1" u="sng" dirty="0">
              <a:solidFill>
                <a:srgbClr val="002060"/>
              </a:solidFill>
            </a:endParaRPr>
          </a:p>
          <a:p>
            <a:pPr algn="just"/>
            <a:r>
              <a:rPr lang="cs-CZ" sz="1800" b="1" u="sng" dirty="0">
                <a:solidFill>
                  <a:srgbClr val="002060"/>
                </a:solidFill>
              </a:rPr>
              <a:t>Výhody</a:t>
            </a:r>
            <a:r>
              <a:rPr lang="cs-CZ" sz="1800" dirty="0">
                <a:solidFill>
                  <a:srgbClr val="002060"/>
                </a:solidFill>
              </a:rPr>
              <a:t>: jednoduché zpracování, poskytnutí seriózního přehledu o všech možných příčinách. </a:t>
            </a:r>
          </a:p>
          <a:p>
            <a:pPr algn="just"/>
            <a:endParaRPr lang="cs-CZ" sz="1000" b="1" u="sng" dirty="0">
              <a:solidFill>
                <a:srgbClr val="002060"/>
              </a:solidFill>
            </a:endParaRPr>
          </a:p>
          <a:p>
            <a:pPr algn="just"/>
            <a:r>
              <a:rPr lang="cs-CZ" sz="1800" b="1" u="sng" dirty="0">
                <a:solidFill>
                  <a:srgbClr val="002060"/>
                </a:solidFill>
              </a:rPr>
              <a:t>Nevýhody</a:t>
            </a:r>
            <a:r>
              <a:rPr lang="cs-CZ" sz="1800" dirty="0">
                <a:solidFill>
                  <a:srgbClr val="002060"/>
                </a:solidFill>
              </a:rPr>
              <a:t>: diagram se stává složitějším při určování vnitřních vztahů, tím se může prodloužit čas k vyřešení problematiky.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V důsledku náhodného výstupu z brainstormingu může být výsledný diagram obtížně sestavitelný.</a:t>
            </a:r>
          </a:p>
          <a:p>
            <a:pPr algn="just"/>
            <a:endParaRPr lang="cs-CZ" sz="1800" dirty="0">
              <a:solidFill>
                <a:srgbClr val="002060"/>
              </a:solidFill>
            </a:endParaRPr>
          </a:p>
          <a:p>
            <a:pPr algn="just"/>
            <a:r>
              <a:rPr lang="cs-CZ" sz="1800" b="1" u="sng" dirty="0">
                <a:solidFill>
                  <a:srgbClr val="C00000"/>
                </a:solidFill>
              </a:rPr>
              <a:t>Diagram příčin a následků</a:t>
            </a:r>
            <a:r>
              <a:rPr lang="cs-CZ" sz="1800" dirty="0">
                <a:solidFill>
                  <a:srgbClr val="002060"/>
                </a:solidFill>
              </a:rPr>
              <a:t> může vypracovat i jednotlivec, ale </a:t>
            </a:r>
            <a:r>
              <a:rPr lang="cs-CZ" sz="1800" u="sng" dirty="0">
                <a:solidFill>
                  <a:srgbClr val="C00000"/>
                </a:solidFill>
              </a:rPr>
              <a:t>je výhodnější řešit jeho vypracování týmově s využitím brainstormingu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55235467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u="sng" dirty="0">
                <a:solidFill>
                  <a:srgbClr val="002060"/>
                </a:solidFill>
              </a:rPr>
              <a:t>Pro ulehčení práce při tvorbě diagramů příčin a následků se doporučuje</a:t>
            </a:r>
            <a:r>
              <a:rPr lang="cs-CZ" sz="1800" dirty="0">
                <a:solidFill>
                  <a:srgbClr val="002060"/>
                </a:solidFill>
              </a:rPr>
              <a:t>: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b="1" u="sng" dirty="0">
                <a:solidFill>
                  <a:srgbClr val="002060"/>
                </a:solidFill>
              </a:rPr>
              <a:t>Uvažovat v co nejširším pohledu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Při tvorbě diagramu </a:t>
            </a:r>
            <a:r>
              <a:rPr lang="cs-CZ" sz="1800" b="1" dirty="0">
                <a:solidFill>
                  <a:srgbClr val="C00000"/>
                </a:solidFill>
              </a:rPr>
              <a:t>se zamyslet nad problémem</a:t>
            </a:r>
            <a:r>
              <a:rPr lang="cs-CZ" sz="1800" b="1" dirty="0">
                <a:solidFill>
                  <a:srgbClr val="002060"/>
                </a:solidFill>
              </a:rPr>
              <a:t> </a:t>
            </a:r>
            <a:r>
              <a:rPr lang="cs-CZ" sz="1800" dirty="0">
                <a:solidFill>
                  <a:srgbClr val="002060"/>
                </a:solidFill>
              </a:rPr>
              <a:t>v co nejširším slova smyslu a uvažovat o politice, o problémech pracovníků, o takových problémech jako je místní či národní ekonomika. </a:t>
            </a:r>
          </a:p>
          <a:p>
            <a:pPr algn="just"/>
            <a:endParaRPr lang="cs-CZ" sz="18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b="1" u="sng" dirty="0">
                <a:solidFill>
                  <a:srgbClr val="002060"/>
                </a:solidFill>
              </a:rPr>
              <a:t>Usnadnit si vlastní práci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Na počátku je </a:t>
            </a:r>
            <a:r>
              <a:rPr lang="cs-CZ" sz="1800" u="sng" dirty="0">
                <a:solidFill>
                  <a:srgbClr val="C00000"/>
                </a:solidFill>
              </a:rPr>
              <a:t>pro tým velmi problematické vytvořit si optimální pracovní prostředí pro tvorbu diagramu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Lze proto použít stejného usnadnění, jako při brainstormingové práci tím, že </a:t>
            </a:r>
            <a:r>
              <a:rPr lang="cs-CZ" sz="1800" u="sng" dirty="0">
                <a:solidFill>
                  <a:srgbClr val="C00000"/>
                </a:solidFill>
              </a:rPr>
              <a:t>tým má k dispozici svého moderátora</a:t>
            </a:r>
            <a:r>
              <a:rPr lang="cs-CZ" sz="1800" dirty="0">
                <a:solidFill>
                  <a:srgbClr val="002060"/>
                </a:solidFill>
              </a:rPr>
              <a:t> a tím, že bude předem určen systém zapisování. </a:t>
            </a:r>
          </a:p>
        </p:txBody>
      </p:sp>
    </p:spTree>
    <p:extLst>
      <p:ext uri="{BB962C8B-B14F-4D97-AF65-F5344CB8AC3E}">
        <p14:creationId xmlns:p14="http://schemas.microsoft.com/office/powerpoint/2010/main" val="3217608451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solidFill>
                  <a:srgbClr val="002060"/>
                </a:solidFill>
              </a:rPr>
              <a:t>Je proto vhodné, </a:t>
            </a:r>
            <a:r>
              <a:rPr lang="cs-CZ" sz="1800" u="sng" dirty="0">
                <a:solidFill>
                  <a:srgbClr val="C00000"/>
                </a:solidFill>
              </a:rPr>
              <a:t>aby předem určený moderátor naslouchal myšlenkám účastníků</a:t>
            </a:r>
            <a:r>
              <a:rPr lang="cs-CZ" sz="1800" dirty="0">
                <a:solidFill>
                  <a:srgbClr val="002060"/>
                </a:solidFill>
              </a:rPr>
              <a:t>, tyto </a:t>
            </a:r>
            <a:r>
              <a:rPr lang="cs-CZ" sz="1800" dirty="0">
                <a:solidFill>
                  <a:srgbClr val="C00000"/>
                </a:solidFill>
              </a:rPr>
              <a:t>myšlenky stručně přetvořil tak, že je vyjádří několika slovy a zapíše na určené místo nebo na správné místo v diagramu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Je nutné si uvědomit, že to je dost obtížný požadavek, a proto je lepší, když zápis příčiny moderátor provede až po konzultaci s týmem. </a:t>
            </a:r>
          </a:p>
          <a:p>
            <a:pPr algn="just"/>
            <a:endParaRPr lang="cs-CZ" sz="18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rgbClr val="002060"/>
                </a:solidFill>
              </a:rPr>
              <a:t>Přezkoumání a dotvoření diagramu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Aby se zajistilo, </a:t>
            </a:r>
            <a:r>
              <a:rPr lang="cs-CZ" sz="1800" b="1" dirty="0">
                <a:solidFill>
                  <a:srgbClr val="002060"/>
                </a:solidFill>
              </a:rPr>
              <a:t>že diagram je úplný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  <a:r>
              <a:rPr lang="cs-CZ" sz="1800" u="sng" dirty="0">
                <a:solidFill>
                  <a:srgbClr val="C00000"/>
                </a:solidFill>
              </a:rPr>
              <a:t>měl by si jej každý člen týmu dokonale prohlédnout</a:t>
            </a:r>
            <a:r>
              <a:rPr lang="cs-CZ" sz="1800" dirty="0">
                <a:solidFill>
                  <a:srgbClr val="002060"/>
                </a:solidFill>
              </a:rPr>
              <a:t> (nejlépe i podruhé v dalším dnu), eventuálně by měl každý člen týmu požádat jednu až dvě osoby o vyjádření k diagramu z hlediska příčin zkoumaného následku.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Proto je vhodné, aby tým na základě vlastní úvahy rozhodl o tom, zda je nutná následná nezávislá prověrka určitého řešeného problému.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167440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rgbClr val="002060"/>
                </a:solidFill>
              </a:rPr>
              <a:t>Široká účast pracovníků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b="1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rgbClr val="002060"/>
                </a:solidFill>
              </a:rPr>
              <a:t>Zaměřit se na žádoucí výsledek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Doporučuje se, </a:t>
            </a:r>
            <a:r>
              <a:rPr lang="cs-CZ" sz="1800" u="sng" dirty="0">
                <a:solidFill>
                  <a:srgbClr val="C00000"/>
                </a:solidFill>
              </a:rPr>
              <a:t>aby do záhlaví „rybí hlavy“ byl raději zapisován požadovaný výsledek celé činnosti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Jinými slovy namísto zápisu „Zákazník je nespokojen“ </a:t>
            </a:r>
            <a:r>
              <a:rPr lang="cs-CZ" sz="1800" u="sng" dirty="0">
                <a:solidFill>
                  <a:srgbClr val="C00000"/>
                </a:solidFill>
              </a:rPr>
              <a:t>je lepší napsat „100% spokojenost zákazníka“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DB76DAC-ED5A-4F15-909E-9AAD12F12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6151" y="2571750"/>
            <a:ext cx="3373595" cy="1817465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D708128B-3FB2-4D1D-AAFC-4886AAAA38D3}"/>
              </a:ext>
            </a:extLst>
          </p:cNvPr>
          <p:cNvSpPr/>
          <p:nvPr/>
        </p:nvSpPr>
        <p:spPr>
          <a:xfrm>
            <a:off x="568792" y="2865533"/>
            <a:ext cx="440805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002060"/>
                </a:solidFill>
              </a:rPr>
              <a:t>Zkušenosti ukazují, </a:t>
            </a:r>
            <a:r>
              <a:rPr lang="cs-CZ" sz="2000" b="1" u="sng" dirty="0">
                <a:solidFill>
                  <a:srgbClr val="002060"/>
                </a:solidFill>
              </a:rPr>
              <a:t>že nalezení způsobu k řešení takto formulovaného cíle je snazší než řešení problému nespokojenosti zákazníka!</a:t>
            </a:r>
            <a:endParaRPr lang="cs-CZ" sz="20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C511C9E-93F0-478D-BA09-D257EAED8CA1}"/>
              </a:ext>
            </a:extLst>
          </p:cNvPr>
          <p:cNvSpPr/>
          <p:nvPr/>
        </p:nvSpPr>
        <p:spPr>
          <a:xfrm>
            <a:off x="5079034" y="4353589"/>
            <a:ext cx="12426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i="1" dirty="0" err="1">
                <a:solidFill>
                  <a:srgbClr val="002060"/>
                </a:solidFill>
                <a:latin typeface="Roboto"/>
              </a:rPr>
              <a:t>Ishikawův</a:t>
            </a:r>
            <a:r>
              <a:rPr lang="cs-CZ" sz="1000" i="1" dirty="0">
                <a:solidFill>
                  <a:srgbClr val="002060"/>
                </a:solidFill>
                <a:latin typeface="Roboto"/>
              </a:rPr>
              <a:t> diagram</a:t>
            </a:r>
            <a:endParaRPr lang="cs-CZ" sz="1000" i="1" dirty="0">
              <a:solidFill>
                <a:srgbClr val="002060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F9FEE1C-493E-49A9-9E55-86D485E11AEB}"/>
              </a:ext>
            </a:extLst>
          </p:cNvPr>
          <p:cNvSpPr/>
          <p:nvPr/>
        </p:nvSpPr>
        <p:spPr>
          <a:xfrm>
            <a:off x="7819865" y="3130825"/>
            <a:ext cx="825867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cs-CZ" sz="1000" i="1" dirty="0">
                <a:solidFill>
                  <a:srgbClr val="002060"/>
                </a:solidFill>
                <a:latin typeface="arial" panose="020B0604020202020204" pitchFamily="34" charset="0"/>
              </a:rPr>
              <a:t>„rybí hlava"</a:t>
            </a:r>
            <a:endParaRPr lang="cs-CZ" sz="1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569037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b="1" u="sng" dirty="0">
                <a:solidFill>
                  <a:srgbClr val="002060"/>
                </a:solidFill>
              </a:rPr>
              <a:t>Všeobecná doporučení pro týmovou práci při řešení diagramu příčin a následků</a:t>
            </a:r>
            <a:r>
              <a:rPr lang="cs-CZ" sz="1800" dirty="0">
                <a:solidFill>
                  <a:srgbClr val="002060"/>
                </a:solidFill>
              </a:rPr>
              <a:t>: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Uvažujte vždy o daném problému v co nejširších souvislostech.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C00000"/>
                </a:solidFill>
              </a:rPr>
              <a:t>Využívejte moderátora při sestavování diagramu.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V několika následujících dnech nechte členy týmu opět prohlédnout diagram.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C00000"/>
                </a:solidFill>
              </a:rPr>
              <a:t>Někdy je výhodnější postupovat směrem k žádanému kladnému výsledku než směrem k problému.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Pro zapojení co nejširšího okruhu spolupracovníků je vhodné umístit na přístupné místo velkou tabuli, na které je nakreslen problém jako následek.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C00000"/>
                </a:solidFill>
              </a:rPr>
              <a:t>Organizujte týmy s počtem členů nejlépe 3 – 7, více než 10 členů komplikuje činnost týmu.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2060"/>
                </a:solidFill>
              </a:rPr>
              <a:t>Rozhodněte o pravidelných schůzkách. Dohodněte délku schůzky.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C00000"/>
                </a:solidFill>
              </a:rPr>
              <a:t>Kritizujte především názory a myšlenky, nikoliv nositele, aj..</a:t>
            </a:r>
            <a:endParaRPr lang="cs-CZ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960369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sz="1800" u="sng" dirty="0">
                <a:solidFill>
                  <a:srgbClr val="002060"/>
                </a:solidFill>
                <a:cs typeface="Arial" panose="020B0604020202020204" pitchFamily="34" charset="0"/>
              </a:rPr>
              <a:t>Použitá literatura</a:t>
            </a:r>
          </a:p>
          <a:p>
            <a:pPr algn="just"/>
            <a:endParaRPr lang="cs-CZ" altLang="cs-CZ" sz="1800" u="sng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  <a:cs typeface="Arial" panose="020B0604020202020204" pitchFamily="34" charset="0"/>
              </a:rPr>
              <a:t>[1] </a:t>
            </a:r>
            <a:r>
              <a:rPr lang="cs-CZ" sz="1800" dirty="0">
                <a:solidFill>
                  <a:srgbClr val="002060"/>
                </a:solidFill>
              </a:rPr>
              <a:t>TŮMOVÁ, Olga; TŮMA, František. </a:t>
            </a:r>
            <a:r>
              <a:rPr lang="cs-CZ" sz="1800" i="1" dirty="0">
                <a:solidFill>
                  <a:srgbClr val="002060"/>
                </a:solidFill>
              </a:rPr>
              <a:t>Využití základních nástrojů řízení kvality v metrologii-část I</a:t>
            </a:r>
            <a:r>
              <a:rPr lang="cs-CZ" sz="1800" dirty="0">
                <a:solidFill>
                  <a:srgbClr val="002060"/>
                </a:solidFill>
              </a:rPr>
              <a:t>. 2020. Metrologie</a:t>
            </a:r>
            <a:r>
              <a:rPr lang="cs-CZ" sz="1800" dirty="0">
                <a:solidFill>
                  <a:srgbClr val="002060"/>
                </a:solidFill>
                <a:cs typeface="Arial" panose="020B0604020202020204" pitchFamily="34" charset="0"/>
              </a:rPr>
              <a:t>. </a:t>
            </a:r>
          </a:p>
          <a:p>
            <a:pPr algn="just"/>
            <a:endParaRPr lang="cs-CZ" sz="18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  <a:cs typeface="Arial" panose="020B0604020202020204" pitchFamily="34" charset="0"/>
              </a:rPr>
              <a:t>[2] </a:t>
            </a:r>
            <a:r>
              <a:rPr lang="cs-CZ" sz="1800" dirty="0">
                <a:solidFill>
                  <a:srgbClr val="002060"/>
                </a:solidFill>
              </a:rPr>
              <a:t>TŮMOVÁ, Olga; TŮMA, František. </a:t>
            </a:r>
            <a:r>
              <a:rPr lang="cs-CZ" sz="1800" i="1" dirty="0">
                <a:solidFill>
                  <a:srgbClr val="002060"/>
                </a:solidFill>
              </a:rPr>
              <a:t>Využití základních nástrojů řízení kvality v metrologii-část II</a:t>
            </a:r>
            <a:r>
              <a:rPr lang="cs-CZ" sz="1800" dirty="0">
                <a:solidFill>
                  <a:srgbClr val="002060"/>
                </a:solidFill>
              </a:rPr>
              <a:t>. 2020. Metrologie</a:t>
            </a:r>
            <a:r>
              <a:rPr lang="cs-CZ" sz="1800" dirty="0">
                <a:solidFill>
                  <a:srgbClr val="002060"/>
                </a:solidFill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6235390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solidFill>
                  <a:srgbClr val="002060"/>
                </a:solidFill>
              </a:rPr>
              <a:t>Základem je zjištění, že </a:t>
            </a:r>
            <a:r>
              <a:rPr lang="cs-CZ" sz="1800" b="1" u="sng" dirty="0">
                <a:solidFill>
                  <a:srgbClr val="002060"/>
                </a:solidFill>
              </a:rPr>
              <a:t>kvalita výrobku se tvoří každou činností, která se výrobku dotýká</a:t>
            </a:r>
            <a:r>
              <a:rPr lang="cs-CZ" sz="1800" dirty="0">
                <a:solidFill>
                  <a:srgbClr val="002060"/>
                </a:solidFill>
              </a:rPr>
              <a:t>, a to nejen ve vlastní výrobě.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Důležitou roli hraje </a:t>
            </a:r>
            <a:r>
              <a:rPr lang="cs-CZ" sz="1800" b="1" u="sng" dirty="0">
                <a:solidFill>
                  <a:srgbClr val="C00000"/>
                </a:solidFill>
              </a:rPr>
              <a:t>poznání, že předcházet vadám je levnější a méně pracné, než vyrábět zmetky a ty pak třídit a vyhazovat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b="1" dirty="0">
                <a:solidFill>
                  <a:srgbClr val="002060"/>
                </a:solidFill>
              </a:rPr>
              <a:t>Tvorbu kvality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u="sng" dirty="0">
                <a:solidFill>
                  <a:srgbClr val="C00000"/>
                </a:solidFill>
              </a:rPr>
              <a:t>je třeba sledovat a regulovat</a:t>
            </a:r>
            <a:r>
              <a:rPr lang="cs-CZ" sz="1800" dirty="0">
                <a:solidFill>
                  <a:srgbClr val="002060"/>
                </a:solidFill>
              </a:rPr>
              <a:t> (tj. </a:t>
            </a:r>
            <a:r>
              <a:rPr lang="cs-CZ" sz="1800" b="1" dirty="0">
                <a:solidFill>
                  <a:srgbClr val="002060"/>
                </a:solidFill>
              </a:rPr>
              <a:t>měřit, porovnávat výsledky se zadáním a při rozporech přijímat opatření k odstranění vad</a:t>
            </a:r>
            <a:r>
              <a:rPr lang="cs-CZ" sz="1800" dirty="0">
                <a:solidFill>
                  <a:srgbClr val="002060"/>
                </a:solidFill>
              </a:rPr>
              <a:t>) </a:t>
            </a:r>
            <a:r>
              <a:rPr lang="cs-CZ" sz="1800" u="sng" dirty="0">
                <a:solidFill>
                  <a:srgbClr val="C00000"/>
                </a:solidFill>
              </a:rPr>
              <a:t>a dbát na vyváženost</a:t>
            </a:r>
            <a:r>
              <a:rPr lang="cs-CZ" sz="1800" dirty="0">
                <a:solidFill>
                  <a:srgbClr val="002060"/>
                </a:solidFill>
              </a:rPr>
              <a:t> – </a:t>
            </a:r>
            <a:r>
              <a:rPr lang="cs-CZ" sz="1800" b="1" dirty="0">
                <a:solidFill>
                  <a:srgbClr val="002060"/>
                </a:solidFill>
              </a:rPr>
              <a:t>nemá smysl při jedné operaci dosahovat vysoké kvality a v další operaci kvality podprůměrné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ctr"/>
            <a:r>
              <a:rPr lang="cs-CZ" sz="1800" u="sng" dirty="0">
                <a:solidFill>
                  <a:srgbClr val="C00000"/>
                </a:solidFill>
              </a:rPr>
              <a:t>Důležitou roli zde má i metrologie</a:t>
            </a:r>
            <a:r>
              <a:rPr lang="cs-CZ" sz="1800" dirty="0">
                <a:solidFill>
                  <a:srgbClr val="C00000"/>
                </a:solidFill>
              </a:rPr>
              <a:t>. </a:t>
            </a:r>
          </a:p>
          <a:p>
            <a:pPr algn="just"/>
            <a:r>
              <a:rPr lang="cs-CZ" sz="1800" b="1" dirty="0">
                <a:solidFill>
                  <a:srgbClr val="002060"/>
                </a:solidFill>
              </a:rPr>
              <a:t>Řízení kvality </a:t>
            </a:r>
            <a:r>
              <a:rPr lang="cs-CZ" sz="1800" u="sng" dirty="0">
                <a:solidFill>
                  <a:srgbClr val="C00000"/>
                </a:solidFill>
              </a:rPr>
              <a:t>se musí zaměřovat na celý životní cyklus výrobku či služby</a:t>
            </a:r>
            <a:r>
              <a:rPr lang="cs-CZ" sz="1800" dirty="0">
                <a:solidFill>
                  <a:srgbClr val="002060"/>
                </a:solidFill>
              </a:rPr>
              <a:t>, nesmí se opomenout kvalita subdodávek a kooperací, kvalita jejich dodavatelů i kvalita předpisů (normalizace, typizace, organizace, tvorba pracovních postupů). 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92695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solidFill>
                  <a:srgbClr val="002060"/>
                </a:solidFill>
              </a:rPr>
              <a:t>Významnou roli zde hraje také </a:t>
            </a:r>
            <a:r>
              <a:rPr lang="cs-CZ" sz="1800" b="1" u="sng" dirty="0">
                <a:solidFill>
                  <a:srgbClr val="C00000"/>
                </a:solidFill>
              </a:rPr>
              <a:t>přesnost a správnost měření</a:t>
            </a:r>
            <a:r>
              <a:rPr lang="cs-CZ" sz="1800" dirty="0">
                <a:solidFill>
                  <a:srgbClr val="002060"/>
                </a:solidFill>
              </a:rPr>
              <a:t>, použití vhodných metod i měřicích prostředků.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b="1" u="sng" dirty="0">
                <a:solidFill>
                  <a:srgbClr val="002060"/>
                </a:solidFill>
              </a:rPr>
              <a:t>Kvalita výrobku závisí také na kvalitě pracovníků</a:t>
            </a:r>
            <a:r>
              <a:rPr lang="cs-CZ" sz="1800" dirty="0">
                <a:solidFill>
                  <a:srgbClr val="002060"/>
                </a:solidFill>
              </a:rPr>
              <a:t>, a proto je třeba stále </a:t>
            </a:r>
            <a:r>
              <a:rPr lang="cs-CZ" sz="1800" u="sng" dirty="0">
                <a:solidFill>
                  <a:srgbClr val="C00000"/>
                </a:solidFill>
              </a:rPr>
              <a:t>zdokonalovat výchovu, vzdělávání a výcvik, je nutné pracovníky pro kvalitní výrobu motivovat a stimulovat</a:t>
            </a:r>
            <a:r>
              <a:rPr lang="cs-CZ" sz="1800" dirty="0">
                <a:solidFill>
                  <a:srgbClr val="002060"/>
                </a:solidFill>
              </a:rPr>
              <a:t>.</a:t>
            </a:r>
          </a:p>
          <a:p>
            <a:pPr algn="just"/>
            <a:endParaRPr lang="cs-CZ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800" b="1" dirty="0">
                <a:solidFill>
                  <a:srgbClr val="002060"/>
                </a:solidFill>
              </a:rPr>
              <a:t>Japonský průmysl</a:t>
            </a:r>
            <a:r>
              <a:rPr lang="cs-CZ" sz="1800" dirty="0">
                <a:solidFill>
                  <a:srgbClr val="002060"/>
                </a:solidFill>
              </a:rPr>
              <a:t> se </a:t>
            </a:r>
            <a:r>
              <a:rPr lang="cs-CZ" sz="1800" b="1" dirty="0">
                <a:solidFill>
                  <a:srgbClr val="002060"/>
                </a:solidFill>
              </a:rPr>
              <a:t>až do konce 2. světové války zaměřoval na výrobu levného zboží</a:t>
            </a:r>
            <a:r>
              <a:rPr lang="cs-CZ" sz="1800" dirty="0">
                <a:solidFill>
                  <a:srgbClr val="002060"/>
                </a:solidFill>
              </a:rPr>
              <a:t>, které </a:t>
            </a:r>
            <a:r>
              <a:rPr lang="cs-CZ" sz="1800" u="sng" dirty="0">
                <a:solidFill>
                  <a:srgbClr val="C00000"/>
                </a:solidFill>
              </a:rPr>
              <a:t>se prosazovalo na světových trzích nízkými cenami</a:t>
            </a:r>
            <a:r>
              <a:rPr lang="cs-CZ" sz="1800" dirty="0">
                <a:solidFill>
                  <a:srgbClr val="002060"/>
                </a:solidFill>
              </a:rPr>
              <a:t>, umožněnými jednoduchostí zboží a poměrně levnou pracovní silou. 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Tato země je chudá na suroviny, ropu a energii, muselo se dovážet i značné množství potravin.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Po skončení 2. světové války obsadili Japonsko Američané a </a:t>
            </a:r>
            <a:r>
              <a:rPr lang="cs-CZ" sz="1800" u="sng" dirty="0">
                <a:solidFill>
                  <a:srgbClr val="C00000"/>
                </a:solidFill>
              </a:rPr>
              <a:t>Japonci byli konfrontováni s podstatně dokonalejší a hlavně spolehlivější americkou technikou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06792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solidFill>
                  <a:srgbClr val="002060"/>
                </a:solidFill>
              </a:rPr>
              <a:t>Toto ovlivnilo hlavního tvůrce dnešní </a:t>
            </a:r>
            <a:r>
              <a:rPr lang="cs-CZ" sz="1800" b="1" u="sng" dirty="0">
                <a:solidFill>
                  <a:srgbClr val="C00000"/>
                </a:solidFill>
              </a:rPr>
              <a:t>japonské kvality Dr. </a:t>
            </a:r>
            <a:r>
              <a:rPr lang="cs-CZ" sz="1800" b="1" u="sng" dirty="0" err="1">
                <a:solidFill>
                  <a:srgbClr val="C00000"/>
                </a:solidFill>
              </a:rPr>
              <a:t>Ishikawu</a:t>
            </a:r>
            <a:r>
              <a:rPr lang="cs-CZ" sz="1800" dirty="0">
                <a:solidFill>
                  <a:srgbClr val="002060"/>
                </a:solidFill>
              </a:rPr>
              <a:t>.</a:t>
            </a:r>
          </a:p>
          <a:p>
            <a:pPr algn="just"/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Podrobným studiem stavu zejména průmyslové výroby dospěl k přesvědčení, že </a:t>
            </a:r>
            <a:r>
              <a:rPr lang="cs-CZ" sz="1800" b="1" u="sng" dirty="0">
                <a:solidFill>
                  <a:srgbClr val="C00000"/>
                </a:solidFill>
              </a:rPr>
              <a:t>„japonská společnost a její průmysl se chovají zcela neracionálně a že studiem kvality lze toto chování podstatně změnit“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u="sng" dirty="0">
                <a:solidFill>
                  <a:srgbClr val="C00000"/>
                </a:solidFill>
              </a:rPr>
              <a:t>Do Japonska byli pozváni přední američtí odborníci</a:t>
            </a:r>
            <a:r>
              <a:rPr lang="cs-CZ" sz="1800" dirty="0">
                <a:solidFill>
                  <a:srgbClr val="002060"/>
                </a:solidFill>
              </a:rPr>
              <a:t>, např. </a:t>
            </a:r>
            <a:r>
              <a:rPr lang="cs-CZ" sz="1800" b="1" dirty="0" err="1">
                <a:solidFill>
                  <a:srgbClr val="002060"/>
                </a:solidFill>
              </a:rPr>
              <a:t>Shewart</a:t>
            </a:r>
            <a:r>
              <a:rPr lang="cs-CZ" sz="1800" dirty="0">
                <a:solidFill>
                  <a:srgbClr val="002060"/>
                </a:solidFill>
              </a:rPr>
              <a:t> (statistické metody zabezpečování kvality), </a:t>
            </a:r>
            <a:r>
              <a:rPr lang="cs-CZ" sz="1800" b="1" dirty="0" err="1">
                <a:solidFill>
                  <a:srgbClr val="002060"/>
                </a:solidFill>
              </a:rPr>
              <a:t>Feigenbaum</a:t>
            </a:r>
            <a:r>
              <a:rPr lang="cs-CZ" sz="1800" dirty="0">
                <a:solidFill>
                  <a:srgbClr val="002060"/>
                </a:solidFill>
              </a:rPr>
              <a:t> (tvůrce filozofie komplexního řízení kvality), </a:t>
            </a:r>
            <a:r>
              <a:rPr lang="cs-CZ" sz="1800" b="1" dirty="0" err="1">
                <a:solidFill>
                  <a:srgbClr val="002060"/>
                </a:solidFill>
              </a:rPr>
              <a:t>Juran</a:t>
            </a:r>
            <a:r>
              <a:rPr lang="cs-CZ" sz="1800" dirty="0">
                <a:solidFill>
                  <a:srgbClr val="002060"/>
                </a:solidFill>
              </a:rPr>
              <a:t> (jeden z tvůrců praktického komplexního řízení kvality) a </a:t>
            </a:r>
            <a:r>
              <a:rPr lang="cs-CZ" sz="1800" b="1" dirty="0">
                <a:solidFill>
                  <a:srgbClr val="002060"/>
                </a:solidFill>
              </a:rPr>
              <a:t>Dr. </a:t>
            </a:r>
            <a:r>
              <a:rPr lang="cs-CZ" sz="1800" b="1" dirty="0" err="1">
                <a:solidFill>
                  <a:srgbClr val="002060"/>
                </a:solidFill>
              </a:rPr>
              <a:t>Deming</a:t>
            </a:r>
            <a:r>
              <a:rPr lang="cs-CZ" sz="1800" b="1" dirty="0">
                <a:solidFill>
                  <a:srgbClr val="002060"/>
                </a:solidFill>
              </a:rPr>
              <a:t> </a:t>
            </a:r>
            <a:r>
              <a:rPr lang="cs-CZ" sz="1800" dirty="0">
                <a:solidFill>
                  <a:srgbClr val="002060"/>
                </a:solidFill>
              </a:rPr>
              <a:t>(který s Japonci dlouhodobě spolupracoval na rozvoji japonského zabezpečování kvality).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b="1" dirty="0">
                <a:solidFill>
                  <a:srgbClr val="002060"/>
                </a:solidFill>
              </a:rPr>
              <a:t>Japonci dokázali myšlenky amerických odborníků přijmout, přizpůsobit japonskému způsobu života a dále rozvinout a prohloubit</a:t>
            </a:r>
            <a:r>
              <a:rPr lang="cs-CZ" sz="1800" dirty="0">
                <a:solidFill>
                  <a:srgbClr val="002060"/>
                </a:solidFill>
              </a:rPr>
              <a:t>.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61444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solidFill>
                  <a:srgbClr val="002060"/>
                </a:solidFill>
              </a:rPr>
              <a:t>Tak jako </a:t>
            </a:r>
            <a:r>
              <a:rPr lang="cs-CZ" sz="1800" b="1" dirty="0">
                <a:solidFill>
                  <a:srgbClr val="002060"/>
                </a:solidFill>
              </a:rPr>
              <a:t>Dr. </a:t>
            </a:r>
            <a:r>
              <a:rPr lang="cs-CZ" sz="1800" b="1" dirty="0" err="1">
                <a:solidFill>
                  <a:srgbClr val="002060"/>
                </a:solidFill>
              </a:rPr>
              <a:t>Juran</a:t>
            </a:r>
            <a:r>
              <a:rPr lang="cs-CZ" sz="1800" b="1" dirty="0">
                <a:solidFill>
                  <a:srgbClr val="002060"/>
                </a:solidFill>
              </a:rPr>
              <a:t> označuje komplexní řízení kvality za revoluci v technice zabezpečování kvality</a:t>
            </a:r>
            <a:r>
              <a:rPr lang="cs-CZ" sz="1800" dirty="0">
                <a:solidFill>
                  <a:srgbClr val="002060"/>
                </a:solidFill>
              </a:rPr>
              <a:t>, tak </a:t>
            </a:r>
            <a:r>
              <a:rPr lang="cs-CZ" sz="1800" b="1" dirty="0">
                <a:solidFill>
                  <a:srgbClr val="002060"/>
                </a:solidFill>
              </a:rPr>
              <a:t>Dr. </a:t>
            </a:r>
            <a:r>
              <a:rPr lang="cs-CZ" sz="1800" b="1" dirty="0" err="1">
                <a:solidFill>
                  <a:srgbClr val="002060"/>
                </a:solidFill>
              </a:rPr>
              <a:t>Ishikawa</a:t>
            </a:r>
            <a:r>
              <a:rPr lang="cs-CZ" sz="1800" b="1" dirty="0">
                <a:solidFill>
                  <a:srgbClr val="002060"/>
                </a:solidFill>
              </a:rPr>
              <a:t> </a:t>
            </a:r>
            <a:r>
              <a:rPr lang="cs-CZ" sz="1800" dirty="0">
                <a:solidFill>
                  <a:srgbClr val="C00000"/>
                </a:solidFill>
              </a:rPr>
              <a:t>označuje japonské celopodnikové zabezpečování kvality</a:t>
            </a:r>
            <a:r>
              <a:rPr lang="cs-CZ" sz="1800" dirty="0">
                <a:solidFill>
                  <a:srgbClr val="002060"/>
                </a:solidFill>
              </a:rPr>
              <a:t> (</a:t>
            </a:r>
            <a:r>
              <a:rPr lang="cs-CZ" sz="1800" dirty="0" err="1">
                <a:solidFill>
                  <a:srgbClr val="002060"/>
                </a:solidFill>
              </a:rPr>
              <a:t>Company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Wide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Quality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Control</a:t>
            </a:r>
            <a:r>
              <a:rPr lang="cs-CZ" sz="1800" dirty="0">
                <a:solidFill>
                  <a:srgbClr val="002060"/>
                </a:solidFill>
              </a:rPr>
              <a:t> – CWQC) </a:t>
            </a:r>
            <a:r>
              <a:rPr lang="cs-CZ" sz="1800" dirty="0">
                <a:solidFill>
                  <a:srgbClr val="C00000"/>
                </a:solidFill>
              </a:rPr>
              <a:t>za revoluci myšlení v řízení vůbec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b="1" u="sng" dirty="0">
                <a:solidFill>
                  <a:srgbClr val="002060"/>
                </a:solidFill>
              </a:rPr>
              <a:t>Celopodnikové zabezpečování kvality</a:t>
            </a:r>
            <a:r>
              <a:rPr lang="cs-CZ" sz="1800" b="1" dirty="0">
                <a:solidFill>
                  <a:srgbClr val="002060"/>
                </a:solidFill>
              </a:rPr>
              <a:t> </a:t>
            </a:r>
            <a:r>
              <a:rPr lang="cs-CZ" sz="1800" dirty="0">
                <a:solidFill>
                  <a:srgbClr val="002060"/>
                </a:solidFill>
              </a:rPr>
              <a:t>(na rozdíl od komplexního řízení kvality) </a:t>
            </a:r>
            <a:r>
              <a:rPr lang="cs-CZ" sz="1800" b="1" u="sng" dirty="0">
                <a:solidFill>
                  <a:srgbClr val="002060"/>
                </a:solidFill>
              </a:rPr>
              <a:t>má dvojí význam</a:t>
            </a:r>
            <a:r>
              <a:rPr lang="cs-CZ" sz="1800" dirty="0">
                <a:solidFill>
                  <a:srgbClr val="002060"/>
                </a:solidFill>
              </a:rPr>
              <a:t>: </a:t>
            </a:r>
          </a:p>
          <a:p>
            <a:pPr marL="342900" indent="-342900" algn="just">
              <a:buAutoNum type="arabicParenR"/>
            </a:pPr>
            <a:r>
              <a:rPr lang="cs-CZ" sz="1800" dirty="0">
                <a:solidFill>
                  <a:srgbClr val="002060"/>
                </a:solidFill>
              </a:rPr>
              <a:t>zaměřuje se nejen na výrobky a služby, </a:t>
            </a:r>
            <a:r>
              <a:rPr lang="cs-CZ" sz="1800" u="sng" dirty="0">
                <a:solidFill>
                  <a:srgbClr val="C00000"/>
                </a:solidFill>
              </a:rPr>
              <a:t>ale i na všechny činnosti v podniku a na vše, co s nimi souvisí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</a:p>
          <a:p>
            <a:pPr marL="342900" indent="-342900" algn="just">
              <a:buAutoNum type="arabicParenR"/>
            </a:pPr>
            <a:r>
              <a:rPr lang="cs-CZ" sz="1800" dirty="0">
                <a:solidFill>
                  <a:srgbClr val="002060"/>
                </a:solidFill>
              </a:rPr>
              <a:t>současně vyjadřuje, </a:t>
            </a:r>
            <a:r>
              <a:rPr lang="cs-CZ" sz="1800" u="sng" dirty="0">
                <a:solidFill>
                  <a:srgbClr val="C00000"/>
                </a:solidFill>
              </a:rPr>
              <a:t>že na neustálém zvyšování kvality se podílí každý pracovník podniku</a:t>
            </a:r>
            <a:r>
              <a:rPr lang="cs-CZ" sz="1800" dirty="0">
                <a:solidFill>
                  <a:srgbClr val="002060"/>
                </a:solidFill>
              </a:rPr>
              <a:t>.</a:t>
            </a:r>
          </a:p>
          <a:p>
            <a:pPr algn="just"/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Moderní komplexní řízení kvality, jak se vyvíjelo v USA a v Evropě do počátku 80. let.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2418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b="1" u="sng" dirty="0">
                <a:solidFill>
                  <a:srgbClr val="002060"/>
                </a:solidFill>
              </a:rPr>
              <a:t>Komplexní řízení kvality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b="1" dirty="0">
                <a:solidFill>
                  <a:srgbClr val="C00000"/>
                </a:solidFill>
              </a:rPr>
              <a:t>se dá charakterizovat jako systém</a:t>
            </a:r>
            <a:r>
              <a:rPr lang="cs-CZ" sz="1800" dirty="0">
                <a:solidFill>
                  <a:srgbClr val="002060"/>
                </a:solidFill>
              </a:rPr>
              <a:t>, zaměřený převážně na to, </a:t>
            </a:r>
            <a:r>
              <a:rPr lang="cs-CZ" sz="1800" u="sng" dirty="0">
                <a:solidFill>
                  <a:srgbClr val="C00000"/>
                </a:solidFill>
              </a:rPr>
              <a:t>aby vyrobené součásti, díly i finální výrobky odpovídaly stanoveným specifikacím při minimálních ztrátách, způsobených zmetky a reklamacemi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Téměř </a:t>
            </a:r>
            <a:r>
              <a:rPr lang="cs-CZ" sz="1800" b="1" dirty="0">
                <a:solidFill>
                  <a:srgbClr val="002060"/>
                </a:solidFill>
              </a:rPr>
              <a:t>ve všech</a:t>
            </a:r>
            <a:r>
              <a:rPr lang="cs-CZ" sz="1800" dirty="0">
                <a:solidFill>
                  <a:srgbClr val="002060"/>
                </a:solidFill>
              </a:rPr>
              <a:t> amerických i evropských </a:t>
            </a:r>
            <a:r>
              <a:rPr lang="cs-CZ" sz="1800" b="1" dirty="0">
                <a:solidFill>
                  <a:srgbClr val="002060"/>
                </a:solidFill>
              </a:rPr>
              <a:t>komplexních systémech řízení kvality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u="sng" dirty="0">
                <a:solidFill>
                  <a:srgbClr val="C00000"/>
                </a:solidFill>
              </a:rPr>
              <a:t>se uplatňuje specializovaný útvar řízení kvality a silná specializovaná technická kontrola kvality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  <a:r>
              <a:rPr lang="cs-CZ" sz="1800" b="1" dirty="0">
                <a:solidFill>
                  <a:srgbClr val="002060"/>
                </a:solidFill>
              </a:rPr>
              <a:t>jako důsledek uplatnění převratných myšlenek amerického strojního inženýra </a:t>
            </a:r>
            <a:r>
              <a:rPr lang="cs-CZ" sz="1800" u="sng" dirty="0">
                <a:solidFill>
                  <a:srgbClr val="C00000"/>
                </a:solidFill>
              </a:rPr>
              <a:t>F. W. </a:t>
            </a:r>
            <a:r>
              <a:rPr lang="cs-CZ" sz="1800" u="sng" dirty="0" err="1">
                <a:solidFill>
                  <a:srgbClr val="C00000"/>
                </a:solidFill>
              </a:rPr>
              <a:t>Taylora</a:t>
            </a:r>
            <a:r>
              <a:rPr lang="cs-CZ" sz="1800" u="sng" dirty="0">
                <a:solidFill>
                  <a:srgbClr val="C00000"/>
                </a:solidFill>
              </a:rPr>
              <a:t> (1856-1915)</a:t>
            </a:r>
            <a:r>
              <a:rPr lang="cs-CZ" sz="1800" dirty="0">
                <a:solidFill>
                  <a:srgbClr val="002060"/>
                </a:solidFill>
              </a:rPr>
              <a:t> na dělbu práce a odpovědnosti (což byla první snaha o vědecké řízení výroby).</a:t>
            </a:r>
          </a:p>
          <a:p>
            <a:pPr algn="just"/>
            <a:endParaRPr lang="cs-CZ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Je třeba zdůraznit </a:t>
            </a:r>
            <a:r>
              <a:rPr lang="cs-CZ" sz="1800" b="1" u="sng" dirty="0">
                <a:solidFill>
                  <a:srgbClr val="C00000"/>
                </a:solidFill>
              </a:rPr>
              <a:t>dva podstatné rozdíly mezi komplexním řízením kvality a celopodnikovým zabezpečováním kvality.</a:t>
            </a:r>
            <a:r>
              <a:rPr lang="cs-CZ" sz="18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61B08202-9506-4CBC-9665-4C344D99C540}"/>
              </a:ext>
            </a:extLst>
          </p:cNvPr>
          <p:cNvSpPr/>
          <p:nvPr/>
        </p:nvSpPr>
        <p:spPr>
          <a:xfrm rot="5400000">
            <a:off x="6058479" y="4156073"/>
            <a:ext cx="478890" cy="31977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62319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BBEB9DBB-0D78-4CAE-9EC2-81B585C57A1D}"/>
              </a:ext>
            </a:extLst>
          </p:cNvPr>
          <p:cNvSpPr/>
          <p:nvPr/>
        </p:nvSpPr>
        <p:spPr>
          <a:xfrm>
            <a:off x="272520" y="99417"/>
            <a:ext cx="8619960" cy="4620067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ACA1BD3-730E-4560-A69A-F43A2D17917D}"/>
              </a:ext>
            </a:extLst>
          </p:cNvPr>
          <p:cNvCxnSpPr>
            <a:cxnSpLocks/>
          </p:cNvCxnSpPr>
          <p:nvPr/>
        </p:nvCxnSpPr>
        <p:spPr>
          <a:xfrm>
            <a:off x="272520" y="683165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101B63-208E-4BEB-8574-D375624CD603}"/>
              </a:ext>
            </a:extLst>
          </p:cNvPr>
          <p:cNvSpPr/>
          <p:nvPr/>
        </p:nvSpPr>
        <p:spPr>
          <a:xfrm>
            <a:off x="562604" y="179109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7FDF17B-759A-447B-AB4D-8FEE303C7D39}"/>
              </a:ext>
            </a:extLst>
          </p:cNvPr>
          <p:cNvSpPr/>
          <p:nvPr/>
        </p:nvSpPr>
        <p:spPr>
          <a:xfrm>
            <a:off x="539552" y="738509"/>
            <a:ext cx="806489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b="1" u="sng" dirty="0">
                <a:solidFill>
                  <a:srgbClr val="002060"/>
                </a:solidFill>
              </a:rPr>
              <a:t>Komplexní řízení kvality</a:t>
            </a:r>
            <a:r>
              <a:rPr lang="cs-CZ" sz="1800" dirty="0">
                <a:solidFill>
                  <a:srgbClr val="002060"/>
                </a:solidFill>
              </a:rPr>
              <a:t> považuje </a:t>
            </a:r>
            <a:r>
              <a:rPr lang="cs-CZ" sz="1800" u="sng" dirty="0">
                <a:solidFill>
                  <a:srgbClr val="C00000"/>
                </a:solidFill>
              </a:rPr>
              <a:t>za hlavní cíl bezvadné dodržení specifikací</a:t>
            </a:r>
            <a:r>
              <a:rPr lang="cs-CZ" sz="1800" dirty="0">
                <a:solidFill>
                  <a:srgbClr val="002060"/>
                </a:solidFill>
              </a:rPr>
              <a:t>, zatímco </a:t>
            </a:r>
            <a:r>
              <a:rPr lang="cs-CZ" sz="1800" b="1" u="sng" dirty="0">
                <a:solidFill>
                  <a:srgbClr val="002060"/>
                </a:solidFill>
              </a:rPr>
              <a:t>celopodnikové zabezpečování kvality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u="sng" dirty="0">
                <a:solidFill>
                  <a:srgbClr val="C00000"/>
                </a:solidFill>
              </a:rPr>
              <a:t>sleduje neustálé zvyšování kvality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b="1" u="sng" dirty="0">
                <a:solidFill>
                  <a:srgbClr val="002060"/>
                </a:solidFill>
              </a:rPr>
              <a:t>Komplexní řízení kvality</a:t>
            </a:r>
            <a:r>
              <a:rPr lang="cs-CZ" sz="1800" dirty="0">
                <a:solidFill>
                  <a:srgbClr val="002060"/>
                </a:solidFill>
              </a:rPr>
              <a:t> sice </a:t>
            </a:r>
            <a:r>
              <a:rPr lang="cs-CZ" sz="1800" u="sng" dirty="0">
                <a:solidFill>
                  <a:srgbClr val="C00000"/>
                </a:solidFill>
              </a:rPr>
              <a:t>uvažuje specifickou odpovědnost každého pracovníka za kvalitu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  <a:r>
              <a:rPr lang="cs-CZ" sz="1800" b="1" dirty="0">
                <a:solidFill>
                  <a:srgbClr val="002060"/>
                </a:solidFill>
              </a:rPr>
              <a:t>ale řízení kvality přisuzuje jako specializovanou funkci </a:t>
            </a:r>
            <a:r>
              <a:rPr lang="cs-CZ" sz="1800" b="1" u="sng" dirty="0">
                <a:solidFill>
                  <a:srgbClr val="002060"/>
                </a:solidFill>
              </a:rPr>
              <a:t>útvaru řízení kvality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b="1" dirty="0">
                <a:solidFill>
                  <a:srgbClr val="002060"/>
                </a:solidFill>
              </a:rPr>
              <a:t>Japonci nevytvářejí útvary řízení kvality</a:t>
            </a:r>
            <a:r>
              <a:rPr lang="cs-CZ" sz="1800" dirty="0">
                <a:solidFill>
                  <a:srgbClr val="002060"/>
                </a:solidFill>
              </a:rPr>
              <a:t>, </a:t>
            </a:r>
            <a:r>
              <a:rPr lang="cs-CZ" sz="1800" u="sng" dirty="0">
                <a:solidFill>
                  <a:srgbClr val="C00000"/>
                </a:solidFill>
              </a:rPr>
              <a:t>funkci zabezpečování kvality decentralizují na všechny pracovníky podniku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cs-CZ" sz="1000" dirty="0">
              <a:solidFill>
                <a:srgbClr val="002060"/>
              </a:solidFill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Další zásadní </a:t>
            </a:r>
            <a:r>
              <a:rPr lang="cs-CZ" sz="1800" b="1" u="sng" dirty="0">
                <a:solidFill>
                  <a:srgbClr val="002060"/>
                </a:solidFill>
              </a:rPr>
              <a:t>rozdíl mezi japonským a „západním” přístupem</a:t>
            </a:r>
            <a:r>
              <a:rPr lang="cs-CZ" sz="1800" dirty="0">
                <a:solidFill>
                  <a:srgbClr val="002060"/>
                </a:solidFill>
              </a:rPr>
              <a:t> je v tom, že </a:t>
            </a:r>
            <a:r>
              <a:rPr lang="cs-CZ" sz="1800" u="sng" dirty="0">
                <a:solidFill>
                  <a:srgbClr val="C00000"/>
                </a:solidFill>
              </a:rPr>
              <a:t>Evropa se zaměřovala více na organizační a technická opatření a systémy</a:t>
            </a:r>
            <a:r>
              <a:rPr lang="cs-CZ" sz="1800" dirty="0">
                <a:solidFill>
                  <a:srgbClr val="002060"/>
                </a:solidFill>
              </a:rPr>
              <a:t>, na dodržování předepsaných parametrů výrobků, </a:t>
            </a:r>
            <a:r>
              <a:rPr lang="cs-CZ" sz="1800" u="sng" dirty="0">
                <a:solidFill>
                  <a:srgbClr val="C00000"/>
                </a:solidFill>
              </a:rPr>
              <a:t>na „objektivní” kontrolu</a:t>
            </a:r>
            <a:r>
              <a:rPr lang="cs-CZ" sz="1800" dirty="0">
                <a:solidFill>
                  <a:srgbClr val="002060"/>
                </a:solidFill>
              </a:rPr>
              <a:t>.</a:t>
            </a:r>
            <a:endParaRPr lang="cs-CZ" sz="18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49025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FS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88B95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2759</TotalTime>
  <Words>3513</Words>
  <Application>Microsoft Office PowerPoint</Application>
  <PresentationFormat>Předvádění na obrazovce (16:9)</PresentationFormat>
  <Paragraphs>326</Paragraphs>
  <Slides>35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2" baseType="lpstr">
      <vt:lpstr>arial</vt:lpstr>
      <vt:lpstr>arial</vt:lpstr>
      <vt:lpstr>Calibri</vt:lpstr>
      <vt:lpstr>Roboto</vt:lpstr>
      <vt:lpstr>Times New Roman</vt:lpstr>
      <vt:lpstr>Wingdings</vt:lpstr>
      <vt:lpstr>Simple Light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Štěpánka Dvořáčková</cp:lastModifiedBy>
  <cp:revision>157</cp:revision>
  <dcterms:modified xsi:type="dcterms:W3CDTF">2023-09-25T10:19:24Z</dcterms:modified>
</cp:coreProperties>
</file>