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2" r:id="rId3"/>
    <p:sldId id="316" r:id="rId4"/>
    <p:sldId id="319" r:id="rId5"/>
    <p:sldId id="320" r:id="rId6"/>
    <p:sldId id="588" r:id="rId7"/>
    <p:sldId id="589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A4D9C-345A-46BB-8E66-623B69FB84D0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39606-FFFE-49DF-8EF5-29E3D57C7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54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39606-FFFE-49DF-8EF5-29E3D57C765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6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49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můžete upravit styl předlohy.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0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8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92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2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91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2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33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2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28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38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35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iri.brehovsky@tul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>
                <a:latin typeface="Cambria" panose="02040503050406030204" pitchFamily="18" charset="0"/>
                <a:ea typeface="Cambria" panose="02040503050406030204" pitchFamily="18" charset="0"/>
              </a:rPr>
              <a:t>Heuristické strategie</a:t>
            </a:r>
            <a:endParaRPr lang="cs-CZ" sz="4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8813" y="2852936"/>
            <a:ext cx="7928471" cy="129614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Didaktické </a:t>
            </a:r>
            <a:r>
              <a:rPr lang="cs-CZ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aspekty, klasifikace.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01954653-233C-482B-96E6-0A54BE62FE4E}"/>
              </a:ext>
            </a:extLst>
          </p:cNvPr>
          <p:cNvGrpSpPr/>
          <p:nvPr/>
        </p:nvGrpSpPr>
        <p:grpSpPr>
          <a:xfrm>
            <a:off x="7447749" y="6258674"/>
            <a:ext cx="1263526" cy="398196"/>
            <a:chOff x="179512" y="6199156"/>
            <a:chExt cx="1342213" cy="460600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xmlns="" id="{F70BFC57-9579-4F74-A61E-9A3A4547B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7498" y="6309320"/>
              <a:ext cx="824227" cy="240272"/>
            </a:xfrm>
            <a:prstGeom prst="rect">
              <a:avLst/>
            </a:prstGeom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xmlns="" id="{DA2B55D8-2AA4-4CF1-8D5B-80AE2007F67D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199156"/>
              <a:ext cx="415738" cy="460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382F926B-65F7-4281-AD65-304A02858033}"/>
              </a:ext>
            </a:extLst>
          </p:cNvPr>
          <p:cNvSpPr txBox="1"/>
          <p:nvPr/>
        </p:nvSpPr>
        <p:spPr>
          <a:xfrm>
            <a:off x="4446197" y="4669290"/>
            <a:ext cx="42650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600" b="1" dirty="0">
                <a:latin typeface="Cambria" panose="02040503050406030204" pitchFamily="18" charset="0"/>
                <a:ea typeface="Cambria" panose="02040503050406030204" pitchFamily="18" charset="0"/>
              </a:rPr>
              <a:t>Jiří Břehovský</a:t>
            </a:r>
          </a:p>
          <a:p>
            <a:pPr algn="r"/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jiri.brehovsky@tul.cz</a:t>
            </a: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Fakulta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přírodovědně-humanitní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pedagogická</a:t>
            </a:r>
            <a:endParaRPr lang="en-US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Technická univerzita v Liberci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56366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952" y="404664"/>
            <a:ext cx="7313612" cy="535905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Heuristické strategie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2DDF4C7E-4B86-4E69-86E8-CDC0C1F0595B}"/>
              </a:ext>
            </a:extLst>
          </p:cNvPr>
          <p:cNvSpPr txBox="1"/>
          <p:nvPr/>
        </p:nvSpPr>
        <p:spPr>
          <a:xfrm>
            <a:off x="3747141" y="1124744"/>
            <a:ext cx="5348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Heuristi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ka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z řeckého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heuristiké</a:t>
            </a:r>
            <a:r>
              <a:rPr lang="en-US" sz="16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techné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umění</a:t>
            </a:r>
            <a:r>
              <a:rPr lang="en-US" sz="1600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hledat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cs-CZ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A10907AE-0ADD-4249-B05D-99D875C81B59}"/>
              </a:ext>
            </a:extLst>
          </p:cNvPr>
          <p:cNvSpPr/>
          <p:nvPr/>
        </p:nvSpPr>
        <p:spPr>
          <a:xfrm>
            <a:off x="636246" y="1590652"/>
            <a:ext cx="770485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dívat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aktivního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problémů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nejprimitivnější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způsob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problému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Řešitel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neptá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vyřešil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Sleduje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vyřešit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a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obvykle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vnitřní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zpětné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vazby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xmlns="" id="{5BAFB33E-065B-4EBE-BE63-E1495F3EF254}"/>
              </a:ext>
            </a:extLst>
          </p:cNvPr>
          <p:cNvGrpSpPr/>
          <p:nvPr/>
        </p:nvGrpSpPr>
        <p:grpSpPr>
          <a:xfrm>
            <a:off x="1954755" y="5139859"/>
            <a:ext cx="6264696" cy="1477328"/>
            <a:chOff x="-111562" y="5139898"/>
            <a:chExt cx="6264696" cy="14773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ovéPole 4">
                  <a:extLst>
                    <a:ext uri="{FF2B5EF4-FFF2-40B4-BE49-F238E27FC236}">
                      <a16:creationId xmlns:a16="http://schemas.microsoft.com/office/drawing/2014/main" xmlns="" id="{0D3F3A7B-8544-4738-BF57-6EEC21C0F381}"/>
                    </a:ext>
                  </a:extLst>
                </p:cNvPr>
                <p:cNvSpPr txBox="1"/>
                <p:nvPr/>
              </p:nvSpPr>
              <p:spPr>
                <a:xfrm>
                  <a:off x="-111562" y="5139898"/>
                  <a:ext cx="6264696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dirty="0">
                      <a:solidFill>
                        <a:schemeClr val="tx2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PROBLÉM SÝKORKA. </a:t>
                  </a:r>
                </a:p>
                <a:p>
                  <a:r>
                    <a:rPr lang="cs-CZ" i="1" u="sng" dirty="0">
                      <a:latin typeface="Cambria" panose="02040503050406030204" pitchFamily="18" charset="0"/>
                      <a:ea typeface="Cambria" panose="02040503050406030204" pitchFamily="18" charset="0"/>
                    </a:rPr>
                    <a:t>Řešení může být: </a:t>
                  </a:r>
                  <a:endParaRPr lang="cs-CZ" b="0" i="1" dirty="0">
                    <a:latin typeface="Cambria Math" panose="02040503050406030204" pitchFamily="18" charset="0"/>
                    <a:ea typeface="Cambria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15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∙7=105. </m:t>
                        </m:r>
                      </m:oMath>
                    </m:oMathPara>
                  </a14:m>
                  <a:endParaRPr lang="cs-CZ" b="0" dirty="0">
                    <a:latin typeface="Cambria" panose="02040503050406030204" pitchFamily="18" charset="0"/>
                    <a:ea typeface="Cambria Math" panose="02040503050406030204" pitchFamily="18" charset="0"/>
                  </a:endParaRPr>
                </a:p>
                <a:p>
                  <a:endParaRPr lang="cs-CZ" dirty="0"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  <a:p>
                  <a:pPr algn="r"/>
                  <a:r>
                    <a:rPr lang="cs-CZ" dirty="0">
                      <a:latin typeface="Cambria" panose="02040503050406030204" pitchFamily="18" charset="0"/>
                      <a:ea typeface="Cambria" panose="02040503050406030204" pitchFamily="18" charset="0"/>
                    </a:rPr>
                    <a:t>Hmotnost sýkorky je </a:t>
                  </a:r>
                  <a:r>
                    <a:rPr lang="en-US" b="1" dirty="0">
                      <a:latin typeface="Cambria" panose="02040503050406030204" pitchFamily="18" charset="0"/>
                      <a:ea typeface="Cambria" panose="02040503050406030204" pitchFamily="18" charset="0"/>
                    </a:rPr>
                    <a:t>105 </a:t>
                  </a:r>
                  <a:r>
                    <a:rPr lang="cs-CZ" b="1" dirty="0">
                      <a:latin typeface="Cambria" panose="02040503050406030204" pitchFamily="18" charset="0"/>
                      <a:ea typeface="Cambria" panose="02040503050406030204" pitchFamily="18" charset="0"/>
                    </a:rPr>
                    <a:t>gramů</a:t>
                  </a:r>
                  <a:r>
                    <a:rPr lang="cs-CZ" dirty="0">
                      <a:latin typeface="Cambria" panose="02040503050406030204" pitchFamily="18" charset="0"/>
                      <a:ea typeface="Cambria" panose="02040503050406030204" pitchFamily="18" charset="0"/>
                    </a:rPr>
                    <a:t>.  </a:t>
                  </a:r>
                </a:p>
              </p:txBody>
            </p:sp>
          </mc:Choice>
          <mc:Fallback xmlns="">
            <p:sp>
              <p:nvSpPr>
                <p:cNvPr id="5" name="TextovéPole 4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0D3F3A7B-8544-4738-BF57-6EEC21C0F3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1562" y="5139898"/>
                  <a:ext cx="6264696" cy="1477328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76" t="-2479" r="-2240" b="-537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xmlns="" id="{3E6AA163-4865-427F-8700-00903F044702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828" y="5277073"/>
              <a:ext cx="617553" cy="5800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Skupina 17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9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21" name="Obrázek 20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2" name="Obrázek 21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0461" y="1919806"/>
            <a:ext cx="4632684" cy="200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952" y="404664"/>
            <a:ext cx="7313612" cy="535905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Heuristické strategie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A10907AE-0ADD-4249-B05D-99D875C81B59}"/>
              </a:ext>
            </a:extLst>
          </p:cNvPr>
          <p:cNvSpPr/>
          <p:nvPr/>
        </p:nvSpPr>
        <p:spPr>
          <a:xfrm>
            <a:off x="1187624" y="1533465"/>
            <a:ext cx="770485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dívat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aktivního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US" altLang="cs-CZ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problémů</a:t>
            </a:r>
            <a:r>
              <a:rPr lang="en-US" altLang="cs-CZ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Přímá cesta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založena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naučených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znalostí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Řešitel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požadovaný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navíc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schopen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uvědomit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použít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RUTINNÍ PROBLÉM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pomocí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heuristické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Řešitel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potřebné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znalosti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nemůže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vyřešit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přímým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způsobem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motivován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problému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NERUTINNÍ PROBLÉM</a:t>
            </a:r>
          </a:p>
        </p:txBody>
      </p:sp>
      <p:grpSp>
        <p:nvGrpSpPr>
          <p:cNvPr id="18" name="Skupina 17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9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21" name="Obrázek 20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2" name="Obrázek 21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23" name="Obráze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1916832"/>
            <a:ext cx="4243747" cy="1841202"/>
          </a:xfrm>
          <a:prstGeom prst="rect">
            <a:avLst/>
          </a:prstGeom>
        </p:spPr>
      </p:pic>
      <p:sp>
        <p:nvSpPr>
          <p:cNvPr id="24" name="TextovéPole 23">
            <a:extLst>
              <a:ext uri="{FF2B5EF4-FFF2-40B4-BE49-F238E27FC236}">
                <a16:creationId xmlns:a16="http://schemas.microsoft.com/office/drawing/2014/main" xmlns="" id="{2DDF4C7E-4B86-4E69-86E8-CDC0C1F0595B}"/>
              </a:ext>
            </a:extLst>
          </p:cNvPr>
          <p:cNvSpPr txBox="1"/>
          <p:nvPr/>
        </p:nvSpPr>
        <p:spPr>
          <a:xfrm>
            <a:off x="3747141" y="1124744"/>
            <a:ext cx="5348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Heuristi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ka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z řeckého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heuristiké</a:t>
            </a:r>
            <a:r>
              <a:rPr lang="en-US" sz="16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techné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umění</a:t>
            </a:r>
            <a:r>
              <a:rPr lang="en-US" sz="1600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hledat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cs-CZ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1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794" y="394446"/>
            <a:ext cx="7736411" cy="53590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Heuristické strategie -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klasifikace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A10907AE-0ADD-4249-B05D-99D875C81B59}"/>
              </a:ext>
            </a:extLst>
          </p:cNvPr>
          <p:cNvSpPr/>
          <p:nvPr/>
        </p:nvSpPr>
        <p:spPr>
          <a:xfrm>
            <a:off x="1133770" y="1835021"/>
            <a:ext cx="770485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cs-CZ" sz="20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r>
              <a:rPr lang="cs-CZ" altLang="cs-CZ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tvořili</a:t>
            </a:r>
            <a:r>
              <a:rPr lang="en-US" altLang="cs-CZ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jsme</a:t>
            </a:r>
            <a:r>
              <a:rPr lang="en-US" altLang="cs-CZ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dvourozměrnou</a:t>
            </a:r>
            <a:r>
              <a:rPr lang="en-US" altLang="cs-CZ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klasifikaci</a:t>
            </a:r>
            <a:r>
              <a:rPr lang="en-US" altLang="cs-CZ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heuristických</a:t>
            </a:r>
            <a:r>
              <a:rPr lang="en-US" altLang="cs-CZ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strategií</a:t>
            </a:r>
            <a:r>
              <a:rPr lang="en-US" altLang="cs-CZ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vertikáln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hlediska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jejich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typu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Systematické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experimentování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Pokus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ověření 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korekce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Cesta zpět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Zavedení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pomocného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prvku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Konkretizace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zobecnění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Analogie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hovoříme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tzv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cestách řešení: 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aritmetická cesta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algebraická cesta 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grafická cesta 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řešitelský obrázek (ilustrační obrázek), použití grafů </a:t>
            </a:r>
            <a:r>
              <a:rPr lang="cs-CZ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8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20" name="Obrázek 19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1" name="Obrázek 20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2" name="TextovéPole 21">
            <a:extLst>
              <a:ext uri="{FF2B5EF4-FFF2-40B4-BE49-F238E27FC236}">
                <a16:creationId xmlns:a16="http://schemas.microsoft.com/office/drawing/2014/main" xmlns="" id="{2DDF4C7E-4B86-4E69-86E8-CDC0C1F0595B}"/>
              </a:ext>
            </a:extLst>
          </p:cNvPr>
          <p:cNvSpPr txBox="1"/>
          <p:nvPr/>
        </p:nvSpPr>
        <p:spPr>
          <a:xfrm>
            <a:off x="3747141" y="1124744"/>
            <a:ext cx="5348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Heuristi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ka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z řeckého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heuristiké</a:t>
            </a:r>
            <a:r>
              <a:rPr lang="en-US" sz="16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techné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umění</a:t>
            </a:r>
            <a:r>
              <a:rPr lang="en-US" sz="1600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hledat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cs-CZ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9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952" y="404664"/>
            <a:ext cx="7313612" cy="53590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Heuristické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strategie-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Typy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A10907AE-0ADD-4249-B05D-99D875C81B59}"/>
              </a:ext>
            </a:extLst>
          </p:cNvPr>
          <p:cNvSpPr/>
          <p:nvPr/>
        </p:nvSpPr>
        <p:spPr>
          <a:xfrm>
            <a:off x="1043608" y="1647473"/>
            <a:ext cx="434995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Pokus omyl (</a:t>
            </a:r>
            <a:r>
              <a:rPr lang="cs-CZ" sz="2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grope</a:t>
            </a:r>
            <a:r>
              <a:rPr lang="cs-CZ" sz="2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-and-hope)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Pokus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 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ověření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korekce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Systematické experimentování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Užití falešného předpokladu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Cesta zpět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Zavedení pomocného prvku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Vypuštění podmínky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Přeformulování problému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Analogie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Invariant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Konkretizace a zobecnění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Zobecnění a konkretizace</a:t>
            </a:r>
            <a:endParaRPr lang="cs-CZ" altLang="cs-CZ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7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9" name="Obrázek 18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0" name="Obrázek 19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2DDF4C7E-4B86-4E69-86E8-CDC0C1F0595B}"/>
              </a:ext>
            </a:extLst>
          </p:cNvPr>
          <p:cNvSpPr txBox="1"/>
          <p:nvPr/>
        </p:nvSpPr>
        <p:spPr>
          <a:xfrm>
            <a:off x="3747141" y="1124744"/>
            <a:ext cx="5348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Heuristi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ka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z řeckého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heuristiké</a:t>
            </a:r>
            <a:r>
              <a:rPr lang="en-US" sz="16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techné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umění</a:t>
            </a:r>
            <a:r>
              <a:rPr lang="en-US" sz="1600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hledat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cs-CZ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References</a:t>
            </a: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339" y="1497661"/>
            <a:ext cx="8158236" cy="4434578"/>
          </a:xfrm>
        </p:spPr>
        <p:txBody>
          <a:bodyPr>
            <a:no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Eisenmann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P., Novotná, J., Přibyl, J., </a:t>
            </a: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Břehovský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J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development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culture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secondary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students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through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heuristic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In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Mathematics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Education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Research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Journal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Vol. 27,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Issue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4.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Pages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535 – 562. August 2015. ISSN 1033-2170.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Brehovsky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J., </a:t>
            </a: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Eisenmann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P., Novotná, J., Přibyl, J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using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experimental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Source: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Developing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language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reasoning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Pages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72 – 81. UK-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PedF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Praha 2015. ISBN 978-80-7290-833-2. International Symposium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Elementary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Teaching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SEMT ’15. Prague. Czech Republic.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Date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: August 16-21, 2015.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JONASSEN, D. H. (2011). Learning to solve problems: A handbook for designing problem-solving learning environments. New York: Routledge.</a:t>
            </a: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KILPATRIC, J.: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Historidal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Perspectives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Mathematics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Curriculum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In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Randall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T., Charles and Edward A. Silver: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Teaching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Assesing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NSTM.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KOPKA, J. Hrozny problémů ve školské matematice. Ústí n. L., UJEP, 1999.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KOPKA, J. Výzkumný přístup při výuce matematiky. Ústí n. L., UJEP, 2007.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41CF2585-7E1E-4DA9-9C40-B547D1E827C4}"/>
              </a:ext>
            </a:extLst>
          </p:cNvPr>
          <p:cNvSpPr txBox="1">
            <a:spLocks/>
          </p:cNvSpPr>
          <p:nvPr/>
        </p:nvSpPr>
        <p:spPr bwMode="auto">
          <a:xfrm>
            <a:off x="5173663" y="65010"/>
            <a:ext cx="3816424" cy="23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Pädagogische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Hochschule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Schwäbisch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Gmünd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june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july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2023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1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Pädagogische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Hochschule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Schwäbisch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Gmünd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;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june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–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july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2023</a:t>
              </a:r>
            </a:p>
          </p:txBody>
        </p: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3" name="Obrázek 12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14" name="Obrázek 13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947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References</a:t>
            </a: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339" y="1497661"/>
            <a:ext cx="8158236" cy="4434578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Novotná, J., </a:t>
            </a: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Eisenmann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P., Přibyl, J., Ondrušová, J., Břehovský, J.: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School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Based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Heuristic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In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Journal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Efficiency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Responsibility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Education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and Science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Vol. 7, No. 1, 1– 6, 2014,  online ISSN 1803-1617,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printed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ISSN 2336-2375,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doi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: 0.7160/eriesj.2013.070101.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POLYA, G.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How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It: A New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Aspect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Method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Princeton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Princeton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University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Press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2004. ISBN 0-691-11966-X.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SCHOENFELD, A. H. (1985). Mathematical problem solving. London: Academic Press Inc. (London) Ltd.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SCHOENFELD, A. H. (1992). Learning to think mathematically: Problem solving, metacognition, and sense-making in mathematics. In D. A.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Grouws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(Ed.), Handbook of Research on Mathematics Teaching and Learning (pp. 334–370). New York: Macmillan.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ZEITZ, P.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Art and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Craft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Hoboken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NJ: John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Wiley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&amp;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Sons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Inc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2007. ISBN 0-471-78901-1.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41CF2585-7E1E-4DA9-9C40-B547D1E827C4}"/>
              </a:ext>
            </a:extLst>
          </p:cNvPr>
          <p:cNvSpPr txBox="1">
            <a:spLocks/>
          </p:cNvSpPr>
          <p:nvPr/>
        </p:nvSpPr>
        <p:spPr bwMode="auto">
          <a:xfrm>
            <a:off x="5173663" y="65010"/>
            <a:ext cx="3816424" cy="23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Pädagogische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Hochschule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Schwäbisch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Gmünd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june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july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2023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1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Pädagogische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Hochschule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Schwäbisch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Gmünd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;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june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–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july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2023</a:t>
              </a:r>
            </a:p>
          </p:txBody>
        </p: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3" name="Obrázek 12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14" name="Obrázek 13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3531592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2F418482-64E1-4890-A9A0-B1CE557CC5DF}" vid="{CD021F63-B403-41CB-934D-542E9045BEE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5167</TotalTime>
  <Words>698</Words>
  <Application>Microsoft Office PowerPoint</Application>
  <PresentationFormat>Předvádění na obrazovce (4:3)</PresentationFormat>
  <Paragraphs>85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</vt:lpstr>
      <vt:lpstr>Cambria Math</vt:lpstr>
      <vt:lpstr>Times New Roman</vt:lpstr>
      <vt:lpstr>Verdana</vt:lpstr>
      <vt:lpstr>Wingdings</vt:lpstr>
      <vt:lpstr>Motiv1</vt:lpstr>
      <vt:lpstr>Heuristické strategie</vt:lpstr>
      <vt:lpstr>Heuristické strategie</vt:lpstr>
      <vt:lpstr>Heuristické strategie</vt:lpstr>
      <vt:lpstr>Heuristické strategie - klasifikace</vt:lpstr>
      <vt:lpstr>Heuristické strategie- Typy</vt:lpstr>
      <vt:lpstr>References: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heuristic strategies to solve problems</dc:title>
  <dc:creator>Admin</dc:creator>
  <cp:lastModifiedBy>Jiří Břehovský</cp:lastModifiedBy>
  <cp:revision>412</cp:revision>
  <dcterms:created xsi:type="dcterms:W3CDTF">2017-05-05T07:18:25Z</dcterms:created>
  <dcterms:modified xsi:type="dcterms:W3CDTF">2024-03-04T07:43:17Z</dcterms:modified>
</cp:coreProperties>
</file>