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_rels/notesSlide11.xml.rels" ContentType="application/vnd.openxmlformats-package.relationships+xml"/>
  <Override PartName="/ppt/notesSlides/_rels/notesSlide7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8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4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media/image28.png" ContentType="image/png"/>
  <Override PartName="/ppt/media/image1.jpeg" ContentType="image/jpeg"/>
  <Override PartName="/ppt/media/image58.png" ContentType="image/png"/>
  <Override PartName="/ppt/media/image2.png" ContentType="image/png"/>
  <Override PartName="/ppt/media/image3.jpeg" ContentType="image/jpeg"/>
  <Override PartName="/ppt/media/image5.png" ContentType="image/png"/>
  <Override PartName="/ppt/media/image71.png" ContentType="image/png"/>
  <Override PartName="/ppt/media/image4.png" ContentType="image/png"/>
  <Override PartName="/ppt/media/image70.png" ContentType="image/png"/>
  <Override PartName="/ppt/media/image72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48.jpeg" ContentType="image/jpe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9.png" ContentType="image/png"/>
  <Override PartName="/ppt/media/image50.jpeg" ContentType="image/jpeg"/>
  <Override PartName="/ppt/media/image65.png" ContentType="image/png"/>
  <Override PartName="/ppt/media/image51.png" ContentType="image/png"/>
  <Override PartName="/ppt/media/image52.png" ContentType="image/png"/>
  <Override PartName="/ppt/media/image53.png" ContentType="image/png"/>
  <Override PartName="/ppt/media/image54.png" ContentType="image/png"/>
  <Override PartName="/ppt/media/image55.png" ContentType="image/png"/>
  <Override PartName="/ppt/media/image56.png" ContentType="image/png"/>
  <Override PartName="/ppt/media/image57.png" ContentType="image/png"/>
  <Override PartName="/ppt/media/image59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64.png" ContentType="image/png"/>
  <Override PartName="/ppt/media/image66.png" ContentType="image/png"/>
  <Override PartName="/ppt/media/image67.png" ContentType="image/png"/>
  <Override PartName="/ppt/media/image68.png" ContentType="image/png"/>
  <Override PartName="/ppt/media/image69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ldImg"/>
          </p:nvPr>
        </p:nvSpPr>
        <p:spPr>
          <a:xfrm>
            <a:off x="381240" y="694800"/>
            <a:ext cx="6095160" cy="3428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s-CZ" sz="2000" spc="-1" strike="noStrike">
                <a:latin typeface="Arial"/>
              </a:rPr>
              <a:t>Click to edit the notes' format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975760" cy="4568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s-CZ" sz="1400" spc="-1" strike="noStrike">
                <a:latin typeface="Times New Roman"/>
              </a:rPr>
              <a:t>&lt;header&gt;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dt"/>
          </p:nvPr>
        </p:nvSpPr>
        <p:spPr>
          <a:xfrm>
            <a:off x="3881880" y="0"/>
            <a:ext cx="2975760" cy="4568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cs-CZ" sz="1400" spc="-1" strike="noStrike">
                <a:latin typeface="Times New Roman"/>
              </a:rPr>
              <a:t>&lt;date/time&gt;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ftr"/>
          </p:nvPr>
        </p:nvSpPr>
        <p:spPr>
          <a:xfrm>
            <a:off x="0" y="8686800"/>
            <a:ext cx="2975760" cy="4568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cs-CZ" sz="1400" spc="-1" strike="noStrike">
                <a:latin typeface="Times New Roman"/>
              </a:rPr>
              <a:t>&lt;footer&gt;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 type="sldNum"/>
          </p:nvPr>
        </p:nvSpPr>
        <p:spPr>
          <a:xfrm>
            <a:off x="3881880" y="8686800"/>
            <a:ext cx="2975760" cy="4568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7F895559-0F65-45D6-BFFA-AB2F77D5C011}" type="slidenum">
              <a:rPr b="0" lang="cs-CZ" sz="1400" spc="-1" strike="noStrike">
                <a:latin typeface="Times New Roman"/>
              </a:rPr>
              <a:t>&lt;number&gt;</a:t>
            </a:fld>
            <a:endParaRPr b="0" lang="cs-CZ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3886200" y="8686800"/>
            <a:ext cx="2968200" cy="453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FB8C3BF8-C336-4334-9EED-8802661B980A}" type="slidenum"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100" spc="-1" strike="noStrike">
                <a:latin typeface="Arial"/>
              </a:rPr>
              <a:t>Při nárůstu napětí dojde k proražení povrchové vrstvy a prudkému poklesu rezistivity.</a:t>
            </a:r>
            <a:endParaRPr b="0" lang="cs-CZ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cs" sz="1100" spc="-1" strike="noStrike">
                <a:latin typeface="Arial"/>
              </a:rPr>
              <a:t>Při vyšší kontaktní síle je vrstva poškozena mechanicky.</a:t>
            </a:r>
            <a:endParaRPr b="0" lang="cs-CZ" sz="11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TextShape 1"/>
          <p:cNvSpPr txBox="1"/>
          <p:nvPr/>
        </p:nvSpPr>
        <p:spPr>
          <a:xfrm>
            <a:off x="3886200" y="8686800"/>
            <a:ext cx="2968200" cy="453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4C5F88C6-D42D-4EDB-BE9F-7F9446AB237B}" type="slidenum"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87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100" spc="-1" strike="noStrike">
                <a:latin typeface="Arial"/>
              </a:rPr>
              <a:t>Pozor na povrstvené kontakty z teplotního pohledu je nutno je posuzovat komplexně. </a:t>
            </a:r>
            <a:endParaRPr b="0" lang="cs-CZ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cs" sz="1100" spc="-1" strike="noStrike">
                <a:latin typeface="Arial"/>
              </a:rPr>
              <a:t>Je třeba zajistit dobrou tepelnou vodivost vrchních vrstev.</a:t>
            </a:r>
            <a:endParaRPr b="0" lang="cs-CZ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cs" sz="1100" spc="-1" strike="noStrike">
                <a:latin typeface="Arial"/>
              </a:rPr>
              <a:t>Teplotně stabilní jsou materiály Cu, mosazi, Cu a Al bronzi.</a:t>
            </a:r>
            <a:endParaRPr b="0" lang="cs-CZ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cs-CZ" sz="11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s-CZ" sz="1100" spc="-1" strike="noStrike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extShape 1"/>
          <p:cNvSpPr txBox="1"/>
          <p:nvPr/>
        </p:nvSpPr>
        <p:spPr>
          <a:xfrm>
            <a:off x="3886200" y="8686800"/>
            <a:ext cx="2968200" cy="453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81D4AB8F-3584-4388-9E00-BEFC09C96612}" type="slidenum"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90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100" spc="-1" strike="noStrike">
                <a:latin typeface="Arial"/>
              </a:rPr>
              <a:t>Měrná síla potřebná k odtržení kontaktního bodu je velká, ale body jsou velmi malé.</a:t>
            </a:r>
            <a:endParaRPr b="0" lang="cs-CZ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cs" sz="1100" spc="-1" strike="noStrike">
                <a:latin typeface="Arial"/>
              </a:rPr>
              <a:t>To je hlavní kritérium pro konstrukci vratké pružiny.</a:t>
            </a:r>
            <a:endParaRPr b="0" lang="cs-CZ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cs" sz="1100" spc="-1" strike="noStrike">
                <a:latin typeface="Arial"/>
              </a:rPr>
              <a:t>Na snímku povrch po odtržení.</a:t>
            </a:r>
            <a:endParaRPr b="0" lang="cs-CZ" sz="1100" spc="-1" strike="noStrike"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extShape 1"/>
          <p:cNvSpPr txBox="1"/>
          <p:nvPr/>
        </p:nvSpPr>
        <p:spPr>
          <a:xfrm>
            <a:off x="3886200" y="8686800"/>
            <a:ext cx="2968200" cy="453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0DBB33D4-6C47-41D0-BCB6-5E05C23C63B5}" type="slidenum"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100" spc="-1" strike="noStrike">
                <a:latin typeface="Arial"/>
              </a:rPr>
              <a:t>Rozebíratelné spoje jsou z pohledu koroze rizikovým místem.</a:t>
            </a:r>
            <a:endParaRPr b="0" lang="cs-CZ" sz="1100" spc="-1" strike="noStrike"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extShape 1"/>
          <p:cNvSpPr txBox="1"/>
          <p:nvPr/>
        </p:nvSpPr>
        <p:spPr>
          <a:xfrm>
            <a:off x="3886200" y="8686800"/>
            <a:ext cx="2968200" cy="453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F0C8B14F-1AB6-4AD8-B618-40F0F6463090}" type="slidenum"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96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100" spc="-1" strike="noStrike">
                <a:latin typeface="Arial"/>
              </a:rPr>
              <a:t>Už po několika stovkách teplotních cyklů může dojít k prudkému nárůstu odporu.</a:t>
            </a:r>
            <a:endParaRPr b="0" lang="cs-CZ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cs" sz="1100" spc="-1" strike="noStrike">
                <a:latin typeface="Arial"/>
              </a:rPr>
              <a:t>Vede až k přerušení obvodu.</a:t>
            </a:r>
            <a:endParaRPr b="0" lang="cs-CZ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cs" sz="1100" spc="-1" strike="noStrike">
                <a:latin typeface="Arial"/>
              </a:rPr>
              <a:t>Úbytky napětí odpovídají natavení vrstev a následně až odpaření.</a:t>
            </a:r>
            <a:endParaRPr b="0" lang="cs-CZ" sz="1100" spc="-1" strike="noStrike"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extShape 1"/>
          <p:cNvSpPr txBox="1"/>
          <p:nvPr/>
        </p:nvSpPr>
        <p:spPr>
          <a:xfrm>
            <a:off x="3886200" y="8686800"/>
            <a:ext cx="2968200" cy="453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6FC7D58F-DBA4-450B-9D9D-B9DE56CA8E24}" type="slidenum"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99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100" spc="-1" strike="noStrike">
                <a:latin typeface="Arial"/>
              </a:rPr>
              <a:t>Volantový kabelový svazek</a:t>
            </a:r>
            <a:endParaRPr b="0" lang="cs-CZ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cs" sz="1100" spc="-1" strike="noStrike">
                <a:latin typeface="Arial"/>
              </a:rPr>
              <a:t>Malý počet kontaktů (jednotky %) vykazovali rychlý nárůst přechodového odporu při teplotních cyklech.</a:t>
            </a:r>
            <a:endParaRPr b="0" lang="cs-CZ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cs" sz="1100" spc="-1" strike="noStrike">
                <a:latin typeface="Arial"/>
              </a:rPr>
              <a:t>Bylo závislé na krimpovacím nástroji a stroji. Ale i s nejlepšími podmínkami stále zůstávali „vadné spoje“ – nedošlo k úplné ztrátě obvodu, ale přechodový odpor se blížil až k 1 Ohm – způsobovalu chybu funkce.</a:t>
            </a:r>
            <a:endParaRPr b="0" lang="cs-CZ" sz="1100" spc="-1" strike="noStrike"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extShape 1"/>
          <p:cNvSpPr txBox="1"/>
          <p:nvPr/>
        </p:nvSpPr>
        <p:spPr>
          <a:xfrm>
            <a:off x="3886200" y="8686800"/>
            <a:ext cx="2968200" cy="453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AEC3B455-898A-416D-AC3C-450B1D39ED95}" type="slidenum"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402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100" spc="-1" strike="noStrike">
                <a:latin typeface="Arial"/>
              </a:rPr>
              <a:t>Maximální síla nebývá zmiňována. Omezeno vytlačením vrstev, rozměry cenou.</a:t>
            </a:r>
            <a:endParaRPr b="0" lang="cs-CZ" sz="1100" spc="-1" strike="noStrike"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TextShape 1"/>
          <p:cNvSpPr txBox="1"/>
          <p:nvPr/>
        </p:nvSpPr>
        <p:spPr>
          <a:xfrm>
            <a:off x="3886200" y="8686800"/>
            <a:ext cx="2968200" cy="453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B091C378-4BC7-4CF4-BB09-71355756EFBD}" type="slidenum"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405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100" spc="-1" strike="noStrike">
                <a:latin typeface="Arial"/>
              </a:rPr>
              <a:t>Míra abraze závisí na přítlačné síle. Pokud konektor není zasouván často nebývá problém.</a:t>
            </a:r>
            <a:endParaRPr b="0" lang="cs-CZ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cs" sz="1100" spc="-1" strike="noStrike">
                <a:latin typeface="Arial"/>
              </a:rPr>
              <a:t>Jinak je nutno volit odolnější vrstvy.</a:t>
            </a:r>
            <a:endParaRPr b="0" lang="cs-CZ" sz="11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Shape 1"/>
          <p:cNvSpPr txBox="1"/>
          <p:nvPr/>
        </p:nvSpPr>
        <p:spPr>
          <a:xfrm>
            <a:off x="3886200" y="8686800"/>
            <a:ext cx="2968200" cy="453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42F9D66A-C26C-4EC9-8BC4-66360F1F2B04}" type="slidenum"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66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100" spc="-1" strike="noStrike">
                <a:latin typeface="Arial"/>
              </a:rPr>
              <a:t>Metalické spoje obvykle dosahují nižších přechodových odporů a delší živostnosti.</a:t>
            </a:r>
            <a:endParaRPr b="0" lang="cs-CZ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cs" sz="1100" spc="-1" strike="noStrike">
                <a:latin typeface="Arial"/>
              </a:rPr>
              <a:t>U kontaktních spojů je nutné zajistit, aby byly plynotěsné.</a:t>
            </a:r>
            <a:endParaRPr b="0" lang="cs-CZ" sz="11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TextShape 1"/>
          <p:cNvSpPr txBox="1"/>
          <p:nvPr/>
        </p:nvSpPr>
        <p:spPr>
          <a:xfrm>
            <a:off x="3886200" y="8686800"/>
            <a:ext cx="2968200" cy="453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544051D2-92A2-4A33-AEC3-C4BDE7E37458}" type="slidenum"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100" spc="-1" strike="noStrike">
                <a:latin typeface="Arial"/>
              </a:rPr>
              <a:t>Výpočet z kontaktní síly je empirický, dobře popisuje makroskopický náhled a potvrdila ho řada experimentů [1, 2].</a:t>
            </a:r>
            <a:endParaRPr b="0" lang="cs-CZ" sz="11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extShape 1"/>
          <p:cNvSpPr txBox="1"/>
          <p:nvPr/>
        </p:nvSpPr>
        <p:spPr>
          <a:xfrm>
            <a:off x="3886200" y="8686800"/>
            <a:ext cx="2968200" cy="453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8DDAE96E-B462-471C-853D-AD9F9E0C19B5}" type="slidenum"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72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100" spc="-1" strike="noStrike">
                <a:latin typeface="Arial"/>
              </a:rPr>
              <a:t>Pokovení může kontaktní odpor snížit nebo zvýšit [1].</a:t>
            </a:r>
            <a:endParaRPr b="0" lang="cs-CZ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cs" sz="1100" spc="-1" strike="noStrike">
                <a:latin typeface="Arial"/>
              </a:rPr>
              <a:t>Samotné hledisko kontaktního odporu není jediné, důležité jsou ostatní provozní vlastnosti.</a:t>
            </a:r>
            <a:endParaRPr b="0" lang="cs-CZ" sz="11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TextShape 1"/>
          <p:cNvSpPr txBox="1"/>
          <p:nvPr/>
        </p:nvSpPr>
        <p:spPr>
          <a:xfrm>
            <a:off x="3886200" y="8686800"/>
            <a:ext cx="2968200" cy="453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E0B36390-8167-4BF7-A79F-FCA681396BEE}" type="slidenum"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75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100" spc="-1" strike="noStrike">
                <a:latin typeface="Arial"/>
              </a:rPr>
              <a:t>Problematika je komplikovaná. Některé vrstvy jsou téměř neškodné. Jiné vedou k vážným defektům funkce. Vrstvy tlustší než 2 um mohou být problém.</a:t>
            </a:r>
            <a:endParaRPr b="0" lang="cs-CZ" sz="11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extShape 1"/>
          <p:cNvSpPr txBox="1"/>
          <p:nvPr/>
        </p:nvSpPr>
        <p:spPr>
          <a:xfrm>
            <a:off x="3886200" y="8686800"/>
            <a:ext cx="2968200" cy="453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202625B3-987A-48BC-9AFB-DA10F4B0BBD4}" type="slidenum"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78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100" spc="-1" strike="noStrike">
                <a:latin typeface="Arial"/>
              </a:rPr>
              <a:t>Růst závisí na teplotě. Bývá selektivní – pod kontaktními body, kde je vyšší teplota. </a:t>
            </a:r>
            <a:endParaRPr b="0" lang="cs-CZ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cs" sz="1100" spc="-1" strike="noStrike">
                <a:latin typeface="Arial"/>
              </a:rPr>
              <a:t>Při pokojové teplotě je dosažení škodlivé tloušťky záležitostí měsíců až let.</a:t>
            </a:r>
            <a:endParaRPr b="0" lang="cs-CZ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cs" sz="1100" spc="-1" strike="noStrike">
                <a:latin typeface="Arial"/>
              </a:rPr>
              <a:t>Vyšší teploty zkracují až na několik sepnutí.</a:t>
            </a:r>
            <a:endParaRPr b="0" lang="cs-CZ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cs-CZ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cs" sz="1100" spc="-1" strike="noStrike">
                <a:latin typeface="Arial"/>
              </a:rPr>
              <a:t>Efektivní ochranou je použití barierních mezivrstev.</a:t>
            </a:r>
            <a:endParaRPr b="0" lang="cs-CZ" sz="11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extShape 1"/>
          <p:cNvSpPr txBox="1"/>
          <p:nvPr/>
        </p:nvSpPr>
        <p:spPr>
          <a:xfrm>
            <a:off x="3886200" y="8686800"/>
            <a:ext cx="2968200" cy="453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0599FEA5-C90E-4B95-8ECE-911E5AA2E7B0}" type="slidenum"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81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100" spc="-1" strike="noStrike">
                <a:latin typeface="Arial"/>
              </a:rPr>
              <a:t>[1]</a:t>
            </a:r>
            <a:endParaRPr b="0" lang="cs-CZ" sz="11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>
            <a:normAutofit/>
          </a:bodyPr>
          <a:p>
            <a:pPr algn="ctr"/>
            <a:r>
              <a:rPr b="0" lang="cs-CZ" sz="52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cs-CZ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17003E99-417C-42FB-ADD9-3691DBE0923F}" type="slidenum">
              <a:rPr b="0" lang="cs" sz="1000" spc="-1" strike="noStrike">
                <a:solidFill>
                  <a:srgbClr val="595959"/>
                </a:solidFill>
                <a:latin typeface="Arial"/>
                <a:ea typeface="Arial"/>
              </a:rPr>
              <a:t>&lt;number&gt;</a:t>
            </a:fld>
            <a:endParaRPr b="0" lang="cs-CZ" sz="10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>
            <a:normAutofit fontScale="97000"/>
          </a:bodyPr>
          <a:p>
            <a:pPr algn="ctr"/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FC8CEA07-2A6B-4F5A-8FDB-BACE2D5878D9}" type="slidenum">
              <a:rPr b="0" lang="cs" sz="1000" spc="-1" strike="noStrike">
                <a:solidFill>
                  <a:srgbClr val="595959"/>
                </a:solidFill>
                <a:latin typeface="Arial"/>
                <a:ea typeface="Arial"/>
              </a:rPr>
              <a:t>&lt;number&gt;</a:t>
            </a:fld>
            <a:endParaRPr b="0" lang="cs-CZ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dt"/>
          </p:nvPr>
        </p:nvSpPr>
        <p:spPr>
          <a:xfrm>
            <a:off x="685800" y="4686480"/>
            <a:ext cx="1901520" cy="340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ftr"/>
          </p:nvPr>
        </p:nvSpPr>
        <p:spPr>
          <a:xfrm>
            <a:off x="2556000" y="4767120"/>
            <a:ext cx="3460320" cy="340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1901520" cy="340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56BEEE75-DF19-4550-8F3D-3256C460975B}" type="slidenum">
              <a:rPr b="0" lang="cs" sz="1400" spc="-1" strike="noStrike">
                <a:solidFill>
                  <a:srgbClr val="595959"/>
                </a:solidFill>
                <a:latin typeface="Arial"/>
                <a:ea typeface="Arial"/>
              </a:rPr>
              <a:t>&lt;number&gt;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dt"/>
          </p:nvPr>
        </p:nvSpPr>
        <p:spPr>
          <a:xfrm>
            <a:off x="685800" y="4686480"/>
            <a:ext cx="1901520" cy="340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ftr"/>
          </p:nvPr>
        </p:nvSpPr>
        <p:spPr>
          <a:xfrm>
            <a:off x="2556000" y="4767120"/>
            <a:ext cx="3460320" cy="340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1901520" cy="340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10C66FD5-0BEB-466D-BBDA-68F9DB694408}" type="slidenum">
              <a:rPr b="0" lang="cs" sz="1400" spc="-1" strike="noStrike">
                <a:solidFill>
                  <a:srgbClr val="595959"/>
                </a:solidFill>
                <a:latin typeface="Arial"/>
                <a:ea typeface="Arial"/>
              </a:rPr>
              <a:t>&lt;number&gt;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slideLayout" Target="../slideLayouts/slideLayout32.xml"/><Relationship Id="rId6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32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slideLayout" Target="../slideLayouts/slideLayout32.xml"/><Relationship Id="rId5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slideLayout" Target="../slideLayouts/slideLayout32.xml"/><Relationship Id="rId5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3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3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slideLayout" Target="../slideLayouts/slideLayout32.xml"/><Relationship Id="rId5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slideLayout" Target="../slideLayouts/slideLayout3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jpeg"/><Relationship Id="rId3" Type="http://schemas.openxmlformats.org/officeDocument/2006/relationships/image" Target="../media/image49.png"/><Relationship Id="rId4" Type="http://schemas.openxmlformats.org/officeDocument/2006/relationships/image" Target="../media/image50.jpeg"/><Relationship Id="rId5" Type="http://schemas.openxmlformats.org/officeDocument/2006/relationships/slideLayout" Target="../slideLayouts/slideLayout37.xml"/><Relationship Id="rId6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slideLayout" Target="../slideLayouts/slideLayout3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image" Target="../media/image55.png"/><Relationship Id="rId3" Type="http://schemas.openxmlformats.org/officeDocument/2006/relationships/slideLayout" Target="../slideLayouts/slideLayout3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slideLayout" Target="../slideLayouts/slideLayout3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slideLayout" Target="../slideLayouts/slideLayout32.xml"/><Relationship Id="rId5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slideLayout" Target="../slideLayouts/slideLayout3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70.png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slideLayout" Target="../slideLayouts/slideLayout32.xml"/><Relationship Id="rId5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4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slideLayout" Target="../slideLayouts/slideLayout32.xml"/><Relationship Id="rId8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32.xml"/><Relationship Id="rId6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slideLayout" Target="../slideLayouts/slideLayout3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32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32.xml"/><Relationship Id="rId5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32.xml"/><Relationship Id="rId5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990720" y="2400480"/>
            <a:ext cx="7391160" cy="189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3080" indent="-339480" algn="ctr">
              <a:lnSpc>
                <a:spcPct val="80000"/>
              </a:lnSpc>
              <a:tabLst>
                <a:tab algn="l" pos="0"/>
              </a:tabLst>
            </a:pPr>
            <a:r>
              <a:rPr b="1" lang="cs" sz="1600" spc="-1" strike="noStrike">
                <a:solidFill>
                  <a:srgbClr val="000000"/>
                </a:solidFill>
                <a:latin typeface="Arial"/>
                <a:ea typeface="Arial"/>
              </a:rPr>
              <a:t>Miroslav Novák</a:t>
            </a:r>
            <a:endParaRPr b="0" lang="cs-CZ" sz="1600" spc="-1" strike="noStrike">
              <a:latin typeface="Arial"/>
            </a:endParaRPr>
          </a:p>
          <a:p>
            <a:pPr marL="343080" indent="-339480" algn="ctr">
              <a:lnSpc>
                <a:spcPct val="80000"/>
              </a:lnSpc>
              <a:spcBef>
                <a:spcPts val="400"/>
              </a:spcBef>
              <a:tabLst>
                <a:tab algn="l" pos="0"/>
              </a:tabLst>
            </a:pPr>
            <a:endParaRPr b="0" lang="cs-CZ" sz="1600" spc="-1" strike="noStrike">
              <a:latin typeface="Arial"/>
            </a:endParaRPr>
          </a:p>
          <a:p>
            <a:pPr marL="343080" indent="-339480" algn="ctr">
              <a:lnSpc>
                <a:spcPct val="80000"/>
              </a:lnSpc>
              <a:spcBef>
                <a:spcPts val="300"/>
              </a:spcBef>
              <a:tabLst>
                <a:tab algn="l" pos="0"/>
              </a:tabLst>
            </a:pPr>
            <a:r>
              <a:rPr b="0" lang="cs" sz="1200" spc="-1" strike="noStrike">
                <a:solidFill>
                  <a:srgbClr val="000000"/>
                </a:solidFill>
                <a:latin typeface="Arial"/>
                <a:ea typeface="Arial"/>
              </a:rPr>
              <a:t>Department of Mechatronics and Technical Informatics</a:t>
            </a:r>
            <a:endParaRPr b="0" lang="cs-CZ" sz="1200" spc="-1" strike="noStrike">
              <a:latin typeface="Arial"/>
            </a:endParaRPr>
          </a:p>
          <a:p>
            <a:pPr marL="343080" indent="-339480" algn="ctr">
              <a:lnSpc>
                <a:spcPct val="80000"/>
              </a:lnSpc>
              <a:spcBef>
                <a:spcPts val="300"/>
              </a:spcBef>
              <a:tabLst>
                <a:tab algn="l" pos="0"/>
              </a:tabLst>
            </a:pPr>
            <a:r>
              <a:rPr b="0" lang="cs" sz="1200" spc="-1" strike="noStrike">
                <a:solidFill>
                  <a:srgbClr val="000000"/>
                </a:solidFill>
                <a:latin typeface="Arial"/>
                <a:ea typeface="Arial"/>
              </a:rPr>
              <a:t>Faculty of Mechatronics, Informatics and Interdisciplinary Studies</a:t>
            </a:r>
            <a:endParaRPr b="0" lang="cs-CZ" sz="1200" spc="-1" strike="noStrike">
              <a:latin typeface="Arial"/>
            </a:endParaRPr>
          </a:p>
          <a:p>
            <a:pPr marL="343080" indent="-339480" algn="ctr">
              <a:lnSpc>
                <a:spcPct val="80000"/>
              </a:lnSpc>
              <a:spcBef>
                <a:spcPts val="300"/>
              </a:spcBef>
              <a:tabLst>
                <a:tab algn="l" pos="0"/>
              </a:tabLst>
            </a:pPr>
            <a:r>
              <a:rPr b="0" lang="cs" sz="1200" spc="-1" strike="noStrike">
                <a:solidFill>
                  <a:srgbClr val="000000"/>
                </a:solidFill>
                <a:latin typeface="Arial"/>
                <a:ea typeface="Arial"/>
              </a:rPr>
              <a:t>Technical university of Liberec</a:t>
            </a:r>
            <a:endParaRPr b="0" lang="cs-CZ" sz="1200" spc="-1" strike="noStrike">
              <a:latin typeface="Arial"/>
            </a:endParaRPr>
          </a:p>
          <a:p>
            <a:pPr marL="343080" indent="-339480" algn="ctr">
              <a:lnSpc>
                <a:spcPct val="80000"/>
              </a:lnSpc>
              <a:spcBef>
                <a:spcPts val="300"/>
              </a:spcBef>
              <a:tabLst>
                <a:tab algn="l" pos="0"/>
              </a:tabLst>
            </a:pPr>
            <a:endParaRPr b="0" lang="cs-CZ" sz="1200" spc="-1" strike="noStrike">
              <a:latin typeface="Arial"/>
            </a:endParaRPr>
          </a:p>
          <a:p>
            <a:pPr marL="343080" indent="-339480" algn="ctr">
              <a:lnSpc>
                <a:spcPct val="80000"/>
              </a:lnSpc>
              <a:spcBef>
                <a:spcPts val="300"/>
              </a:spcBef>
              <a:tabLst>
                <a:tab algn="l" pos="0"/>
              </a:tabLst>
            </a:pPr>
            <a:endParaRPr b="0" lang="cs-CZ" sz="1200" spc="-1" strike="noStrike">
              <a:latin typeface="Arial"/>
            </a:endParaRPr>
          </a:p>
          <a:p>
            <a:pPr marL="343080" indent="-339480" algn="ctr">
              <a:lnSpc>
                <a:spcPct val="80000"/>
              </a:lnSpc>
              <a:spcBef>
                <a:spcPts val="300"/>
              </a:spcBef>
              <a:tabLst>
                <a:tab algn="l" pos="0"/>
              </a:tabLst>
            </a:pPr>
            <a:endParaRPr b="0" lang="cs-CZ" sz="1200" spc="-1" strike="noStrike">
              <a:latin typeface="Arial"/>
            </a:endParaRPr>
          </a:p>
          <a:p>
            <a:pPr marL="343080" indent="-339480" algn="ctr">
              <a:lnSpc>
                <a:spcPct val="80000"/>
              </a:lnSpc>
              <a:spcBef>
                <a:spcPts val="300"/>
              </a:spcBef>
              <a:tabLst>
                <a:tab algn="l" pos="0"/>
              </a:tabLst>
            </a:pPr>
            <a:endParaRPr b="0" lang="cs-CZ" sz="1200" spc="-1" strike="noStrike"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0" y="2228760"/>
            <a:ext cx="9143640" cy="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CustomShape 3"/>
          <p:cNvSpPr/>
          <p:nvPr/>
        </p:nvSpPr>
        <p:spPr>
          <a:xfrm>
            <a:off x="0" y="2228760"/>
            <a:ext cx="9143640" cy="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9" name="Google Shape;71;p16" descr=""/>
          <p:cNvPicPr/>
          <p:nvPr/>
        </p:nvPicPr>
        <p:blipFill>
          <a:blip r:embed="rId1"/>
          <a:stretch/>
        </p:blipFill>
        <p:spPr>
          <a:xfrm>
            <a:off x="6227640" y="3112200"/>
            <a:ext cx="1835640" cy="1835640"/>
          </a:xfrm>
          <a:prstGeom prst="rect">
            <a:avLst/>
          </a:prstGeom>
          <a:ln>
            <a:noFill/>
          </a:ln>
        </p:spPr>
      </p:pic>
      <p:sp>
        <p:nvSpPr>
          <p:cNvPr id="170" name="CustomShape 4"/>
          <p:cNvSpPr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 fontScale="40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2800" spc="-1" strike="noStrike">
                <a:solidFill>
                  <a:srgbClr val="999999"/>
                </a:solidFill>
                <a:latin typeface="Arial"/>
                <a:ea typeface="Arial"/>
              </a:rPr>
              <a:t>ETG 07</a:t>
            </a:r>
            <a:r>
              <a:rPr b="0" lang="cs" sz="2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cs" sz="2800" spc="-1" strike="noStrike">
                <a:solidFill>
                  <a:srgbClr val="000000"/>
                </a:solidFill>
                <a:latin typeface="Arial"/>
                <a:ea typeface="Arial"/>
              </a:rPr>
              <a:t>Wire connections and connectors</a:t>
            </a:r>
            <a:r>
              <a:rPr b="1" lang="cs" sz="28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cs" sz="28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cs" sz="2200" spc="-1" strike="noStrike">
                <a:solidFill>
                  <a:srgbClr val="666666"/>
                </a:solidFill>
                <a:latin typeface="Arial"/>
                <a:ea typeface="Arial"/>
              </a:rPr>
              <a:t>© 2022,</a:t>
            </a:r>
            <a:r>
              <a:rPr b="0" lang="cs" sz="22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cs" sz="2200" spc="-1" strike="noStrike">
                <a:solidFill>
                  <a:srgbClr val="666666"/>
                </a:solidFill>
                <a:latin typeface="Arial"/>
                <a:ea typeface="Arial"/>
              </a:rPr>
              <a:t>rev. 2022</a:t>
            </a:r>
            <a:endParaRPr b="0" lang="cs-CZ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6705720" y="4767120"/>
            <a:ext cx="1901520" cy="34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98A87355-1BF7-4E6A-9800-292ACA71ABA5}" type="slidenum">
              <a:rPr b="0" lang="cs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</a:t>
            </a:fld>
            <a:endParaRPr b="0" lang="cs-CZ" sz="1200" spc="-1" strike="noStrike">
              <a:latin typeface="Times New Roman"/>
            </a:endParaRPr>
          </a:p>
        </p:txBody>
      </p:sp>
      <p:pic>
        <p:nvPicPr>
          <p:cNvPr id="232" name="Google Shape;177;p25" descr=""/>
          <p:cNvPicPr/>
          <p:nvPr/>
        </p:nvPicPr>
        <p:blipFill>
          <a:blip r:embed="rId1"/>
          <a:stretch/>
        </p:blipFill>
        <p:spPr>
          <a:xfrm>
            <a:off x="684360" y="1236960"/>
            <a:ext cx="2700000" cy="1982160"/>
          </a:xfrm>
          <a:prstGeom prst="rect">
            <a:avLst/>
          </a:prstGeom>
          <a:ln>
            <a:noFill/>
          </a:ln>
        </p:spPr>
      </p:pic>
      <p:pic>
        <p:nvPicPr>
          <p:cNvPr id="233" name="Google Shape;178;p25" descr=""/>
          <p:cNvPicPr/>
          <p:nvPr/>
        </p:nvPicPr>
        <p:blipFill>
          <a:blip r:embed="rId2"/>
          <a:stretch/>
        </p:blipFill>
        <p:spPr>
          <a:xfrm>
            <a:off x="1116000" y="2950200"/>
            <a:ext cx="2594520" cy="2192760"/>
          </a:xfrm>
          <a:prstGeom prst="rect">
            <a:avLst/>
          </a:prstGeom>
          <a:ln>
            <a:noFill/>
          </a:ln>
        </p:spPr>
      </p:pic>
      <p:sp>
        <p:nvSpPr>
          <p:cNvPr id="234" name="TextShape 2"/>
          <p:cNvSpPr txBox="1"/>
          <p:nvPr/>
        </p:nvSpPr>
        <p:spPr>
          <a:xfrm>
            <a:off x="250920" y="141840"/>
            <a:ext cx="6121080" cy="75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2800" spc="-1" strike="noStrike">
                <a:solidFill>
                  <a:srgbClr val="660000"/>
                </a:solidFill>
                <a:latin typeface="Arial"/>
                <a:ea typeface="Arial"/>
              </a:rPr>
              <a:t>Surface film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TextShape 3"/>
          <p:cNvSpPr txBox="1"/>
          <p:nvPr/>
        </p:nvSpPr>
        <p:spPr>
          <a:xfrm>
            <a:off x="685800" y="731160"/>
            <a:ext cx="3809520" cy="3300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marL="343080" indent="-34272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cs" sz="1800" spc="-1" strike="noStrike">
                <a:solidFill>
                  <a:srgbClr val="000000"/>
                </a:solidFill>
                <a:latin typeface="Arial"/>
                <a:ea typeface="Arial"/>
              </a:rPr>
              <a:t>Compression force and the circuit voltages act together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6" name="Google Shape;181;p25" descr=""/>
          <p:cNvPicPr/>
          <p:nvPr/>
        </p:nvPicPr>
        <p:blipFill>
          <a:blip r:embed="rId3"/>
          <a:stretch/>
        </p:blipFill>
        <p:spPr>
          <a:xfrm>
            <a:off x="4249080" y="56160"/>
            <a:ext cx="3769920" cy="1135440"/>
          </a:xfrm>
          <a:prstGeom prst="rect">
            <a:avLst/>
          </a:prstGeom>
          <a:ln>
            <a:noFill/>
          </a:ln>
        </p:spPr>
      </p:pic>
      <p:pic>
        <p:nvPicPr>
          <p:cNvPr id="237" name="Google Shape;182;p25" descr=""/>
          <p:cNvPicPr/>
          <p:nvPr/>
        </p:nvPicPr>
        <p:blipFill>
          <a:blip r:embed="rId4"/>
          <a:stretch/>
        </p:blipFill>
        <p:spPr>
          <a:xfrm>
            <a:off x="4495680" y="1221480"/>
            <a:ext cx="3769920" cy="3875040"/>
          </a:xfrm>
          <a:prstGeom prst="rect">
            <a:avLst/>
          </a:prstGeom>
          <a:ln>
            <a:noFill/>
          </a:ln>
        </p:spPr>
      </p:pic>
      <p:sp>
        <p:nvSpPr>
          <p:cNvPr id="238" name="CustomShape 4"/>
          <p:cNvSpPr/>
          <p:nvPr/>
        </p:nvSpPr>
        <p:spPr>
          <a:xfrm>
            <a:off x="2627280" y="1869120"/>
            <a:ext cx="1368000" cy="33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600" spc="-1" strike="noStrike">
                <a:solidFill>
                  <a:srgbClr val="000000"/>
                </a:solidFill>
                <a:latin typeface="Arial"/>
                <a:ea typeface="Arial"/>
              </a:rPr>
              <a:t>Al-Al</a:t>
            </a:r>
            <a:endParaRPr b="0" lang="cs-CZ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6553080" y="4767120"/>
            <a:ext cx="1901520" cy="34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E043905A-370C-49B6-8F64-CCC3B6488427}" type="slidenum">
              <a:rPr b="0" lang="cs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240" name="TextShape 2"/>
          <p:cNvSpPr txBox="1"/>
          <p:nvPr/>
        </p:nvSpPr>
        <p:spPr>
          <a:xfrm>
            <a:off x="250920" y="141840"/>
            <a:ext cx="6121080" cy="75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2800" spc="-1" strike="noStrike">
                <a:solidFill>
                  <a:srgbClr val="660000"/>
                </a:solidFill>
                <a:latin typeface="Arial"/>
                <a:ea typeface="Arial"/>
              </a:rPr>
              <a:t>Contact point warming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TextShape 3"/>
          <p:cNvSpPr txBox="1"/>
          <p:nvPr/>
        </p:nvSpPr>
        <p:spPr>
          <a:xfrm>
            <a:off x="164160" y="1006200"/>
            <a:ext cx="4695120" cy="3565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marL="339840" indent="-320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" sz="1300" spc="-1" strike="noStrike">
                <a:solidFill>
                  <a:srgbClr val="000000"/>
                </a:solidFill>
                <a:latin typeface="Arial"/>
                <a:ea typeface="Arial"/>
              </a:rPr>
              <a:t>Passing current heats up the mostly contact points</a:t>
            </a:r>
            <a:endParaRPr b="0" lang="cs-CZ" sz="1300" spc="-1" strike="noStrike">
              <a:solidFill>
                <a:srgbClr val="000000"/>
              </a:solidFill>
              <a:latin typeface="Arial"/>
            </a:endParaRPr>
          </a:p>
          <a:p>
            <a:pPr marL="339840" indent="-320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" sz="1300" spc="-1" strike="noStrike">
                <a:solidFill>
                  <a:srgbClr val="000000"/>
                </a:solidFill>
                <a:latin typeface="Arial"/>
                <a:ea typeface="Arial"/>
              </a:rPr>
              <a:t>The temperature of the contact points corresponds to the voltage drop across the contacts</a:t>
            </a:r>
            <a:endParaRPr b="0" lang="cs-CZ" sz="1300" spc="-1" strike="noStrike">
              <a:solidFill>
                <a:srgbClr val="000000"/>
              </a:solidFill>
              <a:latin typeface="Arial"/>
            </a:endParaRPr>
          </a:p>
          <a:p>
            <a:pPr marL="339840" indent="-320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" sz="1300" spc="-1" strike="noStrike">
                <a:solidFill>
                  <a:srgbClr val="000000"/>
                </a:solidFill>
                <a:latin typeface="Arial"/>
                <a:ea typeface="Arial"/>
              </a:rPr>
              <a:t>The heat is conducted by contact and dissipated to the surroundings</a:t>
            </a:r>
            <a:endParaRPr b="0" lang="cs-CZ" sz="1300" spc="-1" strike="noStrike">
              <a:solidFill>
                <a:srgbClr val="000000"/>
              </a:solidFill>
              <a:latin typeface="Arial"/>
            </a:endParaRPr>
          </a:p>
          <a:p>
            <a:pPr marL="339840" indent="-320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" sz="1300" spc="-1" strike="noStrike">
                <a:solidFill>
                  <a:srgbClr val="000000"/>
                </a:solidFill>
                <a:latin typeface="Arial"/>
                <a:ea typeface="Arial"/>
              </a:rPr>
              <a:t>Conductors with good thermal conductivity (Al, Cu) have an advantage</a:t>
            </a:r>
            <a:endParaRPr b="0" lang="cs-CZ" sz="1300" spc="-1" strike="noStrike">
              <a:solidFill>
                <a:srgbClr val="000000"/>
              </a:solidFill>
              <a:latin typeface="Arial"/>
            </a:endParaRPr>
          </a:p>
          <a:p>
            <a:pPr marL="339840" indent="-320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" sz="1300" spc="-1" strike="noStrike">
                <a:solidFill>
                  <a:srgbClr val="000000"/>
                </a:solidFill>
                <a:latin typeface="Arial"/>
                <a:ea typeface="Arial"/>
              </a:rPr>
              <a:t>An increase in temperature means an increase in resistance = acceleration of warming</a:t>
            </a:r>
            <a:br/>
            <a:r>
              <a:rPr b="0" lang="cs" sz="1300" spc="-1" strike="noStrike">
                <a:solidFill>
                  <a:srgbClr val="000000"/>
                </a:solidFill>
                <a:latin typeface="Arial"/>
                <a:ea typeface="Arial"/>
              </a:rPr>
              <a:t>(for metals with lower thermal conductivity there will be instability, from a certain current the temperature will start to rise even if the current no longer increases and points will melt Fe 300 °C, Ni 348 °C, therefore they are </a:t>
            </a:r>
            <a:r>
              <a:rPr b="1" lang="cs" sz="1300" spc="-1" strike="noStrike">
                <a:solidFill>
                  <a:srgbClr val="000000"/>
                </a:solidFill>
                <a:latin typeface="Arial"/>
                <a:ea typeface="Arial"/>
              </a:rPr>
              <a:t>not used as contact metals</a:t>
            </a:r>
            <a:r>
              <a:rPr b="0" lang="cs" sz="1300" spc="-1" strike="noStrike">
                <a:solidFill>
                  <a:srgbClr val="000000"/>
                </a:solidFill>
                <a:latin typeface="Arial"/>
                <a:ea typeface="Arial"/>
              </a:rPr>
              <a:t> - Ni only as a coating)</a:t>
            </a:r>
            <a:endParaRPr b="0" lang="cs-CZ" sz="1300" spc="-1" strike="noStrike">
              <a:solidFill>
                <a:srgbClr val="000000"/>
              </a:solidFill>
              <a:latin typeface="Arial"/>
            </a:endParaRPr>
          </a:p>
          <a:p>
            <a:pPr marL="339840" indent="-320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" sz="1300" spc="-1" strike="noStrike">
                <a:solidFill>
                  <a:srgbClr val="000000"/>
                </a:solidFill>
                <a:latin typeface="Arial"/>
                <a:ea typeface="Arial"/>
              </a:rPr>
              <a:t>Finally, it leads to melting of contact points and </a:t>
            </a:r>
            <a:r>
              <a:rPr b="1" lang="cs" sz="1300" spc="-1" strike="noStrike">
                <a:solidFill>
                  <a:srgbClr val="000000"/>
                </a:solidFill>
                <a:latin typeface="Arial"/>
                <a:ea typeface="Arial"/>
              </a:rPr>
              <a:t>welding of contacts</a:t>
            </a:r>
            <a:endParaRPr b="0" lang="cs-CZ" sz="1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2" name="Google Shape;192;p26" descr=""/>
          <p:cNvPicPr/>
          <p:nvPr/>
        </p:nvPicPr>
        <p:blipFill>
          <a:blip r:embed="rId1"/>
          <a:stretch/>
        </p:blipFill>
        <p:spPr>
          <a:xfrm>
            <a:off x="4998960" y="47520"/>
            <a:ext cx="2519640" cy="2881440"/>
          </a:xfrm>
          <a:prstGeom prst="rect">
            <a:avLst/>
          </a:prstGeom>
          <a:ln>
            <a:noFill/>
          </a:ln>
        </p:spPr>
      </p:pic>
      <p:pic>
        <p:nvPicPr>
          <p:cNvPr id="243" name="Google Shape;193;p26" descr=""/>
          <p:cNvPicPr/>
          <p:nvPr/>
        </p:nvPicPr>
        <p:blipFill>
          <a:blip r:embed="rId2"/>
          <a:stretch/>
        </p:blipFill>
        <p:spPr>
          <a:xfrm>
            <a:off x="4859640" y="2957760"/>
            <a:ext cx="3061080" cy="2227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6553080" y="4767120"/>
            <a:ext cx="1901520" cy="34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DFFA4DCA-C42D-4CEF-BA61-BE257DCBE7C6}" type="slidenum">
              <a:rPr b="0" lang="cs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245" name="TextShape 2"/>
          <p:cNvSpPr txBox="1"/>
          <p:nvPr/>
        </p:nvSpPr>
        <p:spPr>
          <a:xfrm>
            <a:off x="250920" y="141840"/>
            <a:ext cx="6121080" cy="75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2800" spc="-1" strike="noStrike">
                <a:solidFill>
                  <a:srgbClr val="660000"/>
                </a:solidFill>
                <a:latin typeface="Arial"/>
                <a:ea typeface="Arial"/>
              </a:rPr>
              <a:t>Contact point mechanics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TextShape 3"/>
          <p:cNvSpPr txBox="1"/>
          <p:nvPr/>
        </p:nvSpPr>
        <p:spPr>
          <a:xfrm>
            <a:off x="324000" y="735840"/>
            <a:ext cx="3809520" cy="1718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marL="343080" indent="-34272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cs" sz="1500" spc="-1" strike="noStrike">
                <a:solidFill>
                  <a:srgbClr val="000000"/>
                </a:solidFill>
                <a:latin typeface="Arial"/>
                <a:ea typeface="Arial"/>
              </a:rPr>
              <a:t>Adhesion between molecular forces at the contact point = corresponds to welding</a:t>
            </a:r>
            <a:endParaRPr b="0" lang="cs-CZ" sz="15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cs" sz="1500" spc="-1" strike="noStrike">
                <a:solidFill>
                  <a:srgbClr val="000000"/>
                </a:solidFill>
                <a:latin typeface="Arial"/>
                <a:ea typeface="Arial"/>
              </a:rPr>
              <a:t>Necessary tear-off force - corresponds to the strength of the material!</a:t>
            </a:r>
            <a:endParaRPr b="0" lang="cs-CZ" sz="15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cs" sz="1500" spc="-1" strike="noStrike">
                <a:solidFill>
                  <a:srgbClr val="000000"/>
                </a:solidFill>
                <a:latin typeface="Arial"/>
                <a:ea typeface="Arial"/>
              </a:rPr>
              <a:t>Contact points slowly "grow" over time</a:t>
            </a:r>
            <a:endParaRPr b="0" lang="cs-CZ" sz="15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endParaRPr b="0" lang="cs-CZ" sz="1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7" name="Google Shape;202;p27" descr=""/>
          <p:cNvPicPr/>
          <p:nvPr/>
        </p:nvPicPr>
        <p:blipFill>
          <a:blip r:embed="rId1"/>
          <a:stretch/>
        </p:blipFill>
        <p:spPr>
          <a:xfrm>
            <a:off x="3921120" y="1159200"/>
            <a:ext cx="3055680" cy="3954240"/>
          </a:xfrm>
          <a:prstGeom prst="rect">
            <a:avLst/>
          </a:prstGeom>
          <a:ln>
            <a:noFill/>
          </a:ln>
        </p:spPr>
      </p:pic>
      <p:sp>
        <p:nvSpPr>
          <p:cNvPr id="248" name="CustomShape 4"/>
          <p:cNvSpPr/>
          <p:nvPr/>
        </p:nvSpPr>
        <p:spPr>
          <a:xfrm>
            <a:off x="6516720" y="3436200"/>
            <a:ext cx="2302920" cy="62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Al-Al cleaned at vacuum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fracture stress 99 MPa</a:t>
            </a:r>
            <a:endParaRPr b="0" lang="cs-CZ" sz="1400" spc="-1" strike="noStrike">
              <a:latin typeface="Arial"/>
            </a:endParaRPr>
          </a:p>
        </p:txBody>
      </p:sp>
      <p:pic>
        <p:nvPicPr>
          <p:cNvPr id="249" name="Google Shape;204;p27" descr=""/>
          <p:cNvPicPr/>
          <p:nvPr/>
        </p:nvPicPr>
        <p:blipFill>
          <a:blip r:embed="rId2"/>
          <a:stretch/>
        </p:blipFill>
        <p:spPr>
          <a:xfrm>
            <a:off x="755280" y="2138040"/>
            <a:ext cx="2360880" cy="2919240"/>
          </a:xfrm>
          <a:prstGeom prst="rect">
            <a:avLst/>
          </a:prstGeom>
          <a:ln>
            <a:noFill/>
          </a:ln>
        </p:spPr>
      </p:pic>
      <p:pic>
        <p:nvPicPr>
          <p:cNvPr id="250" name="Google Shape;205;p27" descr=""/>
          <p:cNvPicPr/>
          <p:nvPr/>
        </p:nvPicPr>
        <p:blipFill>
          <a:blip r:embed="rId3"/>
          <a:stretch/>
        </p:blipFill>
        <p:spPr>
          <a:xfrm>
            <a:off x="5126400" y="0"/>
            <a:ext cx="2360880" cy="1103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6553080" y="4767120"/>
            <a:ext cx="1901520" cy="34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715B2E27-99D0-42A4-BFA8-B94C9812FE49}" type="slidenum">
              <a:rPr b="0" lang="cs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252" name="TextShape 2"/>
          <p:cNvSpPr txBox="1"/>
          <p:nvPr/>
        </p:nvSpPr>
        <p:spPr>
          <a:xfrm>
            <a:off x="250920" y="141840"/>
            <a:ext cx="6121080" cy="75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2800" spc="-1" strike="noStrike">
                <a:solidFill>
                  <a:srgbClr val="660000"/>
                </a:solidFill>
                <a:latin typeface="Arial"/>
                <a:ea typeface="Arial"/>
              </a:rPr>
              <a:t>Contact corrosion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TextShape 3"/>
          <p:cNvSpPr txBox="1"/>
          <p:nvPr/>
        </p:nvSpPr>
        <p:spPr>
          <a:xfrm>
            <a:off x="27000" y="1006200"/>
            <a:ext cx="4316040" cy="3565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marL="339840" indent="-3394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It depends on the environment (pollution),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0680">
              <a:lnSpc>
                <a:spcPct val="90000"/>
              </a:lnSpc>
              <a:buClr>
                <a:srgbClr val="000000"/>
              </a:buClr>
              <a:buFont typeface="Arial"/>
              <a:buChar char="–"/>
            </a:pPr>
            <a:r>
              <a:rPr b="0" lang="cs" sz="1300" spc="-1" strike="noStrike">
                <a:solidFill>
                  <a:srgbClr val="000000"/>
                </a:solidFill>
                <a:latin typeface="Arial"/>
                <a:ea typeface="Arial"/>
              </a:rPr>
              <a:t>exhaust gases from combustion engines SO</a:t>
            </a:r>
            <a:r>
              <a:rPr b="0" lang="cs" sz="1300" spc="-1" strike="noStrike" baseline="-2500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b="0" lang="cs" sz="1300" spc="-1" strike="noStrike">
                <a:solidFill>
                  <a:srgbClr val="000000"/>
                </a:solidFill>
                <a:latin typeface="Arial"/>
                <a:ea typeface="Arial"/>
              </a:rPr>
              <a:t>, NO</a:t>
            </a:r>
            <a:r>
              <a:rPr b="0" lang="cs" sz="1300" spc="-1" strike="noStrike" baseline="-2500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b="0" lang="cs" sz="1300" spc="-1" strike="noStrike">
                <a:solidFill>
                  <a:srgbClr val="000000"/>
                </a:solidFill>
                <a:latin typeface="Arial"/>
                <a:ea typeface="Arial"/>
              </a:rPr>
              <a:t>, O</a:t>
            </a:r>
            <a:r>
              <a:rPr b="0" lang="cs" sz="1300" spc="-1" strike="noStrike" baseline="-25000">
                <a:solidFill>
                  <a:srgbClr val="000000"/>
                </a:solidFill>
                <a:latin typeface="Arial"/>
                <a:ea typeface="Arial"/>
              </a:rPr>
              <a:t>3</a:t>
            </a:r>
            <a:r>
              <a:rPr b="0" lang="cs" sz="1300" spc="-1" strike="noStrike">
                <a:solidFill>
                  <a:srgbClr val="000000"/>
                </a:solidFill>
                <a:latin typeface="Arial"/>
                <a:ea typeface="Arial"/>
              </a:rPr>
              <a:t>,</a:t>
            </a:r>
            <a:endParaRPr b="0" lang="cs-CZ" sz="13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0680">
              <a:lnSpc>
                <a:spcPct val="90000"/>
              </a:lnSpc>
              <a:buClr>
                <a:srgbClr val="000000"/>
              </a:buClr>
              <a:buFont typeface="Arial"/>
              <a:buChar char="–"/>
            </a:pPr>
            <a:r>
              <a:rPr b="0" lang="cs" sz="1300" spc="-1" strike="noStrike">
                <a:solidFill>
                  <a:srgbClr val="000000"/>
                </a:solidFill>
                <a:latin typeface="Arial"/>
                <a:ea typeface="Arial"/>
              </a:rPr>
              <a:t>cities - see engine exhaust + local heating</a:t>
            </a:r>
            <a:endParaRPr b="0" lang="cs-CZ" sz="13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0680">
              <a:lnSpc>
                <a:spcPct val="90000"/>
              </a:lnSpc>
              <a:buClr>
                <a:srgbClr val="000000"/>
              </a:buClr>
              <a:buFont typeface="Arial"/>
              <a:buChar char="–"/>
            </a:pPr>
            <a:r>
              <a:rPr b="0" lang="cs" sz="1300" spc="-1" strike="noStrike">
                <a:solidFill>
                  <a:srgbClr val="000000"/>
                </a:solidFill>
                <a:latin typeface="Arial"/>
                <a:ea typeface="Arial"/>
              </a:rPr>
              <a:t>chemical production H</a:t>
            </a:r>
            <a:r>
              <a:rPr b="0" lang="cs" sz="1300" spc="-1" strike="noStrike" baseline="-2500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b="0" lang="cs" sz="1300" spc="-1" strike="noStrike">
                <a:solidFill>
                  <a:srgbClr val="000000"/>
                </a:solidFill>
                <a:latin typeface="Arial"/>
                <a:ea typeface="Arial"/>
              </a:rPr>
              <a:t>S (textile, refineries, steel mills), Cl (plastics - production and release from PVC, galvanizing, insecticity)</a:t>
            </a:r>
            <a:endParaRPr b="0" lang="cs-CZ" sz="13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0680">
              <a:lnSpc>
                <a:spcPct val="90000"/>
              </a:lnSpc>
              <a:buClr>
                <a:srgbClr val="000000"/>
              </a:buClr>
              <a:buFont typeface="Arial"/>
              <a:buChar char="–"/>
            </a:pPr>
            <a:r>
              <a:rPr b="0" lang="cs" sz="1300" spc="-1" strike="noStrike">
                <a:solidFill>
                  <a:srgbClr val="000000"/>
                </a:solidFill>
                <a:latin typeface="Arial"/>
                <a:ea typeface="Arial"/>
              </a:rPr>
              <a:t>rot of organic material H</a:t>
            </a:r>
            <a:r>
              <a:rPr b="0" lang="cs" sz="1300" spc="-1" strike="noStrike" baseline="-2500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b="0" lang="cs" sz="1300" spc="-1" strike="noStrike">
                <a:solidFill>
                  <a:srgbClr val="000000"/>
                </a:solidFill>
                <a:latin typeface="Arial"/>
                <a:ea typeface="Arial"/>
              </a:rPr>
              <a:t>S, ammonia</a:t>
            </a:r>
            <a:endParaRPr b="0" lang="cs-CZ" sz="1300" spc="-1" strike="noStrike">
              <a:solidFill>
                <a:srgbClr val="000000"/>
              </a:solidFill>
              <a:latin typeface="Arial"/>
            </a:endParaRPr>
          </a:p>
          <a:p>
            <a:pPr marL="339840" indent="-3394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Water as an electrolyte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0680">
              <a:lnSpc>
                <a:spcPct val="90000"/>
              </a:lnSpc>
              <a:buClr>
                <a:srgbClr val="000000"/>
              </a:buClr>
              <a:buFont typeface="Arial"/>
              <a:buChar char="–"/>
            </a:pPr>
            <a:r>
              <a:rPr b="0" lang="cs" sz="1300" spc="-1" strike="noStrike">
                <a:solidFill>
                  <a:srgbClr val="000000"/>
                </a:solidFill>
                <a:latin typeface="Arial"/>
                <a:ea typeface="Arial"/>
              </a:rPr>
              <a:t>from relative humidity - water film 0.03 μm</a:t>
            </a:r>
            <a:endParaRPr b="0" lang="cs-CZ" sz="13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0680">
              <a:lnSpc>
                <a:spcPct val="90000"/>
              </a:lnSpc>
              <a:buClr>
                <a:srgbClr val="000000"/>
              </a:buClr>
              <a:buFont typeface="Arial"/>
              <a:buChar char="–"/>
            </a:pPr>
            <a:r>
              <a:rPr b="0" lang="cs" sz="1300" spc="-1" strike="noStrike">
                <a:solidFill>
                  <a:srgbClr val="000000"/>
                </a:solidFill>
                <a:latin typeface="Arial"/>
                <a:ea typeface="Arial"/>
              </a:rPr>
              <a:t>in this film, CO</a:t>
            </a:r>
            <a:r>
              <a:rPr b="0" lang="cs" sz="1300" spc="-1" strike="noStrike" baseline="-2500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b="0" lang="cs" sz="1300" spc="-1" strike="noStrike">
                <a:solidFill>
                  <a:srgbClr val="000000"/>
                </a:solidFill>
                <a:latin typeface="Arial"/>
                <a:ea typeface="Arial"/>
              </a:rPr>
              <a:t> or other products dissolve and acid is formed</a:t>
            </a:r>
            <a:endParaRPr b="0" lang="cs-CZ" sz="1300" spc="-1" strike="noStrike">
              <a:solidFill>
                <a:srgbClr val="000000"/>
              </a:solidFill>
              <a:latin typeface="Arial"/>
            </a:endParaRPr>
          </a:p>
          <a:p>
            <a:pPr marL="339840" indent="-3394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Damaged contact point coatings and impurities - spot corrosion of contacts = galvanic cells - electrochemical corrosion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339840" indent="-3394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Slit corrosion of connected contacts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300"/>
              </a:spcBef>
              <a:tabLst>
                <a:tab algn="l" pos="0"/>
              </a:tabLst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4" name="Google Shape;214;p28" descr=""/>
          <p:cNvPicPr/>
          <p:nvPr/>
        </p:nvPicPr>
        <p:blipFill>
          <a:blip r:embed="rId1"/>
          <a:stretch/>
        </p:blipFill>
        <p:spPr>
          <a:xfrm>
            <a:off x="4086360" y="423720"/>
            <a:ext cx="1790280" cy="935640"/>
          </a:xfrm>
          <a:prstGeom prst="rect">
            <a:avLst/>
          </a:prstGeom>
          <a:ln>
            <a:noFill/>
          </a:ln>
        </p:spPr>
      </p:pic>
      <p:pic>
        <p:nvPicPr>
          <p:cNvPr id="255" name="Google Shape;215;p28" descr=""/>
          <p:cNvPicPr/>
          <p:nvPr/>
        </p:nvPicPr>
        <p:blipFill>
          <a:blip r:embed="rId2"/>
          <a:stretch/>
        </p:blipFill>
        <p:spPr>
          <a:xfrm>
            <a:off x="4435560" y="3071880"/>
            <a:ext cx="4022280" cy="1272240"/>
          </a:xfrm>
          <a:prstGeom prst="rect">
            <a:avLst/>
          </a:prstGeom>
          <a:ln>
            <a:noFill/>
          </a:ln>
        </p:spPr>
      </p:pic>
      <p:sp>
        <p:nvSpPr>
          <p:cNvPr id="256" name="CustomShape 4"/>
          <p:cNvSpPr/>
          <p:nvPr/>
        </p:nvSpPr>
        <p:spPr>
          <a:xfrm>
            <a:off x="3922560" y="128520"/>
            <a:ext cx="1944360" cy="30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Connected contact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257" name="CustomShape 5"/>
          <p:cNvSpPr/>
          <p:nvPr/>
        </p:nvSpPr>
        <p:spPr>
          <a:xfrm>
            <a:off x="4572000" y="1437120"/>
            <a:ext cx="4103280" cy="30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broken contact point or pore in the plating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258" name="CustomShape 6"/>
          <p:cNvSpPr/>
          <p:nvPr/>
        </p:nvSpPr>
        <p:spPr>
          <a:xfrm>
            <a:off x="4716360" y="3381480"/>
            <a:ext cx="1944360" cy="30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dust</a:t>
            </a:r>
            <a:endParaRPr b="0" lang="cs-CZ" sz="1400" spc="-1" strike="noStrike">
              <a:latin typeface="Arial"/>
            </a:endParaRPr>
          </a:p>
        </p:txBody>
      </p:sp>
      <p:pic>
        <p:nvPicPr>
          <p:cNvPr id="259" name="Google Shape;219;p28" descr=""/>
          <p:cNvPicPr/>
          <p:nvPr/>
        </p:nvPicPr>
        <p:blipFill>
          <a:blip r:embed="rId3"/>
          <a:stretch/>
        </p:blipFill>
        <p:spPr>
          <a:xfrm>
            <a:off x="4643280" y="1774080"/>
            <a:ext cx="3162960" cy="1240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6553080" y="4767120"/>
            <a:ext cx="1901520" cy="34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F4F6E97E-D057-4A9B-9906-3CF7EDEE1157}" type="slidenum">
              <a:rPr b="0" lang="cs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261" name="TextShape 2"/>
          <p:cNvSpPr txBox="1"/>
          <p:nvPr/>
        </p:nvSpPr>
        <p:spPr>
          <a:xfrm>
            <a:off x="250920" y="141840"/>
            <a:ext cx="6121080" cy="75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2800" spc="-1" strike="noStrike">
                <a:solidFill>
                  <a:srgbClr val="660000"/>
                </a:solidFill>
                <a:latin typeface="Arial"/>
                <a:ea typeface="Arial"/>
              </a:rPr>
              <a:t>Speed of corrosion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TextShape 3"/>
          <p:cNvSpPr txBox="1"/>
          <p:nvPr/>
        </p:nvSpPr>
        <p:spPr>
          <a:xfrm>
            <a:off x="250920" y="1006200"/>
            <a:ext cx="4022280" cy="3565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marL="339840" indent="-3330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cs" sz="1700" spc="-1" strike="noStrike">
                <a:solidFill>
                  <a:srgbClr val="000000"/>
                </a:solidFill>
                <a:latin typeface="Arial"/>
                <a:ea typeface="Arial"/>
              </a:rPr>
              <a:t>In adverse conditions, the development of corrosion is surprisingly fast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90000"/>
              </a:lnSpc>
              <a:tabLst>
                <a:tab algn="l" pos="0"/>
              </a:tabLst>
            </a:pP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cs" sz="1700" spc="-1" strike="noStrike">
                <a:solidFill>
                  <a:srgbClr val="000000"/>
                </a:solidFill>
                <a:latin typeface="Arial"/>
                <a:ea typeface="Arial"/>
              </a:rPr>
              <a:t>Factors by importance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  <a:p>
            <a:pPr marL="339840" indent="-32040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" sz="1500" spc="-1" strike="noStrike">
                <a:solidFill>
                  <a:srgbClr val="000000"/>
                </a:solidFill>
                <a:latin typeface="Arial"/>
                <a:ea typeface="Arial"/>
              </a:rPr>
              <a:t>relative humidity</a:t>
            </a:r>
            <a:endParaRPr b="0" lang="cs-CZ" sz="1500" spc="-1" strike="noStrike">
              <a:solidFill>
                <a:srgbClr val="000000"/>
              </a:solidFill>
              <a:latin typeface="Arial"/>
            </a:endParaRPr>
          </a:p>
          <a:p>
            <a:pPr marL="339840" indent="-32040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" sz="1500" spc="-1" strike="noStrike">
                <a:solidFill>
                  <a:srgbClr val="000000"/>
                </a:solidFill>
                <a:latin typeface="Arial"/>
                <a:ea typeface="Arial"/>
              </a:rPr>
              <a:t>chlorides</a:t>
            </a:r>
            <a:endParaRPr b="0" lang="cs-CZ" sz="1500" spc="-1" strike="noStrike">
              <a:solidFill>
                <a:srgbClr val="000000"/>
              </a:solidFill>
              <a:latin typeface="Arial"/>
            </a:endParaRPr>
          </a:p>
          <a:p>
            <a:pPr marL="339840" indent="-32040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" sz="1500" spc="-1" strike="noStrike">
                <a:solidFill>
                  <a:srgbClr val="000000"/>
                </a:solidFill>
                <a:latin typeface="Arial"/>
                <a:ea typeface="Arial"/>
              </a:rPr>
              <a:t>H</a:t>
            </a:r>
            <a:r>
              <a:rPr b="0" lang="cs" sz="1500" spc="-1" strike="noStrike" baseline="-2500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b="0" lang="cs" sz="1500" spc="-1" strike="noStrike">
                <a:solidFill>
                  <a:srgbClr val="000000"/>
                </a:solidFill>
                <a:latin typeface="Arial"/>
                <a:ea typeface="Arial"/>
              </a:rPr>
              <a:t>S</a:t>
            </a:r>
            <a:endParaRPr b="0" lang="cs-CZ" sz="1500" spc="-1" strike="noStrike">
              <a:solidFill>
                <a:srgbClr val="000000"/>
              </a:solidFill>
              <a:latin typeface="Arial"/>
            </a:endParaRPr>
          </a:p>
          <a:p>
            <a:pPr marL="339840" indent="-32040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" sz="1500" spc="-1" strike="noStrike">
                <a:solidFill>
                  <a:srgbClr val="000000"/>
                </a:solidFill>
                <a:latin typeface="Arial"/>
                <a:ea typeface="Arial"/>
              </a:rPr>
              <a:t>air exchange rate</a:t>
            </a:r>
            <a:endParaRPr b="0" lang="cs-CZ" sz="1500" spc="-1" strike="noStrike">
              <a:solidFill>
                <a:srgbClr val="000000"/>
              </a:solidFill>
              <a:latin typeface="Arial"/>
            </a:endParaRPr>
          </a:p>
          <a:p>
            <a:pPr marL="339840" indent="-32040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" sz="1500" spc="-1" strike="noStrike">
                <a:solidFill>
                  <a:srgbClr val="000000"/>
                </a:solidFill>
                <a:latin typeface="Arial"/>
                <a:ea typeface="Arial"/>
              </a:rPr>
              <a:t>humidity (temperature) cycles</a:t>
            </a:r>
            <a:endParaRPr b="0" lang="cs-CZ" sz="1500" spc="-1" strike="noStrike">
              <a:solidFill>
                <a:srgbClr val="000000"/>
              </a:solidFill>
              <a:latin typeface="Arial"/>
            </a:endParaRPr>
          </a:p>
          <a:p>
            <a:pPr marL="339840" indent="-32040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" sz="1500" spc="-1" strike="noStrike">
                <a:solidFill>
                  <a:srgbClr val="000000"/>
                </a:solidFill>
                <a:latin typeface="Arial"/>
                <a:ea typeface="Arial"/>
              </a:rPr>
              <a:t>oxidants NO</a:t>
            </a:r>
            <a:r>
              <a:rPr b="0" lang="cs" sz="1500" spc="-1" strike="noStrike" baseline="-2500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b="0" lang="cs" sz="1500" spc="-1" strike="noStrike">
                <a:solidFill>
                  <a:srgbClr val="000000"/>
                </a:solidFill>
                <a:latin typeface="Arial"/>
                <a:ea typeface="Arial"/>
              </a:rPr>
              <a:t>, O</a:t>
            </a:r>
            <a:r>
              <a:rPr b="0" lang="cs" sz="1500" spc="-1" strike="noStrike" baseline="-25000">
                <a:solidFill>
                  <a:srgbClr val="000000"/>
                </a:solidFill>
                <a:latin typeface="Arial"/>
                <a:ea typeface="Arial"/>
              </a:rPr>
              <a:t>3</a:t>
            </a:r>
            <a:endParaRPr b="0" lang="cs-CZ" sz="1500" spc="-1" strike="noStrike">
              <a:solidFill>
                <a:srgbClr val="000000"/>
              </a:solidFill>
              <a:latin typeface="Arial"/>
            </a:endParaRPr>
          </a:p>
          <a:p>
            <a:pPr marL="339840" indent="-32040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" sz="1500" spc="-1" strike="noStrike">
                <a:solidFill>
                  <a:srgbClr val="000000"/>
                </a:solidFill>
                <a:latin typeface="Arial"/>
                <a:ea typeface="Arial"/>
              </a:rPr>
              <a:t>SO</a:t>
            </a:r>
            <a:r>
              <a:rPr b="0" lang="cs" sz="1500" spc="-1" strike="noStrike" baseline="-25000">
                <a:solidFill>
                  <a:srgbClr val="000000"/>
                </a:solidFill>
                <a:latin typeface="Arial"/>
                <a:ea typeface="Arial"/>
              </a:rPr>
              <a:t>2</a:t>
            </a:r>
            <a:endParaRPr b="0" lang="cs-CZ" sz="1500" spc="-1" strike="noStrike">
              <a:solidFill>
                <a:srgbClr val="000000"/>
              </a:solidFill>
              <a:latin typeface="Arial"/>
            </a:endParaRPr>
          </a:p>
          <a:p>
            <a:pPr marL="339840" indent="-32040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" sz="1500" spc="-1" strike="noStrike">
                <a:solidFill>
                  <a:srgbClr val="000000"/>
                </a:solidFill>
                <a:latin typeface="Arial"/>
                <a:ea typeface="Arial"/>
              </a:rPr>
              <a:t>temperature</a:t>
            </a:r>
            <a:endParaRPr b="0" lang="cs-CZ" sz="15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90000"/>
              </a:lnSpc>
              <a:tabLst>
                <a:tab algn="l" pos="0"/>
              </a:tabLst>
            </a:pPr>
            <a:endParaRPr b="0" lang="cs-CZ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cs" sz="1700" spc="-1" strike="noStrike">
                <a:solidFill>
                  <a:srgbClr val="000000"/>
                </a:solidFill>
                <a:latin typeface="Arial"/>
                <a:ea typeface="Arial"/>
              </a:rPr>
              <a:t>Pollutants are active from concentrations of 1 ppb!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3" name="Google Shape;227;p29" descr=""/>
          <p:cNvPicPr/>
          <p:nvPr/>
        </p:nvPicPr>
        <p:blipFill>
          <a:blip r:embed="rId1"/>
          <a:stretch/>
        </p:blipFill>
        <p:spPr>
          <a:xfrm>
            <a:off x="3934440" y="2552760"/>
            <a:ext cx="2841120" cy="2590560"/>
          </a:xfrm>
          <a:prstGeom prst="rect">
            <a:avLst/>
          </a:prstGeom>
          <a:ln>
            <a:noFill/>
          </a:ln>
        </p:spPr>
      </p:pic>
      <p:sp>
        <p:nvSpPr>
          <p:cNvPr id="264" name="CustomShape 4"/>
          <p:cNvSpPr/>
          <p:nvPr/>
        </p:nvSpPr>
        <p:spPr>
          <a:xfrm>
            <a:off x="3416400" y="3209760"/>
            <a:ext cx="720360" cy="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CustomShape 5"/>
          <p:cNvSpPr/>
          <p:nvPr/>
        </p:nvSpPr>
        <p:spPr>
          <a:xfrm>
            <a:off x="3129120" y="2994480"/>
            <a:ext cx="718920" cy="30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1 nm</a:t>
            </a:r>
            <a:endParaRPr b="0" lang="cs-CZ" sz="1400" spc="-1" strike="noStrike">
              <a:latin typeface="Arial"/>
            </a:endParaRPr>
          </a:p>
        </p:txBody>
      </p:sp>
      <p:pic>
        <p:nvPicPr>
          <p:cNvPr id="266" name="Google Shape;230;p29" descr=""/>
          <p:cNvPicPr/>
          <p:nvPr/>
        </p:nvPicPr>
        <p:blipFill>
          <a:blip r:embed="rId2"/>
          <a:stretch/>
        </p:blipFill>
        <p:spPr>
          <a:xfrm>
            <a:off x="4807080" y="0"/>
            <a:ext cx="2604240" cy="2637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6553080" y="4767120"/>
            <a:ext cx="1901520" cy="34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ACF34D71-2BBD-4B3D-8FFB-A28C9031A09E}" type="slidenum">
              <a:rPr b="0" lang="cs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268" name="TextShape 2"/>
          <p:cNvSpPr txBox="1"/>
          <p:nvPr/>
        </p:nvSpPr>
        <p:spPr>
          <a:xfrm>
            <a:off x="250920" y="141840"/>
            <a:ext cx="6121080" cy="75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2800" spc="-1" strike="noStrike">
                <a:solidFill>
                  <a:srgbClr val="660000"/>
                </a:solidFill>
                <a:latin typeface="Arial"/>
                <a:ea typeface="Arial"/>
              </a:rPr>
              <a:t>Friction in the contact area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TextShape 3"/>
          <p:cNvSpPr txBox="1"/>
          <p:nvPr/>
        </p:nvSpPr>
        <p:spPr>
          <a:xfrm>
            <a:off x="250920" y="844200"/>
            <a:ext cx="5758920" cy="3833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marL="343080" indent="-34272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cs" sz="1100" spc="-1" strike="noStrike">
                <a:solidFill>
                  <a:srgbClr val="000000"/>
                </a:solidFill>
                <a:latin typeface="Arial"/>
                <a:ea typeface="Arial"/>
              </a:rPr>
              <a:t>Caused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cs" sz="1100" spc="-1" strike="noStrike">
                <a:solidFill>
                  <a:srgbClr val="000000"/>
                </a:solidFill>
                <a:latin typeface="Arial"/>
                <a:ea typeface="Arial"/>
              </a:rPr>
              <a:t>Vibration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cs" sz="1100" spc="-1" strike="noStrike">
                <a:solidFill>
                  <a:srgbClr val="000000"/>
                </a:solidFill>
                <a:latin typeface="Arial"/>
                <a:ea typeface="Arial"/>
              </a:rPr>
              <a:t>Thermal expansion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298080">
              <a:lnSpc>
                <a:spcPct val="100000"/>
              </a:lnSpc>
              <a:buClr>
                <a:srgbClr val="000000"/>
              </a:buClr>
              <a:buFont typeface="Arial"/>
              <a:buChar char="○"/>
              <a:tabLst>
                <a:tab algn="l" pos="0"/>
              </a:tabLst>
            </a:pPr>
            <a:r>
              <a:rPr b="0" lang="cs" sz="1100" spc="-1" strike="noStrike">
                <a:solidFill>
                  <a:srgbClr val="000000"/>
                </a:solidFill>
                <a:latin typeface="Arial"/>
                <a:ea typeface="Arial"/>
              </a:rPr>
              <a:t>different expansions of materials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298080">
              <a:lnSpc>
                <a:spcPct val="100000"/>
              </a:lnSpc>
              <a:buClr>
                <a:srgbClr val="000000"/>
              </a:buClr>
              <a:buFont typeface="Arial"/>
              <a:buChar char="○"/>
              <a:tabLst>
                <a:tab algn="l" pos="0"/>
              </a:tabLst>
            </a:pPr>
            <a:r>
              <a:rPr b="0" lang="cs" sz="1100" spc="-1" strike="noStrike">
                <a:solidFill>
                  <a:srgbClr val="000000"/>
                </a:solidFill>
                <a:latin typeface="Arial"/>
                <a:ea typeface="Arial"/>
              </a:rPr>
              <a:t>On / Off current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cs" sz="1100" spc="-1" strike="noStrike">
                <a:solidFill>
                  <a:srgbClr val="000000"/>
                </a:solidFill>
                <a:latin typeface="Arial"/>
                <a:ea typeface="Arial"/>
              </a:rPr>
              <a:t>Material relaxation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cs" sz="1100" spc="-1" strike="noStrike">
                <a:solidFill>
                  <a:srgbClr val="000000"/>
                </a:solidFill>
                <a:latin typeface="Arial"/>
                <a:ea typeface="Arial"/>
              </a:rPr>
              <a:t>The main reason for the failure of contacts plated Sn and Al contacts (Al</a:t>
            </a:r>
            <a:r>
              <a:rPr b="0" lang="cs" sz="1100" spc="-1" strike="noStrike" baseline="-2500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b="0" lang="cs" sz="1100" spc="-1" strike="noStrike">
                <a:solidFill>
                  <a:srgbClr val="000000"/>
                </a:solidFill>
                <a:latin typeface="Arial"/>
                <a:ea typeface="Arial"/>
              </a:rPr>
              <a:t>O</a:t>
            </a:r>
            <a:r>
              <a:rPr b="0" lang="cs" sz="1100" spc="-1" strike="noStrike" baseline="-25000">
                <a:solidFill>
                  <a:srgbClr val="000000"/>
                </a:solidFill>
                <a:latin typeface="Arial"/>
                <a:ea typeface="Arial"/>
              </a:rPr>
              <a:t>3</a:t>
            </a:r>
            <a:r>
              <a:rPr b="0" lang="cs" sz="1100" spc="-1" strike="noStrike">
                <a:solidFill>
                  <a:srgbClr val="000000"/>
                </a:solidFill>
                <a:latin typeface="Arial"/>
                <a:ea typeface="Arial"/>
              </a:rPr>
              <a:t> is very hard and insulator), but it accompanies all materials Au, Pa, Ni, Ag, Cu, Al…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cs" sz="1100" spc="-1" strike="noStrike">
                <a:solidFill>
                  <a:srgbClr val="000000"/>
                </a:solidFill>
                <a:latin typeface="Arial"/>
                <a:ea typeface="Arial"/>
              </a:rPr>
              <a:t>Affected by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cs" sz="1100" spc="-1" strike="noStrike">
                <a:solidFill>
                  <a:srgbClr val="000000"/>
                </a:solidFill>
                <a:latin typeface="Arial"/>
                <a:ea typeface="Arial"/>
              </a:rPr>
              <a:t>Contact conditions (geometry, pressing force, stroke amplitude, frequency, duration)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cs" sz="1100" spc="-1" strike="noStrike">
                <a:solidFill>
                  <a:srgbClr val="000000"/>
                </a:solidFill>
                <a:latin typeface="Arial"/>
                <a:ea typeface="Arial"/>
              </a:rPr>
              <a:t>Environment (temperature, humidity, chemistry, lubricant)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cs" sz="1100" spc="-1" strike="noStrike">
                <a:solidFill>
                  <a:srgbClr val="000000"/>
                </a:solidFill>
                <a:latin typeface="Arial"/>
                <a:ea typeface="Arial"/>
              </a:rPr>
              <a:t>Material properties (hardness, stress, fatigue, corrosion, ductility, adhesion)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cs" sz="1100" spc="-1" strike="noStrike">
                <a:solidFill>
                  <a:srgbClr val="000000"/>
                </a:solidFill>
                <a:latin typeface="Arial"/>
                <a:ea typeface="Arial"/>
              </a:rPr>
              <a:t>Process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cs" sz="1100" spc="-1" strike="noStrike">
                <a:solidFill>
                  <a:srgbClr val="000000"/>
                </a:solidFill>
                <a:latin typeface="Arial"/>
                <a:ea typeface="Arial"/>
              </a:rPr>
              <a:t>Disruption of the oxide film by movement - exposure of pure metal (destruction of the passivation layer) - further oxidation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cs" sz="1100" spc="-1" strike="noStrike">
                <a:solidFill>
                  <a:srgbClr val="000000"/>
                </a:solidFill>
                <a:latin typeface="Arial"/>
                <a:ea typeface="Arial"/>
              </a:rPr>
              <a:t>Removal of material from contact points by adhesions, sliding of micro-welds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cs" sz="1100" spc="-1" strike="noStrike">
                <a:solidFill>
                  <a:srgbClr val="000000"/>
                </a:solidFill>
                <a:latin typeface="Arial"/>
                <a:ea typeface="Arial"/>
              </a:rPr>
              <a:t>Layer delamination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cs" sz="1100" spc="-1" strike="noStrike">
                <a:solidFill>
                  <a:srgbClr val="000000"/>
                </a:solidFill>
                <a:latin typeface="Arial"/>
                <a:ea typeface="Arial"/>
              </a:rPr>
              <a:t>Residue oxidation - forms hard abrasive particles - further mechanical destruction of the joint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marL="457200" indent="-29808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cs" sz="1100" spc="-1" strike="noStrike">
                <a:solidFill>
                  <a:srgbClr val="000000"/>
                </a:solidFill>
                <a:latin typeface="Arial"/>
                <a:ea typeface="Arial"/>
              </a:rPr>
              <a:t>Formation of a thick insulating layer of oxides and wear products between the contact surfaces = fault, circuit permanently open</a:t>
            </a: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endParaRPr b="0" lang="cs-CZ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0" name="Google Shape;238;p30" descr=""/>
          <p:cNvPicPr/>
          <p:nvPr/>
        </p:nvPicPr>
        <p:blipFill>
          <a:blip r:embed="rId1"/>
          <a:stretch/>
        </p:blipFill>
        <p:spPr>
          <a:xfrm>
            <a:off x="6010200" y="141840"/>
            <a:ext cx="2161800" cy="1724760"/>
          </a:xfrm>
          <a:prstGeom prst="rect">
            <a:avLst/>
          </a:prstGeom>
          <a:ln>
            <a:noFill/>
          </a:ln>
        </p:spPr>
      </p:pic>
      <p:pic>
        <p:nvPicPr>
          <p:cNvPr id="271" name="Google Shape;239;p30" descr=""/>
          <p:cNvPicPr/>
          <p:nvPr/>
        </p:nvPicPr>
        <p:blipFill>
          <a:blip r:embed="rId2"/>
          <a:stretch/>
        </p:blipFill>
        <p:spPr>
          <a:xfrm>
            <a:off x="5986440" y="1793160"/>
            <a:ext cx="2069280" cy="3024720"/>
          </a:xfrm>
          <a:prstGeom prst="rect">
            <a:avLst/>
          </a:prstGeom>
          <a:ln>
            <a:noFill/>
          </a:ln>
        </p:spPr>
      </p:pic>
      <p:sp>
        <p:nvSpPr>
          <p:cNvPr id="272" name="CustomShape 4"/>
          <p:cNvSpPr/>
          <p:nvPr/>
        </p:nvSpPr>
        <p:spPr>
          <a:xfrm>
            <a:off x="6084720" y="4798080"/>
            <a:ext cx="2374560" cy="30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Failure development</a:t>
            </a:r>
            <a:endParaRPr b="0" lang="cs-CZ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46;p31" descr=""/>
          <p:cNvPicPr/>
          <p:nvPr/>
        </p:nvPicPr>
        <p:blipFill>
          <a:blip r:embed="rId1"/>
          <a:stretch/>
        </p:blipFill>
        <p:spPr>
          <a:xfrm>
            <a:off x="3342240" y="897840"/>
            <a:ext cx="2956680" cy="1887840"/>
          </a:xfrm>
          <a:prstGeom prst="rect">
            <a:avLst/>
          </a:prstGeom>
          <a:ln>
            <a:noFill/>
          </a:ln>
        </p:spPr>
      </p:pic>
      <p:sp>
        <p:nvSpPr>
          <p:cNvPr id="274" name="TextShape 1"/>
          <p:cNvSpPr txBox="1"/>
          <p:nvPr/>
        </p:nvSpPr>
        <p:spPr>
          <a:xfrm>
            <a:off x="6553080" y="4767120"/>
            <a:ext cx="1901520" cy="34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67E20213-7003-4EDE-9648-8C7F4FD94CDE}" type="slidenum">
              <a:rPr b="0" lang="cs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</a:t>
            </a:fld>
            <a:endParaRPr b="0" lang="cs-CZ" sz="1200" spc="-1" strike="noStrike">
              <a:latin typeface="Times New Roman"/>
            </a:endParaRPr>
          </a:p>
        </p:txBody>
      </p:sp>
      <p:pic>
        <p:nvPicPr>
          <p:cNvPr id="275" name="Google Shape;248;p31" descr=""/>
          <p:cNvPicPr/>
          <p:nvPr/>
        </p:nvPicPr>
        <p:blipFill>
          <a:blip r:embed="rId2"/>
          <a:stretch/>
        </p:blipFill>
        <p:spPr>
          <a:xfrm>
            <a:off x="6219720" y="735840"/>
            <a:ext cx="1841400" cy="1724760"/>
          </a:xfrm>
          <a:prstGeom prst="rect">
            <a:avLst/>
          </a:prstGeom>
          <a:ln>
            <a:noFill/>
          </a:ln>
        </p:spPr>
      </p:pic>
      <p:sp>
        <p:nvSpPr>
          <p:cNvPr id="276" name="TextShape 2"/>
          <p:cNvSpPr txBox="1"/>
          <p:nvPr/>
        </p:nvSpPr>
        <p:spPr>
          <a:xfrm>
            <a:off x="250920" y="141840"/>
            <a:ext cx="6121080" cy="75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2800" spc="-1" strike="noStrike">
                <a:solidFill>
                  <a:srgbClr val="660000"/>
                </a:solidFill>
                <a:latin typeface="Arial"/>
                <a:ea typeface="Arial"/>
              </a:rPr>
              <a:t>Examples of friction failures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TextShape 3"/>
          <p:cNvSpPr txBox="1"/>
          <p:nvPr/>
        </p:nvSpPr>
        <p:spPr>
          <a:xfrm>
            <a:off x="-36360" y="897840"/>
            <a:ext cx="3563640" cy="3565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marL="343080" indent="-34272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cs" sz="1600" spc="-1" strike="noStrike">
                <a:solidFill>
                  <a:srgbClr val="000000"/>
                </a:solidFill>
                <a:latin typeface="Arial"/>
                <a:ea typeface="Arial"/>
              </a:rPr>
              <a:t>Crimp connectors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-32976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cs" sz="1600" spc="-1" strike="noStrike">
                <a:solidFill>
                  <a:srgbClr val="000000"/>
                </a:solidFill>
                <a:latin typeface="Arial"/>
                <a:ea typeface="Arial"/>
              </a:rPr>
              <a:t>The different thermal expansion of the connector and the conductor will cause the grip to release when the temperature changes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cs" sz="1600" spc="-1" strike="noStrike">
                <a:solidFill>
                  <a:srgbClr val="000000"/>
                </a:solidFill>
                <a:latin typeface="Arial"/>
                <a:ea typeface="Arial"/>
              </a:rPr>
              <a:t>Cyclical warming - repetitive gradual opening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cs" sz="1600" spc="-1" strike="noStrike">
                <a:solidFill>
                  <a:srgbClr val="000000"/>
                </a:solidFill>
                <a:latin typeface="Arial"/>
                <a:ea typeface="Arial"/>
              </a:rPr>
              <a:t>Air and corrosion products penetrate the slot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cs" sz="1600" spc="-1" strike="noStrike">
                <a:solidFill>
                  <a:srgbClr val="000000"/>
                </a:solidFill>
                <a:latin typeface="Arial"/>
                <a:ea typeface="Arial"/>
              </a:rPr>
              <a:t>Gradual increase in transient resistance - overheating, even accident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-32976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cs" sz="1600" spc="-1" strike="noStrike">
                <a:solidFill>
                  <a:srgbClr val="000000"/>
                </a:solidFill>
                <a:latin typeface="Arial"/>
                <a:ea typeface="Arial"/>
              </a:rPr>
              <a:t>If a thick oxide layer forms - loss of conductivity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8" name="Google Shape;251;p31" descr=""/>
          <p:cNvPicPr/>
          <p:nvPr/>
        </p:nvPicPr>
        <p:blipFill>
          <a:blip r:embed="rId3"/>
          <a:stretch/>
        </p:blipFill>
        <p:spPr>
          <a:xfrm>
            <a:off x="5347440" y="2705040"/>
            <a:ext cx="2608920" cy="2402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56;p32" descr=""/>
          <p:cNvPicPr/>
          <p:nvPr/>
        </p:nvPicPr>
        <p:blipFill>
          <a:blip r:embed="rId1"/>
          <a:stretch/>
        </p:blipFill>
        <p:spPr>
          <a:xfrm>
            <a:off x="2990520" y="3037320"/>
            <a:ext cx="4822200" cy="2034360"/>
          </a:xfrm>
          <a:prstGeom prst="rect">
            <a:avLst/>
          </a:prstGeom>
          <a:ln>
            <a:noFill/>
          </a:ln>
        </p:spPr>
      </p:pic>
      <p:sp>
        <p:nvSpPr>
          <p:cNvPr id="280" name="TextShape 1"/>
          <p:cNvSpPr txBox="1"/>
          <p:nvPr/>
        </p:nvSpPr>
        <p:spPr>
          <a:xfrm>
            <a:off x="6553080" y="4767120"/>
            <a:ext cx="1901520" cy="34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C93401E2-2B2F-4719-8799-D4B90E74F111}" type="slidenum">
              <a:rPr b="0" lang="cs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&lt;number&gt;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281" name="TextShape 2"/>
          <p:cNvSpPr txBox="1"/>
          <p:nvPr/>
        </p:nvSpPr>
        <p:spPr>
          <a:xfrm>
            <a:off x="250920" y="141840"/>
            <a:ext cx="6121080" cy="75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2800" spc="-1" strike="noStrike">
                <a:solidFill>
                  <a:srgbClr val="660000"/>
                </a:solidFill>
                <a:latin typeface="Arial"/>
                <a:ea typeface="Arial"/>
              </a:rPr>
              <a:t>Sleeve or dimple joint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TextShape 3"/>
          <p:cNvSpPr txBox="1"/>
          <p:nvPr/>
        </p:nvSpPr>
        <p:spPr>
          <a:xfrm>
            <a:off x="250920" y="1006200"/>
            <a:ext cx="4022280" cy="3565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marL="339840" indent="-333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" sz="1700" spc="-1" strike="noStrike">
                <a:solidFill>
                  <a:srgbClr val="000000"/>
                </a:solidFill>
                <a:latin typeface="Arial"/>
                <a:ea typeface="Arial"/>
              </a:rPr>
              <a:t>The dimples show a greater deformation of the material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  <a:p>
            <a:pPr marL="339840" indent="-333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" sz="1700" spc="-1" strike="noStrike">
                <a:solidFill>
                  <a:srgbClr val="000000"/>
                </a:solidFill>
                <a:latin typeface="Arial"/>
                <a:ea typeface="Arial"/>
              </a:rPr>
              <a:t>Larger gas-tight area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  <a:p>
            <a:pPr marL="339840" indent="-333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" sz="1700" spc="-1" strike="noStrike">
                <a:solidFill>
                  <a:srgbClr val="000000"/>
                </a:solidFill>
                <a:latin typeface="Arial"/>
                <a:ea typeface="Arial"/>
              </a:rPr>
              <a:t>After the cyclic current load, a opening is created 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  <a:p>
            <a:pPr marL="339840" indent="-333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" sz="1700" spc="-1" strike="noStrike">
                <a:solidFill>
                  <a:srgbClr val="000000"/>
                </a:solidFill>
                <a:latin typeface="Arial"/>
                <a:ea typeface="Arial"/>
              </a:rPr>
              <a:t>The socket joint retains its parameters better</a:t>
            </a: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cs-CZ" sz="1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3" name="Google Shape;260;p32" descr=""/>
          <p:cNvPicPr/>
          <p:nvPr/>
        </p:nvPicPr>
        <p:blipFill>
          <a:blip r:embed="rId2"/>
          <a:stretch/>
        </p:blipFill>
        <p:spPr>
          <a:xfrm>
            <a:off x="3652920" y="713160"/>
            <a:ext cx="4124160" cy="2391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Shape 1"/>
          <p:cNvSpPr txBox="1"/>
          <p:nvPr/>
        </p:nvSpPr>
        <p:spPr>
          <a:xfrm>
            <a:off x="685800" y="4686480"/>
            <a:ext cx="1901520" cy="34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br/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2015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285" name="TextShape 2"/>
          <p:cNvSpPr txBox="1"/>
          <p:nvPr/>
        </p:nvSpPr>
        <p:spPr>
          <a:xfrm>
            <a:off x="2556000" y="4767120"/>
            <a:ext cx="3460320" cy="34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br/>
            <a:r>
              <a:rPr b="0" lang="cs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Spojování vodičů a konektory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286" name="TextShape 3"/>
          <p:cNvSpPr txBox="1"/>
          <p:nvPr/>
        </p:nvSpPr>
        <p:spPr>
          <a:xfrm>
            <a:off x="6553080" y="4767120"/>
            <a:ext cx="1901520" cy="34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904C0203-E057-4235-8186-2C621464066C}" type="slidenum">
              <a:rPr b="0" lang="cs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&lt;number&gt;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287" name="TextShape 4"/>
          <p:cNvSpPr txBox="1"/>
          <p:nvPr/>
        </p:nvSpPr>
        <p:spPr>
          <a:xfrm>
            <a:off x="250920" y="141840"/>
            <a:ext cx="6121080" cy="75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2800" spc="-1" strike="noStrike">
                <a:solidFill>
                  <a:srgbClr val="660000"/>
                </a:solidFill>
                <a:latin typeface="Arial"/>
                <a:ea typeface="Arial"/>
              </a:rPr>
              <a:t>Example of opening 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TextShape 5"/>
          <p:cNvSpPr txBox="1"/>
          <p:nvPr/>
        </p:nvSpPr>
        <p:spPr>
          <a:xfrm>
            <a:off x="179280" y="789480"/>
            <a:ext cx="3809520" cy="3565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marL="339840" indent="-33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" sz="1800" spc="-1" strike="noStrike">
                <a:solidFill>
                  <a:srgbClr val="000000"/>
                </a:solidFill>
                <a:latin typeface="Arial"/>
                <a:ea typeface="Arial"/>
              </a:rPr>
              <a:t>MOLEX 016-02-0086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39840" indent="-339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" sz="1800" spc="-1" strike="noStrike">
                <a:solidFill>
                  <a:srgbClr val="000000"/>
                </a:solidFill>
                <a:latin typeface="Arial"/>
                <a:ea typeface="Arial"/>
              </a:rPr>
              <a:t>Layer 3,8 um Sn on Ni barier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39840" indent="-339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" sz="1800" spc="-1" strike="noStrike">
                <a:solidFill>
                  <a:srgbClr val="000000"/>
                </a:solidFill>
                <a:latin typeface="Arial"/>
                <a:ea typeface="Arial"/>
              </a:rPr>
              <a:t>crimp automat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9" name="Google Shape;271;p33" descr=""/>
          <p:cNvPicPr/>
          <p:nvPr/>
        </p:nvPicPr>
        <p:blipFill>
          <a:blip r:embed="rId1"/>
          <a:srcRect l="6212" t="3861" r="4199" b="5789"/>
          <a:stretch/>
        </p:blipFill>
        <p:spPr>
          <a:xfrm>
            <a:off x="4481640" y="0"/>
            <a:ext cx="3496680" cy="4677480"/>
          </a:xfrm>
          <a:prstGeom prst="rect">
            <a:avLst/>
          </a:prstGeom>
          <a:ln>
            <a:noFill/>
          </a:ln>
        </p:spPr>
      </p:pic>
      <p:pic>
        <p:nvPicPr>
          <p:cNvPr id="290" name="Google Shape;272;p33" descr=""/>
          <p:cNvPicPr/>
          <p:nvPr/>
        </p:nvPicPr>
        <p:blipFill>
          <a:blip r:embed="rId2"/>
          <a:srcRect l="0" t="14983" r="0" b="0"/>
          <a:stretch/>
        </p:blipFill>
        <p:spPr>
          <a:xfrm>
            <a:off x="250920" y="2286000"/>
            <a:ext cx="2876040" cy="2445120"/>
          </a:xfrm>
          <a:prstGeom prst="rect">
            <a:avLst/>
          </a:prstGeom>
          <a:ln>
            <a:noFill/>
          </a:ln>
        </p:spPr>
      </p:pic>
      <p:pic>
        <p:nvPicPr>
          <p:cNvPr id="291" name="Google Shape;273;p33" descr=""/>
          <p:cNvPicPr/>
          <p:nvPr/>
        </p:nvPicPr>
        <p:blipFill>
          <a:blip r:embed="rId3"/>
          <a:stretch/>
        </p:blipFill>
        <p:spPr>
          <a:xfrm>
            <a:off x="1467000" y="1774080"/>
            <a:ext cx="2857320" cy="932040"/>
          </a:xfrm>
          <a:prstGeom prst="rect">
            <a:avLst/>
          </a:prstGeom>
          <a:ln>
            <a:noFill/>
          </a:ln>
        </p:spPr>
      </p:pic>
      <p:pic>
        <p:nvPicPr>
          <p:cNvPr id="292" name="Google Shape;274;p33" descr=""/>
          <p:cNvPicPr/>
          <p:nvPr/>
        </p:nvPicPr>
        <p:blipFill>
          <a:blip r:embed="rId4"/>
          <a:stretch/>
        </p:blipFill>
        <p:spPr>
          <a:xfrm>
            <a:off x="2771640" y="3773160"/>
            <a:ext cx="1255680" cy="942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 txBox="1"/>
          <p:nvPr/>
        </p:nvSpPr>
        <p:spPr>
          <a:xfrm>
            <a:off x="6553080" y="4767120"/>
            <a:ext cx="1901520" cy="34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CBC5029D-72E3-4ED7-89AC-4D3B41554B92}" type="slidenum">
              <a:rPr b="0" lang="cs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&lt;number&gt;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294" name="TextShape 2"/>
          <p:cNvSpPr txBox="1"/>
          <p:nvPr/>
        </p:nvSpPr>
        <p:spPr>
          <a:xfrm>
            <a:off x="250920" y="141840"/>
            <a:ext cx="6121080" cy="75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2800" spc="-1" strike="noStrike">
                <a:solidFill>
                  <a:srgbClr val="660000"/>
                </a:solidFill>
                <a:latin typeface="Arial"/>
                <a:ea typeface="Arial"/>
              </a:rPr>
              <a:t>Example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TextShape 3"/>
          <p:cNvSpPr txBox="1"/>
          <p:nvPr/>
        </p:nvSpPr>
        <p:spPr>
          <a:xfrm>
            <a:off x="0" y="681120"/>
            <a:ext cx="4495320" cy="3565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marL="339840" indent="-33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" sz="1800" spc="-1" strike="noStrike">
                <a:solidFill>
                  <a:srgbClr val="000000"/>
                </a:solidFill>
                <a:latin typeface="Arial"/>
                <a:ea typeface="Arial"/>
              </a:rPr>
              <a:t>Bus contacts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1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significant displacements of up to 20 μm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339840" indent="-339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" sz="1800" spc="-1" strike="noStrike">
                <a:solidFill>
                  <a:srgbClr val="000000"/>
                </a:solidFill>
                <a:latin typeface="Arial"/>
                <a:ea typeface="Arial"/>
              </a:rPr>
              <a:t>Screw connections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1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considered to be durable (high pressure force, feed prevention)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1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they also fail in adverse conditions (Al-Cu joint, significant temperature cycles)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6" name="Google Shape;282;p34" descr=""/>
          <p:cNvPicPr/>
          <p:nvPr/>
        </p:nvPicPr>
        <p:blipFill>
          <a:blip r:embed="rId1"/>
          <a:stretch/>
        </p:blipFill>
        <p:spPr>
          <a:xfrm>
            <a:off x="4572000" y="0"/>
            <a:ext cx="2289960" cy="1861920"/>
          </a:xfrm>
          <a:prstGeom prst="rect">
            <a:avLst/>
          </a:prstGeom>
          <a:ln>
            <a:noFill/>
          </a:ln>
        </p:spPr>
      </p:pic>
      <p:pic>
        <p:nvPicPr>
          <p:cNvPr id="297" name="Google Shape;283;p34" descr=""/>
          <p:cNvPicPr/>
          <p:nvPr/>
        </p:nvPicPr>
        <p:blipFill>
          <a:blip r:embed="rId2"/>
          <a:stretch/>
        </p:blipFill>
        <p:spPr>
          <a:xfrm>
            <a:off x="5485680" y="1805400"/>
            <a:ext cx="3199680" cy="2071080"/>
          </a:xfrm>
          <a:prstGeom prst="rect">
            <a:avLst/>
          </a:prstGeom>
          <a:ln>
            <a:noFill/>
          </a:ln>
        </p:spPr>
      </p:pic>
      <p:pic>
        <p:nvPicPr>
          <p:cNvPr id="298" name="Google Shape;284;p34" descr=""/>
          <p:cNvPicPr/>
          <p:nvPr/>
        </p:nvPicPr>
        <p:blipFill>
          <a:blip r:embed="rId3"/>
          <a:stretch/>
        </p:blipFill>
        <p:spPr>
          <a:xfrm>
            <a:off x="109800" y="2418480"/>
            <a:ext cx="3394800" cy="2689200"/>
          </a:xfrm>
          <a:prstGeom prst="rect">
            <a:avLst/>
          </a:prstGeom>
          <a:ln>
            <a:noFill/>
          </a:ln>
        </p:spPr>
      </p:pic>
      <p:sp>
        <p:nvSpPr>
          <p:cNvPr id="299" name="CustomShape 4"/>
          <p:cNvSpPr/>
          <p:nvPr/>
        </p:nvSpPr>
        <p:spPr>
          <a:xfrm>
            <a:off x="3689640" y="3227760"/>
            <a:ext cx="3096720" cy="188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Z - friction damage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A - electroerosion 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B - accumulated friction products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C - delamination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D - abrasion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E - delamination with abrasion</a:t>
            </a:r>
            <a:endParaRPr b="0" lang="cs-CZ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250920" y="141840"/>
            <a:ext cx="6121080" cy="75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2800" spc="-1" strike="noStrike">
                <a:solidFill>
                  <a:srgbClr val="660000"/>
                </a:solidFill>
                <a:latin typeface="Arial"/>
                <a:ea typeface="Arial"/>
              </a:rPr>
              <a:t>Content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TextShape 2"/>
          <p:cNvSpPr txBox="1"/>
          <p:nvPr/>
        </p:nvSpPr>
        <p:spPr>
          <a:xfrm>
            <a:off x="250920" y="1006200"/>
            <a:ext cx="8206920" cy="3336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marL="343080" indent="-34272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cs" sz="2000" spc="-1" strike="noStrike">
                <a:solidFill>
                  <a:srgbClr val="000000"/>
                </a:solidFill>
                <a:latin typeface="Arial"/>
                <a:ea typeface="Arial"/>
              </a:rPr>
              <a:t>Overview of connection types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cs" sz="2000" spc="-1" strike="noStrike">
                <a:solidFill>
                  <a:srgbClr val="000000"/>
                </a:solidFill>
                <a:latin typeface="Arial"/>
                <a:ea typeface="Arial"/>
              </a:rPr>
              <a:t>Detachable connections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35532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cs" sz="2000" spc="-1" strike="noStrike">
                <a:solidFill>
                  <a:srgbClr val="000000"/>
                </a:solidFill>
                <a:latin typeface="Arial"/>
                <a:ea typeface="Arial"/>
              </a:rPr>
              <a:t>Principle of electrical contact - contact resistance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35532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cs" sz="2000" spc="-1" strike="noStrike">
                <a:solidFill>
                  <a:srgbClr val="000000"/>
                </a:solidFill>
                <a:latin typeface="Arial"/>
                <a:ea typeface="Arial"/>
              </a:rPr>
              <a:t>Criteria for minimizing transient resistance and long life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35532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cs" sz="2000" spc="-1" strike="noStrike">
                <a:solidFill>
                  <a:srgbClr val="000000"/>
                </a:solidFill>
                <a:latin typeface="Arial"/>
                <a:ea typeface="Arial"/>
              </a:rPr>
              <a:t>Electrical and mechanical properties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35532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cs" sz="2000" spc="-1" strike="noStrike">
                <a:solidFill>
                  <a:srgbClr val="000000"/>
                </a:solidFill>
                <a:latin typeface="Arial"/>
                <a:ea typeface="Arial"/>
              </a:rPr>
              <a:t>Galvanic plating of electrical contacts, differences, advantages, disadvantages, mutual reactions, resistance, etc. penetration of intermetallic layers, their properties and influence on the service life of the coating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35532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cs" sz="2000" spc="-1" strike="noStrike">
                <a:solidFill>
                  <a:srgbClr val="000000"/>
                </a:solidFill>
                <a:latin typeface="Arial"/>
                <a:ea typeface="Arial"/>
              </a:rPr>
              <a:t>Identification - by measurement, microscope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35532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cs" sz="2000" spc="-1" strike="noStrike">
                <a:solidFill>
                  <a:srgbClr val="000000"/>
                </a:solidFill>
                <a:latin typeface="Arial"/>
                <a:ea typeface="Arial"/>
              </a:rPr>
              <a:t>Environmental impact on durability - UV, temperature, pressure, humidity, acids, oil, corrosion, etc.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6553080" y="4767120"/>
            <a:ext cx="1901520" cy="34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4FDD115F-CB4D-49E3-B466-CA4D922704F8}" type="slidenum">
              <a:rPr b="0" lang="cs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&lt;number&gt;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301" name="TextShape 2"/>
          <p:cNvSpPr txBox="1"/>
          <p:nvPr/>
        </p:nvSpPr>
        <p:spPr>
          <a:xfrm>
            <a:off x="250920" y="141840"/>
            <a:ext cx="6121080" cy="75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2800" spc="-1" strike="noStrike">
                <a:solidFill>
                  <a:srgbClr val="660000"/>
                </a:solidFill>
                <a:latin typeface="Arial"/>
                <a:ea typeface="Arial"/>
              </a:rPr>
              <a:t>Ag contact and friction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TextShape 3"/>
          <p:cNvSpPr txBox="1"/>
          <p:nvPr/>
        </p:nvSpPr>
        <p:spPr>
          <a:xfrm>
            <a:off x="131400" y="1006200"/>
            <a:ext cx="4440240" cy="3565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Test results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265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Cu with layers 5 and 17 μm Ag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265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Variable vibrations from the generator 20 to 70 μm 100 Hz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265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Contact force 5 to 50 N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265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Dry friction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265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Vibration test for 100 A DC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265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Continuous 4-point contact resistance measurement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The damage occurred from 2 to 20 minutes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For failure in case C only after abrasion on Cu substrate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(case C - 1000% increase in resistance after 20 min.)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3" name="Google Shape;293;p35" descr=""/>
          <p:cNvPicPr/>
          <p:nvPr/>
        </p:nvPicPr>
        <p:blipFill>
          <a:blip r:embed="rId1"/>
          <a:stretch/>
        </p:blipFill>
        <p:spPr>
          <a:xfrm>
            <a:off x="4498920" y="141840"/>
            <a:ext cx="3138120" cy="2259360"/>
          </a:xfrm>
          <a:prstGeom prst="rect">
            <a:avLst/>
          </a:prstGeom>
          <a:ln>
            <a:noFill/>
          </a:ln>
        </p:spPr>
      </p:pic>
      <p:pic>
        <p:nvPicPr>
          <p:cNvPr id="304" name="Google Shape;294;p35" descr=""/>
          <p:cNvPicPr/>
          <p:nvPr/>
        </p:nvPicPr>
        <p:blipFill>
          <a:blip r:embed="rId2"/>
          <a:stretch/>
        </p:blipFill>
        <p:spPr>
          <a:xfrm>
            <a:off x="4622760" y="2401560"/>
            <a:ext cx="2783880" cy="2640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6553080" y="4767120"/>
            <a:ext cx="1901520" cy="34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1C1527A7-6B71-48AD-9387-CB20979EBF72}" type="slidenum">
              <a:rPr b="0" lang="cs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&lt;number&gt;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306" name="TextShape 2"/>
          <p:cNvSpPr txBox="1"/>
          <p:nvPr/>
        </p:nvSpPr>
        <p:spPr>
          <a:xfrm>
            <a:off x="250920" y="141840"/>
            <a:ext cx="6121080" cy="75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2800" spc="-1" strike="noStrike">
                <a:solidFill>
                  <a:srgbClr val="660000"/>
                </a:solidFill>
                <a:latin typeface="Arial"/>
                <a:ea typeface="Arial"/>
              </a:rPr>
              <a:t>Amplitude of friction movements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TextShape 3"/>
          <p:cNvSpPr txBox="1"/>
          <p:nvPr/>
        </p:nvSpPr>
        <p:spPr>
          <a:xfrm>
            <a:off x="250920" y="1158480"/>
            <a:ext cx="4244760" cy="3565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>
              <a:lnSpc>
                <a:spcPct val="9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cs" sz="1600" spc="-1" strike="noStrike">
                <a:solidFill>
                  <a:srgbClr val="000000"/>
                </a:solidFill>
                <a:latin typeface="Arial"/>
                <a:ea typeface="Arial"/>
              </a:rPr>
              <a:t>Friction modes according to the feed amplitude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2652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Contact - the movement takes place within the elastic deformation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2652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Mixed feed and contact approx. 5 μm - fatigue crack formation, surface wear, contamination by abrasion products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2652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Large feed 10-100 μm - damage to the contacts during each cycle, significant damage leading to delamination of the layers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2652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Mutual displacement&gt; 100 μm (insertion of connectors), abrasion of layers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00"/>
              </a:spcBef>
              <a:tabLst>
                <a:tab algn="l" pos="0"/>
              </a:tabLst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cs" sz="1600" spc="-1" strike="noStrike">
                <a:solidFill>
                  <a:srgbClr val="000000"/>
                </a:solidFill>
                <a:latin typeface="Arial"/>
                <a:ea typeface="Arial"/>
              </a:rPr>
              <a:t>Possibility of suppression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2652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Construction - low rigidity of the contact point to the surroundings - additional spring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2652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Lubricants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00"/>
              </a:spcBef>
              <a:tabLst>
                <a:tab algn="l" pos="0"/>
              </a:tabLst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8" name="Google Shape;302;p36" descr=""/>
          <p:cNvPicPr/>
          <p:nvPr/>
        </p:nvPicPr>
        <p:blipFill>
          <a:blip r:embed="rId1"/>
          <a:stretch/>
        </p:blipFill>
        <p:spPr>
          <a:xfrm>
            <a:off x="7042680" y="3398760"/>
            <a:ext cx="606240" cy="1724760"/>
          </a:xfrm>
          <a:prstGeom prst="rect">
            <a:avLst/>
          </a:prstGeom>
          <a:ln>
            <a:noFill/>
          </a:ln>
        </p:spPr>
      </p:pic>
      <p:pic>
        <p:nvPicPr>
          <p:cNvPr id="309" name="Google Shape;303;p36" descr=""/>
          <p:cNvPicPr/>
          <p:nvPr/>
        </p:nvPicPr>
        <p:blipFill>
          <a:blip r:embed="rId2"/>
          <a:stretch/>
        </p:blipFill>
        <p:spPr>
          <a:xfrm>
            <a:off x="4888080" y="859680"/>
            <a:ext cx="1760400" cy="1290240"/>
          </a:xfrm>
          <a:prstGeom prst="rect">
            <a:avLst/>
          </a:prstGeom>
          <a:ln>
            <a:noFill/>
          </a:ln>
        </p:spPr>
      </p:pic>
      <p:sp>
        <p:nvSpPr>
          <p:cNvPr id="310" name="CustomShape 4"/>
          <p:cNvSpPr/>
          <p:nvPr/>
        </p:nvSpPr>
        <p:spPr>
          <a:xfrm>
            <a:off x="4130640" y="696600"/>
            <a:ext cx="4692960" cy="29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300" spc="-1" strike="noStrike">
                <a:solidFill>
                  <a:srgbClr val="000000"/>
                </a:solidFill>
                <a:latin typeface="Arial"/>
                <a:ea typeface="Arial"/>
              </a:rPr>
              <a:t>Nb, 2 um displacement, 1 kg, 100 Hz 10</a:t>
            </a:r>
            <a:r>
              <a:rPr b="0" lang="cs" sz="1300" spc="-1" strike="noStrike" baseline="30000">
                <a:solidFill>
                  <a:srgbClr val="000000"/>
                </a:solidFill>
                <a:latin typeface="Arial"/>
                <a:ea typeface="Arial"/>
              </a:rPr>
              <a:t>6</a:t>
            </a:r>
            <a:r>
              <a:rPr b="0" lang="cs" sz="1300" spc="-1" strike="noStrike">
                <a:solidFill>
                  <a:srgbClr val="000000"/>
                </a:solidFill>
                <a:latin typeface="Arial"/>
                <a:ea typeface="Arial"/>
              </a:rPr>
              <a:t> cycles</a:t>
            </a:r>
            <a:endParaRPr b="0" lang="cs-CZ" sz="1300" spc="-1" strike="noStrike">
              <a:latin typeface="Arial"/>
            </a:endParaRPr>
          </a:p>
        </p:txBody>
      </p:sp>
      <p:pic>
        <p:nvPicPr>
          <p:cNvPr id="311" name="Google Shape;305;p36" descr=""/>
          <p:cNvPicPr/>
          <p:nvPr/>
        </p:nvPicPr>
        <p:blipFill>
          <a:blip r:embed="rId3"/>
          <a:stretch/>
        </p:blipFill>
        <p:spPr>
          <a:xfrm>
            <a:off x="4788000" y="2365920"/>
            <a:ext cx="1782000" cy="1247400"/>
          </a:xfrm>
          <a:prstGeom prst="rect">
            <a:avLst/>
          </a:prstGeom>
          <a:ln>
            <a:noFill/>
          </a:ln>
        </p:spPr>
      </p:pic>
      <p:sp>
        <p:nvSpPr>
          <p:cNvPr id="312" name="CustomShape 5"/>
          <p:cNvSpPr/>
          <p:nvPr/>
        </p:nvSpPr>
        <p:spPr>
          <a:xfrm>
            <a:off x="4341960" y="2101320"/>
            <a:ext cx="4800240" cy="27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200" spc="-1" strike="noStrike">
                <a:solidFill>
                  <a:srgbClr val="000000"/>
                </a:solidFill>
                <a:latin typeface="Arial"/>
                <a:ea typeface="Arial"/>
              </a:rPr>
              <a:t>CrNi steel AISi 304, 4 um displacement, 1,15 kg, 100 Hz 10</a:t>
            </a:r>
            <a:r>
              <a:rPr b="0" lang="cs" sz="1200" spc="-1" strike="noStrike" baseline="30000">
                <a:solidFill>
                  <a:srgbClr val="000000"/>
                </a:solidFill>
                <a:latin typeface="Arial"/>
                <a:ea typeface="Arial"/>
              </a:rPr>
              <a:t>6</a:t>
            </a:r>
            <a:r>
              <a:rPr b="0" lang="cs" sz="1200" spc="-1" strike="noStrike">
                <a:solidFill>
                  <a:srgbClr val="000000"/>
                </a:solidFill>
                <a:latin typeface="Arial"/>
                <a:ea typeface="Arial"/>
              </a:rPr>
              <a:t> cycles</a:t>
            </a:r>
            <a:endParaRPr b="0" lang="cs-CZ" sz="1200" spc="-1" strike="noStrike">
              <a:latin typeface="Arial"/>
            </a:endParaRPr>
          </a:p>
        </p:txBody>
      </p:sp>
      <p:pic>
        <p:nvPicPr>
          <p:cNvPr id="313" name="Google Shape;307;p36" descr=""/>
          <p:cNvPicPr/>
          <p:nvPr/>
        </p:nvPicPr>
        <p:blipFill>
          <a:blip r:embed="rId4"/>
          <a:stretch/>
        </p:blipFill>
        <p:spPr>
          <a:xfrm>
            <a:off x="7093080" y="2441880"/>
            <a:ext cx="1484280" cy="1193760"/>
          </a:xfrm>
          <a:prstGeom prst="rect">
            <a:avLst/>
          </a:prstGeom>
          <a:ln>
            <a:noFill/>
          </a:ln>
        </p:spPr>
      </p:pic>
      <p:sp>
        <p:nvSpPr>
          <p:cNvPr id="314" name="CustomShape 6"/>
          <p:cNvSpPr/>
          <p:nvPr/>
        </p:nvSpPr>
        <p:spPr>
          <a:xfrm>
            <a:off x="6554880" y="2781360"/>
            <a:ext cx="1584000" cy="64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200" spc="-1" strike="noStrike">
                <a:solidFill>
                  <a:srgbClr val="000000"/>
                </a:solidFill>
                <a:latin typeface="Arial"/>
                <a:ea typeface="Arial"/>
              </a:rPr>
              <a:t>Cut - fatigue fractures below the surface</a:t>
            </a:r>
            <a:endParaRPr b="0" lang="cs-CZ" sz="1200" spc="-1" strike="noStrike">
              <a:latin typeface="Arial"/>
            </a:endParaRPr>
          </a:p>
        </p:txBody>
      </p:sp>
      <p:pic>
        <p:nvPicPr>
          <p:cNvPr id="315" name="Google Shape;309;p36" descr=""/>
          <p:cNvPicPr/>
          <p:nvPr/>
        </p:nvPicPr>
        <p:blipFill>
          <a:blip r:embed="rId5"/>
          <a:stretch/>
        </p:blipFill>
        <p:spPr>
          <a:xfrm>
            <a:off x="4788000" y="3785040"/>
            <a:ext cx="1620000" cy="1178280"/>
          </a:xfrm>
          <a:prstGeom prst="rect">
            <a:avLst/>
          </a:prstGeom>
          <a:ln>
            <a:noFill/>
          </a:ln>
        </p:spPr>
      </p:pic>
      <p:sp>
        <p:nvSpPr>
          <p:cNvPr id="316" name="CustomShape 7"/>
          <p:cNvSpPr/>
          <p:nvPr/>
        </p:nvSpPr>
        <p:spPr>
          <a:xfrm>
            <a:off x="4268880" y="3546720"/>
            <a:ext cx="4763520" cy="27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200" spc="-1" strike="noStrike">
                <a:solidFill>
                  <a:srgbClr val="000000"/>
                </a:solidFill>
                <a:latin typeface="Arial"/>
                <a:ea typeface="Arial"/>
              </a:rPr>
              <a:t>C steel AISI 1018, 15 um displacement, 0,57 kg, 20 kHz 10</a:t>
            </a:r>
            <a:r>
              <a:rPr b="0" lang="cs" sz="1200" spc="-1" strike="noStrike" baseline="30000">
                <a:solidFill>
                  <a:srgbClr val="000000"/>
                </a:solidFill>
                <a:latin typeface="Arial"/>
                <a:ea typeface="Arial"/>
              </a:rPr>
              <a:t>6</a:t>
            </a:r>
            <a:r>
              <a:rPr b="0" lang="cs" sz="1200" spc="-1" strike="noStrike">
                <a:solidFill>
                  <a:srgbClr val="000000"/>
                </a:solidFill>
                <a:latin typeface="Arial"/>
                <a:ea typeface="Arial"/>
              </a:rPr>
              <a:t> cycles</a:t>
            </a:r>
            <a:endParaRPr b="0" lang="cs-CZ" sz="1200" spc="-1" strike="noStrike">
              <a:latin typeface="Arial"/>
            </a:endParaRPr>
          </a:p>
        </p:txBody>
      </p:sp>
      <p:sp>
        <p:nvSpPr>
          <p:cNvPr id="317" name="CustomShape 8"/>
          <p:cNvSpPr/>
          <p:nvPr/>
        </p:nvSpPr>
        <p:spPr>
          <a:xfrm flipH="1" rot="10800000">
            <a:off x="4212000" y="1600560"/>
            <a:ext cx="647280" cy="57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8" name="CustomShape 9"/>
          <p:cNvSpPr/>
          <p:nvPr/>
        </p:nvSpPr>
        <p:spPr>
          <a:xfrm>
            <a:off x="4067280" y="2554920"/>
            <a:ext cx="648720" cy="21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9" name="CustomShape 10"/>
          <p:cNvSpPr/>
          <p:nvPr/>
        </p:nvSpPr>
        <p:spPr>
          <a:xfrm>
            <a:off x="3924360" y="3191040"/>
            <a:ext cx="504720" cy="540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Shape 1"/>
          <p:cNvSpPr txBox="1"/>
          <p:nvPr/>
        </p:nvSpPr>
        <p:spPr>
          <a:xfrm>
            <a:off x="6553080" y="4767120"/>
            <a:ext cx="1901520" cy="34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3F010C00-74B7-40B8-8A0B-1248DDDBE787}" type="slidenum">
              <a:rPr b="0" lang="cs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&lt;number&gt;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321" name="TextShape 2"/>
          <p:cNvSpPr txBox="1"/>
          <p:nvPr/>
        </p:nvSpPr>
        <p:spPr>
          <a:xfrm>
            <a:off x="250920" y="141840"/>
            <a:ext cx="6121080" cy="75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2800" spc="-1" strike="noStrike">
                <a:solidFill>
                  <a:srgbClr val="660000"/>
                </a:solidFill>
                <a:latin typeface="Arial"/>
                <a:ea typeface="Arial"/>
              </a:rPr>
              <a:t>Contact force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TextShape 3"/>
          <p:cNvSpPr txBox="1"/>
          <p:nvPr/>
        </p:nvSpPr>
        <p:spPr>
          <a:xfrm>
            <a:off x="146520" y="997920"/>
            <a:ext cx="4248000" cy="3565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marL="343080" indent="-34272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cs" sz="1600" spc="-1" strike="noStrike">
                <a:solidFill>
                  <a:srgbClr val="000000"/>
                </a:solidFill>
                <a:latin typeface="Arial"/>
                <a:ea typeface="Arial"/>
              </a:rPr>
              <a:t>Contact force guarantees stable contact points (airtight connection)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cs" sz="1600" spc="-1" strike="noStrike">
                <a:solidFill>
                  <a:srgbClr val="000000"/>
                </a:solidFill>
                <a:latin typeface="Arial"/>
                <a:ea typeface="Arial"/>
              </a:rPr>
              <a:t>Reduction due to relaxation and creep (Al)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3" name="Google Shape;322;p37" descr=""/>
          <p:cNvPicPr/>
          <p:nvPr/>
        </p:nvPicPr>
        <p:blipFill>
          <a:blip r:embed="rId1"/>
          <a:stretch/>
        </p:blipFill>
        <p:spPr>
          <a:xfrm>
            <a:off x="4192560" y="922680"/>
            <a:ext cx="3706560" cy="1730880"/>
          </a:xfrm>
          <a:prstGeom prst="rect">
            <a:avLst/>
          </a:prstGeom>
          <a:ln>
            <a:noFill/>
          </a:ln>
        </p:spPr>
      </p:pic>
      <p:sp>
        <p:nvSpPr>
          <p:cNvPr id="324" name="CustomShape 4"/>
          <p:cNvSpPr/>
          <p:nvPr/>
        </p:nvSpPr>
        <p:spPr>
          <a:xfrm>
            <a:off x="4432680" y="630000"/>
            <a:ext cx="4736520" cy="45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200" spc="-1" strike="noStrike">
                <a:solidFill>
                  <a:srgbClr val="000000"/>
                </a:solidFill>
                <a:latin typeface="Arial"/>
                <a:ea typeface="Arial"/>
              </a:rPr>
              <a:t>The notch (slot) in the bus helps to increase the contact area and the force under the screws</a:t>
            </a:r>
            <a:endParaRPr b="0" lang="cs-CZ" sz="1200" spc="-1" strike="noStrike">
              <a:latin typeface="Arial"/>
            </a:endParaRPr>
          </a:p>
        </p:txBody>
      </p:sp>
      <p:pic>
        <p:nvPicPr>
          <p:cNvPr id="325" name="Google Shape;324;p37" descr=""/>
          <p:cNvPicPr/>
          <p:nvPr/>
        </p:nvPicPr>
        <p:blipFill>
          <a:blip r:embed="rId2"/>
          <a:stretch/>
        </p:blipFill>
        <p:spPr>
          <a:xfrm>
            <a:off x="3907080" y="2712960"/>
            <a:ext cx="3706560" cy="2321280"/>
          </a:xfrm>
          <a:prstGeom prst="rect">
            <a:avLst/>
          </a:prstGeom>
          <a:ln>
            <a:noFill/>
          </a:ln>
        </p:spPr>
      </p:pic>
      <p:pic>
        <p:nvPicPr>
          <p:cNvPr id="326" name="Google Shape;325;p37" descr=""/>
          <p:cNvPicPr/>
          <p:nvPr/>
        </p:nvPicPr>
        <p:blipFill>
          <a:blip r:embed="rId3"/>
          <a:stretch/>
        </p:blipFill>
        <p:spPr>
          <a:xfrm>
            <a:off x="611280" y="2509920"/>
            <a:ext cx="2668320" cy="2647440"/>
          </a:xfrm>
          <a:prstGeom prst="rect">
            <a:avLst/>
          </a:prstGeom>
          <a:ln>
            <a:noFill/>
          </a:ln>
        </p:spPr>
      </p:pic>
      <p:sp>
        <p:nvSpPr>
          <p:cNvPr id="327" name="CustomShape 5"/>
          <p:cNvSpPr/>
          <p:nvPr/>
        </p:nvSpPr>
        <p:spPr>
          <a:xfrm>
            <a:off x="611280" y="2232360"/>
            <a:ext cx="3617640" cy="30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Screw terminal dependence on tightening</a:t>
            </a:r>
            <a:endParaRPr b="0" lang="cs-CZ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xtShape 1"/>
          <p:cNvSpPr txBox="1"/>
          <p:nvPr/>
        </p:nvSpPr>
        <p:spPr>
          <a:xfrm>
            <a:off x="6553080" y="4767120"/>
            <a:ext cx="1901520" cy="34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C0F85437-C055-482E-A154-6BF5F4FF5591}" type="slidenum">
              <a:rPr b="0" lang="cs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&lt;number&gt;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329" name="TextShape 2"/>
          <p:cNvSpPr txBox="1"/>
          <p:nvPr/>
        </p:nvSpPr>
        <p:spPr>
          <a:xfrm>
            <a:off x="250920" y="141840"/>
            <a:ext cx="6121080" cy="75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2800" spc="-1" strike="noStrike">
                <a:solidFill>
                  <a:srgbClr val="660000"/>
                </a:solidFill>
                <a:latin typeface="Arial"/>
                <a:ea typeface="Arial"/>
              </a:rPr>
              <a:t>Contact force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TextShape 3"/>
          <p:cNvSpPr txBox="1"/>
          <p:nvPr/>
        </p:nvSpPr>
        <p:spPr>
          <a:xfrm>
            <a:off x="179280" y="844200"/>
            <a:ext cx="3809520" cy="105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marL="339840" indent="-320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" sz="1500" spc="-1" strike="noStrike">
                <a:solidFill>
                  <a:srgbClr val="000000"/>
                </a:solidFill>
                <a:latin typeface="Arial"/>
                <a:ea typeface="Arial"/>
              </a:rPr>
              <a:t>A flexible element is needed to maintain it throughout life</a:t>
            </a:r>
            <a:endParaRPr b="0" lang="cs-CZ" sz="1500" spc="-1" strike="noStrike">
              <a:solidFill>
                <a:srgbClr val="000000"/>
              </a:solidFill>
              <a:latin typeface="Arial"/>
            </a:endParaRPr>
          </a:p>
          <a:p>
            <a:pPr marL="339840" indent="-320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" sz="1500" spc="-1" strike="noStrike">
                <a:solidFill>
                  <a:srgbClr val="000000"/>
                </a:solidFill>
                <a:latin typeface="Arial"/>
                <a:ea typeface="Arial"/>
              </a:rPr>
              <a:t>Disc springs provide higher force and keep it for a longer period of time</a:t>
            </a:r>
            <a:endParaRPr b="0" lang="cs-CZ" sz="15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cs-CZ" sz="1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1" name="Google Shape;334;p38" descr=""/>
          <p:cNvPicPr/>
          <p:nvPr/>
        </p:nvPicPr>
        <p:blipFill>
          <a:blip r:embed="rId1"/>
          <a:stretch/>
        </p:blipFill>
        <p:spPr>
          <a:xfrm>
            <a:off x="3695760" y="283320"/>
            <a:ext cx="3809520" cy="1423440"/>
          </a:xfrm>
          <a:prstGeom prst="rect">
            <a:avLst/>
          </a:prstGeom>
          <a:ln>
            <a:noFill/>
          </a:ln>
        </p:spPr>
      </p:pic>
      <p:pic>
        <p:nvPicPr>
          <p:cNvPr id="332" name="Google Shape;335;p38" descr=""/>
          <p:cNvPicPr/>
          <p:nvPr/>
        </p:nvPicPr>
        <p:blipFill>
          <a:blip r:embed="rId2"/>
          <a:stretch/>
        </p:blipFill>
        <p:spPr>
          <a:xfrm>
            <a:off x="3924360" y="1779840"/>
            <a:ext cx="3963600" cy="2648880"/>
          </a:xfrm>
          <a:prstGeom prst="rect">
            <a:avLst/>
          </a:prstGeom>
          <a:ln>
            <a:noFill/>
          </a:ln>
        </p:spPr>
      </p:pic>
      <p:sp>
        <p:nvSpPr>
          <p:cNvPr id="333" name="CustomShape 4"/>
          <p:cNvSpPr/>
          <p:nvPr/>
        </p:nvSpPr>
        <p:spPr>
          <a:xfrm>
            <a:off x="4419720" y="4516200"/>
            <a:ext cx="2485800" cy="30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Current cycle loading</a:t>
            </a:r>
            <a:endParaRPr b="0" lang="cs-CZ" sz="1400" spc="-1" strike="noStrike">
              <a:latin typeface="Arial"/>
            </a:endParaRPr>
          </a:p>
        </p:txBody>
      </p:sp>
      <p:pic>
        <p:nvPicPr>
          <p:cNvPr id="334" name="Google Shape;337;p38" descr=""/>
          <p:cNvPicPr/>
          <p:nvPr/>
        </p:nvPicPr>
        <p:blipFill>
          <a:blip r:embed="rId3"/>
          <a:stretch/>
        </p:blipFill>
        <p:spPr>
          <a:xfrm>
            <a:off x="0" y="2594520"/>
            <a:ext cx="3628800" cy="2589120"/>
          </a:xfrm>
          <a:prstGeom prst="rect">
            <a:avLst/>
          </a:prstGeom>
          <a:ln>
            <a:noFill/>
          </a:ln>
        </p:spPr>
      </p:pic>
      <p:pic>
        <p:nvPicPr>
          <p:cNvPr id="335" name="Google Shape;338;p38" descr=""/>
          <p:cNvPicPr/>
          <p:nvPr/>
        </p:nvPicPr>
        <p:blipFill>
          <a:blip r:embed="rId4"/>
          <a:stretch/>
        </p:blipFill>
        <p:spPr>
          <a:xfrm>
            <a:off x="768240" y="2009880"/>
            <a:ext cx="593640" cy="564120"/>
          </a:xfrm>
          <a:prstGeom prst="rect">
            <a:avLst/>
          </a:prstGeom>
          <a:ln>
            <a:noFill/>
          </a:ln>
        </p:spPr>
      </p:pic>
      <p:pic>
        <p:nvPicPr>
          <p:cNvPr id="336" name="Google Shape;339;p38" descr=""/>
          <p:cNvPicPr/>
          <p:nvPr/>
        </p:nvPicPr>
        <p:blipFill>
          <a:blip r:embed="rId5"/>
          <a:stretch/>
        </p:blipFill>
        <p:spPr>
          <a:xfrm>
            <a:off x="1704960" y="1955160"/>
            <a:ext cx="519840" cy="617400"/>
          </a:xfrm>
          <a:prstGeom prst="rect">
            <a:avLst/>
          </a:prstGeom>
          <a:ln>
            <a:noFill/>
          </a:ln>
        </p:spPr>
      </p:pic>
      <p:pic>
        <p:nvPicPr>
          <p:cNvPr id="337" name="Google Shape;340;p38" descr=""/>
          <p:cNvPicPr/>
          <p:nvPr/>
        </p:nvPicPr>
        <p:blipFill>
          <a:blip r:embed="rId6"/>
          <a:stretch/>
        </p:blipFill>
        <p:spPr>
          <a:xfrm>
            <a:off x="2629080" y="1955160"/>
            <a:ext cx="548640" cy="605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 txBox="1"/>
          <p:nvPr/>
        </p:nvSpPr>
        <p:spPr>
          <a:xfrm>
            <a:off x="6553080" y="4767120"/>
            <a:ext cx="1901520" cy="34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94B1DFF1-2572-4B57-856D-CCE247E92047}" type="slidenum">
              <a:rPr b="0" lang="cs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&lt;number&gt;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339" name="TextShape 2"/>
          <p:cNvSpPr txBox="1"/>
          <p:nvPr/>
        </p:nvSpPr>
        <p:spPr>
          <a:xfrm>
            <a:off x="250920" y="141840"/>
            <a:ext cx="7719120" cy="75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2800" spc="-1" strike="noStrike">
                <a:solidFill>
                  <a:srgbClr val="660000"/>
                </a:solidFill>
                <a:latin typeface="Arial"/>
                <a:ea typeface="Arial"/>
              </a:rPr>
              <a:t>Damage due to plugging in connectors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TextShape 3"/>
          <p:cNvSpPr txBox="1"/>
          <p:nvPr/>
        </p:nvSpPr>
        <p:spPr>
          <a:xfrm>
            <a:off x="0" y="1006200"/>
            <a:ext cx="4495320" cy="3565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marL="339840" indent="-320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" sz="1300" spc="-1" strike="noStrike">
                <a:solidFill>
                  <a:srgbClr val="000000"/>
                </a:solidFill>
                <a:latin typeface="Arial"/>
                <a:ea typeface="Arial"/>
              </a:rPr>
              <a:t>Like microfriction, it causes surface damage</a:t>
            </a:r>
            <a:endParaRPr b="0" lang="cs-CZ" sz="1300" spc="-1" strike="noStrike">
              <a:solidFill>
                <a:srgbClr val="000000"/>
              </a:solidFill>
              <a:latin typeface="Arial"/>
            </a:endParaRPr>
          </a:p>
          <a:p>
            <a:pPr marL="339840" indent="-320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" sz="1300" spc="-1" strike="noStrike">
                <a:solidFill>
                  <a:srgbClr val="000000"/>
                </a:solidFill>
                <a:latin typeface="Arial"/>
                <a:ea typeface="Arial"/>
              </a:rPr>
              <a:t>Material drift - the tip is formed</a:t>
            </a:r>
            <a:endParaRPr b="0" lang="cs-CZ" sz="1300" spc="-1" strike="noStrike">
              <a:solidFill>
                <a:srgbClr val="000000"/>
              </a:solidFill>
              <a:latin typeface="Arial"/>
            </a:endParaRPr>
          </a:p>
          <a:p>
            <a:pPr marL="339840" indent="-320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" sz="1300" spc="-1" strike="noStrike">
                <a:solidFill>
                  <a:srgbClr val="000000"/>
                </a:solidFill>
                <a:latin typeface="Arial"/>
                <a:ea typeface="Arial"/>
              </a:rPr>
              <a:t>Abrasion + brittle fracture - up to complete abrasion of the layer - galvanic corrosion</a:t>
            </a:r>
            <a:endParaRPr b="0" lang="cs-CZ" sz="1300" spc="-1" strike="noStrike">
              <a:solidFill>
                <a:srgbClr val="000000"/>
              </a:solidFill>
              <a:latin typeface="Arial"/>
            </a:endParaRPr>
          </a:p>
          <a:p>
            <a:pPr marL="339840" indent="-320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" sz="1300" spc="-1" strike="noStrike">
                <a:solidFill>
                  <a:srgbClr val="000000"/>
                </a:solidFill>
                <a:latin typeface="Arial"/>
                <a:ea typeface="Arial"/>
              </a:rPr>
              <a:t>Delamination - crack in the bottom layer and complete separation</a:t>
            </a:r>
            <a:endParaRPr b="0" lang="cs-CZ" sz="1300" spc="-1" strike="noStrike">
              <a:solidFill>
                <a:srgbClr val="000000"/>
              </a:solidFill>
              <a:latin typeface="Arial"/>
            </a:endParaRPr>
          </a:p>
          <a:p>
            <a:pPr marL="339840" indent="-320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" sz="1300" spc="-1" strike="noStrike">
                <a:solidFill>
                  <a:srgbClr val="000000"/>
                </a:solidFill>
                <a:latin typeface="Arial"/>
                <a:ea typeface="Arial"/>
              </a:rPr>
              <a:t>Can be suppressed with grease</a:t>
            </a:r>
            <a:endParaRPr b="0" lang="cs-CZ" sz="1300" spc="-1" strike="noStrike">
              <a:solidFill>
                <a:srgbClr val="000000"/>
              </a:solidFill>
              <a:latin typeface="Arial"/>
            </a:endParaRPr>
          </a:p>
          <a:p>
            <a:pPr marL="339840" indent="-320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" sz="1300" spc="-1" strike="noStrike">
                <a:solidFill>
                  <a:srgbClr val="000000"/>
                </a:solidFill>
                <a:latin typeface="Arial"/>
                <a:ea typeface="Arial"/>
              </a:rPr>
              <a:t>Limits the number of insertions x coating thickness</a:t>
            </a:r>
            <a:endParaRPr b="0" lang="cs-CZ" sz="13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cs-CZ" sz="1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1" name="Google Shape;349;p39" descr=""/>
          <p:cNvPicPr/>
          <p:nvPr/>
        </p:nvPicPr>
        <p:blipFill>
          <a:blip r:embed="rId1"/>
          <a:stretch/>
        </p:blipFill>
        <p:spPr>
          <a:xfrm>
            <a:off x="4876920" y="735840"/>
            <a:ext cx="3150720" cy="1806480"/>
          </a:xfrm>
          <a:prstGeom prst="rect">
            <a:avLst/>
          </a:prstGeom>
          <a:ln>
            <a:noFill/>
          </a:ln>
        </p:spPr>
      </p:pic>
      <p:pic>
        <p:nvPicPr>
          <p:cNvPr id="342" name="Google Shape;350;p39" descr=""/>
          <p:cNvPicPr/>
          <p:nvPr/>
        </p:nvPicPr>
        <p:blipFill>
          <a:blip r:embed="rId2"/>
          <a:stretch/>
        </p:blipFill>
        <p:spPr>
          <a:xfrm>
            <a:off x="4951440" y="2628720"/>
            <a:ext cx="3018600" cy="1865520"/>
          </a:xfrm>
          <a:prstGeom prst="rect">
            <a:avLst/>
          </a:prstGeom>
          <a:ln>
            <a:noFill/>
          </a:ln>
        </p:spPr>
      </p:pic>
      <p:sp>
        <p:nvSpPr>
          <p:cNvPr id="343" name="CustomShape 4"/>
          <p:cNvSpPr/>
          <p:nvPr/>
        </p:nvSpPr>
        <p:spPr>
          <a:xfrm>
            <a:off x="5003640" y="4550400"/>
            <a:ext cx="3600360" cy="30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Ag contact 3,2 mm, 500g, Sn layer</a:t>
            </a:r>
            <a:endParaRPr b="0" lang="cs-CZ" sz="1400" spc="-1" strike="noStrike">
              <a:latin typeface="Arial"/>
            </a:endParaRPr>
          </a:p>
        </p:txBody>
      </p:sp>
      <p:pic>
        <p:nvPicPr>
          <p:cNvPr id="344" name="Google Shape;352;p39" descr=""/>
          <p:cNvPicPr/>
          <p:nvPr/>
        </p:nvPicPr>
        <p:blipFill>
          <a:blip r:embed="rId3"/>
          <a:stretch/>
        </p:blipFill>
        <p:spPr>
          <a:xfrm>
            <a:off x="539640" y="3037680"/>
            <a:ext cx="3760920" cy="206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extShape 1"/>
          <p:cNvSpPr txBox="1"/>
          <p:nvPr/>
        </p:nvSpPr>
        <p:spPr>
          <a:xfrm>
            <a:off x="8472600" y="4716720"/>
            <a:ext cx="548280" cy="29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8E761010-F33A-40AA-B0C3-E934F65EF379}" type="slidenum">
              <a:rPr b="0" lang="cs" sz="1200" spc="-1" strike="noStrike">
                <a:solidFill>
                  <a:srgbClr val="660000"/>
                </a:solidFill>
                <a:latin typeface="Arial"/>
                <a:ea typeface="Arial"/>
              </a:rPr>
              <a:t>&lt;number&gt;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346" name="TextShape 2"/>
          <p:cNvSpPr txBox="1"/>
          <p:nvPr/>
        </p:nvSpPr>
        <p:spPr>
          <a:xfrm>
            <a:off x="250920" y="-10800"/>
            <a:ext cx="6121080" cy="75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2800" spc="-1" strike="noStrike">
                <a:solidFill>
                  <a:srgbClr val="660000"/>
                </a:solidFill>
                <a:latin typeface="Arial"/>
                <a:ea typeface="Arial"/>
              </a:rPr>
              <a:t>Connector materials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TextShape 3"/>
          <p:cNvSpPr txBox="1"/>
          <p:nvPr/>
        </p:nvSpPr>
        <p:spPr>
          <a:xfrm>
            <a:off x="228600" y="624960"/>
            <a:ext cx="7772040" cy="228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>
              <a:lnSpc>
                <a:spcPct val="80000"/>
              </a:lnSpc>
              <a:spcBef>
                <a:spcPts val="300"/>
              </a:spcBef>
              <a:tabLst>
                <a:tab algn="l" pos="0"/>
              </a:tabLst>
            </a:pPr>
            <a:r>
              <a:rPr b="0" lang="cs" sz="1400" spc="-1" strike="noStrike">
                <a:solidFill>
                  <a:srgbClr val="595959"/>
                </a:solidFill>
                <a:latin typeface="Arial"/>
                <a:ea typeface="Arial"/>
              </a:rPr>
              <a:t>Requirements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13920">
              <a:lnSpc>
                <a:spcPct val="8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" sz="1400" spc="-1" strike="noStrike">
                <a:solidFill>
                  <a:srgbClr val="595959"/>
                </a:solidFill>
                <a:latin typeface="Arial"/>
                <a:ea typeface="Arial"/>
              </a:rPr>
              <a:t>High strength = creation of contact force in the spring part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13920">
              <a:lnSpc>
                <a:spcPct val="8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" sz="1400" spc="-1" strike="noStrike">
                <a:solidFill>
                  <a:srgbClr val="595959"/>
                </a:solidFill>
                <a:latin typeface="Arial"/>
                <a:ea typeface="Arial"/>
              </a:rPr>
              <a:t>Low hardness = larger contact point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13920">
              <a:lnSpc>
                <a:spcPct val="8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" sz="1400" spc="-1" strike="noStrike">
                <a:solidFill>
                  <a:srgbClr val="595959"/>
                </a:solidFill>
                <a:latin typeface="Arial"/>
                <a:ea typeface="Arial"/>
              </a:rPr>
              <a:t>Corrosion resistance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13920">
              <a:lnSpc>
                <a:spcPct val="8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" sz="1400" spc="-1" strike="noStrike">
                <a:solidFill>
                  <a:srgbClr val="595959"/>
                </a:solidFill>
                <a:latin typeface="Arial"/>
                <a:ea typeface="Arial"/>
              </a:rPr>
              <a:t>Good thermal conductivity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13920">
              <a:lnSpc>
                <a:spcPct val="8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" sz="1400" spc="-1" strike="noStrike">
                <a:solidFill>
                  <a:srgbClr val="595959"/>
                </a:solidFill>
                <a:latin typeface="Arial"/>
                <a:ea typeface="Arial"/>
              </a:rPr>
              <a:t>Temperature stability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13920">
              <a:lnSpc>
                <a:spcPct val="8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" sz="1400" spc="-1" strike="noStrike">
                <a:solidFill>
                  <a:srgbClr val="595959"/>
                </a:solidFill>
                <a:latin typeface="Arial"/>
                <a:ea typeface="Arial"/>
              </a:rPr>
              <a:t>Decent electrical conductivity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80000"/>
              </a:lnSpc>
              <a:spcBef>
                <a:spcPts val="300"/>
              </a:spcBef>
              <a:tabLst>
                <a:tab algn="l" pos="0"/>
              </a:tabLst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07440">
              <a:lnSpc>
                <a:spcPct val="8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cs" sz="1300" spc="-1" strike="noStrike">
                <a:solidFill>
                  <a:srgbClr val="595959"/>
                </a:solidFill>
                <a:latin typeface="Arial"/>
                <a:ea typeface="Arial"/>
              </a:rPr>
              <a:t>Ag</a:t>
            </a:r>
            <a:r>
              <a:rPr b="0" lang="cs" sz="1300" spc="-1" strike="noStrike">
                <a:solidFill>
                  <a:srgbClr val="595959"/>
                </a:solidFill>
                <a:latin typeface="Arial"/>
                <a:ea typeface="Arial"/>
              </a:rPr>
              <a:t> - switching on / off currents 1-600 A, contact force&gt; 15 g also as plating, but low melting point, tendency to weld contacts and form sulfide films, prone to electromigration through plastics</a:t>
            </a:r>
            <a:endParaRPr b="0" lang="cs-CZ" sz="1300" spc="-1" strike="noStrike">
              <a:solidFill>
                <a:srgbClr val="000000"/>
              </a:solidFill>
              <a:latin typeface="Arial"/>
            </a:endParaRPr>
          </a:p>
          <a:p>
            <a:pPr marL="343080" indent="-307440">
              <a:lnSpc>
                <a:spcPct val="8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cs" sz="1300" spc="-1" strike="noStrike">
                <a:solidFill>
                  <a:srgbClr val="595959"/>
                </a:solidFill>
                <a:latin typeface="Arial"/>
                <a:ea typeface="Arial"/>
              </a:rPr>
              <a:t>Cu</a:t>
            </a:r>
            <a:r>
              <a:rPr b="0" lang="cs" sz="1300" spc="-1" strike="noStrike">
                <a:solidFill>
                  <a:srgbClr val="595959"/>
                </a:solidFill>
                <a:latin typeface="Arial"/>
                <a:ea typeface="Arial"/>
              </a:rPr>
              <a:t> - low strength, easy oxidation, sulfidation = unsuitable, must be coated, for spring contacts - bronzes and brass, eg Be bronze use up to 150 ° C (recrystallization)</a:t>
            </a:r>
            <a:endParaRPr b="0" lang="cs-CZ" sz="1300" spc="-1" strike="noStrike">
              <a:solidFill>
                <a:srgbClr val="000000"/>
              </a:solidFill>
              <a:latin typeface="Arial"/>
            </a:endParaRPr>
          </a:p>
          <a:p>
            <a:pPr marL="343080" indent="-307440">
              <a:lnSpc>
                <a:spcPct val="8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cs" sz="1300" spc="-1" strike="noStrike">
                <a:solidFill>
                  <a:srgbClr val="595959"/>
                </a:solidFill>
                <a:latin typeface="Arial"/>
                <a:ea typeface="Arial"/>
              </a:rPr>
              <a:t>Pt</a:t>
            </a:r>
            <a:r>
              <a:rPr b="0" lang="cs" sz="1300" spc="-1" strike="noStrike">
                <a:solidFill>
                  <a:srgbClr val="595959"/>
                </a:solidFill>
                <a:latin typeface="Arial"/>
                <a:ea typeface="Arial"/>
              </a:rPr>
              <a:t> - corrosion resistant, for currents &lt;2A, with low contact force, where reliability is important, unsuitable for joints with friction and vibration</a:t>
            </a:r>
            <a:endParaRPr b="0" lang="cs-CZ" sz="1300" spc="-1" strike="noStrike">
              <a:solidFill>
                <a:srgbClr val="000000"/>
              </a:solidFill>
              <a:latin typeface="Arial"/>
            </a:endParaRPr>
          </a:p>
          <a:p>
            <a:pPr marL="343080" indent="-307440">
              <a:lnSpc>
                <a:spcPct val="8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cs" sz="1300" spc="-1" strike="noStrike">
                <a:solidFill>
                  <a:srgbClr val="595959"/>
                </a:solidFill>
                <a:latin typeface="Arial"/>
                <a:ea typeface="Arial"/>
              </a:rPr>
              <a:t>Pa</a:t>
            </a:r>
            <a:r>
              <a:rPr b="0" lang="cs" sz="1300" spc="-1" strike="noStrike">
                <a:solidFill>
                  <a:srgbClr val="595959"/>
                </a:solidFill>
                <a:latin typeface="Arial"/>
                <a:ea typeface="Arial"/>
              </a:rPr>
              <a:t> - cheaper replacement Pt, usable up to 350 ° C, in environments with organic pollution form non-conductive polymers</a:t>
            </a:r>
            <a:endParaRPr b="0" lang="cs-CZ" sz="1300" spc="-1" strike="noStrike">
              <a:solidFill>
                <a:srgbClr val="000000"/>
              </a:solidFill>
              <a:latin typeface="Arial"/>
            </a:endParaRPr>
          </a:p>
          <a:p>
            <a:pPr marL="343080" indent="-307440">
              <a:lnSpc>
                <a:spcPct val="8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cs" sz="1300" spc="-1" strike="noStrike">
                <a:solidFill>
                  <a:srgbClr val="595959"/>
                </a:solidFill>
                <a:latin typeface="Arial"/>
                <a:ea typeface="Arial"/>
              </a:rPr>
              <a:t>Au</a:t>
            </a:r>
            <a:r>
              <a:rPr b="0" lang="cs" sz="1300" spc="-1" strike="noStrike">
                <a:solidFill>
                  <a:srgbClr val="595959"/>
                </a:solidFill>
                <a:latin typeface="Arial"/>
                <a:ea typeface="Arial"/>
              </a:rPr>
              <a:t> - excellent corrosion resistance, soft, prone to mechanical wear and contact welding, &lt;0.5 A low voltage applications</a:t>
            </a:r>
            <a:endParaRPr b="0" lang="cs-CZ" sz="1300" spc="-1" strike="noStrike">
              <a:solidFill>
                <a:srgbClr val="000000"/>
              </a:solidFill>
              <a:latin typeface="Arial"/>
            </a:endParaRPr>
          </a:p>
          <a:p>
            <a:pPr marL="343080" indent="-307440">
              <a:lnSpc>
                <a:spcPct val="8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cs" sz="1300" spc="-1" strike="noStrike">
                <a:solidFill>
                  <a:srgbClr val="595959"/>
                </a:solidFill>
                <a:latin typeface="Arial"/>
                <a:ea typeface="Arial"/>
              </a:rPr>
              <a:t>W</a:t>
            </a:r>
            <a:r>
              <a:rPr b="0" lang="cs" sz="1300" spc="-1" strike="noStrike">
                <a:solidFill>
                  <a:srgbClr val="595959"/>
                </a:solidFill>
                <a:latin typeface="Arial"/>
                <a:ea typeface="Arial"/>
              </a:rPr>
              <a:t> - hard, resistant to wear, welding and discharge burning, easy to corrode, high resistance, difficult processing, 1-5A, frequent handling</a:t>
            </a:r>
            <a:endParaRPr b="0" lang="cs-CZ" sz="1300" spc="-1" strike="noStrike">
              <a:solidFill>
                <a:srgbClr val="000000"/>
              </a:solidFill>
              <a:latin typeface="Arial"/>
            </a:endParaRPr>
          </a:p>
          <a:p>
            <a:pPr marL="343080" indent="-307440">
              <a:lnSpc>
                <a:spcPct val="8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cs" sz="1300" spc="-1" strike="noStrike">
                <a:solidFill>
                  <a:srgbClr val="595959"/>
                </a:solidFill>
                <a:latin typeface="Arial"/>
                <a:ea typeface="Arial"/>
              </a:rPr>
              <a:t>Ni</a:t>
            </a:r>
            <a:r>
              <a:rPr b="0" lang="cs" sz="1300" spc="-1" strike="noStrike">
                <a:solidFill>
                  <a:srgbClr val="595959"/>
                </a:solidFill>
                <a:latin typeface="Arial"/>
                <a:ea typeface="Arial"/>
              </a:rPr>
              <a:t> - good corrosion resistance</a:t>
            </a:r>
            <a:endParaRPr b="0" lang="cs-CZ" sz="13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80000"/>
              </a:lnSpc>
              <a:spcBef>
                <a:spcPts val="300"/>
              </a:spcBef>
              <a:tabLst>
                <a:tab algn="l" pos="0"/>
              </a:tabLst>
            </a:pPr>
            <a:endParaRPr b="0" lang="cs-CZ" sz="1300" spc="-1" strike="noStrike">
              <a:solidFill>
                <a:srgbClr val="000000"/>
              </a:solidFill>
              <a:latin typeface="Arial"/>
            </a:endParaRPr>
          </a:p>
          <a:p>
            <a:pPr marL="343080" indent="-307440">
              <a:lnSpc>
                <a:spcPct val="8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cs" sz="1300" spc="-1" strike="noStrike">
                <a:solidFill>
                  <a:srgbClr val="595959"/>
                </a:solidFill>
                <a:latin typeface="Arial"/>
                <a:ea typeface="Arial"/>
              </a:rPr>
              <a:t>the optimal solution</a:t>
            </a:r>
            <a:r>
              <a:rPr b="0" lang="cs" sz="1300" spc="-1" strike="noStrike">
                <a:solidFill>
                  <a:srgbClr val="595959"/>
                </a:solidFill>
                <a:latin typeface="Arial"/>
                <a:ea typeface="Arial"/>
              </a:rPr>
              <a:t> is cladding Au, Ag, Pt on brass, bronze</a:t>
            </a:r>
            <a:endParaRPr b="0" lang="cs-CZ" sz="13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80000"/>
              </a:lnSpc>
              <a:spcBef>
                <a:spcPts val="300"/>
              </a:spcBef>
              <a:tabLst>
                <a:tab algn="l" pos="0"/>
              </a:tabLst>
            </a:pPr>
            <a:endParaRPr b="0" lang="cs-CZ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CustomShape 4"/>
          <p:cNvSpPr/>
          <p:nvPr/>
        </p:nvSpPr>
        <p:spPr>
          <a:xfrm>
            <a:off x="6012000" y="1006200"/>
            <a:ext cx="215640" cy="971280"/>
          </a:xfrm>
          <a:prstGeom prst="rightBrace">
            <a:avLst>
              <a:gd name="adj1" fmla="val 1800"/>
              <a:gd name="adj2" fmla="val 10800"/>
            </a:avLst>
          </a:prstGeom>
          <a:noFill/>
          <a:ln w="9360">
            <a:solidFill>
              <a:srgbClr val="cc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49" name="CustomShape 5"/>
          <p:cNvSpPr/>
          <p:nvPr/>
        </p:nvSpPr>
        <p:spPr>
          <a:xfrm>
            <a:off x="6300720" y="970200"/>
            <a:ext cx="1800000" cy="62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difficult compromise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- alloys, coating</a:t>
            </a:r>
            <a:endParaRPr b="0" lang="cs-CZ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8472600" y="4716720"/>
            <a:ext cx="548280" cy="29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64243ECA-361E-4C64-AB85-9E6A22B61E2E}" type="slidenum">
              <a:rPr b="0" lang="cs" sz="1200" spc="-1" strike="noStrike">
                <a:solidFill>
                  <a:srgbClr val="660000"/>
                </a:solidFill>
                <a:latin typeface="Arial"/>
                <a:ea typeface="Arial"/>
              </a:rPr>
              <a:t>&lt;number&gt;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351" name="TextShape 2"/>
          <p:cNvSpPr txBox="1"/>
          <p:nvPr/>
        </p:nvSpPr>
        <p:spPr>
          <a:xfrm>
            <a:off x="250920" y="141840"/>
            <a:ext cx="6121080" cy="75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2800" spc="-1" strike="noStrike">
                <a:solidFill>
                  <a:srgbClr val="660000"/>
                </a:solidFill>
                <a:latin typeface="Arial"/>
                <a:ea typeface="Arial"/>
              </a:rPr>
              <a:t>Contact layers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TextShape 3"/>
          <p:cNvSpPr txBox="1"/>
          <p:nvPr/>
        </p:nvSpPr>
        <p:spPr>
          <a:xfrm>
            <a:off x="250920" y="1006200"/>
            <a:ext cx="8206920" cy="3565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marL="339840" indent="-3394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" sz="1800" spc="-1" strike="noStrike">
                <a:solidFill>
                  <a:srgbClr val="595959"/>
                </a:solidFill>
                <a:latin typeface="Arial"/>
                <a:ea typeface="Arial"/>
              </a:rPr>
              <a:t>Coating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1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" sz="1400" spc="-1" strike="noStrike">
                <a:solidFill>
                  <a:srgbClr val="595959"/>
                </a:solidFill>
                <a:latin typeface="Arial"/>
                <a:ea typeface="Arial"/>
              </a:rPr>
              <a:t>electrolytic or chemical plating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1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" sz="1400" spc="-1" strike="noStrike">
                <a:solidFill>
                  <a:srgbClr val="595959"/>
                </a:solidFill>
                <a:latin typeface="Arial"/>
                <a:ea typeface="Arial"/>
              </a:rPr>
              <a:t>mechanical plating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339840" indent="-3394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" sz="1800" spc="-1" strike="noStrike">
                <a:solidFill>
                  <a:srgbClr val="595959"/>
                </a:solidFill>
                <a:latin typeface="Arial"/>
                <a:ea typeface="Arial"/>
              </a:rPr>
              <a:t>Commercial use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1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" sz="1400" spc="-1" strike="noStrike">
                <a:solidFill>
                  <a:srgbClr val="595959"/>
                </a:solidFill>
                <a:latin typeface="Arial"/>
                <a:ea typeface="Arial"/>
              </a:rPr>
              <a:t>Sn, SnPb (2.5-5 μm) non-critical applications, tendency to grow whiskers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1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" sz="1400" spc="-1" strike="noStrike">
                <a:solidFill>
                  <a:srgbClr val="595959"/>
                </a:solidFill>
                <a:latin typeface="Arial"/>
                <a:ea typeface="Arial"/>
              </a:rPr>
              <a:t>Hard Au (1.25 um aggressive environment, 0.75 um standard) for long life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1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" sz="1400" spc="-1" strike="noStrike">
                <a:solidFill>
                  <a:srgbClr val="595959"/>
                </a:solidFill>
                <a:latin typeface="Arial"/>
                <a:ea typeface="Arial"/>
              </a:rPr>
              <a:t>Au or Au80Pd20Ni thin layer (0.75-1.25 um)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1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" sz="1400" spc="-1" strike="noStrike">
                <a:solidFill>
                  <a:srgbClr val="595959"/>
                </a:solidFill>
                <a:latin typeface="Arial"/>
                <a:ea typeface="Arial"/>
              </a:rPr>
              <a:t>Ag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1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" sz="1400" spc="-1" strike="noStrike">
                <a:solidFill>
                  <a:srgbClr val="595959"/>
                </a:solidFill>
                <a:latin typeface="Arial"/>
                <a:ea typeface="Arial"/>
              </a:rPr>
              <a:t>Rh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1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" sz="1400" spc="-1" strike="noStrike">
                <a:solidFill>
                  <a:srgbClr val="595959"/>
                </a:solidFill>
                <a:latin typeface="Arial"/>
                <a:ea typeface="Arial"/>
              </a:rPr>
              <a:t>Ni (5 μm for high forces, corrosion environment, battery contacts; 1.25-2.5 μm substrate - anti-intermetallic)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339840" indent="-33948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" sz="1800" spc="-1" strike="noStrike">
                <a:solidFill>
                  <a:srgbClr val="595959"/>
                </a:solidFill>
                <a:latin typeface="Arial"/>
                <a:ea typeface="Arial"/>
              </a:rPr>
              <a:t>The problem is the porosity of the coating - pitting corrosion - the number of pores decreases with the thickness of the layer and with the smoothness of the substrate, sometimes it is solved with the substrate layers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00"/>
              </a:spcBef>
              <a:tabLst>
                <a:tab algn="l" pos="0"/>
              </a:tabLst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Shape 1"/>
          <p:cNvSpPr txBox="1"/>
          <p:nvPr/>
        </p:nvSpPr>
        <p:spPr>
          <a:xfrm>
            <a:off x="8472600" y="4716720"/>
            <a:ext cx="548280" cy="29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C9052188-D7B9-47CB-AABF-CC4037061C49}" type="slidenum">
              <a:rPr b="0" lang="cs" sz="1200" spc="-1" strike="noStrike">
                <a:solidFill>
                  <a:srgbClr val="660000"/>
                </a:solidFill>
                <a:latin typeface="Arial"/>
                <a:ea typeface="Arial"/>
              </a:rPr>
              <a:t>&lt;number&gt;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354" name="TextShape 2"/>
          <p:cNvSpPr txBox="1"/>
          <p:nvPr/>
        </p:nvSpPr>
        <p:spPr>
          <a:xfrm>
            <a:off x="250920" y="141840"/>
            <a:ext cx="6121080" cy="75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2800" spc="-1" strike="noStrike">
                <a:solidFill>
                  <a:srgbClr val="660000"/>
                </a:solidFill>
                <a:latin typeface="Arial"/>
                <a:ea typeface="Arial"/>
              </a:rPr>
              <a:t>Power connectors – automotive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TextShape 3"/>
          <p:cNvSpPr txBox="1"/>
          <p:nvPr/>
        </p:nvSpPr>
        <p:spPr>
          <a:xfrm>
            <a:off x="250920" y="1006200"/>
            <a:ext cx="8206920" cy="3565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marL="457200" indent="-31716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●"/>
            </a:pPr>
            <a:r>
              <a:rPr b="1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Cu, Al, brass, bronze with Ni, Ag, Sn coatings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1716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1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Ag coatings</a:t>
            </a: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 are very prone to corrosion in atmospheres with sulfur, thickness&gt; 20 μm otherwise electrochemical cells accelerating corrosion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More advantageous use of </a:t>
            </a:r>
            <a:r>
              <a:rPr b="1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Sn coating</a:t>
            </a: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, suitable for spring connectors in relatively aggressive atmospheres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1716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contact must be mechanically stable (displacements&gt; 5 μm lead to gas tightness and oxidation)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1716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contact force&gt; 100 g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1716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suitable to add a lubricant to suppress the penetration of the atmosphere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1716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do not use&gt; 100 ° C (loses mechanical strength and rapid diffusion of Cu to Sn)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1716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at least 5 μm, (glossy or matte Sn has no effect)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1716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the top layer must be abraded when contacted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1716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never use for current interruption (disconnect contacts only without current)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1716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suitable from uV / mA up to hundreds of V and A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Protection against dust penetration into the contact point is an advantage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TextShape 1"/>
          <p:cNvSpPr txBox="1"/>
          <p:nvPr/>
        </p:nvSpPr>
        <p:spPr>
          <a:xfrm>
            <a:off x="8472600" y="4716720"/>
            <a:ext cx="548280" cy="29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7DC29F78-DEE0-4B6B-AFE9-3A0E36D548A2}" type="slidenum">
              <a:rPr b="0" lang="cs" sz="1200" spc="-1" strike="noStrike">
                <a:solidFill>
                  <a:srgbClr val="660000"/>
                </a:solidFill>
                <a:latin typeface="Arial"/>
                <a:ea typeface="Arial"/>
              </a:rPr>
              <a:t>&lt;number&gt;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357" name="TextShape 2"/>
          <p:cNvSpPr txBox="1"/>
          <p:nvPr/>
        </p:nvSpPr>
        <p:spPr>
          <a:xfrm>
            <a:off x="250920" y="141840"/>
            <a:ext cx="6121080" cy="75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2800" spc="-1" strike="noStrike">
                <a:solidFill>
                  <a:srgbClr val="660000"/>
                </a:solidFill>
                <a:latin typeface="Arial"/>
                <a:ea typeface="Arial"/>
              </a:rPr>
              <a:t>Measurement of contact parameters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TextShape 3"/>
          <p:cNvSpPr txBox="1"/>
          <p:nvPr/>
        </p:nvSpPr>
        <p:spPr>
          <a:xfrm>
            <a:off x="250920" y="1006200"/>
            <a:ext cx="8206920" cy="3565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marL="343080" indent="-34272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Functional tests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106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1" lang="cs" sz="1300" spc="-1" strike="noStrike">
                <a:solidFill>
                  <a:srgbClr val="000000"/>
                </a:solidFill>
                <a:latin typeface="Arial"/>
                <a:ea typeface="Arial"/>
              </a:rPr>
              <a:t>Contact resistance measurement</a:t>
            </a:r>
            <a:br/>
            <a:r>
              <a:rPr b="0" lang="cs" sz="1300" spc="-1" strike="noStrike">
                <a:solidFill>
                  <a:srgbClr val="000000"/>
                </a:solidFill>
                <a:latin typeface="Arial"/>
                <a:ea typeface="Arial"/>
              </a:rPr>
              <a:t>it is advisable to use conditions corresponding to the actual circuit (we will also detect non-penetration of insulating layers, overheating in case of overcurrent)</a:t>
            </a:r>
            <a:br/>
            <a:r>
              <a:rPr b="0" lang="cs" sz="1300" spc="-1" strike="noStrike">
                <a:solidFill>
                  <a:srgbClr val="000000"/>
                </a:solidFill>
                <a:latin typeface="Arial"/>
                <a:ea typeface="Arial"/>
              </a:rPr>
              <a:t>4 wire method, microohmmeters</a:t>
            </a:r>
            <a:endParaRPr b="0" lang="cs-CZ" sz="1300" spc="-1" strike="noStrike">
              <a:solidFill>
                <a:srgbClr val="000000"/>
              </a:solidFill>
              <a:latin typeface="Arial"/>
            </a:endParaRPr>
          </a:p>
          <a:p>
            <a:pPr marL="457200" indent="-31068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cs" sz="1300" spc="-1" strike="noStrike">
                <a:solidFill>
                  <a:srgbClr val="000000"/>
                </a:solidFill>
                <a:latin typeface="Arial"/>
                <a:ea typeface="Arial"/>
              </a:rPr>
              <a:t>The measurement of </a:t>
            </a:r>
            <a:r>
              <a:rPr b="1" lang="cs" sz="1300" spc="-1" strike="noStrike">
                <a:solidFill>
                  <a:srgbClr val="000000"/>
                </a:solidFill>
                <a:latin typeface="Arial"/>
                <a:ea typeface="Arial"/>
              </a:rPr>
              <a:t>voltage drop</a:t>
            </a:r>
            <a:r>
              <a:rPr b="0" lang="cs" sz="1300" spc="-1" strike="noStrike">
                <a:solidFill>
                  <a:srgbClr val="000000"/>
                </a:solidFill>
                <a:latin typeface="Arial"/>
                <a:ea typeface="Arial"/>
              </a:rPr>
              <a:t> at operating current is equivalent</a:t>
            </a:r>
            <a:br/>
            <a:r>
              <a:rPr b="0" lang="cs" sz="1300" spc="-1" strike="noStrike">
                <a:solidFill>
                  <a:srgbClr val="000000"/>
                </a:solidFill>
                <a:latin typeface="Arial"/>
                <a:ea typeface="Arial"/>
              </a:rPr>
              <a:t>gives indirect information about the temperature of the contact points, we can infer a risk</a:t>
            </a:r>
            <a:endParaRPr b="0" lang="cs-CZ" sz="1300" spc="-1" strike="noStrike">
              <a:solidFill>
                <a:srgbClr val="000000"/>
              </a:solidFill>
              <a:latin typeface="Arial"/>
            </a:endParaRPr>
          </a:p>
          <a:p>
            <a:pPr marL="457200" indent="-31068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cs" sz="1300" spc="-1" strike="noStrike">
                <a:solidFill>
                  <a:srgbClr val="000000"/>
                </a:solidFill>
                <a:latin typeface="Arial"/>
                <a:ea typeface="Arial"/>
              </a:rPr>
              <a:t>Brief inspection of </a:t>
            </a:r>
            <a:r>
              <a:rPr b="1" lang="cs" sz="1300" spc="-1" strike="noStrike">
                <a:solidFill>
                  <a:srgbClr val="000000"/>
                </a:solidFill>
                <a:latin typeface="Arial"/>
                <a:ea typeface="Arial"/>
              </a:rPr>
              <a:t>thermal imaging</a:t>
            </a:r>
            <a:r>
              <a:rPr b="0" lang="cs" sz="1300" spc="-1" strike="noStrike">
                <a:solidFill>
                  <a:srgbClr val="000000"/>
                </a:solidFill>
                <a:latin typeface="Arial"/>
                <a:ea typeface="Arial"/>
              </a:rPr>
              <a:t> - for current-stressed connections</a:t>
            </a:r>
            <a:endParaRPr b="0" lang="cs-CZ" sz="13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Metallographic analysis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106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cs" sz="1300" spc="-1" strike="noStrike">
                <a:solidFill>
                  <a:srgbClr val="000000"/>
                </a:solidFill>
                <a:latin typeface="Arial"/>
                <a:ea typeface="Arial"/>
              </a:rPr>
              <a:t>Optical and SEM images (surface and sections of contact points)</a:t>
            </a:r>
            <a:br/>
            <a:r>
              <a:rPr b="0" lang="cs" sz="1300" spc="-1" strike="noStrike">
                <a:solidFill>
                  <a:srgbClr val="000000"/>
                </a:solidFill>
                <a:latin typeface="Arial"/>
                <a:ea typeface="Arial"/>
              </a:rPr>
              <a:t>we are looking for the degree and type of damage</a:t>
            </a:r>
            <a:endParaRPr b="0" lang="cs-CZ" sz="1300" spc="-1" strike="noStrike">
              <a:solidFill>
                <a:srgbClr val="000000"/>
              </a:solidFill>
              <a:latin typeface="Arial"/>
            </a:endParaRPr>
          </a:p>
          <a:p>
            <a:pPr marL="457200" indent="-31068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cs" sz="1300" spc="-1" strike="noStrike">
                <a:solidFill>
                  <a:srgbClr val="000000"/>
                </a:solidFill>
                <a:latin typeface="Arial"/>
                <a:ea typeface="Arial"/>
              </a:rPr>
              <a:t>Analytical methods (emission spectrometry, fluorescence analysis - detection of pollutants, intermetallic layers, exact composition)</a:t>
            </a:r>
            <a:endParaRPr b="0" lang="cs-CZ" sz="13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Tests by simulated conditions (we evaluate R, t, dU, metallography, F…)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106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cs" sz="1300" spc="-1" strike="noStrike">
                <a:solidFill>
                  <a:srgbClr val="000000"/>
                </a:solidFill>
                <a:latin typeface="Arial"/>
                <a:ea typeface="Arial"/>
              </a:rPr>
              <a:t>Temperature cycles</a:t>
            </a:r>
            <a:endParaRPr b="0" lang="cs-CZ" sz="1300" spc="-1" strike="noStrike">
              <a:solidFill>
                <a:srgbClr val="000000"/>
              </a:solidFill>
              <a:latin typeface="Arial"/>
            </a:endParaRPr>
          </a:p>
          <a:p>
            <a:pPr marL="457200" indent="-31068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cs" sz="1300" spc="-1" strike="noStrike">
                <a:solidFill>
                  <a:srgbClr val="000000"/>
                </a:solidFill>
                <a:latin typeface="Arial"/>
                <a:ea typeface="Arial"/>
              </a:rPr>
              <a:t>Vibration wear tests</a:t>
            </a:r>
            <a:endParaRPr b="0" lang="cs-CZ" sz="1300" spc="-1" strike="noStrike">
              <a:solidFill>
                <a:srgbClr val="000000"/>
              </a:solidFill>
              <a:latin typeface="Arial"/>
            </a:endParaRPr>
          </a:p>
          <a:p>
            <a:pPr marL="457200" indent="-31068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0" lang="cs" sz="1300" spc="-1" strike="noStrike">
                <a:solidFill>
                  <a:srgbClr val="000000"/>
                </a:solidFill>
                <a:latin typeface="Arial"/>
                <a:ea typeface="Arial"/>
              </a:rPr>
              <a:t>Behavior at current pulses (short circuits)</a:t>
            </a:r>
            <a:endParaRPr b="0" lang="cs-CZ" sz="13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endParaRPr b="0" lang="cs-CZ" sz="1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Shape 1"/>
          <p:cNvSpPr txBox="1"/>
          <p:nvPr/>
        </p:nvSpPr>
        <p:spPr>
          <a:xfrm>
            <a:off x="8319960" y="4716720"/>
            <a:ext cx="548280" cy="29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8EE65AD4-36E0-4B21-8352-A41FB8806B02}" type="slidenum">
              <a:rPr b="0" lang="cs" sz="1200" spc="-1" strike="noStrike">
                <a:solidFill>
                  <a:srgbClr val="660000"/>
                </a:solidFill>
                <a:latin typeface="Arial"/>
                <a:ea typeface="Arial"/>
              </a:rPr>
              <a:t>&lt;number&gt;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360" name="TextShape 2"/>
          <p:cNvSpPr txBox="1"/>
          <p:nvPr/>
        </p:nvSpPr>
        <p:spPr>
          <a:xfrm>
            <a:off x="250920" y="141840"/>
            <a:ext cx="6121080" cy="75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2800" spc="-1" strike="noStrike">
                <a:solidFill>
                  <a:srgbClr val="660000"/>
                </a:solidFill>
                <a:latin typeface="Arial"/>
                <a:ea typeface="Arial"/>
              </a:rPr>
              <a:t>Summary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TextShape 3"/>
          <p:cNvSpPr txBox="1"/>
          <p:nvPr/>
        </p:nvSpPr>
        <p:spPr>
          <a:xfrm>
            <a:off x="685800" y="1486080"/>
            <a:ext cx="7702920" cy="308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marL="343080" indent="-34272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cs" sz="2000" spc="-1" strike="noStrike">
                <a:solidFill>
                  <a:srgbClr val="000000"/>
                </a:solidFill>
                <a:latin typeface="Arial"/>
                <a:ea typeface="Arial"/>
              </a:rPr>
              <a:t>We have outlined the pitfalls of electrical contact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cs" sz="2000" spc="-1" strike="noStrike">
                <a:solidFill>
                  <a:srgbClr val="000000"/>
                </a:solidFill>
                <a:latin typeface="Arial"/>
                <a:ea typeface="Arial"/>
              </a:rPr>
              <a:t>We imagined the problem and solution of contacts for low voltage and medium currents (automotive)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cs" sz="1500" spc="-1" strike="noStrike">
                <a:solidFill>
                  <a:srgbClr val="000000"/>
                </a:solidFill>
                <a:latin typeface="Arial"/>
                <a:ea typeface="Arial"/>
              </a:rPr>
              <a:t>Microelectronics, power engineering, high voltage technology, etc. are a separate issue</a:t>
            </a:r>
            <a:endParaRPr b="0" lang="cs-CZ" sz="15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endParaRPr b="0" lang="cs-CZ" sz="15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cs" sz="2000" spc="-1" strike="noStrike">
                <a:solidFill>
                  <a:srgbClr val="000000"/>
                </a:solidFill>
                <a:latin typeface="Arial"/>
                <a:ea typeface="Arial"/>
              </a:rPr>
              <a:t>We have gone through testing methods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8472600" y="4640400"/>
            <a:ext cx="548280" cy="29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43A0A92A-3F29-4680-8445-88736BCB382C}" type="slidenum">
              <a:rPr b="0" lang="cs" sz="2800" spc="-1" strike="noStrike">
                <a:solidFill>
                  <a:srgbClr val="660000"/>
                </a:solidFill>
                <a:latin typeface="Arial"/>
                <a:ea typeface="Arial"/>
              </a:rPr>
              <a:t>1</a:t>
            </a:fld>
            <a:endParaRPr b="0" lang="cs-CZ" sz="2800" spc="-1" strike="noStrike">
              <a:latin typeface="Times New Roman"/>
            </a:endParaRPr>
          </a:p>
        </p:txBody>
      </p:sp>
      <p:pic>
        <p:nvPicPr>
          <p:cNvPr id="174" name="Google Shape;85;p18" descr=""/>
          <p:cNvPicPr/>
          <p:nvPr/>
        </p:nvPicPr>
        <p:blipFill>
          <a:blip r:embed="rId1"/>
          <a:srcRect l="4459" t="0" r="12836" b="0"/>
          <a:stretch/>
        </p:blipFill>
        <p:spPr>
          <a:xfrm>
            <a:off x="2987640" y="789480"/>
            <a:ext cx="5832000" cy="2239200"/>
          </a:xfrm>
          <a:prstGeom prst="rect">
            <a:avLst/>
          </a:prstGeom>
          <a:ln>
            <a:noFill/>
          </a:ln>
        </p:spPr>
      </p:pic>
      <p:sp>
        <p:nvSpPr>
          <p:cNvPr id="175" name="TextShape 2"/>
          <p:cNvSpPr txBox="1"/>
          <p:nvPr/>
        </p:nvSpPr>
        <p:spPr>
          <a:xfrm>
            <a:off x="250920" y="141840"/>
            <a:ext cx="6121080" cy="75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2800" spc="-1" strike="noStrike">
                <a:solidFill>
                  <a:srgbClr val="660000"/>
                </a:solidFill>
                <a:latin typeface="Arial"/>
                <a:ea typeface="Arial"/>
              </a:rPr>
              <a:t>Wire connections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TextShape 3"/>
          <p:cNvSpPr txBox="1"/>
          <p:nvPr/>
        </p:nvSpPr>
        <p:spPr>
          <a:xfrm>
            <a:off x="338040" y="948600"/>
            <a:ext cx="4882320" cy="3565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marL="339840" indent="-326520">
              <a:lnSpc>
                <a:spcPct val="90000"/>
              </a:lnSpc>
              <a:buClr>
                <a:srgbClr val="cc0000"/>
              </a:buClr>
              <a:buFont typeface="Arial"/>
              <a:buChar char="•"/>
            </a:pPr>
            <a:r>
              <a:rPr b="0" lang="cs" sz="1800" spc="-1" strike="noStrike">
                <a:solidFill>
                  <a:srgbClr val="cc0000"/>
                </a:solidFill>
                <a:latin typeface="Arial"/>
                <a:ea typeface="Arial"/>
              </a:rPr>
              <a:t>Metallic joints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42720">
              <a:lnSpc>
                <a:spcPct val="90000"/>
              </a:lnSpc>
              <a:buClr>
                <a:srgbClr val="cc0000"/>
              </a:buClr>
              <a:buFont typeface="Arial"/>
              <a:buChar char="–"/>
            </a:pPr>
            <a:r>
              <a:rPr b="0" lang="cs" sz="1800" spc="-1" strike="noStrike">
                <a:solidFill>
                  <a:srgbClr val="cc0000"/>
                </a:solidFill>
                <a:latin typeface="Arial"/>
                <a:ea typeface="Arial"/>
              </a:rPr>
              <a:t>Soldering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2" marL="1371600" indent="-342720">
              <a:lnSpc>
                <a:spcPct val="90000"/>
              </a:lnSpc>
              <a:buClr>
                <a:srgbClr val="cc0000"/>
              </a:buClr>
              <a:buFont typeface="Arial"/>
              <a:buChar char="•"/>
            </a:pPr>
            <a:r>
              <a:rPr b="0" lang="cs" sz="1800" spc="-1" strike="noStrike">
                <a:solidFill>
                  <a:srgbClr val="cc0000"/>
                </a:solidFill>
                <a:latin typeface="Arial"/>
                <a:ea typeface="Arial"/>
              </a:rPr>
              <a:t>Soft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2" marL="1371600" indent="-342720">
              <a:lnSpc>
                <a:spcPct val="90000"/>
              </a:lnSpc>
              <a:buClr>
                <a:srgbClr val="cc0000"/>
              </a:buClr>
              <a:buFont typeface="Arial"/>
              <a:buChar char="•"/>
            </a:pPr>
            <a:r>
              <a:rPr b="0" lang="cs" sz="1800" spc="-1" strike="noStrike">
                <a:solidFill>
                  <a:srgbClr val="cc0000"/>
                </a:solidFill>
                <a:latin typeface="Arial"/>
                <a:ea typeface="Arial"/>
              </a:rPr>
              <a:t>Hard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42720">
              <a:lnSpc>
                <a:spcPct val="90000"/>
              </a:lnSpc>
              <a:buClr>
                <a:srgbClr val="cc0000"/>
              </a:buClr>
              <a:buFont typeface="Arial"/>
              <a:buChar char="–"/>
            </a:pPr>
            <a:r>
              <a:rPr b="0" lang="cs" sz="1800" spc="-1" strike="noStrike">
                <a:solidFill>
                  <a:srgbClr val="cc0000"/>
                </a:solidFill>
                <a:latin typeface="Arial"/>
                <a:ea typeface="Arial"/>
              </a:rPr>
              <a:t>Welding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marL="339840" indent="-326520">
              <a:lnSpc>
                <a:spcPct val="90000"/>
              </a:lnSpc>
              <a:spcBef>
                <a:spcPts val="499"/>
              </a:spcBef>
              <a:buClr>
                <a:srgbClr val="3333cc"/>
              </a:buClr>
              <a:buFont typeface="Arial"/>
              <a:buChar char="•"/>
            </a:pPr>
            <a:r>
              <a:rPr b="0" lang="cs" sz="1800" spc="-1" strike="noStrike">
                <a:solidFill>
                  <a:srgbClr val="3333cc"/>
                </a:solidFill>
                <a:latin typeface="Arial"/>
                <a:ea typeface="Arial"/>
              </a:rPr>
              <a:t>Contact joints (gas tight)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42720">
              <a:lnSpc>
                <a:spcPct val="90000"/>
              </a:lnSpc>
              <a:spcBef>
                <a:spcPts val="499"/>
              </a:spcBef>
              <a:buClr>
                <a:srgbClr val="3333cc"/>
              </a:buClr>
              <a:buFont typeface="Arial"/>
              <a:buChar char="–"/>
            </a:pPr>
            <a:r>
              <a:rPr b="0" lang="cs" sz="1800" spc="-1" strike="noStrike">
                <a:solidFill>
                  <a:srgbClr val="3333cc"/>
                </a:solidFill>
                <a:latin typeface="Arial"/>
                <a:ea typeface="Arial"/>
              </a:rPr>
              <a:t>Pressing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42720">
              <a:lnSpc>
                <a:spcPct val="90000"/>
              </a:lnSpc>
              <a:spcBef>
                <a:spcPts val="499"/>
              </a:spcBef>
              <a:buClr>
                <a:srgbClr val="3333cc"/>
              </a:buClr>
              <a:buFont typeface="Arial"/>
              <a:buChar char="–"/>
            </a:pPr>
            <a:r>
              <a:rPr b="0" lang="cs" sz="1800" spc="-1" strike="noStrike">
                <a:solidFill>
                  <a:srgbClr val="3333cc"/>
                </a:solidFill>
                <a:latin typeface="Arial"/>
                <a:ea typeface="Arial"/>
              </a:rPr>
              <a:t>Riveting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42720">
              <a:lnSpc>
                <a:spcPct val="90000"/>
              </a:lnSpc>
              <a:spcBef>
                <a:spcPts val="499"/>
              </a:spcBef>
              <a:buClr>
                <a:srgbClr val="3333cc"/>
              </a:buClr>
              <a:buFont typeface="Arial"/>
              <a:buChar char="–"/>
            </a:pPr>
            <a:r>
              <a:rPr b="0" lang="cs" sz="1800" spc="-1" strike="noStrike">
                <a:solidFill>
                  <a:srgbClr val="3333cc"/>
                </a:solidFill>
                <a:latin typeface="Arial"/>
                <a:ea typeface="Arial"/>
              </a:rPr>
              <a:t>Wrapping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42720">
              <a:lnSpc>
                <a:spcPct val="90000"/>
              </a:lnSpc>
              <a:spcBef>
                <a:spcPts val="499"/>
              </a:spcBef>
              <a:buClr>
                <a:srgbClr val="3333cc"/>
              </a:buClr>
              <a:buFont typeface="Arial"/>
              <a:buChar char="–"/>
            </a:pPr>
            <a:r>
              <a:rPr b="0" lang="cs" sz="1800" spc="-1" strike="noStrike">
                <a:solidFill>
                  <a:srgbClr val="3333cc"/>
                </a:solidFill>
                <a:latin typeface="Arial"/>
                <a:ea typeface="Arial"/>
              </a:rPr>
              <a:t>Screw terminals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42720">
              <a:lnSpc>
                <a:spcPct val="90000"/>
              </a:lnSpc>
              <a:spcBef>
                <a:spcPts val="499"/>
              </a:spcBef>
              <a:buClr>
                <a:srgbClr val="3333cc"/>
              </a:buClr>
              <a:buFont typeface="Arial"/>
              <a:buChar char="–"/>
            </a:pPr>
            <a:r>
              <a:rPr b="0" lang="cs" sz="1800" spc="-1" strike="noStrike">
                <a:solidFill>
                  <a:srgbClr val="3333cc"/>
                </a:solidFill>
                <a:latin typeface="Arial"/>
                <a:ea typeface="Arial"/>
              </a:rPr>
              <a:t>Screwless (hot-swap)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42720">
              <a:lnSpc>
                <a:spcPct val="90000"/>
              </a:lnSpc>
              <a:spcBef>
                <a:spcPts val="499"/>
              </a:spcBef>
              <a:buClr>
                <a:srgbClr val="3333cc"/>
              </a:buClr>
              <a:buFont typeface="Arial"/>
              <a:buChar char="–"/>
            </a:pPr>
            <a:r>
              <a:rPr b="0" lang="cs" sz="1800" spc="-1" strike="noStrike">
                <a:solidFill>
                  <a:srgbClr val="3333cc"/>
                </a:solidFill>
                <a:latin typeface="Arial"/>
                <a:ea typeface="Arial"/>
              </a:rPr>
              <a:t>Insulation piercing clamps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42720">
              <a:lnSpc>
                <a:spcPct val="90000"/>
              </a:lnSpc>
              <a:spcBef>
                <a:spcPts val="499"/>
              </a:spcBef>
              <a:buClr>
                <a:srgbClr val="3333cc"/>
              </a:buClr>
              <a:buFont typeface="Arial"/>
              <a:buChar char="–"/>
            </a:pPr>
            <a:r>
              <a:rPr b="0" lang="cs" sz="1800" spc="-1" strike="noStrike">
                <a:solidFill>
                  <a:srgbClr val="3333cc"/>
                </a:solidFill>
                <a:latin typeface="Arial"/>
                <a:ea typeface="Arial"/>
              </a:rPr>
              <a:t>Plug-in connections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7" name="Google Shape;88;p18" descr=""/>
          <p:cNvPicPr/>
          <p:nvPr/>
        </p:nvPicPr>
        <p:blipFill>
          <a:blip r:embed="rId2"/>
          <a:stretch/>
        </p:blipFill>
        <p:spPr>
          <a:xfrm>
            <a:off x="6948360" y="3351600"/>
            <a:ext cx="1284480" cy="1221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extShape 1"/>
          <p:cNvSpPr txBox="1"/>
          <p:nvPr/>
        </p:nvSpPr>
        <p:spPr>
          <a:xfrm>
            <a:off x="250920" y="141840"/>
            <a:ext cx="6121080" cy="75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2800" spc="-1" strike="noStrike">
                <a:solidFill>
                  <a:srgbClr val="660000"/>
                </a:solidFill>
                <a:latin typeface="Arial"/>
                <a:ea typeface="Arial"/>
              </a:rPr>
              <a:t>Literature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TextShape 2"/>
          <p:cNvSpPr txBox="1"/>
          <p:nvPr/>
        </p:nvSpPr>
        <p:spPr>
          <a:xfrm>
            <a:off x="250920" y="1006200"/>
            <a:ext cx="8206920" cy="3565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b="0" lang="cs" sz="2000" spc="-1" strike="noStrike">
                <a:solidFill>
                  <a:srgbClr val="000000"/>
                </a:solidFill>
                <a:latin typeface="Arial"/>
                <a:ea typeface="Arial"/>
              </a:rPr>
              <a:t>Electrical Contacts, Principles and Applications. SLADE Paul G. New York: CRC Press, 1999. ISBN 0-8247-1934-4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AutoNum type="arabicPeriod"/>
            </a:pPr>
            <a:r>
              <a:rPr b="0" lang="cs" sz="2000" spc="-1" strike="noStrike">
                <a:solidFill>
                  <a:srgbClr val="000000"/>
                </a:solidFill>
                <a:latin typeface="Arial"/>
                <a:ea typeface="Arial"/>
              </a:rPr>
              <a:t>HAMPL Josef a kol. Materiály pro elektrotechniku, </a:t>
            </a:r>
            <a:br/>
            <a:r>
              <a:rPr b="0" lang="cs" sz="2000" spc="-1" strike="noStrike">
                <a:solidFill>
                  <a:srgbClr val="000000"/>
                </a:solidFill>
                <a:latin typeface="Arial"/>
                <a:ea typeface="Arial"/>
              </a:rPr>
              <a:t>2. přeprac. vyd. Praha: ČVUT, 1999, </a:t>
            </a:r>
            <a:br/>
            <a:r>
              <a:rPr b="0" lang="cs" sz="2000" spc="-1" strike="noStrike">
                <a:solidFill>
                  <a:srgbClr val="000000"/>
                </a:solidFill>
                <a:latin typeface="Arial"/>
                <a:ea typeface="Arial"/>
              </a:rPr>
              <a:t>ISBN 80-01-01544-0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AutoNum type="arabicPeriod"/>
            </a:pPr>
            <a:r>
              <a:rPr b="0" lang="cs" sz="2000" spc="-1" strike="noStrike">
                <a:solidFill>
                  <a:srgbClr val="000000"/>
                </a:solidFill>
                <a:latin typeface="Arial"/>
                <a:ea typeface="Arial"/>
              </a:rPr>
              <a:t>HOLM Ragnar. Electric contacts. Berlin: Springer, 2000. reprint z 1967, ISBN 978-3540038757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7086600" y="4767120"/>
            <a:ext cx="1901520" cy="34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F1C7047A-E53A-489D-91FE-982C07EEBD8A}" type="slidenum">
              <a:rPr b="0" lang="cs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179" name="TextShape 2"/>
          <p:cNvSpPr txBox="1"/>
          <p:nvPr/>
        </p:nvSpPr>
        <p:spPr>
          <a:xfrm>
            <a:off x="250920" y="141840"/>
            <a:ext cx="6121080" cy="75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2800" spc="-1" strike="noStrike">
                <a:solidFill>
                  <a:srgbClr val="660000"/>
                </a:solidFill>
                <a:latin typeface="Arial"/>
                <a:ea typeface="Arial"/>
              </a:rPr>
              <a:t>Contact resistance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TextShape 3"/>
          <p:cNvSpPr txBox="1"/>
          <p:nvPr/>
        </p:nvSpPr>
        <p:spPr>
          <a:xfrm>
            <a:off x="685800" y="897840"/>
            <a:ext cx="3809520" cy="3565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marL="343080" indent="-34272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cs" sz="1600" spc="-1" strike="noStrike">
                <a:solidFill>
                  <a:srgbClr val="000000"/>
                </a:solidFill>
                <a:latin typeface="Arial"/>
                <a:ea typeface="Arial"/>
              </a:rPr>
              <a:t>The surface of the contacts is not ideally flat - a narrowing phenomenon occurs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cs" sz="1600" spc="-1" strike="noStrike">
                <a:solidFill>
                  <a:srgbClr val="000000"/>
                </a:solidFill>
                <a:latin typeface="Arial"/>
                <a:ea typeface="Arial"/>
              </a:rPr>
              <a:t>Contact points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cs" sz="1600" spc="-1" strike="noStrike">
                <a:solidFill>
                  <a:srgbClr val="000000"/>
                </a:solidFill>
                <a:latin typeface="Arial"/>
                <a:ea typeface="Arial"/>
              </a:rPr>
              <a:t>Total contact resistance</a:t>
            </a: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endParaRPr b="0" lang="cs-CZ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1" name="Google Shape;97;p19" descr=""/>
          <p:cNvPicPr/>
          <p:nvPr/>
        </p:nvPicPr>
        <p:blipFill>
          <a:blip r:embed="rId1"/>
          <a:stretch/>
        </p:blipFill>
        <p:spPr>
          <a:xfrm>
            <a:off x="5581800" y="142920"/>
            <a:ext cx="2483280" cy="1618920"/>
          </a:xfrm>
          <a:prstGeom prst="rect">
            <a:avLst/>
          </a:prstGeom>
          <a:ln>
            <a:noFill/>
          </a:ln>
        </p:spPr>
      </p:pic>
      <p:sp>
        <p:nvSpPr>
          <p:cNvPr id="182" name="CustomShape 4"/>
          <p:cNvSpPr/>
          <p:nvPr/>
        </p:nvSpPr>
        <p:spPr>
          <a:xfrm>
            <a:off x="324000" y="2895480"/>
            <a:ext cx="3455640" cy="215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000" spc="-1" strike="noStrike">
                <a:solidFill>
                  <a:srgbClr val="000000"/>
                </a:solidFill>
                <a:latin typeface="Arial"/>
                <a:ea typeface="Arial"/>
              </a:rPr>
              <a:t>R</a:t>
            </a:r>
            <a:r>
              <a:rPr b="0" lang="cs" sz="1000" spc="-1" strike="noStrike" baseline="-25000">
                <a:solidFill>
                  <a:srgbClr val="000000"/>
                </a:solidFill>
                <a:latin typeface="Arial"/>
                <a:ea typeface="Arial"/>
              </a:rPr>
              <a:t>0</a:t>
            </a:r>
            <a:r>
              <a:rPr b="0" lang="cs" sz="1000" spc="-1" strike="noStrike">
                <a:solidFill>
                  <a:srgbClr val="000000"/>
                </a:solidFill>
                <a:latin typeface="Arial"/>
                <a:ea typeface="Arial"/>
              </a:rPr>
              <a:t> = ρl / S</a:t>
            </a:r>
            <a:endParaRPr b="0" lang="cs-CZ" sz="1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000" spc="-1" strike="noStrike">
                <a:solidFill>
                  <a:srgbClr val="000000"/>
                </a:solidFill>
                <a:latin typeface="Arial"/>
                <a:ea typeface="Arial"/>
              </a:rPr>
              <a:t>R</a:t>
            </a:r>
            <a:r>
              <a:rPr b="0" lang="cs" sz="1000" spc="-1" strike="noStrike" baseline="-25000">
                <a:solidFill>
                  <a:srgbClr val="000000"/>
                </a:solidFill>
                <a:latin typeface="Arial"/>
                <a:ea typeface="Arial"/>
              </a:rPr>
              <a:t>0</a:t>
            </a:r>
            <a:r>
              <a:rPr b="0" lang="cs" sz="1000" spc="-1" strike="noStrike">
                <a:solidFill>
                  <a:srgbClr val="000000"/>
                </a:solidFill>
                <a:latin typeface="Arial"/>
                <a:ea typeface="Arial"/>
              </a:rPr>
              <a:t> .. conductor resistance without contact</a:t>
            </a:r>
            <a:endParaRPr b="0" lang="cs-CZ" sz="1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000" spc="-1" strike="noStrike">
                <a:solidFill>
                  <a:srgbClr val="000000"/>
                </a:solidFill>
                <a:latin typeface="Arial"/>
                <a:ea typeface="Arial"/>
              </a:rPr>
              <a:t>R</a:t>
            </a:r>
            <a:r>
              <a:rPr b="0" lang="cs" sz="1000" spc="-1" strike="noStrike" baseline="-25000">
                <a:solidFill>
                  <a:srgbClr val="000000"/>
                </a:solidFill>
                <a:latin typeface="Arial"/>
                <a:ea typeface="Arial"/>
              </a:rPr>
              <a:t>c</a:t>
            </a:r>
            <a:r>
              <a:rPr b="0" lang="cs" sz="1000" spc="-1" strike="noStrike">
                <a:solidFill>
                  <a:srgbClr val="000000"/>
                </a:solidFill>
                <a:latin typeface="Arial"/>
                <a:ea typeface="Arial"/>
              </a:rPr>
              <a:t> .. contact resistance</a:t>
            </a:r>
            <a:endParaRPr b="0" lang="cs-CZ" sz="1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000" spc="-1" strike="noStrike">
                <a:solidFill>
                  <a:srgbClr val="000000"/>
                </a:solidFill>
                <a:latin typeface="Arial"/>
                <a:ea typeface="Arial"/>
              </a:rPr>
              <a:t>R</a:t>
            </a:r>
            <a:r>
              <a:rPr b="0" lang="cs" sz="1000" spc="-1" strike="noStrike" baseline="-25000">
                <a:solidFill>
                  <a:srgbClr val="000000"/>
                </a:solidFill>
                <a:latin typeface="Arial"/>
                <a:ea typeface="Arial"/>
              </a:rPr>
              <a:t>pp</a:t>
            </a:r>
            <a:r>
              <a:rPr b="0" lang="cs" sz="1000" spc="-1" strike="noStrike">
                <a:solidFill>
                  <a:srgbClr val="000000"/>
                </a:solidFill>
                <a:latin typeface="Arial"/>
                <a:ea typeface="Arial"/>
              </a:rPr>
              <a:t> .. Coating resistance</a:t>
            </a:r>
            <a:endParaRPr b="0" lang="cs-CZ" sz="1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s-CZ" sz="1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000" spc="-1" strike="noStrike">
                <a:solidFill>
                  <a:srgbClr val="000000"/>
                </a:solidFill>
                <a:latin typeface="Arial"/>
                <a:ea typeface="Arial"/>
              </a:rPr>
              <a:t>I .. current</a:t>
            </a:r>
            <a:endParaRPr b="0" lang="cs-CZ" sz="1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000" spc="-1" strike="noStrike">
                <a:solidFill>
                  <a:srgbClr val="000000"/>
                </a:solidFill>
                <a:latin typeface="Arial"/>
                <a:ea typeface="Arial"/>
              </a:rPr>
              <a:t>ρ .. Material resistivity</a:t>
            </a:r>
            <a:endParaRPr b="0" lang="cs-CZ" sz="1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000" spc="-1" strike="noStrike">
                <a:solidFill>
                  <a:srgbClr val="000000"/>
                </a:solidFill>
                <a:latin typeface="Arial"/>
                <a:ea typeface="Arial"/>
              </a:rPr>
              <a:t>H .. Hardness of softer metals </a:t>
            </a:r>
            <a:br/>
            <a:r>
              <a:rPr b="0" lang="cs" sz="1000" spc="-1" strike="noStrike">
                <a:solidFill>
                  <a:srgbClr val="000000"/>
                </a:solidFill>
                <a:latin typeface="Arial"/>
                <a:ea typeface="Arial"/>
              </a:rPr>
              <a:t>       (Brinell or Vickers)</a:t>
            </a:r>
            <a:endParaRPr b="0" lang="cs-CZ" sz="1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000" spc="-1" strike="noStrike">
                <a:solidFill>
                  <a:srgbClr val="000000"/>
                </a:solidFill>
                <a:latin typeface="Arial"/>
                <a:ea typeface="Arial"/>
              </a:rPr>
              <a:t>F .. Compression force</a:t>
            </a:r>
            <a:endParaRPr b="0" lang="cs-CZ" sz="1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000" spc="-1" strike="noStrike">
                <a:solidFill>
                  <a:srgbClr val="000000"/>
                </a:solidFill>
                <a:latin typeface="Arial"/>
                <a:ea typeface="Arial"/>
              </a:rPr>
              <a:t>S .. Contact area</a:t>
            </a:r>
            <a:endParaRPr b="0" lang="cs-CZ" sz="1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000" spc="-1" strike="noStrike">
                <a:solidFill>
                  <a:srgbClr val="000000"/>
                </a:solidFill>
                <a:latin typeface="Arial"/>
                <a:ea typeface="Arial"/>
              </a:rPr>
              <a:t>a .. Contact point radius</a:t>
            </a:r>
            <a:endParaRPr b="0" lang="cs-CZ" sz="1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000" spc="-1" strike="noStrike">
                <a:solidFill>
                  <a:srgbClr val="000000"/>
                </a:solidFill>
                <a:latin typeface="Arial"/>
                <a:ea typeface="Arial"/>
              </a:rPr>
              <a:t>η .. Contact purity coefficient (net = 1)</a:t>
            </a:r>
            <a:endParaRPr b="0" lang="cs-CZ" sz="1000" spc="-1" strike="noStrike">
              <a:latin typeface="Arial"/>
            </a:endParaRPr>
          </a:p>
        </p:txBody>
      </p:sp>
      <p:sp>
        <p:nvSpPr>
          <p:cNvPr id="183" name="CustomShape 5"/>
          <p:cNvSpPr/>
          <p:nvPr/>
        </p:nvSpPr>
        <p:spPr>
          <a:xfrm>
            <a:off x="0" y="2396880"/>
            <a:ext cx="9143640" cy="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4" name="Google Shape;100;p19" descr=""/>
          <p:cNvPicPr/>
          <p:nvPr/>
        </p:nvPicPr>
        <p:blipFill>
          <a:blip r:embed="rId2"/>
          <a:stretch/>
        </p:blipFill>
        <p:spPr>
          <a:xfrm>
            <a:off x="2228760" y="1545480"/>
            <a:ext cx="929520" cy="278280"/>
          </a:xfrm>
          <a:prstGeom prst="rect">
            <a:avLst/>
          </a:prstGeom>
          <a:ln>
            <a:noFill/>
          </a:ln>
        </p:spPr>
      </p:pic>
      <p:pic>
        <p:nvPicPr>
          <p:cNvPr id="185" name="Google Shape;101;p19" descr=""/>
          <p:cNvPicPr/>
          <p:nvPr/>
        </p:nvPicPr>
        <p:blipFill>
          <a:blip r:embed="rId3"/>
          <a:stretch/>
        </p:blipFill>
        <p:spPr>
          <a:xfrm>
            <a:off x="3849840" y="1722960"/>
            <a:ext cx="3012120" cy="1206360"/>
          </a:xfrm>
          <a:prstGeom prst="rect">
            <a:avLst/>
          </a:prstGeom>
          <a:ln>
            <a:noFill/>
          </a:ln>
        </p:spPr>
      </p:pic>
      <p:pic>
        <p:nvPicPr>
          <p:cNvPr id="186" name="Google Shape;102;p19" descr=""/>
          <p:cNvPicPr/>
          <p:nvPr/>
        </p:nvPicPr>
        <p:blipFill>
          <a:blip r:embed="rId4"/>
          <a:stretch/>
        </p:blipFill>
        <p:spPr>
          <a:xfrm>
            <a:off x="1390680" y="2006280"/>
            <a:ext cx="1254600" cy="593640"/>
          </a:xfrm>
          <a:prstGeom prst="rect">
            <a:avLst/>
          </a:prstGeom>
          <a:ln>
            <a:noFill/>
          </a:ln>
        </p:spPr>
      </p:pic>
      <p:pic>
        <p:nvPicPr>
          <p:cNvPr id="187" name="Google Shape;103;p19" descr=""/>
          <p:cNvPicPr/>
          <p:nvPr/>
        </p:nvPicPr>
        <p:blipFill>
          <a:blip r:embed="rId5"/>
          <a:stretch/>
        </p:blipFill>
        <p:spPr>
          <a:xfrm>
            <a:off x="3320640" y="2939760"/>
            <a:ext cx="2064600" cy="2203560"/>
          </a:xfrm>
          <a:prstGeom prst="rect">
            <a:avLst/>
          </a:prstGeom>
          <a:ln>
            <a:noFill/>
          </a:ln>
        </p:spPr>
      </p:pic>
      <p:pic>
        <p:nvPicPr>
          <p:cNvPr id="188" name="Google Shape;104;p19" descr=""/>
          <p:cNvPicPr/>
          <p:nvPr/>
        </p:nvPicPr>
        <p:blipFill>
          <a:blip r:embed="rId6"/>
          <a:stretch/>
        </p:blipFill>
        <p:spPr>
          <a:xfrm>
            <a:off x="6149160" y="2895480"/>
            <a:ext cx="2064600" cy="2181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7086600" y="4767120"/>
            <a:ext cx="1901520" cy="34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2B65F1AC-1BE8-44B0-965A-7EB7B7CB557B}" type="slidenum">
              <a:rPr b="0" lang="cs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190" name="TextShape 2"/>
          <p:cNvSpPr txBox="1"/>
          <p:nvPr/>
        </p:nvSpPr>
        <p:spPr>
          <a:xfrm>
            <a:off x="250920" y="141840"/>
            <a:ext cx="7998120" cy="75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2800" spc="-1" strike="noStrike">
                <a:solidFill>
                  <a:srgbClr val="660000"/>
                </a:solidFill>
                <a:latin typeface="Arial"/>
                <a:ea typeface="Arial"/>
              </a:rPr>
              <a:t>Influence of plating on contact resistance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TextShape 3"/>
          <p:cNvSpPr txBox="1"/>
          <p:nvPr/>
        </p:nvSpPr>
        <p:spPr>
          <a:xfrm>
            <a:off x="-57240" y="844200"/>
            <a:ext cx="3809520" cy="1782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marL="457200" indent="-32976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●"/>
            </a:pPr>
            <a:r>
              <a:rPr b="0" lang="cs" sz="1500" spc="-1" strike="noStrike">
                <a:solidFill>
                  <a:srgbClr val="000000"/>
                </a:solidFill>
                <a:latin typeface="Arial"/>
                <a:ea typeface="Arial"/>
              </a:rPr>
              <a:t>Metal layers are u</a:t>
            </a: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sed to modify corrosion resistance and arc burning stability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1716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Hardness modification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1716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They have a different conductivity - a change in contact resistance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1716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Changes the sensitivity to surface cleanliness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2" name="Google Shape;113;p20" descr=""/>
          <p:cNvPicPr/>
          <p:nvPr/>
        </p:nvPicPr>
        <p:blipFill>
          <a:blip r:embed="rId1"/>
          <a:stretch/>
        </p:blipFill>
        <p:spPr>
          <a:xfrm>
            <a:off x="3746520" y="1116720"/>
            <a:ext cx="1738080" cy="1860480"/>
          </a:xfrm>
          <a:prstGeom prst="rect">
            <a:avLst/>
          </a:prstGeom>
          <a:ln>
            <a:noFill/>
          </a:ln>
        </p:spPr>
      </p:pic>
      <p:sp>
        <p:nvSpPr>
          <p:cNvPr id="193" name="CustomShape 4"/>
          <p:cNvSpPr/>
          <p:nvPr/>
        </p:nvSpPr>
        <p:spPr>
          <a:xfrm>
            <a:off x="3677040" y="951480"/>
            <a:ext cx="1901520" cy="23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900" spc="-1" strike="noStrike">
                <a:solidFill>
                  <a:srgbClr val="000000"/>
                </a:solidFill>
                <a:latin typeface="Arial"/>
                <a:ea typeface="Arial"/>
              </a:rPr>
              <a:t>Higher resistivity of coating</a:t>
            </a:r>
            <a:endParaRPr b="0" lang="cs-CZ" sz="900" spc="-1" strike="noStrike">
              <a:latin typeface="Arial"/>
            </a:endParaRPr>
          </a:p>
        </p:txBody>
      </p:sp>
      <p:sp>
        <p:nvSpPr>
          <p:cNvPr id="194" name="CustomShape 5"/>
          <p:cNvSpPr/>
          <p:nvPr/>
        </p:nvSpPr>
        <p:spPr>
          <a:xfrm>
            <a:off x="3701880" y="3038400"/>
            <a:ext cx="1660320" cy="23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900" spc="-1" strike="noStrike">
                <a:solidFill>
                  <a:srgbClr val="000000"/>
                </a:solidFill>
                <a:latin typeface="Arial"/>
                <a:ea typeface="Arial"/>
              </a:rPr>
              <a:t>Lower resistivity of coating</a:t>
            </a:r>
            <a:endParaRPr b="0" lang="cs-CZ" sz="900" spc="-1" strike="noStrike">
              <a:latin typeface="Arial"/>
            </a:endParaRPr>
          </a:p>
        </p:txBody>
      </p:sp>
      <p:pic>
        <p:nvPicPr>
          <p:cNvPr id="195" name="Google Shape;116;p20" descr=""/>
          <p:cNvPicPr/>
          <p:nvPr/>
        </p:nvPicPr>
        <p:blipFill>
          <a:blip r:embed="rId2"/>
          <a:stretch/>
        </p:blipFill>
        <p:spPr>
          <a:xfrm>
            <a:off x="936720" y="2684880"/>
            <a:ext cx="1995120" cy="610560"/>
          </a:xfrm>
          <a:prstGeom prst="rect">
            <a:avLst/>
          </a:prstGeom>
          <a:ln>
            <a:noFill/>
          </a:ln>
        </p:spPr>
      </p:pic>
      <p:sp>
        <p:nvSpPr>
          <p:cNvPr id="196" name="CustomShape 6"/>
          <p:cNvSpPr/>
          <p:nvPr/>
        </p:nvSpPr>
        <p:spPr>
          <a:xfrm>
            <a:off x="395280" y="3169080"/>
            <a:ext cx="3455640" cy="198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000" spc="-1" strike="noStrike">
                <a:solidFill>
                  <a:srgbClr val="000000"/>
                </a:solidFill>
                <a:latin typeface="Arial"/>
                <a:ea typeface="Arial"/>
              </a:rPr>
              <a:t>R</a:t>
            </a:r>
            <a:r>
              <a:rPr b="0" lang="cs" sz="1000" spc="-1" strike="noStrike" baseline="-25000">
                <a:solidFill>
                  <a:srgbClr val="000000"/>
                </a:solidFill>
                <a:latin typeface="Arial"/>
                <a:ea typeface="Arial"/>
              </a:rPr>
              <a:t>c</a:t>
            </a:r>
            <a:r>
              <a:rPr b="0" lang="cs" sz="1000" spc="-1" strike="noStrike">
                <a:solidFill>
                  <a:srgbClr val="000000"/>
                </a:solidFill>
                <a:latin typeface="Arial"/>
                <a:ea typeface="Arial"/>
              </a:rPr>
              <a:t> .. contact resistance</a:t>
            </a:r>
            <a:endParaRPr b="0" lang="cs-CZ" sz="1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s-CZ" sz="1000" spc="-1" strike="noStrike">
              <a:latin typeface="Arial"/>
            </a:endParaRPr>
          </a:p>
          <a:p>
            <a:pPr indent="-63000">
              <a:lnSpc>
                <a:spcPct val="100000"/>
              </a:lnSpc>
              <a:buClr>
                <a:srgbClr val="000000"/>
              </a:buClr>
              <a:buFont typeface="Noto Sans Symbols"/>
              <a:buChar char="ρ"/>
              <a:tabLst>
                <a:tab algn="l" pos="0"/>
              </a:tabLst>
            </a:pPr>
            <a:r>
              <a:rPr b="0" lang="cs" sz="1000" spc="-1" strike="noStrike" baseline="-25000">
                <a:solidFill>
                  <a:srgbClr val="000000"/>
                </a:solidFill>
                <a:latin typeface="Arial"/>
                <a:ea typeface="Arial"/>
              </a:rPr>
              <a:t>p</a:t>
            </a:r>
            <a:r>
              <a:rPr b="0" lang="cs" sz="1000" spc="-1" strike="noStrike">
                <a:solidFill>
                  <a:srgbClr val="000000"/>
                </a:solidFill>
                <a:latin typeface="Arial"/>
                <a:ea typeface="Arial"/>
              </a:rPr>
              <a:t>.. Probe resistivity</a:t>
            </a:r>
            <a:endParaRPr b="0" lang="cs-CZ" sz="1000" spc="-1" strike="noStrike">
              <a:latin typeface="Arial"/>
            </a:endParaRPr>
          </a:p>
          <a:p>
            <a:pPr indent="-63000">
              <a:lnSpc>
                <a:spcPct val="100000"/>
              </a:lnSpc>
              <a:buClr>
                <a:srgbClr val="000000"/>
              </a:buClr>
              <a:buFont typeface="Noto Sans Symbols"/>
              <a:buChar char="ρ"/>
              <a:tabLst>
                <a:tab algn="l" pos="0"/>
              </a:tabLst>
            </a:pPr>
            <a:r>
              <a:rPr b="0" lang="cs" sz="1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cs" sz="1000" spc="-1" strike="noStrike">
                <a:solidFill>
                  <a:srgbClr val="000000"/>
                </a:solidFill>
                <a:latin typeface="Arial"/>
                <a:ea typeface="Arial"/>
              </a:rPr>
              <a:t>.. Contact resistivity</a:t>
            </a:r>
            <a:endParaRPr b="0" lang="cs-CZ" sz="1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000" spc="-1" strike="noStrike">
                <a:solidFill>
                  <a:srgbClr val="000000"/>
                </a:solidFill>
                <a:latin typeface="Arial"/>
                <a:ea typeface="Arial"/>
              </a:rPr>
              <a:t>P</a:t>
            </a:r>
            <a:r>
              <a:rPr b="0" lang="cs" sz="1000" spc="-1" strike="noStrike" baseline="-25000">
                <a:solidFill>
                  <a:srgbClr val="000000"/>
                </a:solidFill>
                <a:latin typeface="Arial"/>
                <a:ea typeface="Arial"/>
              </a:rPr>
              <a:t>f </a:t>
            </a:r>
            <a:r>
              <a:rPr b="0" lang="cs" sz="1000" spc="-1" strike="noStrike">
                <a:solidFill>
                  <a:srgbClr val="000000"/>
                </a:solidFill>
                <a:latin typeface="Arial"/>
                <a:ea typeface="Arial"/>
              </a:rPr>
              <a:t>.. plating coefficient – how many times resistivity increases</a:t>
            </a:r>
            <a:endParaRPr b="0" lang="cs-CZ" sz="1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s-CZ" sz="1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000" spc="-1" strike="noStrike">
                <a:solidFill>
                  <a:srgbClr val="000000"/>
                </a:solidFill>
                <a:latin typeface="Arial"/>
                <a:ea typeface="Arial"/>
              </a:rPr>
              <a:t>H .. Hardness of softer metal (Brinell or Vickers)</a:t>
            </a:r>
            <a:endParaRPr b="0" lang="cs-CZ" sz="1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000" spc="-1" strike="noStrike">
                <a:solidFill>
                  <a:srgbClr val="000000"/>
                </a:solidFill>
                <a:latin typeface="Arial"/>
                <a:ea typeface="Arial"/>
              </a:rPr>
              <a:t>F .. Contact force</a:t>
            </a:r>
            <a:endParaRPr b="0" lang="cs-CZ" sz="1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000" spc="-1" strike="noStrike">
                <a:solidFill>
                  <a:srgbClr val="000000"/>
                </a:solidFill>
                <a:latin typeface="Arial"/>
                <a:ea typeface="Arial"/>
              </a:rPr>
              <a:t>a .. Diameter of contact point</a:t>
            </a:r>
            <a:endParaRPr b="0" lang="cs-CZ" sz="1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000" spc="-1" strike="noStrike">
                <a:solidFill>
                  <a:srgbClr val="000000"/>
                </a:solidFill>
                <a:latin typeface="Arial"/>
                <a:ea typeface="Arial"/>
              </a:rPr>
              <a:t>d .. Layer thickness</a:t>
            </a:r>
            <a:endParaRPr b="0" lang="cs-CZ" sz="1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000" spc="-1" strike="noStrike">
                <a:solidFill>
                  <a:srgbClr val="000000"/>
                </a:solidFill>
                <a:latin typeface="Noto Sans Symbols"/>
                <a:ea typeface="Noto Sans Symbols"/>
              </a:rPr>
              <a:t>η</a:t>
            </a:r>
            <a:r>
              <a:rPr b="0" lang="cs" sz="1000" spc="-1" strike="noStrike">
                <a:solidFill>
                  <a:srgbClr val="000000"/>
                </a:solidFill>
                <a:latin typeface="Arial"/>
                <a:ea typeface="Arial"/>
              </a:rPr>
              <a:t> .. Coefficient of cleanliness (clean = 1)</a:t>
            </a:r>
            <a:endParaRPr b="0" lang="cs-CZ" sz="1000" spc="-1" strike="noStrike">
              <a:latin typeface="Arial"/>
            </a:endParaRPr>
          </a:p>
        </p:txBody>
      </p:sp>
      <p:pic>
        <p:nvPicPr>
          <p:cNvPr id="197" name="Google Shape;118;p20" descr=""/>
          <p:cNvPicPr/>
          <p:nvPr/>
        </p:nvPicPr>
        <p:blipFill>
          <a:blip r:embed="rId3"/>
          <a:stretch/>
        </p:blipFill>
        <p:spPr>
          <a:xfrm>
            <a:off x="5472000" y="627480"/>
            <a:ext cx="2727360" cy="2252160"/>
          </a:xfrm>
          <a:prstGeom prst="rect">
            <a:avLst/>
          </a:prstGeom>
          <a:ln>
            <a:noFill/>
          </a:ln>
        </p:spPr>
      </p:pic>
      <p:pic>
        <p:nvPicPr>
          <p:cNvPr id="198" name="Google Shape;119;p20" descr=""/>
          <p:cNvPicPr/>
          <p:nvPr/>
        </p:nvPicPr>
        <p:blipFill>
          <a:blip r:embed="rId4"/>
          <a:stretch/>
        </p:blipFill>
        <p:spPr>
          <a:xfrm>
            <a:off x="5484960" y="2880000"/>
            <a:ext cx="2727360" cy="2179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7162920" y="4767120"/>
            <a:ext cx="1901520" cy="34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E2C905A8-B40A-46FA-BB44-CC00A0861FD5}" type="slidenum">
              <a:rPr b="0" lang="cs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200" name="TextShape 2"/>
          <p:cNvSpPr txBox="1"/>
          <p:nvPr/>
        </p:nvSpPr>
        <p:spPr>
          <a:xfrm>
            <a:off x="250920" y="141840"/>
            <a:ext cx="6121080" cy="75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2800" spc="-1" strike="noStrike">
                <a:solidFill>
                  <a:srgbClr val="660000"/>
                </a:solidFill>
                <a:latin typeface="Arial"/>
                <a:ea typeface="Arial"/>
              </a:rPr>
              <a:t>Contact resistance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TextShape 3"/>
          <p:cNvSpPr txBox="1"/>
          <p:nvPr/>
        </p:nvSpPr>
        <p:spPr>
          <a:xfrm>
            <a:off x="250920" y="1006200"/>
            <a:ext cx="4863600" cy="1079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marL="343080" indent="-34272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cs" sz="1500" spc="-1" strike="noStrike">
                <a:solidFill>
                  <a:srgbClr val="000000"/>
                </a:solidFill>
                <a:latin typeface="Arial"/>
                <a:ea typeface="Arial"/>
              </a:rPr>
              <a:t>The shape of the contacts does not matter much - contact resistance given by the size and number of contact points =</a:t>
            </a:r>
            <a:endParaRPr b="0" lang="cs-CZ" sz="1500" spc="-1" strike="noStrike">
              <a:solidFill>
                <a:srgbClr val="000000"/>
              </a:solidFill>
              <a:latin typeface="Arial"/>
            </a:endParaRPr>
          </a:p>
          <a:p>
            <a:pPr marL="457200" indent="-3236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1" lang="cs" sz="1500" spc="-1" strike="noStrike">
                <a:solidFill>
                  <a:srgbClr val="000000"/>
                </a:solidFill>
                <a:latin typeface="Arial"/>
                <a:ea typeface="Arial"/>
              </a:rPr>
              <a:t>material hardness</a:t>
            </a:r>
            <a:endParaRPr b="0" lang="cs-CZ" sz="1500" spc="-1" strike="noStrike">
              <a:solidFill>
                <a:srgbClr val="000000"/>
              </a:solidFill>
              <a:latin typeface="Arial"/>
            </a:endParaRPr>
          </a:p>
          <a:p>
            <a:pPr marL="457200" indent="-323640">
              <a:lnSpc>
                <a:spcPct val="100000"/>
              </a:lnSpc>
              <a:buClr>
                <a:srgbClr val="000000"/>
              </a:buClr>
              <a:buFont typeface="Arial"/>
              <a:buChar char="●"/>
              <a:tabLst>
                <a:tab algn="l" pos="0"/>
              </a:tabLst>
            </a:pPr>
            <a:r>
              <a:rPr b="1" lang="cs" sz="1500" spc="-1" strike="noStrike">
                <a:solidFill>
                  <a:srgbClr val="000000"/>
                </a:solidFill>
                <a:latin typeface="Arial"/>
                <a:ea typeface="Arial"/>
              </a:rPr>
              <a:t>and pressing force</a:t>
            </a:r>
            <a:endParaRPr b="0" lang="cs-CZ" sz="15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endParaRPr b="0" lang="cs-CZ" sz="1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2" name="Google Shape;127;p21" descr=""/>
          <p:cNvPicPr/>
          <p:nvPr/>
        </p:nvPicPr>
        <p:blipFill>
          <a:blip r:embed="rId1"/>
          <a:stretch/>
        </p:blipFill>
        <p:spPr>
          <a:xfrm>
            <a:off x="469080" y="2867040"/>
            <a:ext cx="3115080" cy="2276280"/>
          </a:xfrm>
          <a:prstGeom prst="rect">
            <a:avLst/>
          </a:prstGeom>
          <a:ln>
            <a:noFill/>
          </a:ln>
        </p:spPr>
      </p:pic>
      <p:pic>
        <p:nvPicPr>
          <p:cNvPr id="203" name="Google Shape;128;p21" descr=""/>
          <p:cNvPicPr/>
          <p:nvPr/>
        </p:nvPicPr>
        <p:blipFill>
          <a:blip r:embed="rId2"/>
          <a:stretch/>
        </p:blipFill>
        <p:spPr>
          <a:xfrm>
            <a:off x="4744440" y="2751480"/>
            <a:ext cx="3411720" cy="2355840"/>
          </a:xfrm>
          <a:prstGeom prst="rect">
            <a:avLst/>
          </a:prstGeom>
          <a:ln>
            <a:noFill/>
          </a:ln>
        </p:spPr>
      </p:pic>
      <p:sp>
        <p:nvSpPr>
          <p:cNvPr id="204" name="CustomShape 4"/>
          <p:cNvSpPr/>
          <p:nvPr/>
        </p:nvSpPr>
        <p:spPr>
          <a:xfrm>
            <a:off x="1619280" y="2515680"/>
            <a:ext cx="6192720" cy="33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600" spc="-1" strike="noStrike">
                <a:solidFill>
                  <a:srgbClr val="000000"/>
                </a:solidFill>
                <a:latin typeface="Arial"/>
                <a:ea typeface="Arial"/>
              </a:rPr>
              <a:t>Contact Au-Au</a:t>
            </a:r>
            <a:r>
              <a:rPr b="0" lang="cs" sz="1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cs" sz="16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cs" sz="1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cs" sz="1600" spc="-1" strike="noStrike">
                <a:solidFill>
                  <a:srgbClr val="000000"/>
                </a:solidFill>
                <a:latin typeface="Arial"/>
                <a:ea typeface="Arial"/>
              </a:rPr>
              <a:t>  </a:t>
            </a:r>
            <a:r>
              <a:rPr b="0" lang="cs" sz="1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cs" sz="1600" spc="-1" strike="noStrike">
                <a:solidFill>
                  <a:srgbClr val="000000"/>
                </a:solidFill>
                <a:latin typeface="Arial"/>
                <a:ea typeface="Arial"/>
              </a:rPr>
              <a:t>        Au-clean Cu  </a:t>
            </a:r>
            <a:r>
              <a:rPr b="0" lang="cs" sz="16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endParaRPr b="0" lang="cs-CZ" sz="1600" spc="-1" strike="noStrike">
              <a:latin typeface="Arial"/>
            </a:endParaRPr>
          </a:p>
        </p:txBody>
      </p:sp>
      <p:pic>
        <p:nvPicPr>
          <p:cNvPr id="205" name="Google Shape;130;p21" descr=""/>
          <p:cNvPicPr/>
          <p:nvPr/>
        </p:nvPicPr>
        <p:blipFill>
          <a:blip r:embed="rId3"/>
          <a:stretch/>
        </p:blipFill>
        <p:spPr>
          <a:xfrm>
            <a:off x="3851280" y="303480"/>
            <a:ext cx="1188000" cy="593640"/>
          </a:xfrm>
          <a:prstGeom prst="rect">
            <a:avLst/>
          </a:prstGeom>
          <a:ln>
            <a:noFill/>
          </a:ln>
        </p:spPr>
      </p:pic>
      <p:pic>
        <p:nvPicPr>
          <p:cNvPr id="206" name="Google Shape;131;p21" descr=""/>
          <p:cNvPicPr/>
          <p:nvPr/>
        </p:nvPicPr>
        <p:blipFill>
          <a:blip r:embed="rId4"/>
          <a:stretch/>
        </p:blipFill>
        <p:spPr>
          <a:xfrm>
            <a:off x="5729400" y="107280"/>
            <a:ext cx="2685240" cy="2560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7086600" y="4767120"/>
            <a:ext cx="1901520" cy="34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AB7A34AE-1684-42B8-A79B-BD102A168E22}" type="slidenum">
              <a:rPr b="0" lang="cs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250920" y="141840"/>
            <a:ext cx="6121080" cy="75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2800" spc="-1" strike="noStrike">
                <a:solidFill>
                  <a:srgbClr val="660000"/>
                </a:solidFill>
                <a:latin typeface="Arial"/>
                <a:ea typeface="Arial"/>
              </a:rPr>
              <a:t>Intermetallic layers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TextShape 3"/>
          <p:cNvSpPr txBox="1"/>
          <p:nvPr/>
        </p:nvSpPr>
        <p:spPr>
          <a:xfrm>
            <a:off x="108000" y="1006200"/>
            <a:ext cx="3311280" cy="3565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marL="457200" indent="-31716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●"/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At the interface of the metallized layers, intermetallic layers gradually grow by mutual diffusion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1716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Growth is accelerated by temperature, current flow, pressure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1716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Intermetallic compounds have different physical properties and significantly affect the system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160">
              <a:lnSpc>
                <a:spcPct val="100000"/>
              </a:lnSpc>
              <a:buClr>
                <a:srgbClr val="000000"/>
              </a:buClr>
              <a:buFont typeface="Arial"/>
              <a:buChar char="○"/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High resistivity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160">
              <a:lnSpc>
                <a:spcPct val="100000"/>
              </a:lnSpc>
              <a:buClr>
                <a:srgbClr val="000000"/>
              </a:buClr>
              <a:buFont typeface="Arial"/>
              <a:buChar char="○"/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Low strength = cracks to loss of cohesion and peeling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0" name="Google Shape;140;p22" descr=""/>
          <p:cNvPicPr/>
          <p:nvPr/>
        </p:nvPicPr>
        <p:blipFill>
          <a:blip r:embed="rId1"/>
          <a:stretch/>
        </p:blipFill>
        <p:spPr>
          <a:xfrm>
            <a:off x="3227400" y="1329840"/>
            <a:ext cx="3012480" cy="3685680"/>
          </a:xfrm>
          <a:prstGeom prst="rect">
            <a:avLst/>
          </a:prstGeom>
          <a:ln>
            <a:noFill/>
          </a:ln>
        </p:spPr>
      </p:pic>
      <p:pic>
        <p:nvPicPr>
          <p:cNvPr id="211" name="Google Shape;141;p22" descr=""/>
          <p:cNvPicPr/>
          <p:nvPr/>
        </p:nvPicPr>
        <p:blipFill>
          <a:blip r:embed="rId2"/>
          <a:stretch/>
        </p:blipFill>
        <p:spPr>
          <a:xfrm>
            <a:off x="6156360" y="1275120"/>
            <a:ext cx="2256840" cy="3785040"/>
          </a:xfrm>
          <a:prstGeom prst="rect">
            <a:avLst/>
          </a:prstGeom>
          <a:ln>
            <a:noFill/>
          </a:ln>
        </p:spPr>
      </p:pic>
      <p:sp>
        <p:nvSpPr>
          <p:cNvPr id="212" name="CustomShape 4"/>
          <p:cNvSpPr/>
          <p:nvPr/>
        </p:nvSpPr>
        <p:spPr>
          <a:xfrm>
            <a:off x="4211640" y="844200"/>
            <a:ext cx="432072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800" spc="-1" strike="noStrike">
                <a:solidFill>
                  <a:srgbClr val="000000"/>
                </a:solidFill>
                <a:latin typeface="Arial"/>
                <a:ea typeface="Arial"/>
              </a:rPr>
              <a:t>Brass-Sn</a:t>
            </a:r>
            <a:r>
              <a:rPr b="0" lang="cs" sz="18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cs" sz="18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cs" sz="1800" spc="-1" strike="noStrike">
                <a:solidFill>
                  <a:srgbClr val="000000"/>
                </a:solidFill>
                <a:latin typeface="Arial"/>
                <a:ea typeface="Arial"/>
              </a:rPr>
              <a:t>Brass-Zn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6781680" y="4767120"/>
            <a:ext cx="1901520" cy="34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E6F9CA2A-3DFD-4AA1-AF2A-593BF1D1DDCD}" type="slidenum">
              <a:rPr b="0" lang="cs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214" name="TextShape 2"/>
          <p:cNvSpPr txBox="1"/>
          <p:nvPr/>
        </p:nvSpPr>
        <p:spPr>
          <a:xfrm>
            <a:off x="250920" y="141840"/>
            <a:ext cx="6121080" cy="75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2800" spc="-1" strike="noStrike">
                <a:solidFill>
                  <a:srgbClr val="660000"/>
                </a:solidFill>
                <a:latin typeface="Arial"/>
                <a:ea typeface="Arial"/>
              </a:rPr>
              <a:t>Intermetallic layers - growth rate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TextShape 3"/>
          <p:cNvSpPr txBox="1"/>
          <p:nvPr/>
        </p:nvSpPr>
        <p:spPr>
          <a:xfrm>
            <a:off x="685800" y="844200"/>
            <a:ext cx="3809520" cy="3833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marL="339840" indent="-33948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Growth rate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339840" indent="-339480">
              <a:lnSpc>
                <a:spcPct val="80000"/>
              </a:lnSpc>
              <a:spcBef>
                <a:spcPts val="300"/>
              </a:spcBef>
              <a:tabLst>
                <a:tab algn="l" pos="0"/>
              </a:tabLst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339840" indent="-339480">
              <a:lnSpc>
                <a:spcPct val="80000"/>
              </a:lnSpc>
              <a:spcBef>
                <a:spcPts val="300"/>
              </a:spcBef>
              <a:tabLst>
                <a:tab algn="l" pos="0"/>
              </a:tabLst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339840" indent="-339480">
              <a:lnSpc>
                <a:spcPct val="80000"/>
              </a:lnSpc>
              <a:spcBef>
                <a:spcPts val="300"/>
              </a:spcBef>
              <a:tabLst>
                <a:tab algn="l" pos="0"/>
              </a:tabLst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743040" indent="-282240">
              <a:lnSpc>
                <a:spcPct val="80000"/>
              </a:lnSpc>
              <a:spcBef>
                <a:spcPts val="300"/>
              </a:spcBef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k</a:t>
            </a:r>
            <a:r>
              <a:rPr b="0" lang="cs" sz="1400" spc="-1" strike="noStrike" baseline="-25000">
                <a:solidFill>
                  <a:srgbClr val="000000"/>
                </a:solidFill>
                <a:latin typeface="Arial"/>
                <a:ea typeface="Arial"/>
              </a:rPr>
              <a:t>0</a:t>
            </a: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 .. constant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743040" indent="-282240">
              <a:lnSpc>
                <a:spcPct val="80000"/>
              </a:lnSpc>
              <a:spcBef>
                <a:spcPts val="300"/>
              </a:spcBef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Q .. Activation energy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743040" indent="-282240">
              <a:lnSpc>
                <a:spcPct val="80000"/>
              </a:lnSpc>
              <a:spcBef>
                <a:spcPts val="300"/>
              </a:spcBef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R .. Universal gas constant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743040" indent="-282240">
              <a:lnSpc>
                <a:spcPct val="80000"/>
              </a:lnSpc>
              <a:spcBef>
                <a:spcPts val="300"/>
              </a:spcBef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T.. Absolut temperature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339840" indent="-339480">
              <a:lnSpc>
                <a:spcPct val="80000"/>
              </a:lnSpc>
              <a:spcBef>
                <a:spcPts val="300"/>
              </a:spcBef>
              <a:tabLst>
                <a:tab algn="l" pos="0"/>
              </a:tabLst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743040" indent="-282240">
              <a:lnSpc>
                <a:spcPct val="80000"/>
              </a:lnSpc>
              <a:spcBef>
                <a:spcPts val="300"/>
              </a:spcBef>
              <a:tabLst>
                <a:tab algn="l" pos="0"/>
              </a:tabLst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743040" indent="-282240">
              <a:lnSpc>
                <a:spcPct val="80000"/>
              </a:lnSpc>
              <a:spcBef>
                <a:spcPts val="300"/>
              </a:spcBef>
              <a:tabLst>
                <a:tab algn="l" pos="0"/>
              </a:tabLst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743040" indent="-282240">
              <a:lnSpc>
                <a:spcPct val="80000"/>
              </a:lnSpc>
              <a:spcBef>
                <a:spcPts val="300"/>
              </a:spcBef>
              <a:tabLst>
                <a:tab algn="l" pos="0"/>
              </a:tabLst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743040" indent="-282240">
              <a:lnSpc>
                <a:spcPct val="80000"/>
              </a:lnSpc>
              <a:spcBef>
                <a:spcPts val="300"/>
              </a:spcBef>
              <a:tabLst>
                <a:tab algn="l" pos="0"/>
              </a:tabLst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743040" indent="-282240">
              <a:lnSpc>
                <a:spcPct val="80000"/>
              </a:lnSpc>
              <a:spcBef>
                <a:spcPts val="300"/>
              </a:spcBef>
              <a:tabLst>
                <a:tab algn="l" pos="0"/>
              </a:tabLst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743040" indent="-282240">
              <a:lnSpc>
                <a:spcPct val="80000"/>
              </a:lnSpc>
              <a:spcBef>
                <a:spcPts val="300"/>
              </a:spcBef>
              <a:tabLst>
                <a:tab algn="l" pos="0"/>
              </a:tabLst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339840" indent="-339480">
              <a:lnSpc>
                <a:spcPct val="8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We suppress by creating an interlayer – for Cu alloys = Nickl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339840" indent="-339480">
              <a:lnSpc>
                <a:spcPct val="8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Effective barrier against intermetallic layer growth is &gt; 1 </a:t>
            </a:r>
            <a:r>
              <a:rPr b="0" lang="cs" sz="1400" spc="-1" strike="noStrike">
                <a:solidFill>
                  <a:srgbClr val="000000"/>
                </a:solidFill>
                <a:latin typeface="Noto Sans Symbols"/>
                <a:ea typeface="Noto Sans Symbols"/>
              </a:rPr>
              <a:t>μ</a:t>
            </a: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m Ni</a:t>
            </a: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endParaRPr b="0" lang="cs-CZ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6" name="Google Shape;151;p23" descr=""/>
          <p:cNvPicPr/>
          <p:nvPr/>
        </p:nvPicPr>
        <p:blipFill>
          <a:blip r:embed="rId1"/>
          <a:stretch/>
        </p:blipFill>
        <p:spPr>
          <a:xfrm>
            <a:off x="5195880" y="897840"/>
            <a:ext cx="3081960" cy="3338280"/>
          </a:xfrm>
          <a:prstGeom prst="rect">
            <a:avLst/>
          </a:prstGeom>
          <a:ln>
            <a:noFill/>
          </a:ln>
        </p:spPr>
      </p:pic>
      <p:pic>
        <p:nvPicPr>
          <p:cNvPr id="217" name="Google Shape;152;p23" descr=""/>
          <p:cNvPicPr/>
          <p:nvPr/>
        </p:nvPicPr>
        <p:blipFill>
          <a:blip r:embed="rId2"/>
          <a:stretch/>
        </p:blipFill>
        <p:spPr>
          <a:xfrm>
            <a:off x="1008000" y="1113120"/>
            <a:ext cx="1027080" cy="411480"/>
          </a:xfrm>
          <a:prstGeom prst="rect">
            <a:avLst/>
          </a:prstGeom>
          <a:ln>
            <a:noFill/>
          </a:ln>
        </p:spPr>
      </p:pic>
      <p:sp>
        <p:nvSpPr>
          <p:cNvPr id="218" name="CustomShape 4"/>
          <p:cNvSpPr/>
          <p:nvPr/>
        </p:nvSpPr>
        <p:spPr>
          <a:xfrm flipH="1" rot="10800000">
            <a:off x="6084720" y="3704400"/>
            <a:ext cx="1080" cy="328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CustomShape 5"/>
          <p:cNvSpPr/>
          <p:nvPr/>
        </p:nvSpPr>
        <p:spPr>
          <a:xfrm flipH="1" rot="10800000">
            <a:off x="7812000" y="3757680"/>
            <a:ext cx="1080" cy="381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CustomShape 6"/>
          <p:cNvSpPr/>
          <p:nvPr/>
        </p:nvSpPr>
        <p:spPr>
          <a:xfrm>
            <a:off x="5292720" y="4083840"/>
            <a:ext cx="316692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800" spc="-1" strike="noStrike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r>
              <a:rPr b="0" lang="cs" sz="1800" spc="-1" strike="noStrike">
                <a:solidFill>
                  <a:srgbClr val="000000"/>
                </a:solidFill>
                <a:latin typeface="Arial"/>
                <a:ea typeface="Arial"/>
              </a:rPr>
              <a:t>4 days</a:t>
            </a:r>
            <a:r>
              <a:rPr b="0" lang="cs" sz="18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cs" sz="18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cs" sz="1800" spc="-1" strike="noStrike">
                <a:solidFill>
                  <a:srgbClr val="000000"/>
                </a:solidFill>
                <a:latin typeface="Arial"/>
                <a:ea typeface="Arial"/>
              </a:rPr>
              <a:t>  70 days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221" name="Google Shape;156;p23" descr=""/>
          <p:cNvPicPr/>
          <p:nvPr/>
        </p:nvPicPr>
        <p:blipFill>
          <a:blip r:embed="rId3"/>
          <a:stretch/>
        </p:blipFill>
        <p:spPr>
          <a:xfrm>
            <a:off x="324000" y="2555280"/>
            <a:ext cx="4412160" cy="1427040"/>
          </a:xfrm>
          <a:prstGeom prst="rect">
            <a:avLst/>
          </a:prstGeom>
          <a:ln>
            <a:noFill/>
          </a:ln>
        </p:spPr>
      </p:pic>
      <p:sp>
        <p:nvSpPr>
          <p:cNvPr id="222" name="CustomShape 7"/>
          <p:cNvSpPr/>
          <p:nvPr/>
        </p:nvSpPr>
        <p:spPr>
          <a:xfrm>
            <a:off x="5947920" y="587520"/>
            <a:ext cx="2424240" cy="30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Brass as base metal, 80 °C</a:t>
            </a:r>
            <a:endParaRPr b="0" lang="cs-CZ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6553080" y="4767120"/>
            <a:ext cx="1901520" cy="34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829AE6D9-19CB-41C5-A74D-F6D83A5B6028}" type="slidenum">
              <a:rPr b="0" lang="cs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224" name="TextShape 2"/>
          <p:cNvSpPr txBox="1"/>
          <p:nvPr/>
        </p:nvSpPr>
        <p:spPr>
          <a:xfrm>
            <a:off x="277920" y="153720"/>
            <a:ext cx="6068520" cy="713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2800" spc="-1" strike="noStrike">
                <a:solidFill>
                  <a:srgbClr val="660000"/>
                </a:solidFill>
                <a:latin typeface="Arial"/>
                <a:ea typeface="Arial"/>
              </a:rPr>
              <a:t>Surface film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5" name="Google Shape;165;p24" descr=""/>
          <p:cNvPicPr/>
          <p:nvPr/>
        </p:nvPicPr>
        <p:blipFill>
          <a:blip r:embed="rId1"/>
          <a:stretch/>
        </p:blipFill>
        <p:spPr>
          <a:xfrm>
            <a:off x="5003640" y="1978920"/>
            <a:ext cx="2646360" cy="2413080"/>
          </a:xfrm>
          <a:prstGeom prst="rect">
            <a:avLst/>
          </a:prstGeom>
          <a:ln>
            <a:noFill/>
          </a:ln>
        </p:spPr>
      </p:pic>
      <p:sp>
        <p:nvSpPr>
          <p:cNvPr id="226" name="CustomShape 3"/>
          <p:cNvSpPr/>
          <p:nvPr/>
        </p:nvSpPr>
        <p:spPr>
          <a:xfrm>
            <a:off x="4716360" y="4343400"/>
            <a:ext cx="4032000" cy="54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Dark line as cracks in Al</a:t>
            </a:r>
            <a:r>
              <a:rPr b="0" lang="cs" sz="1400" spc="-1" strike="noStrike" baseline="-2500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O</a:t>
            </a:r>
            <a:r>
              <a:rPr b="0" lang="cs" sz="1400" spc="-1" strike="noStrike" baseline="-25000">
                <a:solidFill>
                  <a:srgbClr val="000000"/>
                </a:solidFill>
                <a:latin typeface="Arial"/>
                <a:ea typeface="Arial"/>
              </a:rPr>
              <a:t>3</a:t>
            </a: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 film when contact is loaded</a:t>
            </a:r>
            <a:endParaRPr b="0" lang="cs-CZ" sz="1400" spc="-1" strike="noStrike">
              <a:latin typeface="Arial"/>
            </a:endParaRPr>
          </a:p>
        </p:txBody>
      </p:sp>
      <p:pic>
        <p:nvPicPr>
          <p:cNvPr id="227" name="Google Shape;167;p24" descr=""/>
          <p:cNvPicPr/>
          <p:nvPr/>
        </p:nvPicPr>
        <p:blipFill>
          <a:blip r:embed="rId2"/>
          <a:stretch/>
        </p:blipFill>
        <p:spPr>
          <a:xfrm>
            <a:off x="1417320" y="2648520"/>
            <a:ext cx="2579760" cy="2458800"/>
          </a:xfrm>
          <a:prstGeom prst="rect">
            <a:avLst/>
          </a:prstGeom>
          <a:ln>
            <a:noFill/>
          </a:ln>
        </p:spPr>
      </p:pic>
      <p:pic>
        <p:nvPicPr>
          <p:cNvPr id="228" name="Google Shape;168;p24" descr=""/>
          <p:cNvPicPr/>
          <p:nvPr/>
        </p:nvPicPr>
        <p:blipFill>
          <a:blip r:embed="rId3"/>
          <a:stretch/>
        </p:blipFill>
        <p:spPr>
          <a:xfrm>
            <a:off x="5651640" y="32040"/>
            <a:ext cx="2430720" cy="1898640"/>
          </a:xfrm>
          <a:prstGeom prst="rect">
            <a:avLst/>
          </a:prstGeom>
          <a:ln>
            <a:noFill/>
          </a:ln>
        </p:spPr>
      </p:pic>
      <p:sp>
        <p:nvSpPr>
          <p:cNvPr id="229" name="CustomShape 4"/>
          <p:cNvSpPr/>
          <p:nvPr/>
        </p:nvSpPr>
        <p:spPr>
          <a:xfrm>
            <a:off x="3097440" y="4113720"/>
            <a:ext cx="1539720" cy="30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" sz="1400" spc="-1" strike="noStrike">
                <a:solidFill>
                  <a:srgbClr val="000000"/>
                </a:solidFill>
                <a:latin typeface="Arial"/>
                <a:ea typeface="Arial"/>
              </a:rPr>
              <a:t>Al-Al at vacuum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230" name="TextShape 5"/>
          <p:cNvSpPr txBox="1"/>
          <p:nvPr/>
        </p:nvSpPr>
        <p:spPr>
          <a:xfrm>
            <a:off x="395280" y="735840"/>
            <a:ext cx="4463640" cy="2563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marL="339840" indent="-333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" sz="1500" spc="-1" strike="noStrike">
                <a:solidFill>
                  <a:srgbClr val="000000"/>
                </a:solidFill>
                <a:latin typeface="Arial"/>
                <a:ea typeface="Arial"/>
              </a:rPr>
              <a:t>An oxidation layer forms on the surface</a:t>
            </a:r>
            <a:endParaRPr b="0" lang="cs-CZ" sz="1500" spc="-1" strike="noStrike">
              <a:solidFill>
                <a:srgbClr val="000000"/>
              </a:solidFill>
              <a:latin typeface="Arial"/>
            </a:endParaRPr>
          </a:p>
          <a:p>
            <a:pPr marL="339840" indent="-333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" sz="1500" spc="-1" strike="noStrike">
                <a:solidFill>
                  <a:srgbClr val="000000"/>
                </a:solidFill>
                <a:latin typeface="Arial"/>
                <a:ea typeface="Arial"/>
              </a:rPr>
              <a:t>It is non-conductive (Al</a:t>
            </a:r>
            <a:r>
              <a:rPr b="0" lang="cs" sz="1500" spc="-1" strike="noStrike" baseline="-2500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b="0" lang="cs" sz="1500" spc="-1" strike="noStrike">
                <a:solidFill>
                  <a:srgbClr val="000000"/>
                </a:solidFill>
                <a:latin typeface="Arial"/>
                <a:ea typeface="Arial"/>
              </a:rPr>
              <a:t>O</a:t>
            </a:r>
            <a:r>
              <a:rPr b="0" lang="cs" sz="1500" spc="-1" strike="noStrike" baseline="-25000">
                <a:solidFill>
                  <a:srgbClr val="000000"/>
                </a:solidFill>
                <a:latin typeface="Arial"/>
                <a:ea typeface="Arial"/>
              </a:rPr>
              <a:t>3</a:t>
            </a:r>
            <a:r>
              <a:rPr b="0" lang="cs" sz="1500" spc="-1" strike="noStrike">
                <a:solidFill>
                  <a:srgbClr val="000000"/>
                </a:solidFill>
                <a:latin typeface="Arial"/>
                <a:ea typeface="Arial"/>
              </a:rPr>
              <a:t> for aluminum)</a:t>
            </a:r>
            <a:endParaRPr b="0" lang="cs-CZ" sz="1500" spc="-1" strike="noStrike">
              <a:solidFill>
                <a:srgbClr val="000000"/>
              </a:solidFill>
              <a:latin typeface="Arial"/>
            </a:endParaRPr>
          </a:p>
          <a:p>
            <a:pPr marL="339840" indent="-333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" sz="1500" spc="-1" strike="noStrike">
                <a:solidFill>
                  <a:srgbClr val="000000"/>
                </a:solidFill>
                <a:latin typeface="Arial"/>
                <a:ea typeface="Arial"/>
              </a:rPr>
              <a:t>When connecting the contacts, the layer must be broken</a:t>
            </a:r>
            <a:endParaRPr b="0" lang="cs-CZ" sz="15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236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cs" sz="1500" spc="-1" strike="noStrike">
                <a:solidFill>
                  <a:srgbClr val="000000"/>
                </a:solidFill>
                <a:latin typeface="Arial"/>
                <a:ea typeface="Arial"/>
              </a:rPr>
              <a:t>higher pressing force</a:t>
            </a:r>
            <a:endParaRPr b="0" lang="cs-CZ" sz="15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236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cs" sz="1500" spc="-1" strike="noStrike">
                <a:solidFill>
                  <a:srgbClr val="000000"/>
                </a:solidFill>
                <a:latin typeface="Arial"/>
                <a:ea typeface="Arial"/>
              </a:rPr>
              <a:t>shift contacts</a:t>
            </a:r>
            <a:endParaRPr b="0" lang="cs-CZ" sz="15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236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cs" sz="1500" spc="-1" strike="noStrike">
                <a:solidFill>
                  <a:srgbClr val="000000"/>
                </a:solidFill>
                <a:latin typeface="Arial"/>
                <a:ea typeface="Arial"/>
              </a:rPr>
              <a:t>"High voltage" (breakthrough, couple of volts is enough for a 1 μm thick layer)</a:t>
            </a:r>
            <a:endParaRPr b="0" lang="cs-CZ" sz="1500" spc="-1" strike="noStrike">
              <a:solidFill>
                <a:srgbClr val="000000"/>
              </a:solidFill>
              <a:latin typeface="Arial"/>
            </a:endParaRPr>
          </a:p>
          <a:p>
            <a:pPr marL="339840" indent="-333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" sz="1500" spc="-1" strike="noStrike">
                <a:solidFill>
                  <a:srgbClr val="000000"/>
                </a:solidFill>
                <a:latin typeface="Arial"/>
                <a:ea typeface="Arial"/>
              </a:rPr>
              <a:t>The size of the contact point is limited by cracks</a:t>
            </a:r>
            <a:endParaRPr b="0" lang="cs-CZ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LibreOffice/6.4.5.2$Windows_X86_64 LibreOffice_project/a726b36747cf2001e06b58ad5db1aa3a9a1872d6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cs-CZ</dc:language>
  <cp:lastModifiedBy/>
  <dcterms:modified xsi:type="dcterms:W3CDTF">2022-04-04T16:02:14Z</dcterms:modified>
  <cp:revision>1</cp:revision>
  <dc:subject/>
  <dc:title/>
</cp:coreProperties>
</file>