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57" r:id="rId5"/>
  </p:sldMasterIdLst>
  <p:notesMasterIdLst>
    <p:notesMasterId r:id="rId51"/>
  </p:notesMasterIdLst>
  <p:sldIdLst>
    <p:sldId id="256" r:id="rId6"/>
    <p:sldId id="300" r:id="rId7"/>
    <p:sldId id="301" r:id="rId8"/>
    <p:sldId id="303" r:id="rId9"/>
    <p:sldId id="304" r:id="rId10"/>
    <p:sldId id="305" r:id="rId11"/>
    <p:sldId id="308" r:id="rId12"/>
    <p:sldId id="307" r:id="rId13"/>
    <p:sldId id="311" r:id="rId14"/>
    <p:sldId id="313" r:id="rId15"/>
    <p:sldId id="315" r:id="rId16"/>
    <p:sldId id="317" r:id="rId17"/>
    <p:sldId id="320" r:id="rId18"/>
    <p:sldId id="324" r:id="rId19"/>
    <p:sldId id="327" r:id="rId20"/>
    <p:sldId id="328" r:id="rId21"/>
    <p:sldId id="330" r:id="rId22"/>
    <p:sldId id="331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258" r:id="rId35"/>
    <p:sldId id="259" r:id="rId36"/>
    <p:sldId id="260" r:id="rId37"/>
    <p:sldId id="261" r:id="rId38"/>
    <p:sldId id="262" r:id="rId39"/>
    <p:sldId id="263" r:id="rId40"/>
    <p:sldId id="346" r:id="rId41"/>
    <p:sldId id="347" r:id="rId42"/>
    <p:sldId id="351" r:id="rId43"/>
    <p:sldId id="348" r:id="rId44"/>
    <p:sldId id="349" r:id="rId45"/>
    <p:sldId id="350" r:id="rId46"/>
    <p:sldId id="352" r:id="rId47"/>
    <p:sldId id="353" r:id="rId48"/>
    <p:sldId id="354" r:id="rId49"/>
    <p:sldId id="355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689C4-75E0-4BEC-B183-7BF49314C371}" type="datetimeFigureOut">
              <a:rPr lang="cs-CZ" smtClean="0"/>
              <a:t>24.3.2020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A611F-4E65-4762-82A4-324C16EE12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34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cs-CZ" noProof="0"/>
              <a:t>Kliknutím lze upravit styl.</a:t>
            </a:r>
            <a:endParaRPr lang="en-US" noProof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cs-CZ" noProof="0"/>
              <a:t>Kliknutím lze upravit styl předlohy.</a:t>
            </a:r>
            <a:endParaRPr lang="en-US" noProof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AA85225-5A4A-4B52-BE7F-72A6CA70D94C}" type="datetime1">
              <a:rPr lang="cs-CZ" smtClean="0"/>
              <a:t>24.3.2020</a:t>
            </a:fld>
            <a:endParaRPr lang="cs-CZ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OŠETŘOVATELSKÁ PÉČE V GYNEKOLOGII A PORODNICTVÍ 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79910-BF46-49F9-AF33-33F655BB0EB8}" type="datetime1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47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BC3B2-D563-4D01-A91D-4DF7BB675E3F}" type="datetime1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057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lze upravit styl.</a:t>
            </a:r>
            <a:endParaRPr lang="en-US" noProof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cs-CZ" noProof="0"/>
              <a:t>Kliknutím lze upravit styl předlohy.</a:t>
            </a:r>
            <a:endParaRPr lang="en-US" noProof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9A080FD-BB0F-43C8-91C8-718D5A9E39F9}" type="datetime1">
              <a:rPr lang="cs-CZ" smtClean="0"/>
              <a:t>24.3.2020</a:t>
            </a:fld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2C4FB9-B3C8-49DC-9A42-5F61F8352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92D6E2-99F0-455A-9F13-7B0BA94B0BCF}" type="datetime1">
              <a:rPr lang="cs-CZ" smtClean="0"/>
              <a:t>24.3.2020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3611B-F29D-4C03-B12D-C79FDCB18A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09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2507F3-FF36-40C0-B27F-3C8CD50BEA75}" type="datetime1">
              <a:rPr lang="cs-CZ" smtClean="0"/>
              <a:t>24.3.2020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89170-D159-4E71-9A21-543D557EC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5FE79D-CE85-4107-B2C3-FBE6741C216E}" type="datetime1">
              <a:rPr lang="cs-CZ" smtClean="0"/>
              <a:t>24.3.2020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5A3F3-7447-4506-9FD0-C0AA44FA9B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8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148ECC-EF9E-4BBA-8444-21BDC91B520E}" type="datetime1">
              <a:rPr lang="cs-CZ" smtClean="0"/>
              <a:t>24.3.2020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7F4E8-4CB9-4BA3-891A-D23849D1E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86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E823BE-AD24-4DAC-A7E3-54DFC54BE2DA}" type="datetime1">
              <a:rPr lang="cs-CZ" smtClean="0"/>
              <a:t>24.3.2020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17A1-DC99-4DED-98C2-84033A829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91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DCBF9-D4DC-44F4-A8BC-BA7A04CCCBB1}" type="datetime1">
              <a:rPr lang="cs-CZ" smtClean="0"/>
              <a:t>24.3.2020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36F9-7638-4A12-8B31-37D4FF870B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6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3CB44B-8F1B-468E-8ACD-8C0216008F7E}" type="datetime1">
              <a:rPr lang="cs-CZ" smtClean="0"/>
              <a:t>24.3.2020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D49DA-49B4-49FE-9C36-7A7F3DA0F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5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AA8E9-C1B9-4470-B914-5E6EA56B6641}" type="datetime1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323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4A954-B220-406C-8D5A-288A82243710}" type="datetime1">
              <a:rPr lang="cs-CZ" smtClean="0"/>
              <a:t>24.3.2020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0E0CA-7960-465C-905E-ED71815A8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E0D5C-15D7-4743-B7F8-054641CB170D}" type="datetime1">
              <a:rPr lang="cs-CZ" smtClean="0"/>
              <a:t>24.3.2020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66F29-48DA-4760-A869-5499BE30B4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60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59FD-C2A4-4865-ADC3-41A1D79452D8}" type="datetime1">
              <a:rPr lang="cs-CZ" smtClean="0"/>
              <a:t>24.3.2020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1D7BB-FD8C-4203-8427-8C6EDC3763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20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cs-CZ" noProof="0"/>
              <a:t>Kliknutím lze upravit styl.</a:t>
            </a:r>
            <a:endParaRPr lang="en-US" noProof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cs-CZ" noProof="0"/>
              <a:t>Kliknutím lze upravit styl předlohy.</a:t>
            </a:r>
            <a:endParaRPr lang="en-US" noProof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34DAE57-EA96-4498-9B6A-235C26708418}" type="datetime1">
              <a:rPr lang="cs-CZ" smtClean="0"/>
              <a:t>24.3.2020</a:t>
            </a:fld>
            <a:endParaRPr lang="cs-CZ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OŠETŘOVATELSKÁ PÉČE V GYNEKOLOGII A PORODNICTVÍ 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B6AE1C-8854-40D5-A387-1DE5BDBD9595}" type="datetime1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323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8A69B-4FEB-4E38-B76C-90B7D743AF54}" type="datetime1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09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1713B-E142-4773-9C22-DCAE66DF1A17}" type="datetime1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149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E4DAF0-187C-489E-9814-A1769E52CF78}" type="datetime1">
              <a:rPr lang="cs-CZ" smtClean="0"/>
              <a:t>24.3.2020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413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E54875-BE5F-4CE9-8CC3-D67C5CB85638}" type="datetime1">
              <a:rPr lang="cs-CZ" smtClean="0"/>
              <a:t>24.3.2020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478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6FE00-6DE8-486C-9178-87B3716B3402}" type="datetime1">
              <a:rPr lang="cs-CZ" smtClean="0"/>
              <a:t>24.3.2020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72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6E8D11-39D5-4814-A047-801220B715C2}" type="datetime1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09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11F27F-845A-4336-8913-157AEAC55615}" type="datetime1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863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DF7A4-F743-4414-9666-ADA256428B85}" type="datetime1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544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653D0-E97C-40AF-AE20-E665F605F379}" type="datetime1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475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936C8-9FA6-4144-857A-7736DCD17B9F}" type="datetime1">
              <a:rPr lang="cs-CZ" smtClean="0"/>
              <a:t>24.3.2020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057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lze upravit styl.</a:t>
            </a:r>
            <a:endParaRPr lang="en-US" noProof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cs-CZ" noProof="0"/>
              <a:t>Kliknutím lze upravit styl předlohy.</a:t>
            </a:r>
            <a:endParaRPr lang="en-US" noProof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52A8988-FAB4-4B49-BE30-12B90F8298DC}" type="datetime1">
              <a:rPr lang="cs-CZ" smtClean="0"/>
              <a:t>24.3.2020</a:t>
            </a:fld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2C4FB9-B3C8-49DC-9A42-5F61F8352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C516D-0680-4231-8611-CA550B1D607E}" type="datetime1">
              <a:rPr lang="cs-CZ" smtClean="0"/>
              <a:t>24.3.2020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3611B-F29D-4C03-B12D-C79FDCB18A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09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97E19B-8DEA-412E-A75E-A2A88E530D21}" type="datetime1">
              <a:rPr lang="cs-CZ" smtClean="0"/>
              <a:t>24.3.2020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89170-D159-4E71-9A21-543D557EC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0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9D3A6-2A74-4350-AE84-631C160B25B7}" type="datetime1">
              <a:rPr lang="cs-CZ" smtClean="0"/>
              <a:t>24.3.2020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5A3F3-7447-4506-9FD0-C0AA44FA9B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89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F8F0F-98FE-4AA2-AFFE-F567547BBCCA}" type="datetime1">
              <a:rPr lang="cs-CZ" smtClean="0"/>
              <a:t>24.3.2020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7F4E8-4CB9-4BA3-891A-D23849D1E7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86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45D34-C86C-4488-B67C-BB344ECB0EB7}" type="datetime1">
              <a:rPr lang="cs-CZ" smtClean="0"/>
              <a:t>24.3.2020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17A1-DC99-4DED-98C2-84033A829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A313ED-B304-4F5A-B31D-40E075A75908}" type="datetime1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14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74555-4C9D-41D3-855C-52ADAD3EC23B}" type="datetime1">
              <a:rPr lang="cs-CZ" smtClean="0"/>
              <a:t>24.3.2020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36F9-7638-4A12-8B31-37D4FF870B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6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8F7A94-D2AB-483F-8240-D721E41EF941}" type="datetime1">
              <a:rPr lang="cs-CZ" smtClean="0"/>
              <a:t>24.3.2020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D49DA-49B4-49FE-9C36-7A7F3DA0F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56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6225F1-FBF4-4DF3-9FA5-0A238D12B4AC}" type="datetime1">
              <a:rPr lang="cs-CZ" smtClean="0"/>
              <a:t>24.3.2020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0E0CA-7960-465C-905E-ED71815A8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09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398998-0FBA-40A0-A4D7-B937DD4283F8}" type="datetime1">
              <a:rPr lang="cs-CZ" smtClean="0"/>
              <a:t>24.3.2020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66F29-48DA-4760-A869-5499BE30B4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60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806C58-4612-4576-BE54-F128B20B4402}" type="datetime1">
              <a:rPr lang="cs-CZ" smtClean="0"/>
              <a:t>24.3.2020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1D7BB-FD8C-4203-8427-8C6EDC3763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20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4BD4-5C32-434F-B5B5-3CCA573880C3}" type="datetime1">
              <a:rPr lang="cs-CZ" smtClean="0"/>
              <a:t>24.3.2020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AEFF-BE35-4065-8BBA-01737F31AFEF}" type="datetime1">
              <a:rPr lang="cs-CZ" smtClean="0"/>
              <a:t>24.3.2020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5112568" cy="365125"/>
          </a:xfrm>
        </p:spPr>
        <p:txBody>
          <a:bodyPr/>
          <a:lstStyle/>
          <a:p>
            <a:r>
              <a:rPr lang="en-US" dirty="0"/>
              <a:t>OŠETŘOVATELSKÁ PÉČE V GYNEKOLOGII A PORODNICTVÍ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611B-F29D-4C03-B12D-C79FDCB18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52CA-B866-4ED1-9FAB-72C1D0EB5191}" type="datetime1">
              <a:rPr lang="cs-CZ" smtClean="0"/>
              <a:t>24.3.2020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9170-D159-4E71-9A21-543D557EC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86F-5A87-4CA6-8E00-8B9AD4666112}" type="datetime1">
              <a:rPr lang="cs-CZ" smtClean="0"/>
              <a:t>24.3.2020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5A3F3-7447-4506-9FD0-C0AA44FA9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6EA5-E6F1-4250-BA80-2E61D8A96420}" type="datetime1">
              <a:rPr lang="cs-CZ" smtClean="0"/>
              <a:t>24.3.2020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F4E8-4CB9-4BA3-891A-D23849D1E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6569-B271-4C02-8471-A7CFF1C32DEB}" type="datetime1">
              <a:rPr lang="cs-CZ" smtClean="0"/>
              <a:t>24.3.2020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413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C536-48A7-488C-8D89-F313198942BD}" type="datetime1">
              <a:rPr lang="cs-CZ" smtClean="0"/>
              <a:t>24.3.2020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17A1-DC99-4DED-98C2-84033A829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863B-EB00-4F94-972E-6C033E20FDD0}" type="datetime1">
              <a:rPr lang="cs-CZ" smtClean="0"/>
              <a:t>24.3.2020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836F9-7638-4A12-8B31-37D4FF870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007E-9884-4586-9E7F-E17EE799CD18}" type="datetime1">
              <a:rPr lang="cs-CZ" smtClean="0"/>
              <a:t>24.3.2020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49DA-49B4-49FE-9C36-7A7F3DA0F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95F6-37CF-4C27-9398-9A62D9E56C1B}" type="datetime1">
              <a:rPr lang="cs-CZ" smtClean="0"/>
              <a:t>24.3.2020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E0CA-7960-465C-905E-ED71815A8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3AF7-8E4B-45D4-A07E-B4DA15B7614B}" type="datetime1">
              <a:rPr lang="cs-CZ" smtClean="0"/>
              <a:t>24.3.2020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F29-48DA-4760-A869-5499BE30B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EA23-FE6F-4A94-B0D4-AFCC8B35DCF7}" type="datetime1">
              <a:rPr lang="cs-CZ" smtClean="0"/>
              <a:t>24.3.2020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D7BB-FD8C-4203-8427-8C6EDC376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CEBBF-E1E4-4C20-BA7B-D0648DF97C2E}" type="datetime1">
              <a:rPr lang="cs-CZ" smtClean="0"/>
              <a:t>24.3.2020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47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F2781-CA02-4A44-A119-530E1767A16A}" type="datetime1">
              <a:rPr lang="cs-CZ" smtClean="0"/>
              <a:t>24.3.2020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72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A19A12-95A0-4745-B881-5904B3671B52}" type="datetime1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86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B13C53-1A93-439F-AFE4-FE1FB5EB26AE}" type="datetime1">
              <a:rPr lang="cs-CZ" smtClean="0"/>
              <a:t>24.3.2020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54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1ACCE95-6071-42D5-96F7-6355BB351EDD}" type="datetime1">
              <a:rPr lang="cs-CZ" smtClean="0"/>
              <a:t>24.3.2020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4007FB4-2E43-42C6-9DF7-DDF92AD896DD}" type="datetime1">
              <a:rPr lang="cs-CZ" smtClean="0"/>
              <a:t>24.3.2020</a:t>
            </a:fld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5E8BDA-1AD4-4168-8A86-D87B69747FC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00D944A-E080-4521-A66B-5906D003A7CB}" type="datetime1">
              <a:rPr lang="cs-CZ" smtClean="0"/>
              <a:t>24.3.2020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B8E9814-F19D-4AB9-B0B3-83D67B7CEF5F}" type="datetime1">
              <a:rPr lang="cs-CZ" smtClean="0"/>
              <a:t>24.3.2020</a:t>
            </a:fld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OŠETŘOVATELSKÁ PÉČE V GYNEKOLOGII A PORODNICTVÍ 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5E8BDA-1AD4-4168-8A86-D87B69747FC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76CDD-DF9C-4361-8946-B9C70A10867F}" type="datetime1">
              <a:rPr lang="cs-CZ" smtClean="0"/>
              <a:t>24.3.2020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b="1"/>
              <a:t>OŠETŘOVATELSKÁ PÉČE V GYNEKOLOGII A PORODNICTVÍ 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5467C-EA05-44A6-9A5A-03674576DF0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pPr eaLnBrk="1" hangingPunct="1"/>
            <a:r>
              <a:rPr lang="cs-CZ" dirty="0"/>
              <a:t>Gynekologie a porodnictví</a:t>
            </a:r>
            <a:br>
              <a:rPr lang="cs-CZ" dirty="0"/>
            </a:br>
            <a:r>
              <a:rPr lang="cs-CZ" dirty="0"/>
              <a:t>2020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64432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/>
              <a:t>Historie</a:t>
            </a:r>
          </a:p>
          <a:p>
            <a:pPr eaLnBrk="1" hangingPunct="1"/>
            <a:r>
              <a:rPr lang="cs-CZ" dirty="0"/>
              <a:t>Koncepce oboru</a:t>
            </a:r>
          </a:p>
          <a:p>
            <a:pPr eaLnBrk="1" hangingPunct="1"/>
            <a:r>
              <a:rPr lang="cs-CZ" dirty="0"/>
              <a:t>Postgraduální vzdělávání</a:t>
            </a:r>
          </a:p>
          <a:p>
            <a:pPr eaLnBrk="1" hangingPunct="1"/>
            <a:r>
              <a:rPr lang="cs-CZ" dirty="0"/>
              <a:t>Perspektivy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635896" y="4221088"/>
            <a:ext cx="143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Petr Křepelka</a:t>
            </a:r>
          </a:p>
        </p:txBody>
      </p:sp>
    </p:spTree>
    <p:extLst>
      <p:ext uri="{BB962C8B-B14F-4D97-AF65-F5344CB8AC3E}">
        <p14:creationId xmlns:p14="http://schemas.microsoft.com/office/powerpoint/2010/main" val="238120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16.století a porodnictví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1560 – V Paříži založen řád pro porodní báby, které se staly součástí cechu chirurgů</a:t>
            </a:r>
          </a:p>
          <a:p>
            <a:pPr eaLnBrk="1" hangingPunct="1"/>
            <a:r>
              <a:rPr lang="cs-CZ" dirty="0"/>
              <a:t>Zavedena zkouška, kterou vykonávaly před dvěma chirurgy a přísežnými bábami</a:t>
            </a:r>
          </a:p>
          <a:p>
            <a:pPr eaLnBrk="1" hangingPunct="1"/>
            <a:r>
              <a:rPr lang="cs-CZ" dirty="0"/>
              <a:t>Předepsána výuka na mrtvole</a:t>
            </a:r>
          </a:p>
          <a:p>
            <a:pPr eaLnBrk="1" hangingPunct="1"/>
            <a:r>
              <a:rPr lang="cs-CZ" dirty="0"/>
              <a:t>1561 – </a:t>
            </a:r>
            <a:r>
              <a:rPr lang="cs-CZ" dirty="0" err="1"/>
              <a:t>G.Fallopio</a:t>
            </a:r>
            <a:r>
              <a:rPr lang="cs-CZ" dirty="0"/>
              <a:t> popsal vejcovod – tuba </a:t>
            </a:r>
            <a:r>
              <a:rPr lang="cs-CZ" dirty="0" err="1"/>
              <a:t>Fallopii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191031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16.století a porodnictví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800"/>
              <a:t>1564 – G.Aranzio publikoval v Římě dílo De humano foetu – popsal větvení velkých cév plodu a poprvé  i  ductus venosus Arantii</a:t>
            </a:r>
          </a:p>
          <a:p>
            <a:pPr eaLnBrk="1" hangingPunct="1"/>
            <a:r>
              <a:rPr lang="cs-CZ" sz="2800"/>
              <a:t>1573 – řád pro porodní báby ve Frankfurtu nad Mohanem – povinnost mýt si ruce před porodnickým vyšetřením !</a:t>
            </a:r>
          </a:p>
          <a:p>
            <a:pPr eaLnBrk="1" hangingPunct="1"/>
            <a:r>
              <a:rPr lang="cs-CZ" sz="2800"/>
              <a:t>1576 – P.Franco vyslovil představu porodnických kleští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159490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17.století a porodnictví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1609 – Vlašský špitál na Menším Městě pražském – péče o těhotné ženy a jejich děti</a:t>
            </a:r>
          </a:p>
          <a:p>
            <a:pPr eaLnBrk="1" hangingPunct="1"/>
            <a:r>
              <a:rPr lang="cs-CZ" dirty="0"/>
              <a:t>1620 – Paříž – nemocnice Hotel-</a:t>
            </a:r>
            <a:r>
              <a:rPr lang="cs-CZ" dirty="0" err="1"/>
              <a:t>Dieu</a:t>
            </a:r>
            <a:r>
              <a:rPr lang="cs-CZ" dirty="0"/>
              <a:t> – první porodnické oddělení - 1630 – zahájena výuka porodních bab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313898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17.století a porodnictví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1672- Leiden – R.de Graaf – anatomie pohlavních orgánů – Graafův folikul</a:t>
            </a:r>
          </a:p>
          <a:p>
            <a:pPr eaLnBrk="1" hangingPunct="1"/>
            <a:r>
              <a:rPr lang="cs-CZ"/>
              <a:t>1677 – J.Ham – poprvé popsal spermie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16730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/>
              <a:t>18.století - Porodnické kleště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cs-CZ"/>
              <a:t>1723 – J.Palfijn – Paříž – předvedl porodnické kleště (vynalezl je člen londýnské lékařské rodiny Petr Chamberlein                                             – za úplatu tajemství prozradil holandským lékařům Hugh Chamberlein v r. 1763)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367617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18.století - J.L.Baudeloque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1775 – Principy porodnictví – metody porodnického vyšetření, určení vnitřních pánevních rozměrů - Pelvimetr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365077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/>
              <a:t>Počátky porodnictví v Praze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1765 – Nové Město pražské – ústav pro  svobodné matky a sirotky  - později přestěhován do Vlašského špitálu</a:t>
            </a:r>
          </a:p>
          <a:p>
            <a:pPr eaLnBrk="1" hangingPunct="1"/>
            <a:r>
              <a:rPr lang="cs-CZ"/>
              <a:t>Porodnice u kostela sv.Apolináře na Novém Městě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850995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899592" y="1647825"/>
            <a:ext cx="7787208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3200" dirty="0" err="1"/>
              <a:t>F.K.Naegele</a:t>
            </a:r>
            <a:endParaRPr lang="cs-CZ" sz="3200" dirty="0"/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3200" dirty="0"/>
              <a:t>1819 - O mechanismu porodu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3200" dirty="0"/>
              <a:t> poznatky o mechanismu porodu, teorie </a:t>
            </a:r>
            <a:r>
              <a:rPr lang="cs-CZ" sz="3200" dirty="0" err="1"/>
              <a:t>kefalopelvického</a:t>
            </a:r>
            <a:r>
              <a:rPr lang="cs-CZ" sz="3200" dirty="0"/>
              <a:t> nepoměru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cs-CZ" sz="3200" dirty="0"/>
              <a:t>1834 - Patologie pánve – šikmá pánev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Základy vědeckého porodnictví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2267744" y="6381328"/>
            <a:ext cx="3687688" cy="365125"/>
          </a:xfrm>
        </p:spPr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1538906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/>
              <a:t>Základy gynekologických operací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cs-CZ" dirty="0"/>
              <a:t>1829 – </a:t>
            </a:r>
            <a:r>
              <a:rPr lang="cs-CZ" dirty="0" err="1"/>
              <a:t>R.C.A.Récamier</a:t>
            </a:r>
            <a:r>
              <a:rPr lang="cs-CZ" dirty="0"/>
              <a:t> – vaginální hysterektomie, vaginální spekula</a:t>
            </a:r>
          </a:p>
          <a:p>
            <a:pPr eaLnBrk="1" hangingPunct="1"/>
            <a:r>
              <a:rPr lang="cs-CZ" dirty="0"/>
              <a:t>1872 – </a:t>
            </a:r>
            <a:r>
              <a:rPr lang="cs-CZ" dirty="0" err="1"/>
              <a:t>A.Hegar</a:t>
            </a:r>
            <a:r>
              <a:rPr lang="cs-CZ" dirty="0"/>
              <a:t> – laparotomické odejmutí ovariální cysty</a:t>
            </a:r>
          </a:p>
          <a:p>
            <a:pPr eaLnBrk="1" hangingPunct="1"/>
            <a:r>
              <a:rPr lang="cs-CZ" dirty="0"/>
              <a:t>1878 – </a:t>
            </a:r>
            <a:r>
              <a:rPr lang="cs-CZ" dirty="0" err="1"/>
              <a:t>V.Czerny</a:t>
            </a:r>
            <a:r>
              <a:rPr lang="cs-CZ" dirty="0"/>
              <a:t> – vaginální hysterektomie</a:t>
            </a:r>
          </a:p>
          <a:p>
            <a:pPr eaLnBrk="1" hangingPunct="1"/>
            <a:r>
              <a:rPr lang="cs-CZ" dirty="0"/>
              <a:t>1878 – </a:t>
            </a:r>
            <a:r>
              <a:rPr lang="cs-CZ" dirty="0" err="1"/>
              <a:t>W.A.Freund</a:t>
            </a:r>
            <a:r>
              <a:rPr lang="cs-CZ" dirty="0"/>
              <a:t> – abdominální hysterektomie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373807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cs-CZ" dirty="0"/>
              <a:t>Základy asepse v porodnictví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/>
              <a:t>I.F.Semmelweis</a:t>
            </a:r>
            <a:r>
              <a:rPr lang="cs-CZ" sz="2800" dirty="0"/>
              <a:t> </a:t>
            </a:r>
          </a:p>
          <a:p>
            <a:pPr marL="400050" lvl="1" indent="0">
              <a:buNone/>
            </a:pPr>
            <a:r>
              <a:rPr lang="cs-CZ" sz="2400" dirty="0"/>
              <a:t>1818-1865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800" dirty="0"/>
              <a:t>Horečka omladnic – puerperální sepse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800" dirty="0"/>
              <a:t>Zakladatel aseptického přístupu v porodnictví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83016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4000" dirty="0"/>
              <a:t>Historie gynekologie a porodnictví</a:t>
            </a:r>
            <a:br>
              <a:rPr lang="cs-CZ" sz="4000" dirty="0"/>
            </a:br>
            <a:br>
              <a:rPr lang="cs-CZ" sz="4000" dirty="0"/>
            </a:br>
            <a:r>
              <a:rPr lang="cs-CZ" sz="2800" i="1" dirty="0"/>
              <a:t>Pasáž o historii oboru gynekologie a porodnictví je uvedena pro rozšíření znalostí o oboru a jeho vývoji.</a:t>
            </a:r>
            <a:endParaRPr lang="cs-CZ" sz="4000" i="1" dirty="0"/>
          </a:p>
        </p:txBody>
      </p:sp>
    </p:spTree>
    <p:extLst>
      <p:ext uri="{BB962C8B-B14F-4D97-AF65-F5344CB8AC3E}">
        <p14:creationId xmlns:p14="http://schemas.microsoft.com/office/powerpoint/2010/main" val="698843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/>
              <a:t>Historie gynekologie a porodnictví v českých zemích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5800" y="17526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/>
              <a:t>Druhá pol.17.stol. – porodní báby jsou školeny na pražské lékařské fakultě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/>
              <a:t>1753 – přednášky z porodnictví pro porodní báby a studenty – chirurgy – prof.anatomie František Josef Dutoy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/>
              <a:t>1759 – ustanoven profesor pro porodnictví – Hynek Jan Ruth (česky a německy)</a:t>
            </a:r>
          </a:p>
          <a:p>
            <a:pPr marL="342900" indent="-342900">
              <a:spcBef>
                <a:spcPct val="20000"/>
              </a:spcBef>
            </a:pPr>
            <a:endParaRPr lang="cs-CZ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320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8080" cy="365125"/>
          </a:xfrm>
        </p:spPr>
        <p:txBody>
          <a:bodyPr/>
          <a:lstStyle/>
          <a:p>
            <a:r>
              <a:rPr lang="en-US" dirty="0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231290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5029200" y="58674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Jan Melič  1763-1837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4953000" y="609600"/>
            <a:ext cx="37338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800" dirty="0"/>
              <a:t>Jan </a:t>
            </a:r>
            <a:r>
              <a:rPr lang="cs-CZ" sz="2800" dirty="0" err="1"/>
              <a:t>Melič</a:t>
            </a:r>
            <a:r>
              <a:rPr lang="cs-CZ" sz="2800" dirty="0"/>
              <a:t> – 1763-1837 – chápe porodnictví jako obor medicínský               i sociální</a:t>
            </a:r>
          </a:p>
          <a:p>
            <a:pPr>
              <a:spcBef>
                <a:spcPct val="20000"/>
              </a:spcBef>
            </a:pPr>
            <a:r>
              <a:rPr lang="cs-CZ" sz="2800" dirty="0"/>
              <a:t>založil privátní porodnici s ambulantní praxí, její činnost dotoval ze svých zdrojů</a:t>
            </a:r>
          </a:p>
          <a:p>
            <a:pPr>
              <a:spcBef>
                <a:spcPct val="20000"/>
              </a:spcBef>
            </a:pPr>
            <a:r>
              <a:rPr lang="cs-CZ" sz="2800" dirty="0"/>
              <a:t>Navrhoval sociální pojištění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57200"/>
            <a:ext cx="42037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6551919"/>
            <a:ext cx="2986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effectLst/>
              </a:rPr>
              <a:t>Papez, Ladislav. </a:t>
            </a:r>
            <a:r>
              <a:rPr lang="fr-FR" sz="1000" i="1" dirty="0">
                <a:effectLst/>
              </a:rPr>
              <a:t>Gynekologie</a:t>
            </a:r>
            <a:r>
              <a:rPr lang="fr-FR" sz="1000" dirty="0">
                <a:effectLst/>
              </a:rPr>
              <a:t>. Praha: Avicenum, 1981. </a:t>
            </a:r>
            <a:endParaRPr lang="cs-CZ" sz="1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00128" cy="365125"/>
          </a:xfrm>
        </p:spPr>
        <p:txBody>
          <a:bodyPr/>
          <a:lstStyle/>
          <a:p>
            <a:r>
              <a:rPr lang="en-US" dirty="0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2962302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71475"/>
            <a:ext cx="4405312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953000" y="5867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Antonín Jungmann 1775-1854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876800" y="609600"/>
            <a:ext cx="4267200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800" dirty="0"/>
              <a:t>Antonín Jungmann 1775-1854 – zakladatel pražské porodnické školy, autor učebnic „Úvod k </a:t>
            </a:r>
            <a:r>
              <a:rPr lang="cs-CZ" sz="2800" dirty="0" err="1"/>
              <a:t>babení</a:t>
            </a:r>
            <a:r>
              <a:rPr lang="cs-CZ" sz="2800" dirty="0"/>
              <a:t>“, „Umění porodnické“</a:t>
            </a:r>
          </a:p>
          <a:p>
            <a:pPr>
              <a:spcBef>
                <a:spcPct val="20000"/>
              </a:spcBef>
            </a:pPr>
            <a:r>
              <a:rPr lang="cs-CZ" sz="2800" dirty="0"/>
              <a:t>Zavedl pevný provozní řád v porodnici</a:t>
            </a:r>
          </a:p>
          <a:p>
            <a:pPr>
              <a:spcBef>
                <a:spcPct val="20000"/>
              </a:spcBef>
            </a:pPr>
            <a:r>
              <a:rPr lang="cs-CZ" sz="2800" dirty="0"/>
              <a:t>Zlepšil úroveň výuky na fakultě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5616" y="6551919"/>
            <a:ext cx="2986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effectLst/>
              </a:rPr>
              <a:t>Papez, Ladislav. </a:t>
            </a:r>
            <a:r>
              <a:rPr lang="fr-FR" sz="1000" i="1" dirty="0">
                <a:effectLst/>
              </a:rPr>
              <a:t>Gynekologie</a:t>
            </a:r>
            <a:r>
              <a:rPr lang="fr-FR" sz="1000" dirty="0">
                <a:effectLst/>
              </a:rPr>
              <a:t>. Praha: Avicenum, 1981. </a:t>
            </a:r>
            <a:endParaRPr lang="cs-CZ" sz="1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851920" y="6433015"/>
            <a:ext cx="4832176" cy="365125"/>
          </a:xfrm>
        </p:spPr>
        <p:txBody>
          <a:bodyPr/>
          <a:lstStyle/>
          <a:p>
            <a:r>
              <a:rPr lang="en-US" dirty="0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3821757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5233"/>
            <a:ext cx="4769296" cy="629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953000" y="5638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František Kiwisch 1814-1851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876800" y="685800"/>
            <a:ext cx="4267200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800" dirty="0"/>
              <a:t>František </a:t>
            </a:r>
            <a:r>
              <a:rPr lang="cs-CZ" sz="2800" dirty="0" err="1"/>
              <a:t>Kiwish</a:t>
            </a:r>
            <a:r>
              <a:rPr lang="cs-CZ" sz="2800" dirty="0"/>
              <a:t> – 1814-1851 – první docent gynekologie, zřízeno první oddělení gynekologie – patrně první gynekologická klinika na světě</a:t>
            </a:r>
          </a:p>
          <a:p>
            <a:pPr>
              <a:spcBef>
                <a:spcPct val="20000"/>
              </a:spcBef>
            </a:pPr>
            <a:r>
              <a:rPr lang="cs-CZ" sz="2800" dirty="0"/>
              <a:t>Operoval ovariální cysty      a mimoděložní těhotenství</a:t>
            </a:r>
          </a:p>
          <a:p>
            <a:pPr>
              <a:spcBef>
                <a:spcPct val="20000"/>
              </a:spcBef>
            </a:pP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15616" y="6551919"/>
            <a:ext cx="2986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effectLst/>
              </a:rPr>
              <a:t>Papez, Ladislav. </a:t>
            </a:r>
            <a:r>
              <a:rPr lang="fr-FR" sz="1000" i="1" dirty="0">
                <a:effectLst/>
              </a:rPr>
              <a:t>Gynekologie</a:t>
            </a:r>
            <a:r>
              <a:rPr lang="fr-FR" sz="1000" dirty="0">
                <a:effectLst/>
              </a:rPr>
              <a:t>. Praha: Avicenum, 1981. </a:t>
            </a:r>
            <a:endParaRPr lang="cs-CZ" sz="1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4499992" y="6351080"/>
            <a:ext cx="4040088" cy="365125"/>
          </a:xfrm>
        </p:spPr>
        <p:txBody>
          <a:bodyPr/>
          <a:lstStyle/>
          <a:p>
            <a:r>
              <a:rPr lang="en-US" dirty="0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2299257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038"/>
            <a:ext cx="4522788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181600" y="5486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Karel Pawlik 1847-1914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181600" y="838200"/>
            <a:ext cx="36576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800" dirty="0"/>
              <a:t>Karel </a:t>
            </a:r>
            <a:r>
              <a:rPr lang="cs-CZ" sz="2800" dirty="0" err="1"/>
              <a:t>Pawlik</a:t>
            </a:r>
            <a:r>
              <a:rPr lang="cs-CZ" sz="2800" dirty="0"/>
              <a:t> – 1847-1914 – zakladatel gynekologické urologie, vynikající operatér</a:t>
            </a:r>
          </a:p>
          <a:p>
            <a:r>
              <a:rPr lang="cs-CZ" sz="2800" dirty="0"/>
              <a:t>-popsal postup při vyšetřování těhotné</a:t>
            </a:r>
          </a:p>
          <a:p>
            <a:r>
              <a:rPr lang="cs-CZ" sz="2800" dirty="0"/>
              <a:t>-operoval karcinom hrdla vaginální cestou</a:t>
            </a:r>
          </a:p>
          <a:p>
            <a:r>
              <a:rPr lang="cs-CZ" sz="2800" dirty="0"/>
              <a:t>-implantoval uretery do měchýře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5616" y="6551919"/>
            <a:ext cx="2986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effectLst/>
              </a:rPr>
              <a:t>Papez, Ladislav. </a:t>
            </a:r>
            <a:r>
              <a:rPr lang="fr-FR" sz="1000" i="1" dirty="0">
                <a:effectLst/>
              </a:rPr>
              <a:t>Gynekologie</a:t>
            </a:r>
            <a:r>
              <a:rPr lang="fr-FR" sz="1000" dirty="0">
                <a:effectLst/>
              </a:rPr>
              <a:t>. Praha: Avicenum, 1981. </a:t>
            </a:r>
            <a:endParaRPr lang="cs-CZ" sz="1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851920" y="6369356"/>
            <a:ext cx="5192216" cy="365125"/>
          </a:xfrm>
        </p:spPr>
        <p:txBody>
          <a:bodyPr/>
          <a:lstStyle/>
          <a:p>
            <a:r>
              <a:rPr lang="en-US" dirty="0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3261972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4800600" y="5410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Václav Piťha  1865-1922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5029200" y="914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029200" y="990600"/>
            <a:ext cx="36576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800" dirty="0">
                <a:latin typeface="+mn-lt"/>
              </a:rPr>
              <a:t>Václav </a:t>
            </a:r>
            <a:r>
              <a:rPr lang="cs-CZ" sz="2800" dirty="0" err="1">
                <a:latin typeface="+mn-lt"/>
              </a:rPr>
              <a:t>Piťha</a:t>
            </a:r>
            <a:endParaRPr lang="cs-CZ" sz="28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800" dirty="0">
                <a:latin typeface="+mn-lt"/>
              </a:rPr>
              <a:t>Významný gynekologický operatér. Zasloužil se o novou budovu kliniky (dnešní 2.chirurgická klinika</a:t>
            </a: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11321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15616" y="6551919"/>
            <a:ext cx="2986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effectLst/>
              </a:rPr>
              <a:t>Papez, Ladislav. </a:t>
            </a:r>
            <a:r>
              <a:rPr lang="fr-FR" sz="1000" i="1" dirty="0">
                <a:effectLst/>
              </a:rPr>
              <a:t>Gynekologie</a:t>
            </a:r>
            <a:r>
              <a:rPr lang="fr-FR" sz="1000" dirty="0">
                <a:effectLst/>
              </a:rPr>
              <a:t>. Praha: Avicenum, 1981. </a:t>
            </a:r>
            <a:endParaRPr lang="cs-CZ" sz="1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4644008" y="6369356"/>
            <a:ext cx="4320480" cy="365125"/>
          </a:xfrm>
        </p:spPr>
        <p:txBody>
          <a:bodyPr/>
          <a:lstStyle/>
          <a:p>
            <a:r>
              <a:rPr lang="en-US" dirty="0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1819524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3375"/>
            <a:ext cx="441642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105400" y="58674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Václav Rubeška 1854-1933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257800" y="990600"/>
            <a:ext cx="3429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800" dirty="0">
                <a:latin typeface="+mn-lt"/>
              </a:rPr>
              <a:t>Václav </a:t>
            </a:r>
            <a:r>
              <a:rPr lang="cs-CZ" sz="2800" dirty="0" err="1">
                <a:latin typeface="+mn-lt"/>
              </a:rPr>
              <a:t>Rubeška</a:t>
            </a:r>
            <a:endParaRPr lang="cs-CZ" sz="28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800" dirty="0">
                <a:latin typeface="+mn-lt"/>
              </a:rPr>
              <a:t>Zakladatel 2.gynekologicko-porodnické kliniky             v Praze v r. 1922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5616" y="6551919"/>
            <a:ext cx="2986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effectLst/>
              </a:rPr>
              <a:t>Papez, Ladislav. </a:t>
            </a:r>
            <a:r>
              <a:rPr lang="fr-FR" sz="1000" i="1" dirty="0">
                <a:effectLst/>
              </a:rPr>
              <a:t>Gynekologie</a:t>
            </a:r>
            <a:r>
              <a:rPr lang="fr-FR" sz="1000" dirty="0">
                <a:effectLst/>
              </a:rPr>
              <a:t>. Praha: Avicenum, 1981. </a:t>
            </a:r>
            <a:endParaRPr lang="cs-CZ" sz="1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4932040" y="6433015"/>
            <a:ext cx="3960440" cy="365125"/>
          </a:xfrm>
        </p:spPr>
        <p:txBody>
          <a:bodyPr/>
          <a:lstStyle/>
          <a:p>
            <a:r>
              <a:rPr lang="en-US" dirty="0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1767519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4876800" y="5943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Josef Jerie 1871-1951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5334000" y="1066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4953000" y="1295400"/>
            <a:ext cx="36576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800" dirty="0">
                <a:latin typeface="+mn-lt"/>
              </a:rPr>
              <a:t>Josef Jerie</a:t>
            </a:r>
          </a:p>
          <a:p>
            <a:pPr eaLnBrk="1" hangingPunct="1">
              <a:spcBef>
                <a:spcPct val="50000"/>
              </a:spcBef>
            </a:pPr>
            <a:r>
              <a:rPr lang="cs-CZ" sz="2800" dirty="0">
                <a:latin typeface="+mn-lt"/>
              </a:rPr>
              <a:t>Zabýval se studiem trofoblastické nemoci</a:t>
            </a:r>
          </a:p>
          <a:p>
            <a:pPr eaLnBrk="1" hangingPunct="1">
              <a:spcBef>
                <a:spcPct val="50000"/>
              </a:spcBef>
            </a:pPr>
            <a:r>
              <a:rPr lang="cs-CZ" sz="2800" dirty="0">
                <a:latin typeface="+mn-lt"/>
              </a:rPr>
              <a:t>-operatér </a:t>
            </a:r>
            <a:r>
              <a:rPr lang="cs-CZ" sz="2800" dirty="0" err="1">
                <a:latin typeface="+mn-lt"/>
              </a:rPr>
              <a:t>urogynekolog</a:t>
            </a:r>
            <a:endParaRPr lang="cs-CZ" sz="28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2800" dirty="0">
                <a:latin typeface="+mn-lt"/>
              </a:rPr>
              <a:t>-zakladatel české gynekologické společnosti</a:t>
            </a:r>
          </a:p>
        </p:txBody>
      </p:sp>
      <p:pic>
        <p:nvPicPr>
          <p:cNvPr id="46085" name="Picture 8" descr="C:\Dokumenty\Obrázky\jer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306"/>
            <a:ext cx="4464496" cy="616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15616" y="6551919"/>
            <a:ext cx="2986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effectLst/>
              </a:rPr>
              <a:t>Papez, Ladislav. </a:t>
            </a:r>
            <a:r>
              <a:rPr lang="fr-FR" sz="1000" i="1" dirty="0">
                <a:effectLst/>
              </a:rPr>
              <a:t>Gynekologie</a:t>
            </a:r>
            <a:r>
              <a:rPr lang="fr-FR" sz="1000" dirty="0">
                <a:effectLst/>
              </a:rPr>
              <a:t>. Praha: Avicenum, 1981. </a:t>
            </a:r>
            <a:endParaRPr lang="cs-CZ" sz="1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4427984" y="6433015"/>
            <a:ext cx="4335016" cy="365125"/>
          </a:xfrm>
        </p:spPr>
        <p:txBody>
          <a:bodyPr/>
          <a:lstStyle/>
          <a:p>
            <a:r>
              <a:rPr lang="en-US" dirty="0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3523641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/>
              <a:t>Česká gynekologie a porodnictví po 2.světové válce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/>
              <a:t>K.Klaus – „Porodnictví“,“Porodnické operace“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Vznik klinik v Plzni, Hradci Králové,Olomouci, Praha – Vinohrady, Praha – Londýnská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1951 – Ústav pro péči o matku a dítě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Rozvoj porodnic ve všech okresních městech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1103091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Koncepce oboru gynekologie a porodnictví v ČR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72136" cy="365125"/>
          </a:xfrm>
        </p:spPr>
        <p:txBody>
          <a:bodyPr/>
          <a:lstStyle/>
          <a:p>
            <a:r>
              <a:rPr lang="en-US" dirty="0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43746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eaLnBrk="1" hangingPunct="1"/>
            <a:r>
              <a:rPr lang="cs-CZ"/>
              <a:t>Egypt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37584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/>
              <a:t>1900 př.n.l. – </a:t>
            </a:r>
            <a:r>
              <a:rPr lang="cs-CZ" sz="2800" dirty="0" err="1"/>
              <a:t>Kahúnský</a:t>
            </a:r>
            <a:r>
              <a:rPr lang="cs-CZ" sz="2800" dirty="0"/>
              <a:t> papyrus – nejstarší známý medicínský papyrus, obsahuje 17 receptů na gynekologické choroby      a poznámky týkající se početí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1600 př.n.l. – </a:t>
            </a:r>
            <a:r>
              <a:rPr lang="cs-CZ" sz="2800" dirty="0" err="1"/>
              <a:t>Ebersův</a:t>
            </a:r>
            <a:r>
              <a:rPr lang="cs-CZ" sz="2800" dirty="0"/>
              <a:t> papyrus – 877 předpisů na léky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1884062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cs-CZ" dirty="0">
                <a:cs typeface="Arial" charset="0"/>
              </a:rPr>
              <a:t>Definice, předmět a cíl oboru</a:t>
            </a:r>
            <a:r>
              <a:rPr lang="cs-CZ" dirty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dirty="0">
                <a:cs typeface="Arial" charset="0"/>
              </a:rPr>
              <a:t>Gynekologie a porodnictví </a:t>
            </a:r>
          </a:p>
          <a:p>
            <a:pPr lvl="1"/>
            <a:r>
              <a:rPr lang="cs-CZ" dirty="0">
                <a:cs typeface="Arial" charset="0"/>
              </a:rPr>
              <a:t>Základní obor primární zdravotní péče</a:t>
            </a:r>
          </a:p>
          <a:p>
            <a:pPr eaLnBrk="1" hangingPunct="1"/>
            <a:r>
              <a:rPr lang="cs-CZ" dirty="0">
                <a:cs typeface="Arial" charset="0"/>
              </a:rPr>
              <a:t>Náplň oboru</a:t>
            </a:r>
          </a:p>
          <a:p>
            <a:pPr lvl="1"/>
            <a:r>
              <a:rPr lang="cs-CZ" dirty="0">
                <a:cs typeface="Arial" charset="0"/>
              </a:rPr>
              <a:t>Prevence</a:t>
            </a:r>
          </a:p>
          <a:p>
            <a:pPr lvl="1"/>
            <a:r>
              <a:rPr lang="cs-CZ" dirty="0">
                <a:cs typeface="Arial" charset="0"/>
              </a:rPr>
              <a:t>Diagnostika</a:t>
            </a:r>
          </a:p>
          <a:p>
            <a:pPr lvl="1"/>
            <a:r>
              <a:rPr lang="cs-CZ" dirty="0">
                <a:cs typeface="Arial" charset="0"/>
              </a:rPr>
              <a:t>Léčba</a:t>
            </a:r>
          </a:p>
          <a:p>
            <a:pPr lvl="1"/>
            <a:r>
              <a:rPr lang="cs-CZ" dirty="0">
                <a:cs typeface="Arial" charset="0"/>
              </a:rPr>
              <a:t>Dispenzarizace</a:t>
            </a:r>
          </a:p>
          <a:p>
            <a:pPr lvl="1"/>
            <a:r>
              <a:rPr lang="cs-CZ" dirty="0">
                <a:cs typeface="Arial" charset="0"/>
              </a:rPr>
              <a:t>Posudková činnost </a:t>
            </a:r>
          </a:p>
          <a:p>
            <a:pPr lvl="1"/>
            <a:r>
              <a:rPr lang="cs-CZ" dirty="0">
                <a:cs typeface="Arial" charset="0"/>
              </a:rPr>
              <a:t>Výzkum</a:t>
            </a:r>
            <a:endParaRPr lang="cs-CZ" dirty="0"/>
          </a:p>
          <a:p>
            <a:pPr eaLnBrk="1" hangingPunct="1">
              <a:buFontTx/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2784178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/>
              <a:t>Náplň oboru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800" dirty="0"/>
              <a:t>N</a:t>
            </a:r>
            <a:r>
              <a:rPr lang="cs-CZ" sz="2800" dirty="0">
                <a:cs typeface="Arial" charset="0"/>
              </a:rPr>
              <a:t>emocí ženského pohlavního ústrojí a prsu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S</a:t>
            </a:r>
            <a:r>
              <a:rPr lang="cs-CZ" sz="2800" dirty="0">
                <a:cs typeface="Arial" charset="0"/>
              </a:rPr>
              <a:t>tav</a:t>
            </a:r>
            <a:r>
              <a:rPr lang="cs-CZ" sz="2800" dirty="0"/>
              <a:t>y</a:t>
            </a:r>
            <a:r>
              <a:rPr lang="cs-CZ" sz="2800" dirty="0">
                <a:cs typeface="Arial" charset="0"/>
              </a:rPr>
              <a:t>, které souvisí s poruchou funkce pohlavního ústrojí ženy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Ř</a:t>
            </a:r>
            <a:r>
              <a:rPr lang="cs-CZ" sz="2800" dirty="0">
                <a:cs typeface="Arial" charset="0"/>
              </a:rPr>
              <a:t>ízení plodnosti páru ve smyslu pozitivním (sterilita, infertilita, asistovaná reprodukce) i negativním (antikoncepce, sterilizace, umělé ukončení těhotenství)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P</a:t>
            </a:r>
            <a:r>
              <a:rPr lang="cs-CZ" sz="2800" dirty="0">
                <a:cs typeface="Arial" charset="0"/>
              </a:rPr>
              <a:t>éče o ženu a plod v těhotenství a za porodu a péče o ženu v šestinedělí</a:t>
            </a:r>
          </a:p>
          <a:p>
            <a:pPr eaLnBrk="1" hangingPunct="1">
              <a:lnSpc>
                <a:spcPct val="90000"/>
              </a:lnSpc>
            </a:pPr>
            <a:endParaRPr lang="cs-CZ" sz="2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3587734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4963"/>
            <a:ext cx="9144000" cy="1431925"/>
          </a:xfrm>
        </p:spPr>
        <p:txBody>
          <a:bodyPr>
            <a:noAutofit/>
          </a:bodyPr>
          <a:lstStyle/>
          <a:p>
            <a:pPr eaLnBrk="1" hangingPunct="1"/>
            <a:r>
              <a:rPr lang="cs-CZ" dirty="0">
                <a:cs typeface="Arial" charset="0"/>
              </a:rPr>
              <a:t>   Perinatální medicína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04256"/>
            <a:ext cx="8229600" cy="34849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cs typeface="Arial" charset="0"/>
              </a:rPr>
              <a:t> </a:t>
            </a:r>
            <a:r>
              <a:rPr lang="cs-CZ" sz="2800" dirty="0"/>
              <a:t>F</a:t>
            </a:r>
            <a:r>
              <a:rPr lang="cs-CZ" sz="2800" dirty="0">
                <a:cs typeface="Arial" charset="0"/>
              </a:rPr>
              <a:t>yziologické těhotenství 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cs typeface="Arial" charset="0"/>
              </a:rPr>
              <a:t> </a:t>
            </a:r>
            <a:r>
              <a:rPr lang="cs-CZ" sz="2800" dirty="0"/>
              <a:t>F</a:t>
            </a:r>
            <a:r>
              <a:rPr lang="cs-CZ" sz="2800" dirty="0">
                <a:cs typeface="Arial" charset="0"/>
              </a:rPr>
              <a:t>yziologick</a:t>
            </a:r>
            <a:r>
              <a:rPr lang="cs-CZ" sz="2800" dirty="0"/>
              <a:t>ý</a:t>
            </a:r>
            <a:r>
              <a:rPr lang="cs-CZ" sz="2800" dirty="0">
                <a:cs typeface="Arial" charset="0"/>
              </a:rPr>
              <a:t> porod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cs typeface="Arial" charset="0"/>
              </a:rPr>
              <a:t> </a:t>
            </a:r>
            <a:r>
              <a:rPr lang="cs-CZ" sz="2800" dirty="0"/>
              <a:t>P</a:t>
            </a:r>
            <a:r>
              <a:rPr lang="cs-CZ" sz="2800" dirty="0">
                <a:cs typeface="Arial" charset="0"/>
              </a:rPr>
              <a:t>renatální diagnostika vrozených vývojových </a:t>
            </a:r>
            <a:r>
              <a:rPr lang="cs-CZ" sz="2800" dirty="0"/>
              <a:t> </a:t>
            </a:r>
            <a:r>
              <a:rPr lang="cs-CZ" sz="2800" dirty="0">
                <a:cs typeface="Arial" charset="0"/>
              </a:rPr>
              <a:t>vad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cs typeface="Arial" charset="0"/>
              </a:rPr>
              <a:t> </a:t>
            </a:r>
            <a:r>
              <a:rPr lang="cs-CZ" sz="2800" dirty="0"/>
              <a:t>C</a:t>
            </a:r>
            <a:r>
              <a:rPr lang="cs-CZ" sz="2800" dirty="0">
                <a:cs typeface="Arial" charset="0"/>
              </a:rPr>
              <a:t>ílená fetální medicína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cs typeface="Arial" charset="0"/>
              </a:rPr>
              <a:t> </a:t>
            </a:r>
            <a:r>
              <a:rPr lang="cs-CZ" sz="2800" dirty="0"/>
              <a:t>U</a:t>
            </a:r>
            <a:r>
              <a:rPr lang="cs-CZ" sz="2800" dirty="0">
                <a:cs typeface="Arial" charset="0"/>
              </a:rPr>
              <a:t>ltrazvuková diagnostika v těhotenství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cs typeface="Arial" charset="0"/>
              </a:rPr>
              <a:t> </a:t>
            </a:r>
            <a:r>
              <a:rPr lang="cs-CZ" sz="2800" dirty="0"/>
              <a:t>R</a:t>
            </a:r>
            <a:r>
              <a:rPr lang="cs-CZ" sz="2800" dirty="0">
                <a:cs typeface="Arial" charset="0"/>
              </a:rPr>
              <a:t>izikové a patologické těhotenství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cs typeface="Arial" charset="0"/>
              </a:rPr>
              <a:t> </a:t>
            </a:r>
            <a:r>
              <a:rPr lang="cs-CZ" sz="2800" dirty="0"/>
              <a:t>N</a:t>
            </a:r>
            <a:r>
              <a:rPr lang="cs-CZ" sz="2800" dirty="0">
                <a:cs typeface="Arial" charset="0"/>
              </a:rPr>
              <a:t>eonatální</a:t>
            </a:r>
            <a:r>
              <a:rPr lang="cs-CZ" sz="2800" dirty="0"/>
              <a:t> </a:t>
            </a:r>
            <a:r>
              <a:rPr lang="cs-CZ" sz="2800" dirty="0">
                <a:cs typeface="Arial" charset="0"/>
              </a:rPr>
              <a:t>péče o fyziologického novorozence</a:t>
            </a:r>
          </a:p>
          <a:p>
            <a:pPr eaLnBrk="1" hangingPunct="1">
              <a:lnSpc>
                <a:spcPct val="90000"/>
              </a:lnSpc>
            </a:pPr>
            <a:endParaRPr lang="cs-CZ" sz="2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4169840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b="1" dirty="0">
                <a:cs typeface="Arial" charset="0"/>
              </a:rPr>
              <a:t>    </a:t>
            </a:r>
            <a:r>
              <a:rPr lang="cs-CZ" dirty="0">
                <a:cs typeface="Arial" charset="0"/>
              </a:rPr>
              <a:t>Reprodukční gynekologie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D</a:t>
            </a:r>
            <a:r>
              <a:rPr lang="cs-CZ" dirty="0">
                <a:cs typeface="Arial" charset="0"/>
              </a:rPr>
              <a:t>ětská gynekologie</a:t>
            </a:r>
          </a:p>
          <a:p>
            <a:pPr eaLnBrk="1" hangingPunct="1"/>
            <a:r>
              <a:rPr lang="cs-CZ" dirty="0"/>
              <a:t>V</a:t>
            </a:r>
            <a:r>
              <a:rPr lang="cs-CZ" dirty="0">
                <a:cs typeface="Arial" charset="0"/>
              </a:rPr>
              <a:t>rozené vývojové vady ženských rodidel</a:t>
            </a:r>
          </a:p>
          <a:p>
            <a:pPr eaLnBrk="1" hangingPunct="1"/>
            <a:r>
              <a:rPr lang="cs-CZ" dirty="0"/>
              <a:t>G</a:t>
            </a:r>
            <a:r>
              <a:rPr lang="cs-CZ" dirty="0">
                <a:cs typeface="Arial" charset="0"/>
              </a:rPr>
              <a:t>ynekologická endokrinologie</a:t>
            </a:r>
          </a:p>
          <a:p>
            <a:pPr eaLnBrk="1" hangingPunct="1"/>
            <a:r>
              <a:rPr lang="cs-CZ" dirty="0"/>
              <a:t>P</a:t>
            </a:r>
            <a:r>
              <a:rPr lang="cs-CZ" dirty="0">
                <a:cs typeface="Arial" charset="0"/>
              </a:rPr>
              <a:t>oruchy pánevní statiky </a:t>
            </a:r>
          </a:p>
          <a:p>
            <a:pPr eaLnBrk="1" hangingPunct="1"/>
            <a:r>
              <a:rPr lang="cs-CZ" dirty="0"/>
              <a:t>Z</a:t>
            </a:r>
            <a:r>
              <a:rPr lang="cs-CZ" dirty="0">
                <a:cs typeface="Arial" charset="0"/>
              </a:rPr>
              <a:t>ánětlivá onemocnění ženských rodidel</a:t>
            </a:r>
          </a:p>
          <a:p>
            <a:pPr eaLnBrk="1" hangingPunct="1"/>
            <a:r>
              <a:rPr lang="cs-CZ" dirty="0"/>
              <a:t>E</a:t>
            </a:r>
            <a:r>
              <a:rPr lang="cs-CZ" dirty="0">
                <a:cs typeface="Arial" charset="0"/>
              </a:rPr>
              <a:t>ndometrióza</a:t>
            </a:r>
          </a:p>
          <a:p>
            <a:pPr eaLnBrk="1" hangingPunct="1"/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1025247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>
                <a:cs typeface="Arial" charset="0"/>
              </a:rPr>
              <a:t>Reprodukční gynekologie</a:t>
            </a:r>
            <a:br>
              <a:rPr lang="cs-CZ" dirty="0">
                <a:cs typeface="Arial" charset="0"/>
              </a:rPr>
            </a:br>
            <a:endParaRPr lang="cs-CZ" dirty="0"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8938" indent="-388938" eaLnBrk="1" hangingPunct="1"/>
            <a:r>
              <a:rPr lang="cs-CZ" dirty="0"/>
              <a:t>S</a:t>
            </a:r>
            <a:r>
              <a:rPr lang="cs-CZ" dirty="0">
                <a:cs typeface="Arial" charset="0"/>
              </a:rPr>
              <a:t>terilita, infertilita, </a:t>
            </a:r>
            <a:r>
              <a:rPr lang="cs-CZ" dirty="0" err="1">
                <a:cs typeface="Arial" charset="0"/>
              </a:rPr>
              <a:t>andrologie</a:t>
            </a:r>
            <a:endParaRPr lang="cs-CZ" dirty="0">
              <a:cs typeface="Arial" charset="0"/>
            </a:endParaRPr>
          </a:p>
          <a:p>
            <a:pPr marL="388938" indent="-388938" eaLnBrk="1" hangingPunct="1"/>
            <a:r>
              <a:rPr lang="cs-CZ" dirty="0"/>
              <a:t>P</a:t>
            </a:r>
            <a:r>
              <a:rPr lang="cs-CZ" dirty="0">
                <a:cs typeface="Arial" charset="0"/>
              </a:rPr>
              <a:t>lánované rodičovství (kontracepce, </a:t>
            </a:r>
            <a:r>
              <a:rPr lang="cs-CZ" dirty="0"/>
              <a:t>  </a:t>
            </a:r>
            <a:r>
              <a:rPr lang="cs-CZ" dirty="0">
                <a:cs typeface="Arial" charset="0"/>
              </a:rPr>
              <a:t>sterilizace, umělé ukončení těhotenství)</a:t>
            </a:r>
          </a:p>
          <a:p>
            <a:pPr marL="388938" indent="-388938" eaLnBrk="1" hangingPunct="1"/>
            <a:r>
              <a:rPr lang="cs-CZ" dirty="0"/>
              <a:t>M</a:t>
            </a:r>
            <a:r>
              <a:rPr lang="cs-CZ" dirty="0">
                <a:cs typeface="Arial" charset="0"/>
              </a:rPr>
              <a:t>očová inkontinence</a:t>
            </a:r>
          </a:p>
          <a:p>
            <a:pPr marL="388938" indent="-388938" eaLnBrk="1" hangingPunct="1"/>
            <a:r>
              <a:rPr lang="cs-CZ" dirty="0">
                <a:cs typeface="Arial" charset="0"/>
              </a:rPr>
              <a:t>Poranění pánevních orgánů</a:t>
            </a:r>
          </a:p>
          <a:p>
            <a:pPr marL="388938" indent="-388938" eaLnBrk="1" hangingPunct="1"/>
            <a:r>
              <a:rPr lang="cs-CZ" dirty="0"/>
              <a:t>N</a:t>
            </a:r>
            <a:r>
              <a:rPr lang="cs-CZ" dirty="0">
                <a:cs typeface="Arial" charset="0"/>
              </a:rPr>
              <a:t>ezhoubné nádory ženských pohlavních orgánů</a:t>
            </a:r>
          </a:p>
          <a:p>
            <a:pPr marL="388938" indent="-388938" eaLnBrk="1" hangingPunct="1"/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2314926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000" dirty="0" err="1">
                <a:cs typeface="Arial" charset="0"/>
              </a:rPr>
              <a:t>Onkogynekologie</a:t>
            </a:r>
            <a:r>
              <a:rPr lang="cs-CZ" sz="4000" dirty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8232"/>
            <a:ext cx="8229600" cy="2044824"/>
          </a:xfrm>
        </p:spPr>
        <p:txBody>
          <a:bodyPr/>
          <a:lstStyle/>
          <a:p>
            <a:pPr algn="just" eaLnBrk="1" hangingPunct="1"/>
            <a:r>
              <a:rPr lang="cs-CZ" dirty="0"/>
              <a:t>P</a:t>
            </a:r>
            <a:r>
              <a:rPr lang="cs-CZ" dirty="0">
                <a:cs typeface="Arial" charset="0"/>
              </a:rPr>
              <a:t>rekancerózy ženských pohlavních orgánů</a:t>
            </a:r>
          </a:p>
          <a:p>
            <a:pPr algn="just" eaLnBrk="1" hangingPunct="1"/>
            <a:r>
              <a:rPr lang="cs-CZ" dirty="0"/>
              <a:t>Z</a:t>
            </a:r>
            <a:r>
              <a:rPr lang="cs-CZ" dirty="0">
                <a:cs typeface="Arial" charset="0"/>
              </a:rPr>
              <a:t>houbné nádory ženských pohlavních </a:t>
            </a:r>
            <a:r>
              <a:rPr lang="cs-CZ" dirty="0"/>
              <a:t>orgánů</a:t>
            </a:r>
          </a:p>
          <a:p>
            <a:pPr algn="just" eaLnBrk="1" hangingPunct="1"/>
            <a:r>
              <a:rPr lang="cs-CZ" dirty="0" err="1"/>
              <a:t>S</a:t>
            </a:r>
            <a:r>
              <a:rPr lang="cs-CZ" dirty="0" err="1">
                <a:cs typeface="Arial" charset="0"/>
              </a:rPr>
              <a:t>enologie</a:t>
            </a:r>
            <a:r>
              <a:rPr lang="cs-CZ" dirty="0">
                <a:cs typeface="Arial" charset="0"/>
              </a:rPr>
              <a:t> (benigní a maligní nádory prsu)</a:t>
            </a:r>
          </a:p>
          <a:p>
            <a:pPr eaLnBrk="1" hangingPunct="1"/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1393954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4000" dirty="0"/>
              <a:t>Postgraduální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1394416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Zdravotničtí pracovníci v oboru gynekologie a porodnictví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Lékaři </a:t>
            </a:r>
          </a:p>
          <a:p>
            <a:pPr lvl="1"/>
            <a:r>
              <a:rPr lang="cs-CZ" dirty="0"/>
              <a:t>Postgraduální příprava v oboru gynekologie a porodnictví (5 let)</a:t>
            </a:r>
          </a:p>
          <a:p>
            <a:pPr lvl="2"/>
            <a:r>
              <a:rPr lang="cs-CZ" dirty="0" err="1"/>
              <a:t>Subspecializace</a:t>
            </a:r>
            <a:endParaRPr lang="cs-CZ" dirty="0"/>
          </a:p>
          <a:p>
            <a:pPr lvl="3"/>
            <a:r>
              <a:rPr lang="cs-CZ" dirty="0" err="1"/>
              <a:t>Urogynekologie</a:t>
            </a:r>
            <a:r>
              <a:rPr lang="cs-CZ" dirty="0"/>
              <a:t> (1 rok)</a:t>
            </a:r>
          </a:p>
          <a:p>
            <a:pPr lvl="3"/>
            <a:r>
              <a:rPr lang="cs-CZ" dirty="0" err="1"/>
              <a:t>Perinatologie</a:t>
            </a:r>
            <a:r>
              <a:rPr lang="cs-CZ" dirty="0"/>
              <a:t> a </a:t>
            </a:r>
            <a:r>
              <a:rPr lang="cs-CZ" dirty="0" err="1"/>
              <a:t>fetomaternální</a:t>
            </a:r>
            <a:r>
              <a:rPr lang="cs-CZ" dirty="0"/>
              <a:t> medicína (2 roky)</a:t>
            </a:r>
          </a:p>
          <a:p>
            <a:pPr lvl="3"/>
            <a:r>
              <a:rPr lang="cs-CZ" dirty="0" err="1"/>
              <a:t>Onkogynekologie</a:t>
            </a:r>
            <a:r>
              <a:rPr lang="cs-CZ" dirty="0"/>
              <a:t> (2 roky)</a:t>
            </a:r>
          </a:p>
          <a:p>
            <a:pPr lvl="3"/>
            <a:r>
              <a:rPr lang="cs-CZ" dirty="0"/>
              <a:t>Reprodukční medicína (2 roky)</a:t>
            </a:r>
          </a:p>
          <a:p>
            <a:r>
              <a:rPr lang="cs-CZ" dirty="0"/>
              <a:t>Zdravotní sestry</a:t>
            </a:r>
          </a:p>
          <a:p>
            <a:pPr lvl="1"/>
            <a:r>
              <a:rPr lang="cs-CZ" dirty="0"/>
              <a:t>Vyšší odborné studium „Všeobecná sestra“</a:t>
            </a:r>
          </a:p>
          <a:p>
            <a:pPr lvl="1"/>
            <a:r>
              <a:rPr lang="cs-CZ" dirty="0" err="1"/>
              <a:t>Baklářský</a:t>
            </a:r>
            <a:r>
              <a:rPr lang="cs-CZ" dirty="0"/>
              <a:t> studijní program „Všeobecná sestra“</a:t>
            </a:r>
          </a:p>
          <a:p>
            <a:r>
              <a:rPr lang="cs-CZ" dirty="0"/>
              <a:t>Porodní asistentky</a:t>
            </a:r>
          </a:p>
          <a:p>
            <a:pPr lvl="1"/>
            <a:r>
              <a:rPr lang="cs-CZ" dirty="0"/>
              <a:t>Bakalářský studijní program „Porodní asistentka“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693828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4000" dirty="0"/>
              <a:t>Perspektivy oboru</a:t>
            </a:r>
          </a:p>
        </p:txBody>
      </p:sp>
    </p:spTree>
    <p:extLst>
      <p:ext uri="{BB962C8B-B14F-4D97-AF65-F5344CB8AC3E}">
        <p14:creationId xmlns:p14="http://schemas.microsoft.com/office/powerpoint/2010/main" val="3837220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>
                <a:cs typeface="Arial" charset="0"/>
              </a:rPr>
              <a:t>Perspektivy</a:t>
            </a:r>
            <a:endParaRPr lang="cs-CZ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cs typeface="Arial" charset="0"/>
              </a:rPr>
              <a:t>Hlavní programy oboru </a:t>
            </a:r>
            <a:endParaRPr lang="cs-CZ" sz="2800" dirty="0"/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P</a:t>
            </a:r>
            <a:r>
              <a:rPr lang="cs-CZ" sz="2800" dirty="0">
                <a:cs typeface="Arial" charset="0"/>
              </a:rPr>
              <a:t>revence zhoubných nádorů čípku a těla děložního, prsů a ovarií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P</a:t>
            </a:r>
            <a:r>
              <a:rPr lang="cs-CZ" sz="2800" dirty="0">
                <a:cs typeface="Arial" charset="0"/>
              </a:rPr>
              <a:t>revence těhotenských patologií a jejich včasná diagnostika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D</a:t>
            </a:r>
            <a:r>
              <a:rPr lang="cs-CZ" sz="2800" dirty="0">
                <a:cs typeface="Arial" charset="0"/>
              </a:rPr>
              <a:t>iagnostika a léčba sterilního manželského páru</a:t>
            </a:r>
          </a:p>
          <a:p>
            <a:pPr eaLnBrk="1" hangingPunct="1">
              <a:lnSpc>
                <a:spcPct val="90000"/>
              </a:lnSpc>
            </a:pPr>
            <a:endParaRPr lang="cs-CZ" sz="2800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276897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Antické Řecko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566992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b="1" dirty="0"/>
              <a:t>Hippokrates z Kósu</a:t>
            </a:r>
            <a:r>
              <a:rPr lang="cs-CZ" sz="2800" dirty="0"/>
              <a:t>      5.-4.století př.n.l.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Zakladatel gynekologie a porodnictví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Obrat konce pánevního na hlavičku, exprese plodu, zmenšovací operace, pokus o léčbu prolapsu rodidel, dilatace děložního hrdla</a:t>
            </a:r>
          </a:p>
          <a:p>
            <a:pPr eaLnBrk="1" hangingPunct="1">
              <a:lnSpc>
                <a:spcPct val="90000"/>
              </a:lnSpc>
            </a:pPr>
            <a:endParaRPr lang="cs-CZ" sz="2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41927963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dirty="0">
                <a:cs typeface="Arial" charset="0"/>
              </a:rPr>
              <a:t>Priority výzkumu</a:t>
            </a:r>
            <a:br>
              <a:rPr lang="cs-CZ" dirty="0">
                <a:cs typeface="Arial" charset="0"/>
              </a:rPr>
            </a:br>
            <a:endParaRPr lang="cs-CZ" dirty="0">
              <a:cs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800" dirty="0"/>
              <a:t>S</a:t>
            </a:r>
            <a:r>
              <a:rPr lang="cs-CZ" sz="2800" dirty="0">
                <a:cs typeface="Arial" charset="0"/>
              </a:rPr>
              <a:t>ystém depistáže cervikálního karcinomu </a:t>
            </a:r>
          </a:p>
          <a:p>
            <a:pPr eaLnBrk="1" hangingPunct="1"/>
            <a:r>
              <a:rPr lang="cs-CZ" sz="2800" dirty="0"/>
              <a:t>P</a:t>
            </a:r>
            <a:r>
              <a:rPr lang="cs-CZ" sz="2800" dirty="0">
                <a:cs typeface="Arial" charset="0"/>
              </a:rPr>
              <a:t>revence a včasná diagnostika těhotenských patologií včetně předčasného porodu</a:t>
            </a:r>
          </a:p>
          <a:p>
            <a:pPr eaLnBrk="1" hangingPunct="1"/>
            <a:r>
              <a:rPr lang="cs-CZ" sz="2800" dirty="0"/>
              <a:t>M</a:t>
            </a:r>
            <a:r>
              <a:rPr lang="cs-CZ" sz="2800" dirty="0">
                <a:cs typeface="Arial" charset="0"/>
              </a:rPr>
              <a:t>etody asistované reprodukce</a:t>
            </a:r>
          </a:p>
          <a:p>
            <a:pPr eaLnBrk="1" hangingPunct="1"/>
            <a:r>
              <a:rPr lang="cs-CZ" sz="2800" dirty="0"/>
              <a:t>M</a:t>
            </a:r>
            <a:r>
              <a:rPr lang="cs-CZ" sz="2800" dirty="0">
                <a:cs typeface="Arial" charset="0"/>
              </a:rPr>
              <a:t>etody prenatální diagnostiky a terapie</a:t>
            </a:r>
          </a:p>
          <a:p>
            <a:pPr eaLnBrk="1" hangingPunct="1"/>
            <a:r>
              <a:rPr lang="cs-CZ" sz="2800" dirty="0" err="1"/>
              <a:t>P</a:t>
            </a:r>
            <a:r>
              <a:rPr lang="cs-CZ" sz="2800" dirty="0" err="1">
                <a:cs typeface="Arial" charset="0"/>
              </a:rPr>
              <a:t>reimplantační</a:t>
            </a:r>
            <a:r>
              <a:rPr lang="cs-CZ" sz="2800" dirty="0">
                <a:cs typeface="Arial" charset="0"/>
              </a:rPr>
              <a:t> diagnostika ve spolupráci s genetickým pracovištěm</a:t>
            </a:r>
          </a:p>
          <a:p>
            <a:pPr algn="just" eaLnBrk="1" hangingPunct="1">
              <a:buFontTx/>
              <a:buNone/>
            </a:pPr>
            <a:endParaRPr lang="cs-CZ" sz="2800" dirty="0">
              <a:cs typeface="Arial" charset="0"/>
            </a:endParaRPr>
          </a:p>
          <a:p>
            <a:pPr eaLnBrk="1" hangingPunct="1"/>
            <a:endParaRPr lang="cs-CZ" sz="2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1295579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>
                <a:cs typeface="Arial" charset="0"/>
              </a:rPr>
              <a:t>Očekávané trendy vývoje oboru</a:t>
            </a:r>
            <a:r>
              <a:rPr lang="cs-CZ" sz="4000" b="1" dirty="0">
                <a:cs typeface="Arial" charset="0"/>
              </a:rPr>
              <a:t> </a:t>
            </a:r>
            <a:endParaRPr lang="cs-CZ" sz="4000" dirty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800" dirty="0">
                <a:cs typeface="Arial" charset="0"/>
              </a:rPr>
              <a:t>Centralizace a optimalizace využití nákladných technologií</a:t>
            </a:r>
          </a:p>
          <a:p>
            <a:pPr eaLnBrk="1" hangingPunct="1"/>
            <a:r>
              <a:rPr lang="cs-CZ" sz="2800" dirty="0">
                <a:cs typeface="Arial" charset="0"/>
              </a:rPr>
              <a:t>Vědecký výzkum</a:t>
            </a:r>
          </a:p>
          <a:p>
            <a:pPr lvl="1"/>
            <a:r>
              <a:rPr lang="cs-CZ" sz="2400" dirty="0">
                <a:cs typeface="Arial" charset="0"/>
              </a:rPr>
              <a:t>Předčasný porod</a:t>
            </a:r>
          </a:p>
          <a:p>
            <a:pPr lvl="1"/>
            <a:r>
              <a:rPr lang="cs-CZ" sz="2400" dirty="0" err="1">
                <a:cs typeface="Arial" charset="0"/>
              </a:rPr>
              <a:t>Markery</a:t>
            </a:r>
            <a:r>
              <a:rPr lang="cs-CZ" sz="2400" dirty="0">
                <a:cs typeface="Arial" charset="0"/>
              </a:rPr>
              <a:t> nádorových onemocnění</a:t>
            </a:r>
          </a:p>
          <a:p>
            <a:pPr lvl="1"/>
            <a:r>
              <a:rPr lang="cs-CZ" sz="2400" dirty="0">
                <a:cs typeface="Arial" charset="0"/>
              </a:rPr>
              <a:t>Metody asistované reprodukce</a:t>
            </a:r>
          </a:p>
          <a:p>
            <a:pPr eaLnBrk="1" hangingPunct="1">
              <a:buFontTx/>
              <a:buNone/>
            </a:pPr>
            <a:endParaRPr lang="cs-CZ" sz="2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1973374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Obor gynekologie a porodnictví je obor primární zdravotní péče</a:t>
            </a:r>
          </a:p>
          <a:p>
            <a:r>
              <a:rPr lang="cs-CZ" dirty="0"/>
              <a:t>Jeho cílem je péče o ženu ve všech životních etapách</a:t>
            </a:r>
          </a:p>
          <a:p>
            <a:r>
              <a:rPr lang="cs-CZ" dirty="0"/>
              <a:t>Obor je strukturován na tematické oblasti (</a:t>
            </a:r>
            <a:r>
              <a:rPr lang="cs-CZ" dirty="0" err="1"/>
              <a:t>perinatologie</a:t>
            </a:r>
            <a:r>
              <a:rPr lang="cs-CZ" dirty="0"/>
              <a:t>, reprodukční gynekologie a </a:t>
            </a:r>
            <a:r>
              <a:rPr lang="cs-CZ" dirty="0" err="1"/>
              <a:t>onkogynekologie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3266869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Studium základních informací o koncepci oboru gynekologie a porodnictví v ČR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4095302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Vysvětlete pojem „</a:t>
            </a:r>
            <a:r>
              <a:rPr lang="cs-CZ" dirty="0">
                <a:cs typeface="Arial" charset="0"/>
              </a:rPr>
              <a:t>Základní obor primární zdravotní péče“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cs typeface="Arial" charset="0"/>
              </a:rPr>
              <a:t>Vyjmenujte základní klinické oblasti oboru gynekologie a porodnictví a vysvětlete jejich odborný obsah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390144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</p:spPr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Desyrel" pitchFamily="2" charset="0"/>
              </a:rPr>
              <a:t>Děkuji za pozornost</a:t>
            </a:r>
            <a:br>
              <a:rPr lang="cs-CZ" dirty="0">
                <a:latin typeface="Desyrel" pitchFamily="2" charset="0"/>
              </a:rPr>
            </a:br>
            <a:r>
              <a:rPr lang="cs-CZ" dirty="0">
                <a:effectLst/>
                <a:latin typeface="Desyrel"/>
                <a:ea typeface="Calibri"/>
                <a:cs typeface="Times New Roman"/>
              </a:rPr>
              <a:t>Petr Křepelka</a:t>
            </a:r>
            <a:br>
              <a:rPr lang="cs-CZ" sz="1800" dirty="0">
                <a:ea typeface="Calibri"/>
                <a:cs typeface="Times New Roman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51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Antický Řím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800" b="1" dirty="0" err="1"/>
              <a:t>Sórános</a:t>
            </a:r>
            <a:r>
              <a:rPr lang="cs-CZ" sz="2800" b="1" dirty="0"/>
              <a:t> z </a:t>
            </a:r>
            <a:r>
              <a:rPr lang="cs-CZ" sz="2800" b="1" dirty="0" err="1"/>
              <a:t>Efesu</a:t>
            </a:r>
            <a:r>
              <a:rPr lang="cs-CZ" sz="2800" b="1" dirty="0"/>
              <a:t> </a:t>
            </a:r>
            <a:r>
              <a:rPr lang="cs-CZ" sz="2800" dirty="0"/>
              <a:t>198-177 n.l. – řecký lékař</a:t>
            </a:r>
          </a:p>
          <a:p>
            <a:pPr eaLnBrk="1" hangingPunct="1"/>
            <a:r>
              <a:rPr lang="cs-CZ" sz="2800" dirty="0"/>
              <a:t>Popsal dělohu</a:t>
            </a:r>
          </a:p>
          <a:p>
            <a:pPr eaLnBrk="1" hangingPunct="1"/>
            <a:r>
              <a:rPr lang="cs-CZ" sz="2800" dirty="0"/>
              <a:t>Obraty plodu</a:t>
            </a:r>
          </a:p>
          <a:p>
            <a:pPr eaLnBrk="1" hangingPunct="1"/>
            <a:r>
              <a:rPr lang="cs-CZ" sz="2800" dirty="0" err="1"/>
              <a:t>Dirrupce</a:t>
            </a:r>
            <a:r>
              <a:rPr lang="cs-CZ" sz="2800" dirty="0"/>
              <a:t> vaku blan – nástroje</a:t>
            </a:r>
          </a:p>
          <a:p>
            <a:pPr eaLnBrk="1" hangingPunct="1"/>
            <a:r>
              <a:rPr lang="cs-CZ" sz="2800" dirty="0"/>
              <a:t>Porodnická židle</a:t>
            </a:r>
          </a:p>
          <a:p>
            <a:pPr eaLnBrk="1" hangingPunct="1"/>
            <a:r>
              <a:rPr lang="cs-CZ" sz="2800" dirty="0"/>
              <a:t>Učebnice porodnictví</a:t>
            </a:r>
          </a:p>
          <a:p>
            <a:pPr eaLnBrk="1" hangingPunct="1"/>
            <a:r>
              <a:rPr lang="cs-CZ" sz="2800" dirty="0"/>
              <a:t>Antikoncepce-vaginální čípky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229594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Středověká medicína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800" b="1" dirty="0" err="1"/>
              <a:t>Abu</a:t>
            </a:r>
            <a:r>
              <a:rPr lang="cs-CZ" sz="2800" b="1" dirty="0"/>
              <a:t> </a:t>
            </a:r>
            <a:r>
              <a:rPr lang="cs-CZ" sz="2800" b="1" dirty="0" err="1"/>
              <a:t>Bakr</a:t>
            </a:r>
            <a:r>
              <a:rPr lang="cs-CZ" sz="2800" b="1" dirty="0"/>
              <a:t> Muhammad Bin </a:t>
            </a:r>
            <a:r>
              <a:rPr lang="cs-CZ" sz="2800" b="1" dirty="0" err="1"/>
              <a:t>Zakariya</a:t>
            </a:r>
            <a:r>
              <a:rPr lang="cs-CZ" sz="2800" b="1" dirty="0"/>
              <a:t> Ar-</a:t>
            </a:r>
            <a:r>
              <a:rPr lang="cs-CZ" sz="2800" b="1" dirty="0" err="1"/>
              <a:t>Razi</a:t>
            </a:r>
            <a:r>
              <a:rPr lang="cs-CZ" sz="2800" b="1" dirty="0"/>
              <a:t> (</a:t>
            </a:r>
            <a:r>
              <a:rPr lang="cs-CZ" sz="2800" b="1" dirty="0" err="1"/>
              <a:t>Rhazes</a:t>
            </a:r>
            <a:r>
              <a:rPr lang="cs-CZ" sz="2800" b="1" dirty="0"/>
              <a:t>)</a:t>
            </a:r>
            <a:endParaRPr lang="cs-CZ" sz="2800" dirty="0"/>
          </a:p>
          <a:p>
            <a:pPr marL="400050" lvl="1" indent="0">
              <a:buNone/>
            </a:pPr>
            <a:r>
              <a:rPr lang="cs-CZ" sz="2400" dirty="0"/>
              <a:t>(864-930) </a:t>
            </a:r>
          </a:p>
          <a:p>
            <a:r>
              <a:rPr lang="cs-CZ" sz="2800" dirty="0"/>
              <a:t>Arabský lékař, který se zabýval též porodnictvím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cs-CZ" sz="2800" b="1" dirty="0" err="1"/>
              <a:t>Abu</a:t>
            </a:r>
            <a:r>
              <a:rPr lang="cs-CZ" sz="2800" b="1" dirty="0"/>
              <a:t> Ali Al-Hussain Ibn </a:t>
            </a:r>
            <a:r>
              <a:rPr lang="cs-CZ" sz="2800" b="1" dirty="0" err="1"/>
              <a:t>Abdallaj</a:t>
            </a:r>
            <a:r>
              <a:rPr lang="cs-CZ" sz="2800" b="1" dirty="0"/>
              <a:t> Ibn </a:t>
            </a:r>
            <a:r>
              <a:rPr lang="cs-CZ" sz="2800" b="1" dirty="0" err="1"/>
              <a:t>Sina</a:t>
            </a:r>
            <a:r>
              <a:rPr lang="cs-CZ" sz="2800" b="1" dirty="0"/>
              <a:t> (</a:t>
            </a:r>
            <a:r>
              <a:rPr lang="cs-CZ" sz="2800" b="1" dirty="0" err="1"/>
              <a:t>Avicenna</a:t>
            </a:r>
            <a:r>
              <a:rPr lang="cs-CZ" sz="2800" b="1" dirty="0"/>
              <a:t>)</a:t>
            </a:r>
          </a:p>
          <a:p>
            <a:pPr marL="400050" lvl="1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cs-CZ" sz="2400" b="1" dirty="0"/>
              <a:t> </a:t>
            </a:r>
            <a:r>
              <a:rPr lang="cs-CZ" sz="2400" dirty="0"/>
              <a:t>(981-1037)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800" dirty="0"/>
              <a:t>Zabýval se neplodností, určil mužský a ženský faktor neplodnosti</a:t>
            </a:r>
          </a:p>
          <a:p>
            <a:pPr eaLnBrk="1" hangingPunct="1">
              <a:buFontTx/>
              <a:buChar char="-"/>
            </a:pPr>
            <a:endParaRPr lang="cs-CZ" sz="2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342111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Renesance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1453 první řád pro porodní báby</a:t>
            </a:r>
          </a:p>
          <a:p>
            <a:pPr eaLnBrk="1" hangingPunct="1"/>
            <a:r>
              <a:rPr lang="cs-CZ" dirty="0"/>
              <a:t>1500 švýcarský </a:t>
            </a:r>
            <a:r>
              <a:rPr lang="cs-CZ" dirty="0" err="1"/>
              <a:t>nunvář</a:t>
            </a:r>
            <a:r>
              <a:rPr lang="cs-CZ" dirty="0"/>
              <a:t> Jakub </a:t>
            </a:r>
            <a:r>
              <a:rPr lang="cs-CZ" dirty="0" err="1"/>
              <a:t>Nufer</a:t>
            </a:r>
            <a:r>
              <a:rPr lang="cs-CZ" dirty="0"/>
              <a:t> provedl své ženě úspěšně císařský řez (?)</a:t>
            </a:r>
          </a:p>
          <a:p>
            <a:pPr eaLnBrk="1" hangingPunct="1"/>
            <a:r>
              <a:rPr lang="cs-CZ" dirty="0"/>
              <a:t>1513 </a:t>
            </a:r>
            <a:r>
              <a:rPr lang="cs-CZ" dirty="0" err="1"/>
              <a:t>E.Roeslin</a:t>
            </a:r>
            <a:r>
              <a:rPr lang="cs-CZ" dirty="0"/>
              <a:t> „Der </a:t>
            </a:r>
            <a:r>
              <a:rPr lang="cs-CZ" dirty="0" err="1"/>
              <a:t>schwangeren</a:t>
            </a:r>
            <a:r>
              <a:rPr lang="cs-CZ" dirty="0"/>
              <a:t> </a:t>
            </a:r>
            <a:r>
              <a:rPr lang="cs-CZ" dirty="0" err="1"/>
              <a:t>Frauen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Hebammen</a:t>
            </a:r>
            <a:r>
              <a:rPr lang="cs-CZ" dirty="0"/>
              <a:t> </a:t>
            </a:r>
            <a:r>
              <a:rPr lang="cs-CZ" dirty="0" err="1"/>
              <a:t>Rosengarten</a:t>
            </a:r>
            <a:r>
              <a:rPr lang="cs-CZ" dirty="0"/>
              <a:t>“  </a:t>
            </a:r>
          </a:p>
          <a:p>
            <a:pPr lvl="1"/>
            <a:r>
              <a:rPr lang="cs-CZ" dirty="0"/>
              <a:t> porodnický spis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227074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16.století a porodnictví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V Praze vychází překlad porodnického spisu M.Wolkenbergera „Zahrádka růžová žen plodných o početí, působení a zplození, složení a rození člověka“</a:t>
            </a:r>
          </a:p>
          <a:p>
            <a:pPr eaLnBrk="1" hangingPunct="1"/>
            <a:r>
              <a:rPr lang="cs-CZ"/>
              <a:t>1581 – F.Rousset - císařský řez na žijící ženě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225531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16.století a porodnictví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Roeslin : 1519 – Zpráva a naučení ženám těhotným a babám pupkořezným – doplnil Mikuláš Klaudián</a:t>
            </a:r>
          </a:p>
          <a:p>
            <a:pPr eaLnBrk="1" hangingPunct="1"/>
            <a:r>
              <a:rPr lang="cs-CZ"/>
              <a:t>1540 – v Itálii byl proveden chirurgem Ch.Bainem císařský řez na živé rodičce , plod byl mrtvý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OŠETŘOVATELSKÁ PÉČE V GYNEKOLOGII A PORODNICTVÍ </a:t>
            </a:r>
          </a:p>
        </p:txBody>
      </p:sp>
    </p:spTree>
    <p:extLst>
      <p:ext uri="{BB962C8B-B14F-4D97-AF65-F5344CB8AC3E}">
        <p14:creationId xmlns:p14="http://schemas.microsoft.com/office/powerpoint/2010/main" val="2290667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Motiv4">
  <a:themeElements>
    <a:clrScheme name="Motiv systému Office 2">
      <a:dk1>
        <a:srgbClr val="333333"/>
      </a:dk1>
      <a:lt1>
        <a:srgbClr val="FFFFFF"/>
      </a:lt1>
      <a:dk2>
        <a:srgbClr val="006666"/>
      </a:dk2>
      <a:lt2>
        <a:srgbClr val="FFFFFF"/>
      </a:lt2>
      <a:accent1>
        <a:srgbClr val="7EB0E6"/>
      </a:accent1>
      <a:accent2>
        <a:srgbClr val="7BD96C"/>
      </a:accent2>
      <a:accent3>
        <a:srgbClr val="AAB8B8"/>
      </a:accent3>
      <a:accent4>
        <a:srgbClr val="DADADA"/>
      </a:accent4>
      <a:accent5>
        <a:srgbClr val="C0D4F0"/>
      </a:accent5>
      <a:accent6>
        <a:srgbClr val="6FC461"/>
      </a:accent6>
      <a:hlink>
        <a:srgbClr val="45E6E6"/>
      </a:hlink>
      <a:folHlink>
        <a:srgbClr val="D5EB81"/>
      </a:folHlink>
    </a:clrScheme>
    <a:fontScheme name="Motiv systém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ystému Office 1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00CCCC"/>
        </a:accent1>
        <a:accent2>
          <a:srgbClr val="2BD9D9"/>
        </a:accent2>
        <a:accent3>
          <a:srgbClr val="AAB8B8"/>
        </a:accent3>
        <a:accent4>
          <a:srgbClr val="DADADA"/>
        </a:accent4>
        <a:accent5>
          <a:srgbClr val="AAE2E2"/>
        </a:accent5>
        <a:accent6>
          <a:srgbClr val="26C4C4"/>
        </a:accent6>
        <a:hlink>
          <a:srgbClr val="45E6E6"/>
        </a:hlink>
        <a:folHlink>
          <a:srgbClr val="49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7EB0E6"/>
        </a:accent1>
        <a:accent2>
          <a:srgbClr val="7BD96C"/>
        </a:accent2>
        <a:accent3>
          <a:srgbClr val="AAB8B8"/>
        </a:accent3>
        <a:accent4>
          <a:srgbClr val="DADADA"/>
        </a:accent4>
        <a:accent5>
          <a:srgbClr val="C0D4F0"/>
        </a:accent5>
        <a:accent6>
          <a:srgbClr val="6FC461"/>
        </a:accent6>
        <a:hlink>
          <a:srgbClr val="45E6E6"/>
        </a:hlink>
        <a:folHlink>
          <a:srgbClr val="D5EB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FFA6AA"/>
        </a:accent1>
        <a:accent2>
          <a:srgbClr val="36D9D9"/>
        </a:accent2>
        <a:accent3>
          <a:srgbClr val="AAB8B8"/>
        </a:accent3>
        <a:accent4>
          <a:srgbClr val="DADADA"/>
        </a:accent4>
        <a:accent5>
          <a:srgbClr val="FFD0D2"/>
        </a:accent5>
        <a:accent6>
          <a:srgbClr val="30C4C4"/>
        </a:accent6>
        <a:hlink>
          <a:srgbClr val="F7C6E9"/>
        </a:hlink>
        <a:folHlink>
          <a:srgbClr val="FFDE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F2A885"/>
        </a:accent1>
        <a:accent2>
          <a:srgbClr val="D5A8F7"/>
        </a:accent2>
        <a:accent3>
          <a:srgbClr val="AAB8B8"/>
        </a:accent3>
        <a:accent4>
          <a:srgbClr val="DADADA"/>
        </a:accent4>
        <a:accent5>
          <a:srgbClr val="F7D1C2"/>
        </a:accent5>
        <a:accent6>
          <a:srgbClr val="C198E0"/>
        </a:accent6>
        <a:hlink>
          <a:srgbClr val="EBE781"/>
        </a:hlink>
        <a:folHlink>
          <a:srgbClr val="45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26C4C4"/>
        </a:accent6>
        <a:hlink>
          <a:srgbClr val="45E6E6"/>
        </a:hlink>
        <a:folHlink>
          <a:srgbClr val="49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0E6"/>
        </a:accent1>
        <a:accent2>
          <a:srgbClr val="7BD96C"/>
        </a:accent2>
        <a:accent3>
          <a:srgbClr val="FFFFFF"/>
        </a:accent3>
        <a:accent4>
          <a:srgbClr val="000000"/>
        </a:accent4>
        <a:accent5>
          <a:srgbClr val="C0D4F0"/>
        </a:accent5>
        <a:accent6>
          <a:srgbClr val="6FC461"/>
        </a:accent6>
        <a:hlink>
          <a:srgbClr val="45E6E6"/>
        </a:hlink>
        <a:folHlink>
          <a:srgbClr val="D5EB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6AA"/>
        </a:accent1>
        <a:accent2>
          <a:srgbClr val="36D9D9"/>
        </a:accent2>
        <a:accent3>
          <a:srgbClr val="FFFFFF"/>
        </a:accent3>
        <a:accent4>
          <a:srgbClr val="000000"/>
        </a:accent4>
        <a:accent5>
          <a:srgbClr val="FFD0D2"/>
        </a:accent5>
        <a:accent6>
          <a:srgbClr val="30C4C4"/>
        </a:accent6>
        <a:hlink>
          <a:srgbClr val="F7C6E9"/>
        </a:hlink>
        <a:folHlink>
          <a:srgbClr val="FF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885"/>
        </a:accent1>
        <a:accent2>
          <a:srgbClr val="D5A8F7"/>
        </a:accent2>
        <a:accent3>
          <a:srgbClr val="FFFFFF"/>
        </a:accent3>
        <a:accent4>
          <a:srgbClr val="000000"/>
        </a:accent4>
        <a:accent5>
          <a:srgbClr val="F7D1C2"/>
        </a:accent5>
        <a:accent6>
          <a:srgbClr val="C198E0"/>
        </a:accent6>
        <a:hlink>
          <a:srgbClr val="EBE781"/>
        </a:hlink>
        <a:folHlink>
          <a:srgbClr val="45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6666"/>
      </a:dk2>
      <a:lt2>
        <a:srgbClr val="FFFFFF"/>
      </a:lt2>
      <a:accent1>
        <a:srgbClr val="7EB0E6"/>
      </a:accent1>
      <a:accent2>
        <a:srgbClr val="7BD96C"/>
      </a:accent2>
      <a:accent3>
        <a:srgbClr val="AAB8B8"/>
      </a:accent3>
      <a:accent4>
        <a:srgbClr val="DADADA"/>
      </a:accent4>
      <a:accent5>
        <a:srgbClr val="C0D4F0"/>
      </a:accent5>
      <a:accent6>
        <a:srgbClr val="6FC461"/>
      </a:accent6>
      <a:hlink>
        <a:srgbClr val="45E6E6"/>
      </a:hlink>
      <a:folHlink>
        <a:srgbClr val="D5EB8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00CCCC"/>
        </a:accent1>
        <a:accent2>
          <a:srgbClr val="2BD9D9"/>
        </a:accent2>
        <a:accent3>
          <a:srgbClr val="AAB8B8"/>
        </a:accent3>
        <a:accent4>
          <a:srgbClr val="DADADA"/>
        </a:accent4>
        <a:accent5>
          <a:srgbClr val="AAE2E2"/>
        </a:accent5>
        <a:accent6>
          <a:srgbClr val="26C4C4"/>
        </a:accent6>
        <a:hlink>
          <a:srgbClr val="45E6E6"/>
        </a:hlink>
        <a:folHlink>
          <a:srgbClr val="49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7EB0E6"/>
        </a:accent1>
        <a:accent2>
          <a:srgbClr val="7BD96C"/>
        </a:accent2>
        <a:accent3>
          <a:srgbClr val="AAB8B8"/>
        </a:accent3>
        <a:accent4>
          <a:srgbClr val="DADADA"/>
        </a:accent4>
        <a:accent5>
          <a:srgbClr val="C0D4F0"/>
        </a:accent5>
        <a:accent6>
          <a:srgbClr val="6FC461"/>
        </a:accent6>
        <a:hlink>
          <a:srgbClr val="45E6E6"/>
        </a:hlink>
        <a:folHlink>
          <a:srgbClr val="D5EB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FFA6AA"/>
        </a:accent1>
        <a:accent2>
          <a:srgbClr val="36D9D9"/>
        </a:accent2>
        <a:accent3>
          <a:srgbClr val="AAB8B8"/>
        </a:accent3>
        <a:accent4>
          <a:srgbClr val="DADADA"/>
        </a:accent4>
        <a:accent5>
          <a:srgbClr val="FFD0D2"/>
        </a:accent5>
        <a:accent6>
          <a:srgbClr val="30C4C4"/>
        </a:accent6>
        <a:hlink>
          <a:srgbClr val="F7C6E9"/>
        </a:hlink>
        <a:folHlink>
          <a:srgbClr val="FFDE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F2A885"/>
        </a:accent1>
        <a:accent2>
          <a:srgbClr val="D5A8F7"/>
        </a:accent2>
        <a:accent3>
          <a:srgbClr val="AAB8B8"/>
        </a:accent3>
        <a:accent4>
          <a:srgbClr val="DADADA"/>
        </a:accent4>
        <a:accent5>
          <a:srgbClr val="F7D1C2"/>
        </a:accent5>
        <a:accent6>
          <a:srgbClr val="C198E0"/>
        </a:accent6>
        <a:hlink>
          <a:srgbClr val="EBE781"/>
        </a:hlink>
        <a:folHlink>
          <a:srgbClr val="45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26C4C4"/>
        </a:accent6>
        <a:hlink>
          <a:srgbClr val="45E6E6"/>
        </a:hlink>
        <a:folHlink>
          <a:srgbClr val="49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0E6"/>
        </a:accent1>
        <a:accent2>
          <a:srgbClr val="7BD96C"/>
        </a:accent2>
        <a:accent3>
          <a:srgbClr val="FFFFFF"/>
        </a:accent3>
        <a:accent4>
          <a:srgbClr val="000000"/>
        </a:accent4>
        <a:accent5>
          <a:srgbClr val="C0D4F0"/>
        </a:accent5>
        <a:accent6>
          <a:srgbClr val="6FC461"/>
        </a:accent6>
        <a:hlink>
          <a:srgbClr val="45E6E6"/>
        </a:hlink>
        <a:folHlink>
          <a:srgbClr val="D5EB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6AA"/>
        </a:accent1>
        <a:accent2>
          <a:srgbClr val="36D9D9"/>
        </a:accent2>
        <a:accent3>
          <a:srgbClr val="FFFFFF"/>
        </a:accent3>
        <a:accent4>
          <a:srgbClr val="000000"/>
        </a:accent4>
        <a:accent5>
          <a:srgbClr val="FFD0D2"/>
        </a:accent5>
        <a:accent6>
          <a:srgbClr val="30C4C4"/>
        </a:accent6>
        <a:hlink>
          <a:srgbClr val="F7C6E9"/>
        </a:hlink>
        <a:folHlink>
          <a:srgbClr val="FF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885"/>
        </a:accent1>
        <a:accent2>
          <a:srgbClr val="D5A8F7"/>
        </a:accent2>
        <a:accent3>
          <a:srgbClr val="FFFFFF"/>
        </a:accent3>
        <a:accent4>
          <a:srgbClr val="000000"/>
        </a:accent4>
        <a:accent5>
          <a:srgbClr val="F7D1C2"/>
        </a:accent5>
        <a:accent6>
          <a:srgbClr val="C198E0"/>
        </a:accent6>
        <a:hlink>
          <a:srgbClr val="EBE781"/>
        </a:hlink>
        <a:folHlink>
          <a:srgbClr val="45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tiv4">
  <a:themeElements>
    <a:clrScheme name="Motiv systému Office 2">
      <a:dk1>
        <a:srgbClr val="333333"/>
      </a:dk1>
      <a:lt1>
        <a:srgbClr val="FFFFFF"/>
      </a:lt1>
      <a:dk2>
        <a:srgbClr val="006666"/>
      </a:dk2>
      <a:lt2>
        <a:srgbClr val="FFFFFF"/>
      </a:lt2>
      <a:accent1>
        <a:srgbClr val="7EB0E6"/>
      </a:accent1>
      <a:accent2>
        <a:srgbClr val="7BD96C"/>
      </a:accent2>
      <a:accent3>
        <a:srgbClr val="AAB8B8"/>
      </a:accent3>
      <a:accent4>
        <a:srgbClr val="DADADA"/>
      </a:accent4>
      <a:accent5>
        <a:srgbClr val="C0D4F0"/>
      </a:accent5>
      <a:accent6>
        <a:srgbClr val="6FC461"/>
      </a:accent6>
      <a:hlink>
        <a:srgbClr val="45E6E6"/>
      </a:hlink>
      <a:folHlink>
        <a:srgbClr val="D5EB81"/>
      </a:folHlink>
    </a:clrScheme>
    <a:fontScheme name="Motiv systém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ystému Office 1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00CCCC"/>
        </a:accent1>
        <a:accent2>
          <a:srgbClr val="2BD9D9"/>
        </a:accent2>
        <a:accent3>
          <a:srgbClr val="AAB8B8"/>
        </a:accent3>
        <a:accent4>
          <a:srgbClr val="DADADA"/>
        </a:accent4>
        <a:accent5>
          <a:srgbClr val="AAE2E2"/>
        </a:accent5>
        <a:accent6>
          <a:srgbClr val="26C4C4"/>
        </a:accent6>
        <a:hlink>
          <a:srgbClr val="45E6E6"/>
        </a:hlink>
        <a:folHlink>
          <a:srgbClr val="49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7EB0E6"/>
        </a:accent1>
        <a:accent2>
          <a:srgbClr val="7BD96C"/>
        </a:accent2>
        <a:accent3>
          <a:srgbClr val="AAB8B8"/>
        </a:accent3>
        <a:accent4>
          <a:srgbClr val="DADADA"/>
        </a:accent4>
        <a:accent5>
          <a:srgbClr val="C0D4F0"/>
        </a:accent5>
        <a:accent6>
          <a:srgbClr val="6FC461"/>
        </a:accent6>
        <a:hlink>
          <a:srgbClr val="45E6E6"/>
        </a:hlink>
        <a:folHlink>
          <a:srgbClr val="D5EB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FFA6AA"/>
        </a:accent1>
        <a:accent2>
          <a:srgbClr val="36D9D9"/>
        </a:accent2>
        <a:accent3>
          <a:srgbClr val="AAB8B8"/>
        </a:accent3>
        <a:accent4>
          <a:srgbClr val="DADADA"/>
        </a:accent4>
        <a:accent5>
          <a:srgbClr val="FFD0D2"/>
        </a:accent5>
        <a:accent6>
          <a:srgbClr val="30C4C4"/>
        </a:accent6>
        <a:hlink>
          <a:srgbClr val="F7C6E9"/>
        </a:hlink>
        <a:folHlink>
          <a:srgbClr val="FFDE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F2A885"/>
        </a:accent1>
        <a:accent2>
          <a:srgbClr val="D5A8F7"/>
        </a:accent2>
        <a:accent3>
          <a:srgbClr val="AAB8B8"/>
        </a:accent3>
        <a:accent4>
          <a:srgbClr val="DADADA"/>
        </a:accent4>
        <a:accent5>
          <a:srgbClr val="F7D1C2"/>
        </a:accent5>
        <a:accent6>
          <a:srgbClr val="C198E0"/>
        </a:accent6>
        <a:hlink>
          <a:srgbClr val="EBE781"/>
        </a:hlink>
        <a:folHlink>
          <a:srgbClr val="45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26C4C4"/>
        </a:accent6>
        <a:hlink>
          <a:srgbClr val="45E6E6"/>
        </a:hlink>
        <a:folHlink>
          <a:srgbClr val="49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0E6"/>
        </a:accent1>
        <a:accent2>
          <a:srgbClr val="7BD96C"/>
        </a:accent2>
        <a:accent3>
          <a:srgbClr val="FFFFFF"/>
        </a:accent3>
        <a:accent4>
          <a:srgbClr val="000000"/>
        </a:accent4>
        <a:accent5>
          <a:srgbClr val="C0D4F0"/>
        </a:accent5>
        <a:accent6>
          <a:srgbClr val="6FC461"/>
        </a:accent6>
        <a:hlink>
          <a:srgbClr val="45E6E6"/>
        </a:hlink>
        <a:folHlink>
          <a:srgbClr val="D5EB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6AA"/>
        </a:accent1>
        <a:accent2>
          <a:srgbClr val="36D9D9"/>
        </a:accent2>
        <a:accent3>
          <a:srgbClr val="FFFFFF"/>
        </a:accent3>
        <a:accent4>
          <a:srgbClr val="000000"/>
        </a:accent4>
        <a:accent5>
          <a:srgbClr val="FFD0D2"/>
        </a:accent5>
        <a:accent6>
          <a:srgbClr val="30C4C4"/>
        </a:accent6>
        <a:hlink>
          <a:srgbClr val="F7C6E9"/>
        </a:hlink>
        <a:folHlink>
          <a:srgbClr val="FF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885"/>
        </a:accent1>
        <a:accent2>
          <a:srgbClr val="D5A8F7"/>
        </a:accent2>
        <a:accent3>
          <a:srgbClr val="FFFFFF"/>
        </a:accent3>
        <a:accent4>
          <a:srgbClr val="000000"/>
        </a:accent4>
        <a:accent5>
          <a:srgbClr val="F7D1C2"/>
        </a:accent5>
        <a:accent6>
          <a:srgbClr val="C198E0"/>
        </a:accent6>
        <a:hlink>
          <a:srgbClr val="EBE781"/>
        </a:hlink>
        <a:folHlink>
          <a:srgbClr val="45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333333"/>
      </a:dk1>
      <a:lt1>
        <a:srgbClr val="FFFFFF"/>
      </a:lt1>
      <a:dk2>
        <a:srgbClr val="006666"/>
      </a:dk2>
      <a:lt2>
        <a:srgbClr val="FFFFFF"/>
      </a:lt2>
      <a:accent1>
        <a:srgbClr val="7EB0E6"/>
      </a:accent1>
      <a:accent2>
        <a:srgbClr val="7BD96C"/>
      </a:accent2>
      <a:accent3>
        <a:srgbClr val="AAB8B8"/>
      </a:accent3>
      <a:accent4>
        <a:srgbClr val="DADADA"/>
      </a:accent4>
      <a:accent5>
        <a:srgbClr val="C0D4F0"/>
      </a:accent5>
      <a:accent6>
        <a:srgbClr val="6FC461"/>
      </a:accent6>
      <a:hlink>
        <a:srgbClr val="45E6E6"/>
      </a:hlink>
      <a:folHlink>
        <a:srgbClr val="D5EB8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00CCCC"/>
        </a:accent1>
        <a:accent2>
          <a:srgbClr val="2BD9D9"/>
        </a:accent2>
        <a:accent3>
          <a:srgbClr val="AAB8B8"/>
        </a:accent3>
        <a:accent4>
          <a:srgbClr val="DADADA"/>
        </a:accent4>
        <a:accent5>
          <a:srgbClr val="AAE2E2"/>
        </a:accent5>
        <a:accent6>
          <a:srgbClr val="26C4C4"/>
        </a:accent6>
        <a:hlink>
          <a:srgbClr val="45E6E6"/>
        </a:hlink>
        <a:folHlink>
          <a:srgbClr val="49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7EB0E6"/>
        </a:accent1>
        <a:accent2>
          <a:srgbClr val="7BD96C"/>
        </a:accent2>
        <a:accent3>
          <a:srgbClr val="AAB8B8"/>
        </a:accent3>
        <a:accent4>
          <a:srgbClr val="DADADA"/>
        </a:accent4>
        <a:accent5>
          <a:srgbClr val="C0D4F0"/>
        </a:accent5>
        <a:accent6>
          <a:srgbClr val="6FC461"/>
        </a:accent6>
        <a:hlink>
          <a:srgbClr val="45E6E6"/>
        </a:hlink>
        <a:folHlink>
          <a:srgbClr val="D5EB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FFA6AA"/>
        </a:accent1>
        <a:accent2>
          <a:srgbClr val="36D9D9"/>
        </a:accent2>
        <a:accent3>
          <a:srgbClr val="AAB8B8"/>
        </a:accent3>
        <a:accent4>
          <a:srgbClr val="DADADA"/>
        </a:accent4>
        <a:accent5>
          <a:srgbClr val="FFD0D2"/>
        </a:accent5>
        <a:accent6>
          <a:srgbClr val="30C4C4"/>
        </a:accent6>
        <a:hlink>
          <a:srgbClr val="F7C6E9"/>
        </a:hlink>
        <a:folHlink>
          <a:srgbClr val="FFDE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F2A885"/>
        </a:accent1>
        <a:accent2>
          <a:srgbClr val="D5A8F7"/>
        </a:accent2>
        <a:accent3>
          <a:srgbClr val="AAB8B8"/>
        </a:accent3>
        <a:accent4>
          <a:srgbClr val="DADADA"/>
        </a:accent4>
        <a:accent5>
          <a:srgbClr val="F7D1C2"/>
        </a:accent5>
        <a:accent6>
          <a:srgbClr val="C198E0"/>
        </a:accent6>
        <a:hlink>
          <a:srgbClr val="EBE781"/>
        </a:hlink>
        <a:folHlink>
          <a:srgbClr val="45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26C4C4"/>
        </a:accent6>
        <a:hlink>
          <a:srgbClr val="45E6E6"/>
        </a:hlink>
        <a:folHlink>
          <a:srgbClr val="49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0E6"/>
        </a:accent1>
        <a:accent2>
          <a:srgbClr val="7BD96C"/>
        </a:accent2>
        <a:accent3>
          <a:srgbClr val="FFFFFF"/>
        </a:accent3>
        <a:accent4>
          <a:srgbClr val="000000"/>
        </a:accent4>
        <a:accent5>
          <a:srgbClr val="C0D4F0"/>
        </a:accent5>
        <a:accent6>
          <a:srgbClr val="6FC461"/>
        </a:accent6>
        <a:hlink>
          <a:srgbClr val="45E6E6"/>
        </a:hlink>
        <a:folHlink>
          <a:srgbClr val="D5EB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6AA"/>
        </a:accent1>
        <a:accent2>
          <a:srgbClr val="36D9D9"/>
        </a:accent2>
        <a:accent3>
          <a:srgbClr val="FFFFFF"/>
        </a:accent3>
        <a:accent4>
          <a:srgbClr val="000000"/>
        </a:accent4>
        <a:accent5>
          <a:srgbClr val="FFD0D2"/>
        </a:accent5>
        <a:accent6>
          <a:srgbClr val="30C4C4"/>
        </a:accent6>
        <a:hlink>
          <a:srgbClr val="F7C6E9"/>
        </a:hlink>
        <a:folHlink>
          <a:srgbClr val="FF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885"/>
        </a:accent1>
        <a:accent2>
          <a:srgbClr val="D5A8F7"/>
        </a:accent2>
        <a:accent3>
          <a:srgbClr val="FFFFFF"/>
        </a:accent3>
        <a:accent4>
          <a:srgbClr val="000000"/>
        </a:accent4>
        <a:accent5>
          <a:srgbClr val="F7D1C2"/>
        </a:accent5>
        <a:accent6>
          <a:srgbClr val="C198E0"/>
        </a:accent6>
        <a:hlink>
          <a:srgbClr val="EBE781"/>
        </a:hlink>
        <a:folHlink>
          <a:srgbClr val="45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2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Motiv4</Template>
  <TotalTime>117</TotalTime>
  <Words>1706</Words>
  <Application>Microsoft Office PowerPoint</Application>
  <PresentationFormat>Předvádění na obrazovce (4:3)</PresentationFormat>
  <Paragraphs>243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45</vt:i4>
      </vt:variant>
    </vt:vector>
  </HeadingPairs>
  <TitlesOfParts>
    <vt:vector size="54" baseType="lpstr">
      <vt:lpstr>Arial</vt:lpstr>
      <vt:lpstr>Calibri</vt:lpstr>
      <vt:lpstr>Desyrel</vt:lpstr>
      <vt:lpstr>Times New Roman</vt:lpstr>
      <vt:lpstr>Motiv4</vt:lpstr>
      <vt:lpstr>1_Default Design</vt:lpstr>
      <vt:lpstr>1_Motiv4</vt:lpstr>
      <vt:lpstr>2_Default Design</vt:lpstr>
      <vt:lpstr>Motiv2</vt:lpstr>
      <vt:lpstr>Gynekologie a porodnictví 2020</vt:lpstr>
      <vt:lpstr>Historie gynekologie a porodnictví  Pasáž o historii oboru gynekologie a porodnictví je uvedena pro rozšíření znalostí o oboru a jeho vývoji.</vt:lpstr>
      <vt:lpstr>Egypt</vt:lpstr>
      <vt:lpstr>Antické Řecko</vt:lpstr>
      <vt:lpstr>Antický Řím</vt:lpstr>
      <vt:lpstr>Středověká medicína</vt:lpstr>
      <vt:lpstr>Renesance</vt:lpstr>
      <vt:lpstr>16.století a porodnictví</vt:lpstr>
      <vt:lpstr>16.století a porodnictví</vt:lpstr>
      <vt:lpstr>16.století a porodnictví</vt:lpstr>
      <vt:lpstr>16.století a porodnictví</vt:lpstr>
      <vt:lpstr>17.století a porodnictví</vt:lpstr>
      <vt:lpstr>17.století a porodnictví</vt:lpstr>
      <vt:lpstr>18.století - Porodnické kleště</vt:lpstr>
      <vt:lpstr>18.století - J.L.Baudeloque</vt:lpstr>
      <vt:lpstr>Počátky porodnictví v Praze</vt:lpstr>
      <vt:lpstr>Základy vědeckého porodnictví</vt:lpstr>
      <vt:lpstr>Základy gynekologických operací</vt:lpstr>
      <vt:lpstr>Základy asepse v porodnictví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Česká gynekologie a porodnictví po 2.světové válce</vt:lpstr>
      <vt:lpstr>Koncepce oboru gynekologie a porodnictví v ČR </vt:lpstr>
      <vt:lpstr>Definice, předmět a cíl oboru </vt:lpstr>
      <vt:lpstr>Náplň oboru</vt:lpstr>
      <vt:lpstr>   Perinatální medicína</vt:lpstr>
      <vt:lpstr>    Reprodukční gynekologie</vt:lpstr>
      <vt:lpstr>Reprodukční gynekologie </vt:lpstr>
      <vt:lpstr>Onkogynekologie </vt:lpstr>
      <vt:lpstr>Postgraduální vzdělávání</vt:lpstr>
      <vt:lpstr>Zdravotničtí pracovníci v oboru gynekologie a porodnictví</vt:lpstr>
      <vt:lpstr>Perspektivy oboru</vt:lpstr>
      <vt:lpstr>Perspektivy</vt:lpstr>
      <vt:lpstr>Priority výzkumu </vt:lpstr>
      <vt:lpstr>Očekávané trendy vývoje oboru </vt:lpstr>
      <vt:lpstr>Závěry</vt:lpstr>
      <vt:lpstr>Úkoly</vt:lpstr>
      <vt:lpstr>Otázky</vt:lpstr>
      <vt:lpstr>Děkuji za pozornost Petr Křepelka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Gynekologie a porodnictví</dc:title>
  <dc:creator>UPMD</dc:creator>
  <cp:lastModifiedBy>Petr Křepelka</cp:lastModifiedBy>
  <cp:revision>12</cp:revision>
  <dcterms:created xsi:type="dcterms:W3CDTF">2011-11-19T15:37:15Z</dcterms:created>
  <dcterms:modified xsi:type="dcterms:W3CDTF">2020-03-24T11:11:26Z</dcterms:modified>
</cp:coreProperties>
</file>