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4.xml" ContentType="application/vnd.openxmlformats-officedocument.presentationml.tags+xml"/>
  <Override PartName="/ppt/notesSlides/notesSlide19.xml" ContentType="application/vnd.openxmlformats-officedocument.presentationml.notesSlide+xml"/>
  <Override PartName="/ppt/tags/tag15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302" r:id="rId3"/>
    <p:sldId id="262" r:id="rId4"/>
    <p:sldId id="258" r:id="rId5"/>
    <p:sldId id="290" r:id="rId6"/>
    <p:sldId id="280" r:id="rId7"/>
    <p:sldId id="285" r:id="rId8"/>
    <p:sldId id="264" r:id="rId9"/>
    <p:sldId id="303" r:id="rId10"/>
    <p:sldId id="272" r:id="rId11"/>
    <p:sldId id="291" r:id="rId12"/>
    <p:sldId id="274" r:id="rId13"/>
    <p:sldId id="292" r:id="rId14"/>
    <p:sldId id="275" r:id="rId15"/>
    <p:sldId id="293" r:id="rId16"/>
    <p:sldId id="288" r:id="rId17"/>
    <p:sldId id="289" r:id="rId18"/>
    <p:sldId id="269" r:id="rId19"/>
    <p:sldId id="305" r:id="rId20"/>
    <p:sldId id="283" r:id="rId21"/>
    <p:sldId id="259" r:id="rId22"/>
    <p:sldId id="307" r:id="rId23"/>
    <p:sldId id="306" r:id="rId24"/>
    <p:sldId id="270" r:id="rId25"/>
    <p:sldId id="276" r:id="rId26"/>
    <p:sldId id="277" r:id="rId27"/>
    <p:sldId id="278" r:id="rId28"/>
    <p:sldId id="279" r:id="rId29"/>
    <p:sldId id="296" r:id="rId30"/>
    <p:sldId id="299" r:id="rId31"/>
    <p:sldId id="300" r:id="rId32"/>
    <p:sldId id="271" r:id="rId33"/>
  </p:sldIdLst>
  <p:sldSz cx="9144000" cy="6858000" type="screen4x3"/>
  <p:notesSz cx="6858000" cy="931386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na Richterová" initials="J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43735" autoAdjust="0"/>
  </p:normalViewPr>
  <p:slideViewPr>
    <p:cSldViewPr>
      <p:cViewPr varScale="1">
        <p:scale>
          <a:sx n="50" d="100"/>
          <a:sy n="50" d="100"/>
        </p:scale>
        <p:origin x="335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12-18T12:32:08.276" idx="1">
    <p:pos x="5410" y="264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6946BD-DC1F-48E2-B88F-C76B79B6AC5E}" type="datetimeFigureOut">
              <a:rPr lang="en-GB" smtClean="0"/>
              <a:t>13/07/2021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596FEC-7AA4-4F1D-9DB8-5CA7DFD476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6044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96FEC-7AA4-4F1D-9DB8-5CA7DFD4764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24816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 smtClean="0"/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96FEC-7AA4-4F1D-9DB8-5CA7DFD4764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1106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96FEC-7AA4-4F1D-9DB8-5CA7DFD4764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23900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96FEC-7AA4-4F1D-9DB8-5CA7DFD4764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45245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96FEC-7AA4-4F1D-9DB8-5CA7DFD4764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3200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96FEC-7AA4-4F1D-9DB8-5CA7DFD4764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8728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96FEC-7AA4-4F1D-9DB8-5CA7DFD4764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156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96FEC-7AA4-4F1D-9DB8-5CA7DFD4764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09085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96FEC-7AA4-4F1D-9DB8-5CA7DFD4764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2873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96FEC-7AA4-4F1D-9DB8-5CA7DFD4764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7833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96FEC-7AA4-4F1D-9DB8-5CA7DFD4764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0932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96FEC-7AA4-4F1D-9DB8-5CA7DFD4764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7534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96FEC-7AA4-4F1D-9DB8-5CA7DFD47645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7458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96FEC-7AA4-4F1D-9DB8-5CA7DFD47645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6468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96FEC-7AA4-4F1D-9DB8-5CA7DFD47645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911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96FEC-7AA4-4F1D-9DB8-5CA7DFD47645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9282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96FEC-7AA4-4F1D-9DB8-5CA7DFD47645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599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96FEC-7AA4-4F1D-9DB8-5CA7DFD47645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0205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96FEC-7AA4-4F1D-9DB8-5CA7DFD47645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415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96FEC-7AA4-4F1D-9DB8-5CA7DFD4764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709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96FEC-7AA4-4F1D-9DB8-5CA7DFD4764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777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endParaRPr lang="cs-CZ" baseline="0" dirty="0" smtClean="0"/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96FEC-7AA4-4F1D-9DB8-5CA7DFD4764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137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96FEC-7AA4-4F1D-9DB8-5CA7DFD4764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700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96FEC-7AA4-4F1D-9DB8-5CA7DFD4764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317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96FEC-7AA4-4F1D-9DB8-5CA7DFD4764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985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96FEC-7AA4-4F1D-9DB8-5CA7DFD4764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2125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13.07.2021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13.07.2021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13.07.2021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13.07.2021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13.07.2021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13.07.2021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13.07.2021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13.07.2021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13.07.2021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13.07.2021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13.07.2021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13.07.2021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0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3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4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comments" Target="../comments/comment1.xml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Classroom Management</a:t>
            </a:r>
            <a:endParaRPr lang="en-GB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0"/>
    </mc:Choice>
    <mc:Fallback xmlns="">
      <p:transition spd="slow" advTm="7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Disadvantages:</a:t>
            </a:r>
          </a:p>
          <a:p>
            <a:r>
              <a:rPr lang="en-GB" dirty="0" smtClean="0"/>
              <a:t>It favours the group, individual students do not have much chance to say anything on their own;</a:t>
            </a:r>
          </a:p>
          <a:p>
            <a:r>
              <a:rPr lang="en-GB" dirty="0" smtClean="0"/>
              <a:t>Many students are disinclined to participate;</a:t>
            </a:r>
          </a:p>
          <a:p>
            <a:r>
              <a:rPr lang="en-GB" dirty="0" smtClean="0"/>
              <a:t>It is not suitable for communicative language teaching, task-based activities;</a:t>
            </a:r>
          </a:p>
          <a:p>
            <a:endParaRPr 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462"/>
    </mc:Choice>
    <mc:Fallback xmlns="">
      <p:transition spd="slow" advTm="103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cs-CZ" dirty="0" smtClean="0">
                <a:solidFill>
                  <a:schemeClr val="accent1">
                    <a:lumMod val="75000"/>
                  </a:schemeClr>
                </a:solidFill>
              </a:rPr>
              <a:t>B,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Pair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work</a:t>
            </a:r>
            <a:r>
              <a:rPr lang="en-GB" dirty="0">
                <a:solidFill>
                  <a:srgbClr val="0070C0"/>
                </a:solidFill>
              </a:rPr>
              <a:t/>
            </a:r>
            <a:br>
              <a:rPr lang="en-GB" dirty="0">
                <a:solidFill>
                  <a:srgbClr val="0070C0"/>
                </a:solidFill>
              </a:rPr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Advantages:</a:t>
            </a:r>
          </a:p>
          <a:p>
            <a:r>
              <a:rPr lang="en-GB" dirty="0"/>
              <a:t>It dramatically increases the amount of </a:t>
            </a:r>
            <a:r>
              <a:rPr lang="en-GB" dirty="0">
                <a:solidFill>
                  <a:srgbClr val="0070C0"/>
                </a:solidFill>
              </a:rPr>
              <a:t>STT</a:t>
            </a:r>
            <a:r>
              <a:rPr lang="en-GB" dirty="0"/>
              <a:t>;</a:t>
            </a:r>
          </a:p>
          <a:p>
            <a:r>
              <a:rPr lang="en-GB" dirty="0"/>
              <a:t>It allows students to work and interact independently without the necessary guidance of the teacher – promotes learner independence</a:t>
            </a:r>
            <a:r>
              <a:rPr lang="en-GB" dirty="0" smtClean="0"/>
              <a:t>; they have more time to practise</a:t>
            </a:r>
            <a:endParaRPr lang="en-GB" dirty="0"/>
          </a:p>
          <a:p>
            <a:r>
              <a:rPr lang="en-GB" dirty="0"/>
              <a:t>It allows the teacher to work with one or two pairs while the others continue working;</a:t>
            </a:r>
          </a:p>
          <a:p>
            <a:r>
              <a:rPr lang="en-GB" dirty="0"/>
              <a:t>It recognizes the old maxim that ´two heads are better than one´ - and promotes cooperation, sharing responsibility;</a:t>
            </a:r>
          </a:p>
          <a:p>
            <a:r>
              <a:rPr lang="en-GB" dirty="0"/>
              <a:t>It is relatively quick and easy to organize;</a:t>
            </a:r>
          </a:p>
          <a:p>
            <a:endParaRPr lang="en-GB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639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174"/>
    </mc:Choice>
    <mc:Fallback xmlns="">
      <p:transition spd="slow" advTm="163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 lnSpcReduction="10000"/>
          </a:bodyPr>
          <a:lstStyle/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Disadvantages:</a:t>
            </a:r>
          </a:p>
          <a:p>
            <a:r>
              <a:rPr lang="en-GB" dirty="0" smtClean="0"/>
              <a:t>Pair-work is frequently very noisy and some teachers and students dislike it;</a:t>
            </a:r>
          </a:p>
          <a:p>
            <a:r>
              <a:rPr lang="en-GB" dirty="0" smtClean="0"/>
              <a:t>Students in pairs often change the topic and the point of the activity;</a:t>
            </a:r>
          </a:p>
          <a:p>
            <a:r>
              <a:rPr lang="en-GB" dirty="0" smtClean="0"/>
              <a:t>It is not popular with some students who prefer to talk to the teacher and not to someone whose English is not better t</a:t>
            </a:r>
            <a:r>
              <a:rPr lang="cs-CZ" dirty="0" smtClean="0"/>
              <a:t>h</a:t>
            </a:r>
            <a:r>
              <a:rPr lang="en-GB" dirty="0" smtClean="0"/>
              <a:t>an theirs;</a:t>
            </a:r>
          </a:p>
          <a:p>
            <a:r>
              <a:rPr lang="en-GB" dirty="0" smtClean="0"/>
              <a:t>The actual choice of partner can be problematic;</a:t>
            </a:r>
            <a:endParaRPr lang="en-GB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19"/>
    </mc:Choice>
    <mc:Fallback xmlns="">
      <p:transition spd="slow" advTm="94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cs-CZ" dirty="0" smtClean="0">
                <a:solidFill>
                  <a:srgbClr val="0070C0"/>
                </a:solidFill>
              </a:rPr>
              <a:t>C, </a:t>
            </a:r>
            <a:r>
              <a:rPr lang="en-GB" dirty="0" smtClean="0">
                <a:solidFill>
                  <a:srgbClr val="0070C0"/>
                </a:solidFill>
              </a:rPr>
              <a:t>Group-work</a:t>
            </a:r>
            <a:r>
              <a:rPr lang="en-GB" dirty="0">
                <a:solidFill>
                  <a:srgbClr val="0070C0"/>
                </a:solidFill>
              </a:rPr>
              <a:t/>
            </a:r>
            <a:br>
              <a:rPr lang="en-GB" dirty="0">
                <a:solidFill>
                  <a:srgbClr val="0070C0"/>
                </a:solidFill>
              </a:rPr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Advantages</a:t>
            </a:r>
          </a:p>
          <a:p>
            <a:r>
              <a:rPr lang="en-GB" dirty="0"/>
              <a:t>Like pair</a:t>
            </a:r>
            <a:r>
              <a:rPr lang="cs-CZ" dirty="0"/>
              <a:t>-</a:t>
            </a:r>
            <a:r>
              <a:rPr lang="en-GB" dirty="0"/>
              <a:t>work, this dramatically increases the amount of talking for individual students;</a:t>
            </a:r>
          </a:p>
          <a:p>
            <a:r>
              <a:rPr lang="en-GB" dirty="0"/>
              <a:t>Unlike with pair-work, personal relationships are less problematic;</a:t>
            </a:r>
          </a:p>
          <a:p>
            <a:r>
              <a:rPr lang="en-GB" dirty="0"/>
              <a:t>It encourages broader skills of cooperation and negotiation than pair-work;</a:t>
            </a:r>
          </a:p>
          <a:p>
            <a:r>
              <a:rPr lang="en-GB" dirty="0"/>
              <a:t>It promotes learner autonomy – making their own decisions in the group;</a:t>
            </a:r>
          </a:p>
          <a:p>
            <a:r>
              <a:rPr lang="en-GB" dirty="0"/>
              <a:t>The students can choose their level of participation;</a:t>
            </a:r>
          </a:p>
          <a:p>
            <a:endParaRPr lang="en-GB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565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72"/>
    </mc:Choice>
    <mc:Fallback xmlns="">
      <p:transition spd="slow" advTm="108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Disadvantages:</a:t>
            </a:r>
          </a:p>
          <a:p>
            <a:r>
              <a:rPr lang="en-GB" dirty="0" smtClean="0"/>
              <a:t>It is likely to be noisy;</a:t>
            </a:r>
          </a:p>
          <a:p>
            <a:r>
              <a:rPr lang="en-GB" dirty="0" smtClean="0"/>
              <a:t>Not all students enjoy it;</a:t>
            </a:r>
          </a:p>
          <a:p>
            <a:r>
              <a:rPr lang="en-GB" dirty="0" smtClean="0"/>
              <a:t>Individuals may fall into group roles that become fossilized – always passive;</a:t>
            </a:r>
          </a:p>
          <a:p>
            <a:r>
              <a:rPr lang="en-GB" dirty="0" smtClean="0"/>
              <a:t>Group can take longer to organise than pairs; beginning and ending may be chaotic;</a:t>
            </a:r>
          </a:p>
          <a:p>
            <a:endParaRPr 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881"/>
    </mc:Choice>
    <mc:Fallback xmlns="">
      <p:transition spd="slow" advTm="106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cs-CZ" dirty="0" smtClean="0">
                <a:solidFill>
                  <a:schemeClr val="accent1">
                    <a:lumMod val="75000"/>
                  </a:schemeClr>
                </a:solidFill>
              </a:rPr>
              <a:t>D,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Students on their own</a:t>
            </a:r>
            <a:r>
              <a:rPr lang="en-GB" dirty="0">
                <a:solidFill>
                  <a:srgbClr val="0070C0"/>
                </a:solidFill>
              </a:rPr>
              <a:t/>
            </a:r>
            <a:br>
              <a:rPr lang="en-GB" dirty="0">
                <a:solidFill>
                  <a:srgbClr val="0070C0"/>
                </a:solidFill>
              </a:rPr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Advantages:</a:t>
            </a:r>
          </a:p>
          <a:p>
            <a:r>
              <a:rPr lang="en-GB" dirty="0"/>
              <a:t>It allows teachers to respond to individual student differences (pace of learning, style of learning, preferences);</a:t>
            </a:r>
          </a:p>
          <a:p>
            <a:r>
              <a:rPr lang="en-GB" dirty="0"/>
              <a:t>It is likely to be less stressful for students than performing in a whole-class setting;</a:t>
            </a:r>
          </a:p>
          <a:p>
            <a:r>
              <a:rPr lang="en-GB" dirty="0"/>
              <a:t>It can develop learner autonomy and promote his self-reliance;</a:t>
            </a:r>
          </a:p>
          <a:p>
            <a:r>
              <a:rPr lang="en-GB" dirty="0"/>
              <a:t>It can be a way to restoring peace and </a:t>
            </a:r>
            <a:r>
              <a:rPr lang="en-GB" dirty="0" err="1"/>
              <a:t>tranquility</a:t>
            </a:r>
            <a:r>
              <a:rPr lang="en-GB" dirty="0"/>
              <a:t> to a noisy situation;</a:t>
            </a:r>
          </a:p>
          <a:p>
            <a:endParaRPr lang="en-GB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67"/>
    </mc:Choice>
    <mc:Fallback xmlns="">
      <p:transition spd="slow" advTm="81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>
            <a:normAutofit/>
          </a:bodyPr>
          <a:lstStyle/>
          <a:p>
            <a:pPr lvl="0"/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Advantages:</a:t>
            </a:r>
          </a:p>
          <a:p>
            <a:r>
              <a:rPr lang="en-GB" dirty="0" smtClean="0"/>
              <a:t>It allows teachers to respond to individual student differences (pace of learning, style of learning, preferences);</a:t>
            </a:r>
          </a:p>
          <a:p>
            <a:r>
              <a:rPr lang="en-GB" dirty="0" smtClean="0"/>
              <a:t>It is likely to be less stressful for students than performing in a whole-class setting;</a:t>
            </a:r>
          </a:p>
          <a:p>
            <a:r>
              <a:rPr lang="en-GB" dirty="0" smtClean="0"/>
              <a:t>It can develop learner autonomy and promote his self-reliance;</a:t>
            </a:r>
          </a:p>
          <a:p>
            <a:r>
              <a:rPr lang="en-GB" dirty="0" smtClean="0"/>
              <a:t>It can be a way to restoring peace and </a:t>
            </a:r>
            <a:r>
              <a:rPr lang="en-GB" dirty="0" err="1" smtClean="0"/>
              <a:t>tranquility</a:t>
            </a:r>
            <a:r>
              <a:rPr lang="en-GB" dirty="0" smtClean="0"/>
              <a:t> to a noisy situation;</a:t>
            </a:r>
          </a:p>
          <a:p>
            <a:endParaRPr 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93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3"/>
    </mc:Choice>
    <mc:Fallback xmlns="">
      <p:transition spd="slow" advTm="5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Disadvantages:</a:t>
            </a:r>
          </a:p>
          <a:p>
            <a:r>
              <a:rPr lang="en-GB" dirty="0" smtClean="0"/>
              <a:t>It does not help a  class develop a sense of belonging, encourage cooperation, encourage mutual motivation;</a:t>
            </a:r>
          </a:p>
          <a:p>
            <a:r>
              <a:rPr lang="en-GB" dirty="0" smtClean="0"/>
              <a:t>When combined with assigning individual tasks, it means much more thought and preparation – and time;</a:t>
            </a:r>
            <a:endParaRPr lang="en-GB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491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75"/>
    </mc:Choice>
    <mc:Fallback xmlns="">
      <p:transition spd="slow" advTm="57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O</a:t>
            </a:r>
            <a:r>
              <a:rPr lang="en-GB" dirty="0" err="1" smtClean="0">
                <a:solidFill>
                  <a:schemeClr val="accent2">
                    <a:lumMod val="75000"/>
                  </a:schemeClr>
                </a:solidFill>
              </a:rPr>
              <a:t>rganising</a:t>
            </a:r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accent2">
                    <a:lumMod val="75000"/>
                  </a:schemeClr>
                </a:solidFill>
              </a:rPr>
              <a:t>pairwork</a:t>
            </a:r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 and </a:t>
            </a:r>
            <a:r>
              <a:rPr lang="en-GB" dirty="0" err="1" smtClean="0">
                <a:solidFill>
                  <a:schemeClr val="accent2">
                    <a:lumMod val="75000"/>
                  </a:schemeClr>
                </a:solidFill>
              </a:rPr>
              <a:t>groupwork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pPr lvl="0"/>
            <a:r>
              <a:rPr lang="en-GB" u="sng" dirty="0" smtClean="0"/>
              <a:t>Making it work</a:t>
            </a:r>
            <a:r>
              <a:rPr lang="en-GB" dirty="0" smtClean="0"/>
              <a:t>:</a:t>
            </a:r>
          </a:p>
          <a:p>
            <a:pPr lvl="0"/>
            <a:r>
              <a:rPr lang="en-GB" dirty="0" smtClean="0"/>
              <a:t>Creating pairs and groups – principles: </a:t>
            </a:r>
            <a:r>
              <a:rPr lang="en-GB" dirty="0" smtClean="0">
                <a:solidFill>
                  <a:srgbClr val="0070C0"/>
                </a:solidFill>
              </a:rPr>
              <a:t>friendship</a:t>
            </a:r>
            <a:r>
              <a:rPr lang="en-GB" dirty="0" smtClean="0"/>
              <a:t>, </a:t>
            </a:r>
            <a:r>
              <a:rPr lang="en-GB" dirty="0" smtClean="0">
                <a:solidFill>
                  <a:srgbClr val="0070C0"/>
                </a:solidFill>
              </a:rPr>
              <a:t>streaming</a:t>
            </a:r>
            <a:r>
              <a:rPr lang="en-GB" dirty="0" smtClean="0"/>
              <a:t>, </a:t>
            </a:r>
            <a:r>
              <a:rPr lang="en-GB" dirty="0" smtClean="0">
                <a:solidFill>
                  <a:srgbClr val="0070C0"/>
                </a:solidFill>
              </a:rPr>
              <a:t>chance</a:t>
            </a:r>
            <a:r>
              <a:rPr lang="en-GB" dirty="0" smtClean="0"/>
              <a:t>, </a:t>
            </a:r>
            <a:r>
              <a:rPr lang="en-GB" dirty="0" smtClean="0">
                <a:solidFill>
                  <a:srgbClr val="0070C0"/>
                </a:solidFill>
              </a:rPr>
              <a:t>changing groups</a:t>
            </a:r>
            <a:r>
              <a:rPr lang="en-GB" dirty="0" smtClean="0"/>
              <a:t>;</a:t>
            </a:r>
          </a:p>
          <a:p>
            <a:r>
              <a:rPr lang="cs-CZ" i="1" dirty="0" err="1" smtClean="0"/>
              <a:t>Get</a:t>
            </a:r>
            <a:r>
              <a:rPr lang="cs-CZ" i="1" dirty="0" smtClean="0"/>
              <a:t> </a:t>
            </a:r>
            <a:r>
              <a:rPr lang="cs-CZ" i="1" dirty="0" err="1" smtClean="0"/>
              <a:t>into</a:t>
            </a:r>
            <a:r>
              <a:rPr lang="cs-CZ" i="1" dirty="0" smtClean="0"/>
              <a:t> </a:t>
            </a:r>
            <a:r>
              <a:rPr lang="cs-CZ" i="1" dirty="0" err="1" smtClean="0"/>
              <a:t>groups</a:t>
            </a:r>
            <a:r>
              <a:rPr lang="en-US" i="1" dirty="0" smtClean="0"/>
              <a:t>; three students to/in each group; I’d like you to work in fours; work together with a friend; you two together; team up with two other people</a:t>
            </a:r>
            <a:r>
              <a:rPr lang="en-US" dirty="0" smtClean="0"/>
              <a:t>.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!!!</a:t>
            </a:r>
            <a:r>
              <a:rPr lang="en-US" dirty="0" smtClean="0">
                <a:solidFill>
                  <a:srgbClr val="FF0000"/>
                </a:solidFill>
              </a:rPr>
              <a:t>Find a pair; </a:t>
            </a:r>
            <a:endParaRPr lang="cs-CZ" dirty="0" smtClean="0">
              <a:solidFill>
                <a:srgbClr val="FF0000"/>
              </a:solidFill>
            </a:endParaRPr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426"/>
    </mc:Choice>
    <mc:Fallback xmlns="">
      <p:transition spd="slow" advTm="172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O</a:t>
            </a:r>
            <a:r>
              <a:rPr lang="en-GB" dirty="0" err="1">
                <a:solidFill>
                  <a:schemeClr val="accent2">
                    <a:lumMod val="75000"/>
                  </a:schemeClr>
                </a:solidFill>
              </a:rPr>
              <a:t>rganising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2">
                    <a:lumMod val="75000"/>
                  </a:schemeClr>
                </a:solidFill>
              </a:rPr>
              <a:t>pairwork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 and </a:t>
            </a:r>
            <a:r>
              <a:rPr lang="en-GB" dirty="0" err="1">
                <a:solidFill>
                  <a:schemeClr val="accent2">
                    <a:lumMod val="75000"/>
                  </a:schemeClr>
                </a:solidFill>
              </a:rPr>
              <a:t>groupwork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Procedures for pair-work and group-work (before; during; after</a:t>
            </a:r>
            <a:r>
              <a:rPr lang="en-GB" dirty="0" smtClean="0"/>
              <a:t>)</a:t>
            </a:r>
            <a:endParaRPr lang="cs-CZ" dirty="0" smtClean="0"/>
          </a:p>
          <a:p>
            <a:pPr lvl="0"/>
            <a:r>
              <a:rPr lang="en-GB" dirty="0"/>
              <a:t>Troubleshooting (finishing first, awkward groups);</a:t>
            </a:r>
          </a:p>
          <a:p>
            <a:endParaRPr lang="cs-CZ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4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500"/>
    </mc:Choice>
    <mc:Fallback xmlns="">
      <p:transition spd="slow" advTm="156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What is classroom management? 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skill of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creating the conditions </a:t>
            </a:r>
            <a:r>
              <a:rPr lang="en-GB" dirty="0"/>
              <a:t>in which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learning</a:t>
            </a:r>
            <a:r>
              <a:rPr lang="en-GB" dirty="0"/>
              <a:t> can take place; </a:t>
            </a:r>
          </a:p>
          <a:p>
            <a:r>
              <a:rPr lang="en-GB" b="1" dirty="0">
                <a:solidFill>
                  <a:srgbClr val="0070C0"/>
                </a:solidFill>
              </a:rPr>
              <a:t>organisational skills</a:t>
            </a:r>
            <a:r>
              <a:rPr lang="en-GB" dirty="0"/>
              <a:t> and </a:t>
            </a:r>
            <a:r>
              <a:rPr lang="en-GB" b="1" dirty="0">
                <a:solidFill>
                  <a:srgbClr val="0070C0"/>
                </a:solidFill>
              </a:rPr>
              <a:t>techniques</a:t>
            </a:r>
            <a:r>
              <a:rPr lang="en-GB" dirty="0"/>
              <a:t>;</a:t>
            </a:r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2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45"/>
    </mc:Choice>
    <mc:Fallback xmlns="">
      <p:transition spd="slow" advTm="75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cs-CZ" dirty="0" err="1" smtClean="0">
                <a:solidFill>
                  <a:schemeClr val="accent2">
                    <a:lumMod val="75000"/>
                  </a:schemeClr>
                </a:solidFill>
              </a:rPr>
              <a:t>Seating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accent2">
                    <a:lumMod val="75000"/>
                  </a:schemeClr>
                </a:solidFill>
              </a:rPr>
              <a:t>arrangements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3" t="29959" r="26129" b="15796"/>
          <a:stretch/>
        </p:blipFill>
        <p:spPr>
          <a:xfrm>
            <a:off x="1187624" y="1268760"/>
            <a:ext cx="7344816" cy="4104456"/>
          </a:xfr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8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556"/>
    </mc:Choice>
    <mc:Fallback xmlns="">
      <p:transition spd="slow" advTm="150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>
                <a:solidFill>
                  <a:srgbClr val="C00000"/>
                </a:solidFill>
              </a:rPr>
              <a:t>2. </a:t>
            </a:r>
            <a:r>
              <a:rPr lang="en-GB" dirty="0" smtClean="0">
                <a:solidFill>
                  <a:srgbClr val="C00000"/>
                </a:solidFill>
              </a:rPr>
              <a:t>Activities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GB" dirty="0" smtClean="0"/>
              <a:t>setting up activities</a:t>
            </a:r>
            <a:r>
              <a:rPr lang="cs-CZ" dirty="0" smtClean="0"/>
              <a:t> </a:t>
            </a:r>
            <a:r>
              <a:rPr lang="en-US" dirty="0" smtClean="0"/>
              <a:t>( controlled, guided, creative or free communication</a:t>
            </a:r>
            <a:endParaRPr lang="en-GB" dirty="0" smtClean="0"/>
          </a:p>
          <a:p>
            <a:pPr marL="0" lvl="0" indent="0">
              <a:buNone/>
            </a:pPr>
            <a:r>
              <a:rPr lang="en-GB" dirty="0" smtClean="0"/>
              <a:t>giving instructions- must be simple and logical</a:t>
            </a:r>
          </a:p>
          <a:p>
            <a:pPr marL="0" lvl="0" indent="0">
              <a:buNone/>
            </a:pPr>
            <a:r>
              <a:rPr lang="en-GB" dirty="0" smtClean="0"/>
              <a:t>monitoring activities, </a:t>
            </a:r>
            <a:endParaRPr lang="en-GB" dirty="0"/>
          </a:p>
          <a:p>
            <a:pPr marL="0" lvl="0" indent="0">
              <a:buNone/>
            </a:pPr>
            <a:r>
              <a:rPr lang="en-GB" dirty="0" smtClean="0"/>
              <a:t>timing activities, </a:t>
            </a:r>
          </a:p>
          <a:p>
            <a:pPr marL="0" lvl="0" indent="0">
              <a:buNone/>
            </a:pPr>
            <a:r>
              <a:rPr lang="en-GB" dirty="0" smtClean="0"/>
              <a:t>bringing activities to an end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581"/>
    </mc:Choice>
    <mc:Fallback xmlns="">
      <p:transition spd="slow" advTm="218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tx2"/>
                </a:solidFill>
              </a:rPr>
              <a:t>Examples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After you give instructions check that they understood them- especially complicated ones</a:t>
            </a:r>
          </a:p>
          <a:p>
            <a:pPr marL="0" indent="0">
              <a:buNone/>
            </a:pPr>
            <a:r>
              <a:rPr lang="en-US" dirty="0" smtClean="0"/>
              <a:t>A, before a roleplay, after you have signed roles</a:t>
            </a:r>
          </a:p>
          <a:p>
            <a:pPr marL="0" indent="0">
              <a:buNone/>
            </a:pPr>
            <a:r>
              <a:rPr lang="en-US" dirty="0" smtClean="0"/>
              <a:t>B, before an information gap activity in which one student has information which the other student has to find out</a:t>
            </a:r>
          </a:p>
          <a:p>
            <a:pPr marL="0" indent="0">
              <a:buNone/>
            </a:pPr>
            <a:r>
              <a:rPr lang="cs-CZ" dirty="0" smtClean="0"/>
              <a:t>C, </a:t>
            </a:r>
            <a:r>
              <a:rPr lang="en-US" dirty="0" smtClean="0"/>
              <a:t>before a dictation</a:t>
            </a:r>
            <a:endParaRPr lang="en-US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758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61"/>
    </mc:Choice>
    <mc:Fallback xmlns="">
      <p:transition spd="slow" advTm="27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3. </a:t>
            </a:r>
            <a:r>
              <a:rPr lang="en-GB" dirty="0">
                <a:solidFill>
                  <a:srgbClr val="C00000"/>
                </a:solidFill>
              </a:rPr>
              <a:t>Giving instructions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Use simple language and short expressions</a:t>
            </a:r>
          </a:p>
          <a:p>
            <a:pPr marL="0" indent="0">
              <a:buNone/>
            </a:pPr>
            <a:r>
              <a:rPr lang="en-US" dirty="0" smtClean="0"/>
              <a:t>Be consistent</a:t>
            </a:r>
          </a:p>
          <a:p>
            <a:pPr marL="0" indent="0">
              <a:buNone/>
            </a:pPr>
            <a:r>
              <a:rPr lang="en-US" dirty="0" smtClean="0"/>
              <a:t>Use visual or written clues</a:t>
            </a:r>
          </a:p>
          <a:p>
            <a:pPr marL="0" indent="0">
              <a:buNone/>
            </a:pPr>
            <a:r>
              <a:rPr lang="en-US" dirty="0" smtClean="0"/>
              <a:t>Demonstrate</a:t>
            </a:r>
          </a:p>
          <a:p>
            <a:pPr marL="0" indent="0">
              <a:buNone/>
            </a:pPr>
            <a:r>
              <a:rPr lang="en-US" dirty="0" smtClean="0"/>
              <a:t>Break the instructions down</a:t>
            </a:r>
          </a:p>
          <a:p>
            <a:pPr marL="0" indent="0">
              <a:buNone/>
            </a:pPr>
            <a:r>
              <a:rPr lang="en-US" dirty="0" smtClean="0"/>
              <a:t>Target your instructions</a:t>
            </a:r>
          </a:p>
          <a:p>
            <a:pPr marL="0" indent="0">
              <a:buNone/>
            </a:pPr>
            <a:r>
              <a:rPr lang="en-US" dirty="0" smtClean="0"/>
              <a:t>Be decisive</a:t>
            </a:r>
            <a:endParaRPr lang="en-US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5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681"/>
    </mc:Choice>
    <mc:Fallback xmlns="">
      <p:transition spd="slow" advTm="242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Classroom English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 target language in the classroom  - an important resource for the learners;</a:t>
            </a:r>
          </a:p>
          <a:p>
            <a:r>
              <a:rPr lang="en-GB" i="1" dirty="0" smtClean="0">
                <a:solidFill>
                  <a:srgbClr val="0070C0"/>
                </a:solidFill>
              </a:rPr>
              <a:t>Language of </a:t>
            </a:r>
            <a:r>
              <a:rPr lang="en-GB" b="1" i="1" dirty="0" smtClean="0">
                <a:solidFill>
                  <a:srgbClr val="0070C0"/>
                </a:solidFill>
              </a:rPr>
              <a:t>daily routines</a:t>
            </a:r>
          </a:p>
          <a:p>
            <a:r>
              <a:rPr lang="en-GB" i="1" dirty="0" smtClean="0">
                <a:solidFill>
                  <a:srgbClr val="0070C0"/>
                </a:solidFill>
              </a:rPr>
              <a:t>Language of </a:t>
            </a:r>
            <a:r>
              <a:rPr lang="en-GB" b="1" i="1" dirty="0" smtClean="0">
                <a:solidFill>
                  <a:srgbClr val="0070C0"/>
                </a:solidFill>
              </a:rPr>
              <a:t>pedagogical purposes</a:t>
            </a:r>
          </a:p>
          <a:p>
            <a:r>
              <a:rPr lang="en-GB" i="1" dirty="0" smtClean="0">
                <a:solidFill>
                  <a:srgbClr val="0070C0"/>
                </a:solidFill>
              </a:rPr>
              <a:t>Language of </a:t>
            </a:r>
            <a:r>
              <a:rPr lang="en-GB" b="1" i="1" dirty="0" smtClean="0">
                <a:solidFill>
                  <a:srgbClr val="0070C0"/>
                </a:solidFill>
              </a:rPr>
              <a:t>social interaction</a:t>
            </a:r>
          </a:p>
          <a:p>
            <a:endParaRPr lang="en-GB" i="1" dirty="0" smtClean="0">
              <a:solidFill>
                <a:srgbClr val="0070C0"/>
              </a:solidFill>
            </a:endParaRPr>
          </a:p>
          <a:p>
            <a:r>
              <a:rPr lang="en-GB" i="1" dirty="0" smtClean="0"/>
              <a:t>(See the seminar </a:t>
            </a:r>
            <a:r>
              <a:rPr lang="en-GB" i="1" dirty="0" err="1" smtClean="0"/>
              <a:t>handouts</a:t>
            </a:r>
            <a:r>
              <a:rPr lang="en-GB" i="1" dirty="0" smtClean="0"/>
              <a:t>.)</a:t>
            </a:r>
            <a:endParaRPr lang="en-GB" i="1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74"/>
    </mc:Choice>
    <mc:Fallback xmlns="">
      <p:transition spd="slow" advTm="15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lnSpcReduction="10000"/>
          </a:bodyPr>
          <a:lstStyle/>
          <a:p>
            <a:r>
              <a:rPr lang="en-GB" i="1" dirty="0" smtClean="0">
                <a:solidFill>
                  <a:srgbClr val="0070C0"/>
                </a:solidFill>
              </a:rPr>
              <a:t>Language of </a:t>
            </a:r>
            <a:r>
              <a:rPr lang="en-GB" b="1" i="1" dirty="0" smtClean="0">
                <a:solidFill>
                  <a:srgbClr val="0070C0"/>
                </a:solidFill>
              </a:rPr>
              <a:t>daily routines</a:t>
            </a:r>
          </a:p>
          <a:p>
            <a:r>
              <a:rPr lang="en-GB" i="1" dirty="0" smtClean="0"/>
              <a:t>Open your books on page 55.</a:t>
            </a:r>
          </a:p>
          <a:p>
            <a:r>
              <a:rPr lang="en-GB" i="1" dirty="0" smtClean="0"/>
              <a:t>Who´ s absent today? </a:t>
            </a:r>
          </a:p>
          <a:p>
            <a:r>
              <a:rPr lang="en-GB" i="1" dirty="0" smtClean="0"/>
              <a:t>Sit down.</a:t>
            </a:r>
          </a:p>
          <a:p>
            <a:r>
              <a:rPr lang="en-GB" i="1" dirty="0" smtClean="0"/>
              <a:t>Who is on duty? </a:t>
            </a:r>
          </a:p>
          <a:p>
            <a:r>
              <a:rPr lang="en-GB" i="1" dirty="0" smtClean="0"/>
              <a:t>Can a have a volunteer to clean the board?</a:t>
            </a:r>
          </a:p>
          <a:p>
            <a:r>
              <a:rPr lang="en-GB" i="1" dirty="0" smtClean="0"/>
              <a:t>Come on, try harder. </a:t>
            </a:r>
          </a:p>
          <a:p>
            <a:r>
              <a:rPr lang="en-GB" i="1" dirty="0" smtClean="0"/>
              <a:t>Listen everybody. I need your attention now.</a:t>
            </a:r>
          </a:p>
          <a:p>
            <a:pPr>
              <a:buNone/>
            </a:pPr>
            <a:r>
              <a:rPr lang="en-GB" i="1" dirty="0" smtClean="0"/>
              <a:t>  </a:t>
            </a:r>
            <a:endParaRPr lang="en-GB" i="1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53"/>
    </mc:Choice>
    <mc:Fallback xmlns="">
      <p:transition spd="slow" advTm="20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/>
          <a:lstStyle/>
          <a:p>
            <a:r>
              <a:rPr lang="en-GB" i="1" dirty="0" smtClean="0">
                <a:solidFill>
                  <a:srgbClr val="0070C0"/>
                </a:solidFill>
              </a:rPr>
              <a:t>Language of </a:t>
            </a:r>
            <a:r>
              <a:rPr lang="en-GB" b="1" i="1" dirty="0" smtClean="0">
                <a:solidFill>
                  <a:srgbClr val="0070C0"/>
                </a:solidFill>
              </a:rPr>
              <a:t>pedagogical purposes</a:t>
            </a:r>
          </a:p>
          <a:p>
            <a:r>
              <a:rPr lang="en-GB" i="1" dirty="0" smtClean="0"/>
              <a:t>Look at the board.  </a:t>
            </a:r>
          </a:p>
          <a:p>
            <a:r>
              <a:rPr lang="en-GB" i="1" dirty="0" smtClean="0"/>
              <a:t>There are five pictures on the board. </a:t>
            </a:r>
          </a:p>
          <a:p>
            <a:r>
              <a:rPr lang="en-GB" i="1" dirty="0" smtClean="0"/>
              <a:t>Try to say the words after me. </a:t>
            </a:r>
          </a:p>
          <a:p>
            <a:r>
              <a:rPr lang="en-GB" i="1" dirty="0" smtClean="0"/>
              <a:t>We are going to listen to a song. </a:t>
            </a:r>
          </a:p>
          <a:p>
            <a:r>
              <a:rPr lang="en-GB" i="1" dirty="0" smtClean="0"/>
              <a:t>Do you get the idea? </a:t>
            </a:r>
          </a:p>
          <a:p>
            <a:r>
              <a:rPr lang="en-GB" i="1" dirty="0" smtClean="0"/>
              <a:t>What is wrong with the sentences? </a:t>
            </a:r>
          </a:p>
          <a:p>
            <a:r>
              <a:rPr lang="en-GB" i="1" dirty="0" smtClean="0"/>
              <a:t>Do these words go together? </a:t>
            </a:r>
            <a:endParaRPr lang="en-GB" i="1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49"/>
    </mc:Choice>
    <mc:Fallback xmlns="">
      <p:transition spd="slow" advTm="23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r>
              <a:rPr lang="en-GB" i="1" dirty="0" smtClean="0">
                <a:solidFill>
                  <a:srgbClr val="0070C0"/>
                </a:solidFill>
              </a:rPr>
              <a:t>Language of </a:t>
            </a:r>
            <a:r>
              <a:rPr lang="en-GB" b="1" i="1" dirty="0" smtClean="0">
                <a:solidFill>
                  <a:srgbClr val="0070C0"/>
                </a:solidFill>
              </a:rPr>
              <a:t>social interaction</a:t>
            </a:r>
          </a:p>
          <a:p>
            <a:r>
              <a:rPr lang="en-GB" i="1" dirty="0" smtClean="0"/>
              <a:t>Good afternoon.</a:t>
            </a:r>
          </a:p>
          <a:p>
            <a:r>
              <a:rPr lang="en-GB" i="1" dirty="0" smtClean="0"/>
              <a:t>You have lovely glasses, Peter, are they new?</a:t>
            </a:r>
          </a:p>
          <a:p>
            <a:r>
              <a:rPr lang="en-GB" i="1" dirty="0" smtClean="0"/>
              <a:t>How are you today? </a:t>
            </a:r>
          </a:p>
          <a:p>
            <a:r>
              <a:rPr lang="en-GB" i="1" dirty="0" smtClean="0"/>
              <a:t>What are your plans for the Christmas holidays?  </a:t>
            </a:r>
          </a:p>
          <a:p>
            <a:r>
              <a:rPr lang="en-GB" i="1" dirty="0" smtClean="0"/>
              <a:t>What is the weather like today? </a:t>
            </a:r>
            <a:endParaRPr lang="en-GB" i="1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"/>
    </mc:Choice>
    <mc:Fallback xmlns="">
      <p:transition spd="slow" advTm="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/>
          <a:lstStyle/>
          <a:p>
            <a:r>
              <a:rPr lang="en-GB" dirty="0" smtClean="0"/>
              <a:t>Unlike the language of everyday routines,     the language of social interaction is often neglected by teachers; </a:t>
            </a:r>
          </a:p>
          <a:p>
            <a:r>
              <a:rPr lang="en-GB" dirty="0" smtClean="0"/>
              <a:t>The most difficult -  </a:t>
            </a:r>
            <a:r>
              <a:rPr lang="en-GB" dirty="0" smtClean="0">
                <a:solidFill>
                  <a:srgbClr val="0070C0"/>
                </a:solidFill>
              </a:rPr>
              <a:t>language of pedagogical purposes</a:t>
            </a:r>
            <a:r>
              <a:rPr lang="en-GB" dirty="0" smtClean="0"/>
              <a:t> – language used for </a:t>
            </a:r>
            <a:r>
              <a:rPr lang="en-GB" dirty="0" smtClean="0">
                <a:solidFill>
                  <a:srgbClr val="0070C0"/>
                </a:solidFill>
              </a:rPr>
              <a:t>clear instructions</a:t>
            </a:r>
            <a:r>
              <a:rPr lang="en-GB" dirty="0" smtClean="0"/>
              <a:t> (grading is necessary – to adjust to the level of our learners);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C00000"/>
                </a:solidFill>
              </a:rPr>
              <a:t>4. Authority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GB" dirty="0" smtClean="0"/>
              <a:t> gathering </a:t>
            </a:r>
            <a:r>
              <a:rPr lang="en-GB" dirty="0"/>
              <a:t>and holding attention, </a:t>
            </a:r>
            <a:endParaRPr lang="en-GB" dirty="0" smtClean="0"/>
          </a:p>
          <a:p>
            <a:pPr marL="0" lvl="0" indent="0">
              <a:buNone/>
            </a:pPr>
            <a:r>
              <a:rPr lang="en-GB" dirty="0" smtClean="0"/>
              <a:t>deciding </a:t>
            </a:r>
            <a:r>
              <a:rPr lang="en-GB" dirty="0"/>
              <a:t>who does what – e.g. answer a question, </a:t>
            </a:r>
            <a:endParaRPr lang="en-GB" dirty="0" smtClean="0"/>
          </a:p>
          <a:p>
            <a:pPr marL="0" lvl="0" indent="0">
              <a:buNone/>
            </a:pPr>
            <a:r>
              <a:rPr lang="en-GB" dirty="0" smtClean="0"/>
              <a:t>make </a:t>
            </a:r>
            <a:r>
              <a:rPr lang="en-GB" dirty="0"/>
              <a:t>a decision etc.; </a:t>
            </a:r>
            <a:endParaRPr lang="en-GB" dirty="0" smtClean="0"/>
          </a:p>
          <a:p>
            <a:pPr marL="0" lvl="0" indent="0">
              <a:buNone/>
            </a:pPr>
            <a:r>
              <a:rPr lang="en-GB" dirty="0" smtClean="0"/>
              <a:t>establishing </a:t>
            </a:r>
            <a:r>
              <a:rPr lang="en-GB" dirty="0"/>
              <a:t>or relinquishing authority as appropriate; </a:t>
            </a:r>
            <a:endParaRPr lang="en-GB" dirty="0" smtClean="0"/>
          </a:p>
          <a:p>
            <a:pPr marL="0" lvl="0" indent="0">
              <a:buNone/>
            </a:pPr>
            <a:r>
              <a:rPr lang="en-GB" dirty="0" smtClean="0"/>
              <a:t>getting </a:t>
            </a:r>
            <a:r>
              <a:rPr lang="en-GB" dirty="0"/>
              <a:t>someone to do </a:t>
            </a:r>
            <a:r>
              <a:rPr lang="en-GB" dirty="0" smtClean="0"/>
              <a:t>something;</a:t>
            </a:r>
            <a:endParaRPr lang="en-GB" dirty="0"/>
          </a:p>
          <a:p>
            <a:endParaRPr lang="en-GB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12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74"/>
    </mc:Choice>
    <mc:Fallback xmlns="">
      <p:transition spd="slow" advTm="65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Classroom management involves both </a:t>
            </a:r>
            <a:r>
              <a:rPr lang="en-GB" b="1" dirty="0" smtClean="0">
                <a:solidFill>
                  <a:srgbClr val="0070C0"/>
                </a:solidFill>
              </a:rPr>
              <a:t>decisions</a:t>
            </a:r>
            <a:r>
              <a:rPr lang="en-GB" dirty="0" smtClean="0"/>
              <a:t> and </a:t>
            </a:r>
            <a:r>
              <a:rPr lang="en-GB" b="1" dirty="0" smtClean="0">
                <a:solidFill>
                  <a:schemeClr val="accent2">
                    <a:lumMod val="75000"/>
                  </a:schemeClr>
                </a:solidFill>
              </a:rPr>
              <a:t>actions</a:t>
            </a:r>
            <a:r>
              <a:rPr lang="en-GB" dirty="0" smtClean="0"/>
              <a:t>; 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There is no perfect lesson</a:t>
            </a:r>
            <a:r>
              <a:rPr lang="en-GB" dirty="0" smtClean="0"/>
              <a:t>, </a:t>
            </a:r>
            <a:endParaRPr 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635"/>
    </mc:Choice>
    <mc:Fallback xmlns="">
      <p:transition spd="slow" advTm="94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5.Starting </a:t>
            </a:r>
            <a:r>
              <a:rPr lang="en-GB" dirty="0">
                <a:solidFill>
                  <a:srgbClr val="C00000"/>
                </a:solidFill>
              </a:rPr>
              <a:t>and ending lessons</a:t>
            </a:r>
            <a:br>
              <a:rPr lang="en-GB" dirty="0">
                <a:solidFill>
                  <a:srgbClr val="C00000"/>
                </a:solidFill>
              </a:rPr>
            </a:b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u="sng" dirty="0" smtClean="0"/>
              <a:t>Before starting a lesson</a:t>
            </a:r>
          </a:p>
          <a:p>
            <a:pPr marL="0" indent="0">
              <a:buNone/>
            </a:pPr>
            <a:r>
              <a:rPr lang="en-GB" dirty="0" smtClean="0"/>
              <a:t>	show positive attitude; encourage </a:t>
            </a:r>
            <a:r>
              <a:rPr lang="en-GB" dirty="0" err="1" smtClean="0"/>
              <a:t>ss</a:t>
            </a:r>
            <a:r>
              <a:rPr lang="en-GB" dirty="0" smtClean="0"/>
              <a:t> to arrive on time, greet the </a:t>
            </a:r>
            <a:r>
              <a:rPr lang="en-GB" dirty="0" err="1" smtClean="0"/>
              <a:t>ss</a:t>
            </a:r>
            <a:r>
              <a:rPr lang="en-GB" dirty="0" smtClean="0"/>
              <a:t>, create opportunity to discuss individual problems, create rapport</a:t>
            </a:r>
          </a:p>
          <a:p>
            <a:pPr marL="0" indent="0">
              <a:buNone/>
            </a:pPr>
            <a:r>
              <a:rPr lang="en-GB" b="1" u="sng" dirty="0" smtClean="0"/>
              <a:t>Start the lesson 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	clapping hands; saying </a:t>
            </a:r>
            <a:r>
              <a:rPr lang="en-GB" i="1" dirty="0" smtClean="0"/>
              <a:t>right</a:t>
            </a:r>
            <a:r>
              <a:rPr lang="en-GB" dirty="0" smtClean="0"/>
              <a:t>/</a:t>
            </a:r>
            <a:r>
              <a:rPr lang="en-GB" i="1" dirty="0" smtClean="0"/>
              <a:t>OK</a:t>
            </a:r>
          </a:p>
          <a:p>
            <a:pPr marL="0" indent="0">
              <a:buNone/>
            </a:pPr>
            <a:r>
              <a:rPr lang="en-GB" b="1" u="sng" dirty="0" smtClean="0"/>
              <a:t>Finishing lesson </a:t>
            </a:r>
          </a:p>
          <a:p>
            <a:pPr marL="0" indent="0">
              <a:buNone/>
            </a:pPr>
            <a:r>
              <a:rPr lang="en-GB" sz="3500" dirty="0" smtClean="0"/>
              <a:t>	summarising/ evaluating activities, giving feedback, making announcements/ farewells and socializing</a:t>
            </a:r>
          </a:p>
          <a:p>
            <a:pPr lvl="3"/>
            <a:endParaRPr lang="en-GB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0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246"/>
    </mc:Choice>
    <mc:Fallback xmlns="">
      <p:transition spd="slow" advTm="155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6. Tools </a:t>
            </a:r>
            <a:r>
              <a:rPr lang="en-GB" dirty="0">
                <a:solidFill>
                  <a:srgbClr val="C00000"/>
                </a:solidFill>
              </a:rPr>
              <a:t>and techniques</a:t>
            </a:r>
            <a:br>
              <a:rPr lang="en-GB" dirty="0">
                <a:solidFill>
                  <a:srgbClr val="C00000"/>
                </a:solidFill>
              </a:rPr>
            </a:b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GB" dirty="0" smtClean="0"/>
              <a:t>using </a:t>
            </a:r>
            <a:r>
              <a:rPr lang="en-GB" dirty="0"/>
              <a:t>the board and other classroom equipment or </a:t>
            </a:r>
            <a:r>
              <a:rPr lang="en-GB" dirty="0" smtClean="0"/>
              <a:t>aids,</a:t>
            </a:r>
          </a:p>
          <a:p>
            <a:pPr lvl="0"/>
            <a:r>
              <a:rPr lang="en-GB" dirty="0" smtClean="0"/>
              <a:t>using </a:t>
            </a:r>
            <a:r>
              <a:rPr lang="en-GB" dirty="0"/>
              <a:t>gestures to help clarity of instructions and explanations, </a:t>
            </a:r>
            <a:endParaRPr lang="en-GB" dirty="0" smtClean="0"/>
          </a:p>
          <a:p>
            <a:pPr lvl="0"/>
            <a:r>
              <a:rPr lang="en-GB" dirty="0" smtClean="0"/>
              <a:t>speaking </a:t>
            </a:r>
            <a:r>
              <a:rPr lang="en-GB" dirty="0"/>
              <a:t>clearly at an appropriate volume and speed</a:t>
            </a:r>
            <a:r>
              <a:rPr lang="en-GB" dirty="0" smtClean="0"/>
              <a:t>,</a:t>
            </a:r>
          </a:p>
          <a:p>
            <a:pPr lvl="0"/>
            <a:r>
              <a:rPr lang="en-GB" dirty="0" smtClean="0"/>
              <a:t> </a:t>
            </a:r>
            <a:r>
              <a:rPr lang="en-GB" dirty="0"/>
              <a:t>use of silence, </a:t>
            </a:r>
            <a:endParaRPr lang="en-GB" dirty="0" smtClean="0"/>
          </a:p>
          <a:p>
            <a:pPr lvl="0"/>
            <a:r>
              <a:rPr lang="en-GB" dirty="0" smtClean="0"/>
              <a:t>grading </a:t>
            </a:r>
            <a:r>
              <a:rPr lang="en-GB" dirty="0"/>
              <a:t>complexity of language</a:t>
            </a:r>
            <a:r>
              <a:rPr lang="en-GB" dirty="0" smtClean="0"/>
              <a:t>,</a:t>
            </a:r>
          </a:p>
          <a:p>
            <a:pPr lvl="0"/>
            <a:r>
              <a:rPr lang="en-GB" dirty="0" smtClean="0"/>
              <a:t> </a:t>
            </a:r>
            <a:r>
              <a:rPr lang="en-GB" dirty="0"/>
              <a:t>grading quantity of </a:t>
            </a:r>
            <a:r>
              <a:rPr lang="en-GB" dirty="0" smtClean="0"/>
              <a:t>language;</a:t>
            </a:r>
            <a:endParaRPr lang="en-GB" dirty="0"/>
          </a:p>
          <a:p>
            <a:endParaRPr lang="en-GB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30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958"/>
    </mc:Choice>
    <mc:Fallback xmlns="">
      <p:transition spd="slow" advTm="146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>
                <a:solidFill>
                  <a:srgbClr val="0070C0"/>
                </a:solidFill>
              </a:rPr>
              <a:t>Resources:</a:t>
            </a:r>
            <a:r>
              <a:rPr lang="en-GB" dirty="0" smtClean="0"/>
              <a:t> </a:t>
            </a:r>
          </a:p>
          <a:p>
            <a:r>
              <a:rPr lang="en-GB" dirty="0" smtClean="0"/>
              <a:t>Harmer, J. (2007). </a:t>
            </a:r>
            <a:r>
              <a:rPr lang="en-GB" i="1" dirty="0" smtClean="0"/>
              <a:t>How to Teach English</a:t>
            </a:r>
            <a:r>
              <a:rPr lang="en-GB" dirty="0" smtClean="0"/>
              <a:t>. Harlow: Pearson Longman. pp34-45</a:t>
            </a:r>
          </a:p>
          <a:p>
            <a:r>
              <a:rPr lang="en-GB" dirty="0" smtClean="0"/>
              <a:t>Harmer, J. (2001). </a:t>
            </a:r>
            <a:r>
              <a:rPr lang="en-GB" i="1" dirty="0" smtClean="0"/>
              <a:t>The Practice of English Language Teaching</a:t>
            </a:r>
            <a:r>
              <a:rPr lang="en-GB" dirty="0" smtClean="0"/>
              <a:t>. Harlow: Longman.pp114-124</a:t>
            </a:r>
          </a:p>
          <a:p>
            <a:r>
              <a:rPr lang="en-GB" dirty="0" smtClean="0"/>
              <a:t>Scrivener, J. (2005). </a:t>
            </a:r>
            <a:r>
              <a:rPr lang="en-GB" i="1" dirty="0" smtClean="0"/>
              <a:t>Learning Te</a:t>
            </a:r>
            <a:r>
              <a:rPr lang="en-GB" dirty="0" smtClean="0"/>
              <a:t>aching. Oxford: Macmillan.</a:t>
            </a:r>
          </a:p>
          <a:p>
            <a:r>
              <a:rPr lang="en-US" dirty="0" smtClean="0"/>
              <a:t>Gower, R. et all ( 1995). Teaching Practice </a:t>
            </a:r>
            <a:r>
              <a:rPr lang="en-US" dirty="0" err="1" smtClean="0"/>
              <a:t>Handbook.Heinemann</a:t>
            </a:r>
            <a:r>
              <a:rPr lang="en-US" dirty="0" smtClean="0"/>
              <a:t>. Oxford. pp 8-62</a:t>
            </a:r>
            <a:endParaRPr lang="en-GB" dirty="0" smtClean="0"/>
          </a:p>
          <a:p>
            <a:r>
              <a:rPr lang="en-GB" dirty="0" smtClean="0"/>
              <a:t>Hughes, G., </a:t>
            </a:r>
            <a:r>
              <a:rPr lang="en-GB" dirty="0" err="1" smtClean="0"/>
              <a:t>Moate</a:t>
            </a:r>
            <a:r>
              <a:rPr lang="en-GB" dirty="0" smtClean="0"/>
              <a:t>, J. (2007) </a:t>
            </a:r>
            <a:r>
              <a:rPr lang="en-GB" i="1" dirty="0" smtClean="0"/>
              <a:t>Practical Classroom English</a:t>
            </a:r>
            <a:r>
              <a:rPr lang="en-GB" dirty="0" smtClean="0"/>
              <a:t>. Oxford: OUP.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51"/>
    </mc:Choice>
    <mc:Fallback xmlns="">
      <p:transition spd="slow" advTm="22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What is classroom management? 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sz="2400" dirty="0" smtClean="0"/>
              <a:t>						</a:t>
            </a:r>
            <a:r>
              <a:rPr lang="cs-CZ" sz="2400" dirty="0" err="1" smtClean="0"/>
              <a:t>Scrivener</a:t>
            </a:r>
            <a:r>
              <a:rPr lang="cs-CZ" sz="2400" dirty="0"/>
              <a:t>, 2011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/>
          <p:nvPr/>
        </p:nvPicPr>
        <p:blipFill rotWithShape="1">
          <a:blip r:embed="rId6"/>
          <a:srcRect l="38707" t="51567" r="23340" b="33011"/>
          <a:stretch/>
        </p:blipFill>
        <p:spPr bwMode="auto">
          <a:xfrm>
            <a:off x="222520" y="2132856"/>
            <a:ext cx="8568952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113"/>
    </mc:Choice>
    <mc:Fallback xmlns="">
      <p:transition spd="slow" advTm="77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Classroom management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514350" indent="-514350">
              <a:buAutoNum type="arabicPeriod"/>
            </a:pPr>
            <a:r>
              <a:rPr lang="en-GB" dirty="0" smtClean="0"/>
              <a:t>Grouping and seating</a:t>
            </a:r>
          </a:p>
          <a:p>
            <a:pPr marL="514350" indent="-514350">
              <a:buAutoNum type="arabicPeriod"/>
            </a:pPr>
            <a:r>
              <a:rPr lang="en-GB" dirty="0" smtClean="0"/>
              <a:t>Activities ( sequencing, starting, ending, timing)</a:t>
            </a:r>
          </a:p>
          <a:p>
            <a:pPr marL="514350" indent="-514350">
              <a:buAutoNum type="arabicPeriod"/>
            </a:pPr>
            <a:r>
              <a:rPr lang="en-GB" dirty="0" smtClean="0"/>
              <a:t>Giving instructions, teacher‘s body language, speaking clearly and appropriately</a:t>
            </a:r>
          </a:p>
          <a:p>
            <a:pPr marL="514350" indent="-514350">
              <a:buAutoNum type="arabicPeriod"/>
            </a:pPr>
            <a:r>
              <a:rPr lang="en-GB" dirty="0" smtClean="0"/>
              <a:t>Giving feedback</a:t>
            </a:r>
            <a:r>
              <a:rPr lang="cs-CZ" dirty="0" smtClean="0"/>
              <a:t>, </a:t>
            </a:r>
            <a:r>
              <a:rPr lang="en-GB" dirty="0" smtClean="0"/>
              <a:t>encouraging, error correction</a:t>
            </a:r>
          </a:p>
          <a:p>
            <a:pPr marL="514350" indent="-514350">
              <a:buAutoNum type="arabicPeriod"/>
            </a:pPr>
            <a:r>
              <a:rPr lang="en-GB" dirty="0" smtClean="0"/>
              <a:t>Authority, discipline, attention</a:t>
            </a:r>
          </a:p>
          <a:p>
            <a:pPr marL="514350" indent="-514350">
              <a:buAutoNum type="arabicPeriod"/>
            </a:pPr>
            <a:r>
              <a:rPr lang="en-GB" dirty="0" smtClean="0"/>
              <a:t>Starting and ending lessons</a:t>
            </a:r>
          </a:p>
          <a:p>
            <a:pPr marL="514350" indent="-514350">
              <a:buAutoNum type="arabicPeriod"/>
            </a:pPr>
            <a:r>
              <a:rPr lang="en-GB" dirty="0" smtClean="0"/>
              <a:t>Tools and techniques</a:t>
            </a:r>
            <a:endParaRPr lang="en-GB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775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900"/>
    </mc:Choice>
    <mc:Fallback xmlns="">
      <p:transition spd="slow" advTm="327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Classroom Management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lvl="0" indent="-514350">
              <a:buFont typeface="Arial" pitchFamily="34" charset="0"/>
              <a:buAutoNum type="arabicPeriod"/>
            </a:pPr>
            <a:r>
              <a:rPr lang="cs-CZ" dirty="0" err="1" smtClean="0">
                <a:solidFill>
                  <a:schemeClr val="accent2">
                    <a:lumMod val="75000"/>
                  </a:schemeClr>
                </a:solidFill>
              </a:rPr>
              <a:t>Grouping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</a:rPr>
              <a:t> and </a:t>
            </a:r>
            <a:r>
              <a:rPr lang="cs-CZ" dirty="0" err="1" smtClean="0">
                <a:solidFill>
                  <a:schemeClr val="accent2">
                    <a:lumMod val="75000"/>
                  </a:schemeClr>
                </a:solidFill>
              </a:rPr>
              <a:t>seating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dirty="0" smtClean="0"/>
              <a:t> </a:t>
            </a:r>
            <a:endParaRPr lang="en-US" dirty="0" smtClean="0"/>
          </a:p>
          <a:p>
            <a:pPr marL="0" lvl="0" indent="0">
              <a:buNone/>
            </a:pPr>
            <a:r>
              <a:rPr lang="en-GB" dirty="0" smtClean="0"/>
              <a:t>-forming groups, singles</a:t>
            </a:r>
            <a:r>
              <a:rPr lang="en-GB" dirty="0"/>
              <a:t>, pairs, </a:t>
            </a:r>
            <a:r>
              <a:rPr lang="en-GB" dirty="0" smtClean="0"/>
              <a:t>mingle</a:t>
            </a:r>
            <a:r>
              <a:rPr lang="en-GB" dirty="0"/>
              <a:t>, </a:t>
            </a:r>
            <a:r>
              <a:rPr lang="en-GB" dirty="0" smtClean="0"/>
              <a:t>plenary;</a:t>
            </a:r>
          </a:p>
          <a:p>
            <a:pPr marL="0" lvl="0" indent="0">
              <a:buNone/>
            </a:pPr>
            <a:r>
              <a:rPr lang="en-GB" dirty="0"/>
              <a:t>-</a:t>
            </a:r>
            <a:r>
              <a:rPr lang="en-GB" dirty="0" smtClean="0"/>
              <a:t>arranging </a:t>
            </a:r>
            <a:r>
              <a:rPr lang="en-GB" dirty="0"/>
              <a:t>and rearranging seating; </a:t>
            </a:r>
            <a:endParaRPr lang="en-GB" dirty="0" smtClean="0"/>
          </a:p>
          <a:p>
            <a:pPr marL="0" lvl="0" indent="0">
              <a:buNone/>
            </a:pPr>
            <a:r>
              <a:rPr lang="en-GB" dirty="0"/>
              <a:t>-</a:t>
            </a:r>
            <a:r>
              <a:rPr lang="en-GB" dirty="0" smtClean="0"/>
              <a:t>deciding </a:t>
            </a:r>
            <a:r>
              <a:rPr lang="en-GB" dirty="0"/>
              <a:t>where you will stand or sit; </a:t>
            </a:r>
            <a:endParaRPr lang="en-GB" dirty="0" smtClean="0"/>
          </a:p>
          <a:p>
            <a:pPr marL="0" lvl="0" indent="0">
              <a:buNone/>
            </a:pPr>
            <a:r>
              <a:rPr lang="en-GB" dirty="0"/>
              <a:t>-</a:t>
            </a:r>
            <a:r>
              <a:rPr lang="en-GB" dirty="0" smtClean="0"/>
              <a:t>reforming </a:t>
            </a:r>
            <a:r>
              <a:rPr lang="en-GB" dirty="0"/>
              <a:t>class as a whole group after </a:t>
            </a:r>
            <a:r>
              <a:rPr lang="en-GB" dirty="0" smtClean="0"/>
              <a:t>activities</a:t>
            </a:r>
            <a:endParaRPr lang="en-GB" dirty="0"/>
          </a:p>
          <a:p>
            <a:pPr marL="514350" indent="-514350">
              <a:buAutoNum type="arabicPeriod"/>
            </a:pPr>
            <a:endParaRPr lang="cs-CZ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806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266"/>
    </mc:Choice>
    <mc:Fallback xmlns="">
      <p:transition spd="slow" advTm="222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2">
                    <a:lumMod val="75000"/>
                  </a:schemeClr>
                </a:solidFill>
              </a:rPr>
              <a:t>1 .</a:t>
            </a:r>
            <a:r>
              <a:rPr lang="cs-CZ" dirty="0" err="1" smtClean="0">
                <a:solidFill>
                  <a:schemeClr val="accent2">
                    <a:lumMod val="75000"/>
                  </a:schemeClr>
                </a:solidFill>
              </a:rPr>
              <a:t>Grouping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and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</a:rPr>
              <a:t>seating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 smtClean="0"/>
              <a:t>T- centred classes x S- centred classes</a:t>
            </a:r>
          </a:p>
          <a:p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Homogeneous groups</a:t>
            </a:r>
          </a:p>
          <a:p>
            <a:pPr marL="0" indent="0">
              <a:buNone/>
            </a:pPr>
            <a:r>
              <a:rPr lang="en-GB" dirty="0" smtClean="0"/>
              <a:t>Heterogeneous groups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A, Whole class</a:t>
            </a:r>
          </a:p>
          <a:p>
            <a:r>
              <a:rPr lang="en-GB" dirty="0" smtClean="0"/>
              <a:t>B, </a:t>
            </a:r>
            <a:r>
              <a:rPr lang="en-GB" dirty="0" err="1" smtClean="0"/>
              <a:t>Pairwork</a:t>
            </a:r>
            <a:endParaRPr lang="en-GB" dirty="0" smtClean="0"/>
          </a:p>
          <a:p>
            <a:r>
              <a:rPr lang="en-GB" dirty="0" smtClean="0"/>
              <a:t>C, </a:t>
            </a:r>
            <a:r>
              <a:rPr lang="en-GB" dirty="0" err="1" smtClean="0"/>
              <a:t>Groupwork</a:t>
            </a:r>
            <a:endParaRPr lang="en-GB" dirty="0" smtClean="0"/>
          </a:p>
          <a:p>
            <a:r>
              <a:rPr lang="en-GB" dirty="0" smtClean="0"/>
              <a:t>D, Individual work</a:t>
            </a:r>
          </a:p>
          <a:p>
            <a:endParaRPr lang="cs-CZ" dirty="0"/>
          </a:p>
          <a:p>
            <a:endParaRPr lang="en-GB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394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813"/>
    </mc:Choice>
    <mc:Fallback xmlns="">
      <p:transition spd="slow" advTm="86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>
                <a:solidFill>
                  <a:schemeClr val="accent1">
                    <a:lumMod val="75000"/>
                  </a:schemeClr>
                </a:solidFill>
              </a:rPr>
              <a:t>A,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Whole-class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teaching</a:t>
            </a:r>
            <a:r>
              <a:rPr lang="en-GB" dirty="0">
                <a:solidFill>
                  <a:srgbClr val="0070C0"/>
                </a:solidFill>
              </a:rPr>
              <a:t/>
            </a:r>
            <a:br>
              <a:rPr lang="en-GB" dirty="0">
                <a:solidFill>
                  <a:srgbClr val="0070C0"/>
                </a:solidFill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Advantages:</a:t>
            </a:r>
          </a:p>
          <a:p>
            <a:r>
              <a:rPr lang="en-GB" dirty="0" smtClean="0"/>
              <a:t>It reinforces a sense of belonging among the group members (sharing amusement, emotions);</a:t>
            </a:r>
          </a:p>
          <a:p>
            <a:r>
              <a:rPr lang="en-GB" dirty="0" smtClean="0"/>
              <a:t>Is suitable for giving explanations and instructions;</a:t>
            </a:r>
          </a:p>
          <a:p>
            <a:r>
              <a:rPr lang="en-GB" dirty="0" smtClean="0"/>
              <a:t>Is more cost-efficient (material and organisation-wise);</a:t>
            </a:r>
          </a:p>
          <a:p>
            <a:r>
              <a:rPr lang="en-GB" dirty="0" smtClean="0"/>
              <a:t>Is good for the teacher to see general understanding  of student progress;</a:t>
            </a:r>
          </a:p>
          <a:p>
            <a:r>
              <a:rPr lang="en-GB" dirty="0" smtClean="0"/>
              <a:t>The students and teachers feel secure, well-organised;</a:t>
            </a:r>
          </a:p>
          <a:p>
            <a:pPr>
              <a:buNone/>
            </a:pPr>
            <a:endParaRPr lang="en-GB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594"/>
    </mc:Choice>
    <mc:Fallback xmlns="">
      <p:transition spd="slow" advTm="140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tx2"/>
                </a:solidFill>
              </a:rPr>
              <a:t>Whole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class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seating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example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r>
              <a:rPr lang="cs-CZ" sz="1800" dirty="0" smtClean="0"/>
              <a:t>						</a:t>
            </a:r>
            <a:r>
              <a:rPr lang="cs-CZ" sz="1800" dirty="0" err="1" smtClean="0"/>
              <a:t>Gower</a:t>
            </a:r>
            <a:r>
              <a:rPr lang="cs-CZ" sz="1800" dirty="0" smtClean="0"/>
              <a:t> et al, 1995</a:t>
            </a:r>
            <a:endParaRPr lang="cs-CZ" sz="18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025" name="Obrázek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0" t="25133" r="33530" b="54233"/>
          <a:stretch>
            <a:fillRect/>
          </a:stretch>
        </p:blipFill>
        <p:spPr bwMode="auto">
          <a:xfrm>
            <a:off x="971600" y="1844824"/>
            <a:ext cx="691276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0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206"/>
    </mc:Choice>
    <mc:Fallback xmlns="">
      <p:transition spd="slow" advTm="120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1|10|3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4.9|21.4|23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24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.6|121.4|30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71.1|12.4|5.9|2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4.8|0.7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|72.6|40.5|70.8|19.4|38.7|3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2|124.6|33.3|39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66.5|7.1|18.4|16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52.1|3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8.6|52.3|23.7|52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2.2|31.4|9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9.6|49.4|16.4|20.8"/>
</p:tagLst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949</TotalTime>
  <Words>1324</Words>
  <Application>Microsoft Office PowerPoint</Application>
  <PresentationFormat>Předvádění na obrazovce (4:3)</PresentationFormat>
  <Paragraphs>212</Paragraphs>
  <Slides>32</Slides>
  <Notes>26</Notes>
  <HiddenSlides>0</HiddenSlides>
  <MMClips>31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5" baseType="lpstr">
      <vt:lpstr>Arial</vt:lpstr>
      <vt:lpstr>Calibri</vt:lpstr>
      <vt:lpstr>Motiv sady Office</vt:lpstr>
      <vt:lpstr>Classroom Management</vt:lpstr>
      <vt:lpstr>What is classroom management?  </vt:lpstr>
      <vt:lpstr>Prezentace aplikace PowerPoint</vt:lpstr>
      <vt:lpstr>What is classroom management?  </vt:lpstr>
      <vt:lpstr>Classroom management</vt:lpstr>
      <vt:lpstr>Classroom Management</vt:lpstr>
      <vt:lpstr>1 .Grouping and seating</vt:lpstr>
      <vt:lpstr> A, Whole-class teaching </vt:lpstr>
      <vt:lpstr>Whole class seating example</vt:lpstr>
      <vt:lpstr>Prezentace aplikace PowerPoint</vt:lpstr>
      <vt:lpstr>B, Pair-work </vt:lpstr>
      <vt:lpstr>Prezentace aplikace PowerPoint</vt:lpstr>
      <vt:lpstr>C, Group-work </vt:lpstr>
      <vt:lpstr>Prezentace aplikace PowerPoint</vt:lpstr>
      <vt:lpstr>D, Students on their own </vt:lpstr>
      <vt:lpstr>Prezentace aplikace PowerPoint</vt:lpstr>
      <vt:lpstr>Prezentace aplikace PowerPoint</vt:lpstr>
      <vt:lpstr>Organising pairwork and groupwork</vt:lpstr>
      <vt:lpstr>Organising pairwork and groupwork</vt:lpstr>
      <vt:lpstr>Seating arrangements</vt:lpstr>
      <vt:lpstr> 2. Activities</vt:lpstr>
      <vt:lpstr>Examples</vt:lpstr>
      <vt:lpstr>3. Giving instructions</vt:lpstr>
      <vt:lpstr>Classroom English</vt:lpstr>
      <vt:lpstr>Prezentace aplikace PowerPoint</vt:lpstr>
      <vt:lpstr>Prezentace aplikace PowerPoint</vt:lpstr>
      <vt:lpstr>Prezentace aplikace PowerPoint</vt:lpstr>
      <vt:lpstr>Prezentace aplikace PowerPoint</vt:lpstr>
      <vt:lpstr>4. Authority</vt:lpstr>
      <vt:lpstr>5.Starting and ending lessons </vt:lpstr>
      <vt:lpstr>6. Tools and techniques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Classroom Management; Giving Instructions in Class</dc:title>
  <dc:creator>Jana Richterová</dc:creator>
  <cp:lastModifiedBy>Petra Peldová</cp:lastModifiedBy>
  <cp:revision>70</cp:revision>
  <cp:lastPrinted>2016-11-02T15:36:38Z</cp:lastPrinted>
  <dcterms:created xsi:type="dcterms:W3CDTF">2014-12-15T13:58:33Z</dcterms:created>
  <dcterms:modified xsi:type="dcterms:W3CDTF">2021-07-13T08:33:51Z</dcterms:modified>
</cp:coreProperties>
</file>