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8" r:id="rId3"/>
    <p:sldId id="361" r:id="rId4"/>
    <p:sldId id="363" r:id="rId5"/>
    <p:sldId id="364" r:id="rId6"/>
    <p:sldId id="386" r:id="rId7"/>
    <p:sldId id="366" r:id="rId8"/>
    <p:sldId id="370" r:id="rId9"/>
    <p:sldId id="371" r:id="rId10"/>
    <p:sldId id="372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92" r:id="rId19"/>
    <p:sldId id="393" r:id="rId20"/>
    <p:sldId id="396" r:id="rId21"/>
    <p:sldId id="399" r:id="rId22"/>
    <p:sldId id="400" r:id="rId23"/>
    <p:sldId id="398" r:id="rId24"/>
    <p:sldId id="395" r:id="rId25"/>
    <p:sldId id="391" r:id="rId26"/>
    <p:sldId id="401" r:id="rId27"/>
    <p:sldId id="402" r:id="rId28"/>
    <p:sldId id="403" r:id="rId29"/>
    <p:sldId id="359" r:id="rId3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P03: Metrická konvence. Zákonné měřicí jednotky.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Římské říši existoval systém základem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jednotlivé oblasti, které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uchovávaly vlastní etalony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přičemž nejpřesnější etalony byly uchovávány přímo v Římě.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Zajímavostí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římského systému bylo použití jednotek hmotnosti libry a unce jak pro hmotnost, tak pro objem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hmotnosti byla určena zaplněním duté míry určitou substancí, jako například olejem, obilím nebo vínem.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významné novodobé pokusy o zavedení soustavy jednotek a veličin lze vysledovat do období francouzských revolucí.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systém měr a vah založený např. na délce zemského poledníku byl založen v roce 1793. </a:t>
            </a:r>
          </a:p>
          <a:p>
            <a:pPr algn="just"/>
            <a:endParaRPr lang="cs-CZ" sz="9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Jednotka hmotnosti byla založena na hmotnosti 1 dm</a:t>
            </a:r>
            <a:r>
              <a:rPr lang="cs-CZ" u="sng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vody za daných podmínek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čímž měla být zaručena dostupnost etalonu. Na základě této definice byl vyroben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Archivní prototyp kilogramu, který byl od roku 1799 uložen v archivu Francouzské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3432A021-01F5-4B79-A92A-F36B60BD3E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8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5742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1869 započaly práce na novém mezinárodním systému jednotek, kdy francouzská Akademie věd svolala konferenci, která se měla zabývat studiem možností výroby etalonů pro jednotlivé země a možnostmi jejich ověřování.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té době někteří delegáti namítali, že rozdíl mezi hmotností Archivního prototypu a teoretickou hodnotou z původní definice může být až 300 mg, nicméně bylo rozhodnuto, že nový etalon hmotnosti bude odvozen z Archivního prototypu v tehdejším stavu.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náročné přípravě slitiny a výrobě prvních prototypů byl v 1883 vybrán jeden konkrétní kus, který byl poté v roce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1889 vyhlášen jako mezinárodní prototyp kilogramu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87FD252D-2E92-49AA-9AC8-66253C89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829" y="1926556"/>
            <a:ext cx="2014619" cy="1650273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2EC9070-ABD4-4AF9-8839-572AD64D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73" y="3735759"/>
            <a:ext cx="1857375" cy="2371725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26654166-21FA-4EC0-8841-3E5722855C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03848" y="1763524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Československo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patřilo prostřednictvím Rakouska-Uherska mezi země,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se připojily k Metrickému systému již v době vzniku v roce 1875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1928 získalo svůj prototyp kilogramu č. 41 ze slitiny platiny a iridia.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roku 1968 byl tento etalon uchováván v Praze, poté byl převezen do Bratislavy, kde byly zajišťovány úkoly primární etalonáže pro celé území tehdejší ČSSR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7A916821-D35E-4961-B020-64159061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4" y="1844824"/>
            <a:ext cx="2265710" cy="2465332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924D923-36E9-412E-9715-A4423249F970}"/>
              </a:ext>
            </a:extLst>
          </p:cNvPr>
          <p:cNvSpPr/>
          <p:nvPr/>
        </p:nvSpPr>
        <p:spPr>
          <a:xfrm>
            <a:off x="562604" y="4625846"/>
            <a:ext cx="8041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1981 získalo Československo druhý etalon ze stejné slitiny, tentokrát s označením 61. </a:t>
            </a:r>
          </a:p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rozdělení Československa v roce 1993 zůstaly oba prototypy v Bratislavě.</a:t>
            </a:r>
          </a:p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1994 byla vybudována laboratoř primární etalonáže hmotnosti v Brně, která poté zajišťovala úkoly primární etalonáže hmotnosti. </a:t>
            </a:r>
            <a:endParaRPr lang="cs-CZ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1C0C0D8-3D2C-4840-B6EB-AE7CAE9FB9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té době ČR nevlastnila žádný platino-iridiový prototyp, návaznost k Mezinárodnímu prototypu kilogramu byla zajištěna přes švýcarský metrologický institut OFMET (dnes METAS, resp. EJPD) pomocí 2 závaží z nerezové oceli. </a:t>
            </a:r>
          </a:p>
          <a:p>
            <a:pPr algn="just"/>
            <a:endParaRPr lang="cs-CZ" sz="1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1999 byl přivezen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platino-iridiový prototyp č. 67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byl v laboratořích BIPM používán jako pracovní měřidlo, a poté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2000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 státním etalonem hmotnosti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018652D2-565D-4B8D-969A-CB429E53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38" y="3771980"/>
            <a:ext cx="2265710" cy="2465332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C698E0A-812D-4BBD-994B-E69EBC14EED7}"/>
              </a:ext>
            </a:extLst>
          </p:cNvPr>
          <p:cNvSpPr/>
          <p:nvPr/>
        </p:nvSpPr>
        <p:spPr>
          <a:xfrm>
            <a:off x="562604" y="4266962"/>
            <a:ext cx="54881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etalon hmotnosti se každých 10 let nechával kalibrovat přímo v laboratořích BIPM.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kalibrace proběhla v roce 2010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kdy byla získána hodnota hmotnosti: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baseline="-25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kg +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0,152 mg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 0,003 mg (k = 1).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92D47C7-34CF-4905-A4AD-825B9FCDC7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zavedení nové definice kilogramu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prototyp je spolu se 6ti oficiálními kopiemi trvale uchováván v trezoru v jedné z budov BIPM. </a:t>
            </a:r>
          </a:p>
          <a:p>
            <a:pPr algn="just"/>
            <a:endParaRPr 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Každých přibližně 40 - 50 let je použit (Mezinárodní prototyp)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velké kalibrační kampani, kde probíhá kalibrace a porovnání velkého množství dalších platino-iridiových prototypů. K poslednímu takovému porovnání došlo v letech 1988–1992.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zpracování výsledků se ukázalo, že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velká část prototypů vykazovala podobný nárůst hmotnosti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přibližně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0,05 mg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poslední kalibrační kampani z roku 1946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tomu, že neexistuje druhé zcela nezávisle určené závaží, není možné zcela s jistotou posoudit, k čemu ve skutečnosti došlo.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jistá pravděpodobnost, že všechny prototypy mimo Mezinárodní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 kilogramu mohly být kontaminovány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čímž se zvýšila jejich hmotnost pokaždé podobně.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87B1FE0B-9736-464C-B184-64D50B99E1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Pravděpodobnější je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nějakým procesem poklesla hmotnost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Mezinárodního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prototypu kilogramu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Mohlo též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dojít k tomu, že se měnily hmotnosti všech prototypů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Jak již bylo řečeno, nelze určit přesně, k jakým změnám a na jakých prototypech došlo, protože neexistuje druhá nezávislá reference hmotnosti.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Obecně se předpokládá, že hmotnost Mezinárodního prototypu kilogramu poklesla o 50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(mikrogramů) – pro srovnání, hmotnost otisku prstu je až 40 </a:t>
            </a: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bylo rozhodnuto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jeho hmotnost bude i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nadále 1 kg přesně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výsledků tohoto porovnání byly všechny metrologické instituty vyzvány k výzkumu nových možností definice základní jednotky hmotnosti.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2011 bylo rozhodnuto, že nová definice kilogramu bude založena na Planckově konstantě.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DFE489CF-1984-4E9A-A1C8-3A51E3FD78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kilogramem se pojí další problém.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Měření malých hmotností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oblasti mikrogramů a méně, je zatíženo velkou nejistotou, protože se musí odvozovat od jednoho kilogramu, což je cesta dlouhá 9 řádů.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Přesnost malých hmotností je důležitá například pro dávkování léků.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problém stávající SI je v definici ampéru.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je definován konkrétním experimentem: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ampér je takový proud, který teče mezi 2 nekonečně dlouhými vodiči zanedbatelného průřezu ve vakuu, které se působením elektrického proudu přitahují silou jednoho newtonu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Vyrobit nekonečně dlouhé vodiče zanedbatelného průřezu je samozřejmě nemožné, takže již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samotná definice je zatížena chybou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když se pokusíme realizovat ampér pomocí této definice, dostaneme se nejlépe k relativním nejistotám kolem 1 milióntiny. 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58C96FF1-0BD9-4B8A-A0FB-99ED3CB48E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Což je málo, protože realizace ampéru pomocí kvantových etalonů vedou k výsledkům přesnějším až o 3 řády.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Doopravdy jsou elektrické veličiny používány mimo systém SI již od roku 1990.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objevu kvantového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Hallova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jevu a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Josephsonova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jevu metrologové zjistili, že jsou schopni realizovat jednotku Ohm a Volt s relativními nejistotami kolem miliardtin, tedy mnohem přesněji než umožňovala definice ampéru.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se zbavili tohoto problému, definovali si číselné hodnoty Planckovy konstanty (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náboje elektronu (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čímž definici obešli.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Jelikož všichni metrologové používali ty stejné hodnoty konstant, vzájemná porovnání vycházela velmi dobře.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se tím ale ztratila návaznost na SI a nastala jistá dvojkolejnost, kdy elektrická měření byla prováděna mimo SI.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1471E4F3-1962-4DD2-8DB8-9D46F85F2D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8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Kelvin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trojného bodu vody, což se zdá být bez problémů.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i trojný bod vody je závislý na mnoha věcech, jako třeba čistota i izotopické složení vody.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pokud velmi čistou vodu uzavřeme do skleněné nádoby, začne se ze skla vyluhovat sodík a znečišťovat vodu.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Poslední problém je v definici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stávající SI je přímo závislý na kilogramu, a tedy problémy kilogramu se týkají molu.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neoznačuje hmotnost, ale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částic, jako jsou atomy, molekuly, nebo třeba ionty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 byla snaha odstranit závislost na kilogramu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515E7D92-91FD-4420-8F08-9AE374BD7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Měření pro novou SI – jak to vznikalo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2010 byly formulovány následující podmínky přechodu na novou SI: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nezávislá měření Planckovy konstanty s konzistentními výsledky a relativní nejistotou menší než 5×10</a:t>
            </a:r>
            <a:r>
              <a:rPr 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-8,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alespoň jeden výsledek s relativní nejistotou lepší než 2×10</a:t>
            </a:r>
            <a:r>
              <a:rPr 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sepsání metrologických procedur pro měření kilogramu podle nové SI.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instituty se tedy snažily získat co nejvíce měření Planckovy a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Boltzmannovy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konstanty.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2018 již bylo získáno dostatek měření a byly dokončeny nové definice jednotek.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Generální konferenci měr a vah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General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neboli setkání ředitelů metrologických institutů)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nová SI odhlasována 16. 11. 2018 s tím, že vstoupí v platnost na Světový den metrologie 20. 5. 2019.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FB0A4E62-15E1-4B18-8DC5-9F0E698240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20. května 1875 se začíná psát historie moderní metrologie.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Zástupci 18ti zemí tehdejší Evropy se sešli v Paříži 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sepsali mezinárodní dohodu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týkající se společné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měrové soustavy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dodnes nese název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Métre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by tak byla platná bez výjimky ve všech státech, které se zavázaly ji na svém území používat. </a:t>
            </a: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FAEEF815-A179-4F52-BC03-CA3148C70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09" y="3425576"/>
            <a:ext cx="2506434" cy="2689274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ABBCC35-DDC4-4E91-8DC4-9051962900F2}"/>
              </a:ext>
            </a:extLst>
          </p:cNvPr>
          <p:cNvSpPr/>
          <p:nvPr/>
        </p:nvSpPr>
        <p:spPr>
          <a:xfrm>
            <a:off x="532269" y="3591014"/>
            <a:ext cx="5247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tyto země patřily: Argentina, Belgie, Brazílie, Dánsko, Francie, Itálie, Německo, Norsko, Peru, Portugalsko,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Rakousko-Uhersko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Rusko, Španělsko, Švédsko, Švýcarsko, Turecko, USA a Venezuela. </a:t>
            </a:r>
          </a:p>
          <a:p>
            <a:pPr algn="ctr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ohledem na historii můžeme říci, že Rakousko-Uhersko, jako předchůdce našeho státu, bylo ve správě měr a vah pokrokové!</a:t>
            </a:r>
            <a:endParaRPr lang="cs-CZ" alt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22C25ED-106A-4CC2-BA71-E8450FB163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5088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nejpřesnější metody odvození kilogramu od Planckovy konstanty se ukázaly </a:t>
            </a:r>
            <a:r>
              <a:rPr lang="cs-C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Kibblovy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váhy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 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křemíkové koule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b="1" u="sng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Kibblovy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váhy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jsou elektrické rovnoramenné váhy, kde na jedné misce je umístěn etalon kilogramu, a místo druhé misky je cívka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je pomocí elektromagnetického pole vtahována do druhé cívky připevněné k zemi.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Kibblovy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váhy je velmi komplikovaný experiment -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problémy spočívají v mechanice samotných ramen vah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Druhý experiment použitý k odvození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Planckovy konstanty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stávajícího etalonu kilogramu je tzv. projekt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1DB65840-7B24-47A5-8DDB-49DE9E0D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5" y="1770398"/>
            <a:ext cx="2784732" cy="4381533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FD7F60CE-C676-47EA-993F-35BDB18944B5}"/>
              </a:ext>
            </a:extLst>
          </p:cNvPr>
          <p:cNvSpPr/>
          <p:nvPr/>
        </p:nvSpPr>
        <p:spPr>
          <a:xfrm>
            <a:off x="2987824" y="4869160"/>
            <a:ext cx="2952328" cy="2879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EA463530-FE89-4AE6-B17E-74D42D252F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projektu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vytvořeny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koule z izotopicky čistého křemíku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mezinárodní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samotný křemík byl vytaven v Rusku, mřížková konstanta byla určena v Německu a Itálii, homogenita v Japonsku, na určení izotopického složení se podíleli Poláci a Belgičané, další experimenty byly provedeny v Číně a Švýcarsku.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novou SI bylo potřeba také co nejpřesněji změřit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hodnotu </a:t>
            </a:r>
            <a:r>
              <a:rPr lang="cs-CZ" b="1" u="sng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Boltzmannovy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konstanty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bylo možné odvozovat termodynamickou teplotu (kelvin).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tomu posloužily 3 různé experimenty.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využívá závislost rychlosti šíření zvuku v plynném prostředí na teplotě.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Druhý využívá závislost dielektrických vlastností plynu na teplotě.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experiment je založen na generování vypočitatelného napěťového šumu pomocí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Josephsonova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jevu a jeho srovnání s teplotním šumem odporu.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9AB46255-4FB4-4E4B-9CD7-58CB5439B0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1" y="1763524"/>
            <a:ext cx="515062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Definice nové SI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2018 již bylo jasné, že byl proveden dostatek kvalitních měření pro zavedení nové SI.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 dostupných dat byly vypočteny nejnovější hodnoty významných fyzikálních konstant. 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Nejnověji určená hodnota Planckovy konstanty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byla založena na výsledcích 8mi experimentů, z toho 4 měření na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Kibblových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vahách a 4 měření křemíkových koulí. 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hodnota </a:t>
            </a:r>
            <a:r>
              <a:rPr 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Boltzmannovy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konstanty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určena z 11 experimentů, z toho pouze 1 experiment je založen na dielektrických vlastnostech plynu a pouze jeden experiment je založen na teplotním šumu odporu.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A4BA93BE-2DB3-4693-8040-61E1A4A4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96" y="1852361"/>
            <a:ext cx="2843054" cy="2440735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3F297081-00CE-43F4-B2DE-C0F023C1760C}"/>
              </a:ext>
            </a:extLst>
          </p:cNvPr>
          <p:cNvSpPr/>
          <p:nvPr/>
        </p:nvSpPr>
        <p:spPr>
          <a:xfrm>
            <a:off x="5779996" y="4437112"/>
            <a:ext cx="28430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66"/>
                </a:solidFill>
                <a:latin typeface="Helvetica" panose="020B0604020202020204" pitchFamily="34" charset="0"/>
              </a:rPr>
              <a:t>Koule z velmi čistého křemíku Si28, nejkulatější objekt vyrobený člověkem, vyrobená v rámci projektu </a:t>
            </a:r>
            <a:r>
              <a:rPr lang="cs-CZ" sz="1400" dirty="0" err="1">
                <a:solidFill>
                  <a:srgbClr val="000066"/>
                </a:solidFill>
                <a:latin typeface="Helvetica" panose="020B0604020202020204" pitchFamily="34" charset="0"/>
              </a:rPr>
              <a:t>Avogadro</a:t>
            </a:r>
            <a:r>
              <a:rPr lang="cs-CZ" sz="1400" dirty="0">
                <a:solidFill>
                  <a:srgbClr val="000066"/>
                </a:solidFill>
                <a:latin typeface="Helvetica" panose="020B0604020202020204" pitchFamily="34" charset="0"/>
              </a:rPr>
              <a:t>. </a:t>
            </a:r>
          </a:p>
          <a:p>
            <a:pPr algn="just"/>
            <a:r>
              <a:rPr lang="cs-CZ" sz="1400" dirty="0">
                <a:solidFill>
                  <a:srgbClr val="000066"/>
                </a:solidFill>
                <a:latin typeface="Helvetica" panose="020B0604020202020204" pitchFamily="34" charset="0"/>
              </a:rPr>
              <a:t>V odrazu lze vidět jednu z kopií mezinárodního prototypu kilogramu.</a:t>
            </a:r>
            <a:endParaRPr lang="cs-CZ" sz="1400" dirty="0">
              <a:solidFill>
                <a:srgbClr val="000066"/>
              </a:solidFill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B7010507-7F02-4E37-862D-9CA0F3F8E8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1" y="1763524"/>
            <a:ext cx="64807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staré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jsou nové definice sjednocené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nejprve definuje: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jednotky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které fyzikální veličině se vztahuje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následuje definice pomocí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číselné hodnoty konstanty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jednotky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definici je přímo vyjádřena případná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na jiné hlavní jednotky SI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DA44329-6F5F-444A-99C1-5DF277EE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870515"/>
            <a:ext cx="2751251" cy="2237082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76250A1-786C-4080-84F9-2F7FB07DB427}"/>
              </a:ext>
            </a:extLst>
          </p:cNvPr>
          <p:cNvSpPr/>
          <p:nvPr/>
        </p:nvSpPr>
        <p:spPr>
          <a:xfrm>
            <a:off x="546866" y="5108991"/>
            <a:ext cx="5105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nové SI jsou tedy následující hodnoty konstant:</a:t>
            </a:r>
          </a:p>
          <a:p>
            <a:b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148B3B74-5580-4EEC-8950-A30547A24471}"/>
              </a:ext>
            </a:extLst>
          </p:cNvPr>
          <p:cNvSpPr/>
          <p:nvPr/>
        </p:nvSpPr>
        <p:spPr>
          <a:xfrm>
            <a:off x="1619672" y="5452944"/>
            <a:ext cx="4306793" cy="2879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E417E6E-41AF-43CB-91A5-B399B3C4D5BB}"/>
              </a:ext>
            </a:extLst>
          </p:cNvPr>
          <p:cNvSpPr/>
          <p:nvPr/>
        </p:nvSpPr>
        <p:spPr>
          <a:xfrm>
            <a:off x="544709" y="4150821"/>
            <a:ext cx="510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přibyla stať popisující, co je látkové množství, a čeho se může týkat.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70507D4-24D2-4879-B387-C58409B5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69" y="1927575"/>
            <a:ext cx="1355973" cy="1747388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45ECCB3-A14C-4936-8E68-082AF411E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465" y="1802285"/>
            <a:ext cx="1602984" cy="765576"/>
          </a:xfrm>
          <a:prstGeom prst="rect">
            <a:avLst/>
          </a:prstGeom>
          <a:ln>
            <a:solidFill>
              <a:srgbClr val="000066"/>
            </a:solidFill>
          </a:ln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7B80132D-E856-4D47-87AD-0B4AD9FD09B2}"/>
              </a:ext>
            </a:extLst>
          </p:cNvPr>
          <p:cNvCxnSpPr>
            <a:cxnSpLocks/>
          </p:cNvCxnSpPr>
          <p:nvPr/>
        </p:nvCxnSpPr>
        <p:spPr>
          <a:xfrm>
            <a:off x="7560541" y="2240936"/>
            <a:ext cx="990006" cy="13591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01FD9D2-6A2D-4C48-BD4C-C0000251FBBC}"/>
              </a:ext>
            </a:extLst>
          </p:cNvPr>
          <p:cNvCxnSpPr>
            <a:cxnSpLocks/>
          </p:cNvCxnSpPr>
          <p:nvPr/>
        </p:nvCxnSpPr>
        <p:spPr>
          <a:xfrm flipH="1">
            <a:off x="7274861" y="2240936"/>
            <a:ext cx="926953" cy="13591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>
            <a:extLst>
              <a:ext uri="{FF2B5EF4-FFF2-40B4-BE49-F238E27FC236}">
                <a16:creationId xmlns:a16="http://schemas.microsoft.com/office/drawing/2014/main" id="{7FA11EFE-F992-45F5-9D29-6B0C891AB3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5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v nových definicích se ztratila názornost.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bylo snadné vysvětlit,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kilogram je „kovový“ váleček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umístěný v BIPM v Paříži. Ale je obtížné vysvětlit smysl a princip nové definice.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Důsledky nové definice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novou definicí hlavních jednotek nastává změna ve škále některých veličin.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 změna bude v hodnotě elektrického výkonu Wattu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o 196 miliardtin. Neboli „nový“ watt bude 1.000 000 000 196 krát větší než „starý“ watt.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změna se nedotkne nikoho, neboť nejpřesnější měření v nejlepších metrologických institutech jsou na úrovni milióntin.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Malá významná změna nastane také 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to se bude týkat pouze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státního etalonu stejnosměrného napětí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umístěného v ČMI. Ostatní přístroje jsou natolik „nepřesné“, že nebude potřeba žádná korekce.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důsledkem nové definice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také změní udávané nejistoty měření hmotnosti na jednom kilogramu,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opět důsledek to bude mít prakticky pouze pro metrologické instituty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6C51829F-3116-45D0-922C-AED610C05B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818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 starého a nového systému SI: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se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definovaly jednotky pomocí artefaktů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 číselné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důležitých fyzikálních konstant se měřily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 budou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hodnoty konstant fixované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 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jednotky a vlastnosti artefaktů se budou odvozovat a měřit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E119C776-CA29-4FD7-B4E7-1E21EC6D2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968" y="2015352"/>
            <a:ext cx="2958480" cy="1412953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3ED65E79-BC09-4D4E-BD36-A9FC922BD6E9}"/>
              </a:ext>
            </a:extLst>
          </p:cNvPr>
          <p:cNvSpPr/>
          <p:nvPr/>
        </p:nvSpPr>
        <p:spPr>
          <a:xfrm>
            <a:off x="539552" y="3933056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systém SI bude decentralizovaný, tj.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nezávislý na unikátním artefaktu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náchylnému k nějakému opotřebení či poškození.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Novou SI se dovrší snaha metrologů posledních 100let vytvořit lepší systém jednotek.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systém SI byl celý založený na artefaktech, a hodnoty důležitých fyzikálních konstant bylo potřeba měřit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systém SI fixuje číselné hodnoty konstant a podle nich se budou měřit vlastnosti etalonů artefaktů.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7299697-FF91-4567-90A3-0FFD02699762}"/>
              </a:ext>
            </a:extLst>
          </p:cNvPr>
          <p:cNvSpPr/>
          <p:nvPr/>
        </p:nvSpPr>
        <p:spPr>
          <a:xfrm>
            <a:off x="5148064" y="2636912"/>
            <a:ext cx="1224136" cy="2879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DCE69A42-937F-4639-931D-8F6542F7B2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Doplňkové jednotky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Doplňkové jednotky jsou to takové jednotky, o nichž Generální konference pro váhy a míry dosud nerozhodla, zda mají být zařazeny mezi základní jednotky nebo jednotky odvozené.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to: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rovinný úhel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radián,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rad,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prostorový úhe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– steradián, </a:t>
            </a:r>
            <a:r>
              <a:rPr lang="cs-CZ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sr.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Odvozené jednotky SI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Odvozené jednotky jsou jednotky fyzikálních veličin soustavy SI odvozené ze základních jednotek na základě definičních vztahů.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odvozené jednotky mají vlastní názvy, převážně podle jmen významných fyziků. Jsou to např.: hertz, joule, newton, pascal ale i m</a:t>
            </a:r>
            <a:r>
              <a:rPr lang="cs-CZ" baseline="30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m/s apod. 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Příklad: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rychlost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síla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tlak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05A10085-C820-47A7-9770-85C50C0D42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jednotky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jednotky nepatří do soustavy SI, ale norma povoluje jejich používání.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jednotky nejsou koherentní vůči základním nebo doplňkovým jednotkám SI.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užívání v běžném praktickém životě je ale tradiční a jejich hodnoty jsou ve srovnání s odpovídajícími jednotkami SI pro praxi vhodnější. 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Příklad: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(sekunda=sec): vedlejší jednotka: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hodina, minuta, den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(pascal = Pa): vedlejší jednotka: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Pa je velice malá jednotka, používají se často </a:t>
            </a:r>
            <a:r>
              <a:rPr lang="cs-CZ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Další obvyklou jednotkou tlaku je bar.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1bar = 100kPa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Skalární a vektorové fyzikální veličiny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Veličiny, se kterými se ve fyzice setkáme, rozdělujeme na: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skalární fyzikální veličiny (skaláry) jsou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zcela určeny jen číselnou hodnotou a měřící jednotkou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(patří sem např. čas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dráha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energie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moment setrvačnosti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apod.),</a:t>
            </a:r>
          </a:p>
        </p:txBody>
      </p:sp>
      <p:sp>
        <p:nvSpPr>
          <p:cNvPr id="8" name="Obdélník 7"/>
          <p:cNvSpPr/>
          <p:nvPr/>
        </p:nvSpPr>
        <p:spPr>
          <a:xfrm>
            <a:off x="297269" y="1118652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242EEABD-395B-474E-A34E-1255754DDB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vektorové fyzikální veličiny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(vektory) jsou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zcela určeny číselnou hodnotou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směrem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měřící jednotkou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(patří sem např. síla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rychlost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moment síly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apod.).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B0A50680-92FA-444F-9127-0F9D12F6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277" y="2564904"/>
            <a:ext cx="4544066" cy="1893900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2662A49C-EF85-4342-AC26-598B9532AC9A}"/>
              </a:ext>
            </a:extLst>
          </p:cNvPr>
          <p:cNvSpPr/>
          <p:nvPr/>
        </p:nvSpPr>
        <p:spPr>
          <a:xfrm>
            <a:off x="4009396" y="45549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Vyskytují se ještě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vedlejší předpony odstupňované po jednom dekadickém řádu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Užívání těchto předpon je dovoleno jen ve zvláštních případech, tj. např. hektolitr (hl) nebo centimetr (cm).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307F739-AF31-4474-9E74-F3031BC25713}"/>
              </a:ext>
            </a:extLst>
          </p:cNvPr>
          <p:cNvSpPr/>
          <p:nvPr/>
        </p:nvSpPr>
        <p:spPr>
          <a:xfrm>
            <a:off x="539552" y="2826802"/>
            <a:ext cx="3302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Násobné a dílčí jednotky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Násobně a dílčí jednotky se tvoří pomocí předpon, které také předepisuje norma.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názvu nesmí byt použito více než jedné předpony.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0B95A2-5D1A-4CEA-B9E0-E4F832252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084331"/>
            <a:ext cx="3302775" cy="936957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07E235CC-684A-4DB2-A880-742CE6B029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46FD0CA8-E051-4FAB-9311-7C2559EA39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Jádrem soustavy jednotek SI 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základních jednotek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to: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 – čas,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 – délka,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– hmotnost,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ampér – elektrický proud,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kelvin – termodynamická teplota,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– látkové množství,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kandela – svítivost. 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B3AB3798-E597-49C9-9816-0BFCB595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16" y="2204189"/>
            <a:ext cx="3847944" cy="223198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B5381F59-4583-406C-8E3E-FC74D321610E}"/>
              </a:ext>
            </a:extLst>
          </p:cNvPr>
          <p:cNvSpPr/>
          <p:nvPr/>
        </p:nvSpPr>
        <p:spPr>
          <a:xfrm>
            <a:off x="562604" y="4636874"/>
            <a:ext cx="79362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definována pomocí přírodního jevu – záření vybraného přechodu atomu Cesia.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numerické hodnoty konstanty rychlosti světla.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tzv. artefaktu, což je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fyzický etalon hmotnosti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Ampér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jednotky síly konkrétním experimentem.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Kelvin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přírodního jevu – trojného bodu vody.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Kandela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definována pomocí numerické hodnoty konstanty.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definován pomocí hmotnosti.</a:t>
            </a:r>
            <a:endParaRPr lang="cs-CZ" sz="1400" b="0" i="0" dirty="0"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15EC01F-A3B8-4368-AAC5-58C81A78F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38" y="776915"/>
            <a:ext cx="1567522" cy="1525801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7242C4E4-E40F-4D16-AB73-37C8603D5DA1}"/>
              </a:ext>
            </a:extLst>
          </p:cNvPr>
          <p:cNvSpPr/>
          <p:nvPr/>
        </p:nvSpPr>
        <p:spPr>
          <a:xfrm>
            <a:off x="293837" y="4013444"/>
            <a:ext cx="4300108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definice je rozdílného rázu. Některé definice závisí na artefaktu, některé na přírodních jevech, některé na numerických vyčísleních konstant.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CDE834A5-CD5A-47EC-B6A8-4D60A41B12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0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Redefinice základních jednotek SI byla klíčovým bodem 26. zasedání Generální konference pro váhy a míry, které se uskutečnilo v Paříži, Francie, ve dnech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až 16. 11. 2018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Generální konference je nejvyšším orgánem mezivládní dohody Metrická konvence, ke které Československo přistoupilo v roce 1922.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republika byla na základě oficiální žádosti přijata za plnoprávného člena v roce 1993 jako nástupnický stát České a Slovenské Federativní Republiky. 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 má v současné době 60 členských států, včetně států Evropské unie, a 42 přidružených států a ekonomik!</a:t>
            </a: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soustava jednotek SI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d‘unités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nejdůležitější a jedinou celosvětově používanou soustavou jednotek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je zásadní pro všechny obory lidské činnosti od obchodu přes průmysl až po vědu a výzkum.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9B5D1728-ED40-4566-965E-92C6BA72B7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 vytvoření je základním výsledkem mezinárodní smlouvy, známé pod názvem Metrická konvence.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jádrem je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základních jednotek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 sekunda, metr, kilogram, ampér, kelvin, mol a kandela.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soustavě SI jsou přijímány na zasedáních Generální konference pro váhy a míry.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základních jednotek SI prošla v roce 2018/2019 největší změnou ve své historii.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proběhlé 26. konferenci ve Versailles byla odhlasována: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redefinice 4 základních jednotek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(kilogramu, ampéru, kelvinu a molu) 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formulace zbývajících 3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(sekundy, metru a kandely) </a:t>
            </a: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účinností od 20. května 2019.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 jsou všechny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jednotky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pevně navázány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vybrané fyzikální a technické konstanty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jejichž velikosti jsou touto dohodou fixovány.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59FADF86-D5CB-4D54-8F0B-2D95B8EFDD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0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Problémy SI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používaná do května 2019, „stará SI“, má několik nedostatků. </a:t>
            </a:r>
          </a:p>
          <a:p>
            <a:pPr algn="just"/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nejdůležitější je závislost na artefaktech.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Artefakty jsou etalony jednotky,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byly vyrobeny a nelze spočítat jejich hodnotu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lze je pouze porovnávat.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Například pravítko je artefakt.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realizace metru pomocí laserů a rychlosti světla je vypočitatelný 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Artefaktu metru se již podařilo se zbavit: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 používaný Mezinárodní prototyp metru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nahrazen definicí metru pomocí přírodního jevu, a to určením počtu vlnových délek zářivého přechodu atomu Kryptonu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roce 1983 nastala další změna v definici.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určena číselná hodnota rychlosti světla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 je taková vzdálenost, kterou světlo urazí ve vakuu za 1/299 792 458 sekundy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Bohužel kilogram byl stále definován pomocí artefaktu, a v návaznosti na to i mol.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737A63D0-5D7E-4BEC-86F5-02B64B6D68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9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i nově schválené definice jsou uvedeny v následující tabulce:</a:t>
            </a: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7A5A2B4-9EBB-4AD1-AE94-B666ED66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62" y="2132856"/>
            <a:ext cx="5009049" cy="4113536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4D6A172-6103-4A25-A1E8-1393AE05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907" y="2132856"/>
            <a:ext cx="2017057" cy="1917377"/>
          </a:xfrm>
          <a:prstGeom prst="rect">
            <a:avLst/>
          </a:prstGeom>
          <a:ln>
            <a:solidFill>
              <a:srgbClr val="000066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27F30B-F3E6-4BAD-8EAC-DED8C4B40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319" y="4144370"/>
            <a:ext cx="2017057" cy="191766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B4FAFB8-A976-4531-B1D3-47317AC441DA}"/>
              </a:ext>
            </a:extLst>
          </p:cNvPr>
          <p:cNvSpPr/>
          <p:nvPr/>
        </p:nvSpPr>
        <p:spPr>
          <a:xfrm>
            <a:off x="6156176" y="2348881"/>
            <a:ext cx="1152128" cy="12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Stará SI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56BF85-CBB2-4C13-A431-EE7E896671E8}"/>
              </a:ext>
            </a:extLst>
          </p:cNvPr>
          <p:cNvSpPr/>
          <p:nvPr/>
        </p:nvSpPr>
        <p:spPr>
          <a:xfrm>
            <a:off x="6156176" y="4365104"/>
            <a:ext cx="1152128" cy="123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>
                <a:latin typeface="Arial" panose="020B0604020202020204" pitchFamily="34" charset="0"/>
                <a:cs typeface="Arial" panose="020B0604020202020204" pitchFamily="34" charset="0"/>
              </a:rPr>
              <a:t>Nová 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3122669F-E2E5-4019-BA0C-11CC3420F5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porovnání dosavadní a navrhované definice jednotek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Jedním z požadavků na nové znění bylo, aby všechny definice měly stejnou strukturu, která se dá popsat zhruba takto.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Důsledky se projeví v několika případech hlavně změnou formulace, princip definice zůstane zachován.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60BB98FA-D1A8-4852-96D4-719595A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852361"/>
            <a:ext cx="2952328" cy="2323354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9E9DE2E-0DA2-4671-928E-53817B1E525D}"/>
              </a:ext>
            </a:extLst>
          </p:cNvPr>
          <p:cNvSpPr/>
          <p:nvPr/>
        </p:nvSpPr>
        <p:spPr>
          <a:xfrm>
            <a:off x="562604" y="4149080"/>
            <a:ext cx="8041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 a metr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již požadovaným způsobem definovány jsou – jejich definice využívá konstantní rychlosti šíření světla ve vakuu (definice metru ovšem tuto konstantu určuje jako přesné číslo).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Principiální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se týkají kilogramu, kelvinu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(nebude napříště záviset na vlastnostech vody, trojném bodu),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ampéru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na formulaci se změny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nedotknou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definice jednotky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svítivosti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jednotky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látkového množství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E319465-4165-4FCB-96CF-477EB10BD0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4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Důvody nové definice kilogramu </a:t>
            </a:r>
          </a:p>
          <a:p>
            <a:pPr algn="just"/>
            <a:r>
              <a:rPr 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Koligram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jedotka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hmotnosti</a:t>
            </a: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Kilogram byl reprezentován od roku 1889 historickým artefaktem - Mezinárodním prototypem kilogramu, jehož hmotnost je 1 kg přesně.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konci 20. století se ukázalo, že současná definice není udržitelná, protože nedokáže zachytit potenciální změny probíhající přímo na artefaktu (mění se).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 kilogramu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 společně s délkou a časem patří nejspíše mezi první veličiny, které se člověk pokoušel určit měřením.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 etalony hmotnosti byly pravděpodobně vyrobeny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Egyptě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 Středním Východě.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Babylón již měl kontrolovaný metrologický systém.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Etalony a další měřidla byla označována cejchem panovníka a uchovávána v chrámech a svatyních.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Délkové etalony byly například vyřezávané do soch. </a:t>
            </a:r>
            <a:endParaRPr lang="cs-CZ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62604" y="1196752"/>
            <a:ext cx="804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Metrická konvence. Jednotky SI.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">
            <a:extLst>
              <a:ext uri="{FF2B5EF4-FFF2-40B4-BE49-F238E27FC236}">
                <a16:creationId xmlns:a16="http://schemas.microsoft.com/office/drawing/2014/main" id="{6872DB40-6A9B-42CB-BE92-053FB3FDD5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2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3782</Words>
  <Application>Microsoft Office PowerPoint</Application>
  <PresentationFormat>Předvádění na obrazovce (4:3)</PresentationFormat>
  <Paragraphs>292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26</cp:revision>
  <dcterms:created xsi:type="dcterms:W3CDTF">2017-11-24T10:29:28Z</dcterms:created>
  <dcterms:modified xsi:type="dcterms:W3CDTF">2023-04-14T07:16:42Z</dcterms:modified>
</cp:coreProperties>
</file>