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1115" r:id="rId4"/>
    <p:sldId id="1117" r:id="rId5"/>
    <p:sldId id="1120" r:id="rId6"/>
    <p:sldId id="1119" r:id="rId7"/>
    <p:sldId id="1122" r:id="rId8"/>
    <p:sldId id="1121" r:id="rId9"/>
    <p:sldId id="1125" r:id="rId10"/>
    <p:sldId id="1141" r:id="rId11"/>
    <p:sldId id="1123" r:id="rId12"/>
    <p:sldId id="1126" r:id="rId13"/>
    <p:sldId id="1127" r:id="rId14"/>
    <p:sldId id="1128" r:id="rId15"/>
    <p:sldId id="1129" r:id="rId16"/>
    <p:sldId id="1130" r:id="rId17"/>
    <p:sldId id="1132" r:id="rId18"/>
    <p:sldId id="1131" r:id="rId19"/>
    <p:sldId id="1133" r:id="rId20"/>
    <p:sldId id="1134" r:id="rId21"/>
    <p:sldId id="1135" r:id="rId22"/>
    <p:sldId id="1136" r:id="rId23"/>
    <p:sldId id="1137" r:id="rId24"/>
    <p:sldId id="1138" r:id="rId25"/>
    <p:sldId id="1139" r:id="rId26"/>
    <p:sldId id="1140" r:id="rId27"/>
    <p:sldId id="1118" r:id="rId28"/>
    <p:sldId id="1143" r:id="rId29"/>
    <p:sldId id="1144" r:id="rId30"/>
    <p:sldId id="1145" r:id="rId31"/>
    <p:sldId id="1146" r:id="rId32"/>
    <p:sldId id="1148" r:id="rId33"/>
    <p:sldId id="1147" r:id="rId34"/>
    <p:sldId id="1151" r:id="rId35"/>
    <p:sldId id="1152" r:id="rId36"/>
    <p:sldId id="1149" r:id="rId37"/>
    <p:sldId id="1150" r:id="rId38"/>
    <p:sldId id="1153" r:id="rId39"/>
    <p:sldId id="1142" r:id="rId4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75524-2F81-4B07-AAD8-8CE976954B2E}" type="datetimeFigureOut">
              <a:rPr lang="cs-CZ" smtClean="0"/>
              <a:t>25.02.2022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C6C631-51B9-4D1E-AAA6-4C55F5E2F8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4495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8E89-5E14-499C-BBB8-481A998D370F}" type="datetimeFigureOut">
              <a:rPr lang="cs-CZ" smtClean="0"/>
              <a:t>25.02.2022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3D133-2A73-4F4F-B5D1-39B877102E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8947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8E89-5E14-499C-BBB8-481A998D370F}" type="datetimeFigureOut">
              <a:rPr lang="cs-CZ" smtClean="0"/>
              <a:t>25.02.2022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3D133-2A73-4F4F-B5D1-39B877102E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7896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8E89-5E14-499C-BBB8-481A998D370F}" type="datetimeFigureOut">
              <a:rPr lang="cs-CZ" smtClean="0"/>
              <a:t>25.02.2022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3D133-2A73-4F4F-B5D1-39B877102E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5749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8E89-5E14-499C-BBB8-481A998D370F}" type="datetimeFigureOut">
              <a:rPr lang="cs-CZ" smtClean="0"/>
              <a:t>25.02.2022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3D133-2A73-4F4F-B5D1-39B877102E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982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8E89-5E14-499C-BBB8-481A998D370F}" type="datetimeFigureOut">
              <a:rPr lang="cs-CZ" smtClean="0"/>
              <a:t>25.02.2022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3D133-2A73-4F4F-B5D1-39B877102E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8935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8E89-5E14-499C-BBB8-481A998D370F}" type="datetimeFigureOut">
              <a:rPr lang="cs-CZ" smtClean="0"/>
              <a:t>25.02.2022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3D133-2A73-4F4F-B5D1-39B877102E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4257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8E89-5E14-499C-BBB8-481A998D370F}" type="datetimeFigureOut">
              <a:rPr lang="cs-CZ" smtClean="0"/>
              <a:t>25.02.2022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3D133-2A73-4F4F-B5D1-39B877102E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0703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8E89-5E14-499C-BBB8-481A998D370F}" type="datetimeFigureOut">
              <a:rPr lang="cs-CZ" smtClean="0"/>
              <a:t>25.02.2022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3D133-2A73-4F4F-B5D1-39B877102E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0813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8E89-5E14-499C-BBB8-481A998D370F}" type="datetimeFigureOut">
              <a:rPr lang="cs-CZ" smtClean="0"/>
              <a:t>25.02.2022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3D133-2A73-4F4F-B5D1-39B877102E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6955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8E89-5E14-499C-BBB8-481A998D370F}" type="datetimeFigureOut">
              <a:rPr lang="cs-CZ" smtClean="0"/>
              <a:t>25.02.2022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3D133-2A73-4F4F-B5D1-39B877102E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4749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8E89-5E14-499C-BBB8-481A998D370F}" type="datetimeFigureOut">
              <a:rPr lang="cs-CZ" smtClean="0"/>
              <a:t>25.02.2022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3D133-2A73-4F4F-B5D1-39B877102E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426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18E89-5E14-499C-BBB8-481A998D370F}" type="datetimeFigureOut">
              <a:rPr lang="cs-CZ" smtClean="0"/>
              <a:t>25.02.2022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3D133-2A73-4F4F-B5D1-39B877102E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205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2348880"/>
            <a:ext cx="7772400" cy="1470025"/>
          </a:xfrm>
        </p:spPr>
        <p:txBody>
          <a:bodyPr/>
          <a:lstStyle/>
          <a:p>
            <a:r>
              <a:rPr lang="cs-CZ" dirty="0"/>
              <a:t>OBECNÁ ANATOMIE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077072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cs-CZ" dirty="0">
                <a:solidFill>
                  <a:schemeClr val="tx1"/>
                </a:solidFill>
              </a:rPr>
              <a:t>Orientace na lidském těle</a:t>
            </a:r>
          </a:p>
          <a:p>
            <a:r>
              <a:rPr lang="cs-CZ" dirty="0">
                <a:solidFill>
                  <a:schemeClr val="tx1"/>
                </a:solidFill>
              </a:rPr>
              <a:t>Typy tkání</a:t>
            </a:r>
          </a:p>
          <a:p>
            <a:r>
              <a:rPr lang="cs-CZ" dirty="0">
                <a:solidFill>
                  <a:schemeClr val="tx1"/>
                </a:solidFill>
              </a:rPr>
              <a:t>Obecná osteologie</a:t>
            </a:r>
          </a:p>
          <a:p>
            <a:r>
              <a:rPr lang="cs-CZ" dirty="0">
                <a:solidFill>
                  <a:schemeClr val="tx1"/>
                </a:solidFill>
              </a:rPr>
              <a:t>Syndesmologie</a:t>
            </a:r>
          </a:p>
        </p:txBody>
      </p:sp>
    </p:spTree>
    <p:extLst>
      <p:ext uri="{BB962C8B-B14F-4D97-AF65-F5344CB8AC3E}">
        <p14:creationId xmlns:p14="http://schemas.microsoft.com/office/powerpoint/2010/main" val="2550552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1"/>
          <p:cNvSpPr txBox="1">
            <a:spLocks noChangeArrowheads="1"/>
          </p:cNvSpPr>
          <p:nvPr/>
        </p:nvSpPr>
        <p:spPr bwMode="auto">
          <a:xfrm>
            <a:off x="468313" y="6453336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 dirty="0">
                <a:latin typeface="Myriad Pro" pitchFamily="34" charset="0"/>
              </a:rPr>
              <a:t>Obecná anatomie</a:t>
            </a:r>
            <a:endParaRPr lang="cs-CZ" sz="1000" b="1" dirty="0">
              <a:latin typeface="Myriad Pro" pitchFamily="34" charset="0"/>
            </a:endParaRP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9DBA9242-D776-45CB-BA8F-B347F404B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261" y="720527"/>
            <a:ext cx="70553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b="1" dirty="0">
                <a:solidFill>
                  <a:srgbClr val="0070C0"/>
                </a:solidFill>
              </a:rPr>
              <a:t>TKÁNĚ, ORGÁNY, ORGÁNOVÉ SOUSTAVY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13090137-A61A-497F-A42B-448D2FE89286}"/>
              </a:ext>
            </a:extLst>
          </p:cNvPr>
          <p:cNvSpPr/>
          <p:nvPr/>
        </p:nvSpPr>
        <p:spPr>
          <a:xfrm>
            <a:off x="401555" y="3212976"/>
            <a:ext cx="827413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cs-CZ" sz="1400" dirty="0">
              <a:ea typeface="Times New Roman" panose="02020603050405020304" pitchFamily="18" charset="0"/>
            </a:endParaRPr>
          </a:p>
          <a:p>
            <a:pPr marL="457200" lvl="0" indent="-457200" algn="just">
              <a:spcAft>
                <a:spcPts val="0"/>
              </a:spcAft>
              <a:buSzPct val="100000"/>
              <a:buFont typeface="+mj-lt"/>
              <a:buAutoNum type="arabicParenR"/>
              <a:tabLst>
                <a:tab pos="457200" algn="l"/>
              </a:tabLst>
            </a:pPr>
            <a:r>
              <a:rPr lang="cs-CZ" sz="1400" b="1" dirty="0">
                <a:ea typeface="Times New Roman" panose="02020603050405020304" pitchFamily="18" charset="0"/>
              </a:rPr>
              <a:t>Epitely</a:t>
            </a:r>
            <a:endParaRPr lang="cs-CZ" sz="1400" dirty="0">
              <a:ea typeface="Times New Roman" panose="02020603050405020304" pitchFamily="18" charset="0"/>
            </a:endParaRPr>
          </a:p>
          <a:p>
            <a:pPr marL="457200" lvl="0" indent="-457200" algn="just">
              <a:spcAft>
                <a:spcPts val="0"/>
              </a:spcAft>
              <a:buSzPct val="100000"/>
              <a:buFont typeface="+mj-lt"/>
              <a:buAutoNum type="arabicParenR"/>
              <a:tabLst>
                <a:tab pos="457200" algn="l"/>
              </a:tabLst>
            </a:pPr>
            <a:r>
              <a:rPr lang="cs-CZ" sz="1400" b="1" dirty="0">
                <a:ea typeface="Times New Roman" panose="02020603050405020304" pitchFamily="18" charset="0"/>
              </a:rPr>
              <a:t>Tkáň pojivová </a:t>
            </a:r>
          </a:p>
          <a:p>
            <a:pPr marL="914400" lvl="1" indent="-457200" algn="just">
              <a:buSzPct val="100000"/>
              <a:buFont typeface="+mj-lt"/>
              <a:buAutoNum type="alphaLcParenR"/>
              <a:tabLst>
                <a:tab pos="457200" algn="l"/>
              </a:tabLst>
            </a:pPr>
            <a:r>
              <a:rPr lang="cs-CZ" sz="1400" dirty="0">
                <a:ea typeface="Times New Roman" panose="02020603050405020304" pitchFamily="18" charset="0"/>
              </a:rPr>
              <a:t>Vazivo</a:t>
            </a:r>
          </a:p>
          <a:p>
            <a:pPr marL="914400" lvl="1" indent="-457200" algn="just">
              <a:buSzPct val="100000"/>
              <a:buFont typeface="+mj-lt"/>
              <a:buAutoNum type="alphaLcParenR"/>
              <a:tabLst>
                <a:tab pos="457200" algn="l"/>
              </a:tabLst>
            </a:pPr>
            <a:r>
              <a:rPr lang="cs-CZ" sz="1400" dirty="0">
                <a:ea typeface="Times New Roman" panose="02020603050405020304" pitchFamily="18" charset="0"/>
              </a:rPr>
              <a:t>Chrupavka</a:t>
            </a:r>
          </a:p>
          <a:p>
            <a:pPr marL="914400" lvl="1" indent="-457200" algn="just">
              <a:buSzPct val="100000"/>
              <a:buFont typeface="+mj-lt"/>
              <a:buAutoNum type="alphaLcParenR"/>
              <a:tabLst>
                <a:tab pos="457200" algn="l"/>
              </a:tabLst>
            </a:pPr>
            <a:r>
              <a:rPr lang="cs-CZ" sz="1400" dirty="0">
                <a:ea typeface="Times New Roman" panose="02020603050405020304" pitchFamily="18" charset="0"/>
              </a:rPr>
              <a:t>Kost   </a:t>
            </a:r>
          </a:p>
          <a:p>
            <a:pPr marL="457200" lvl="0" indent="-457200" algn="just">
              <a:spcAft>
                <a:spcPts val="0"/>
              </a:spcAft>
              <a:buSzPct val="100000"/>
              <a:buFont typeface="+mj-lt"/>
              <a:buAutoNum type="arabicParenR"/>
              <a:tabLst>
                <a:tab pos="457200" algn="l"/>
              </a:tabLst>
            </a:pPr>
            <a:r>
              <a:rPr lang="cs-CZ" sz="1400" b="1" dirty="0">
                <a:ea typeface="Times New Roman" panose="02020603050405020304" pitchFamily="18" charset="0"/>
              </a:rPr>
              <a:t>Tkáň svalová</a:t>
            </a:r>
            <a:endParaRPr lang="cs-CZ" sz="1400" dirty="0">
              <a:ea typeface="Times New Roman" panose="02020603050405020304" pitchFamily="18" charset="0"/>
            </a:endParaRPr>
          </a:p>
          <a:p>
            <a:pPr marL="914400" lvl="1" indent="-457200" algn="just">
              <a:buSzPct val="100000"/>
              <a:buFont typeface="+mj-lt"/>
              <a:buAutoNum type="alphaLcParenR"/>
              <a:tabLst>
                <a:tab pos="457200" algn="l"/>
              </a:tabLst>
            </a:pPr>
            <a:r>
              <a:rPr lang="cs-CZ" sz="1400" dirty="0">
                <a:ea typeface="Times New Roman" panose="02020603050405020304" pitchFamily="18" charset="0"/>
              </a:rPr>
              <a:t>Svalovina hladká</a:t>
            </a:r>
          </a:p>
          <a:p>
            <a:pPr marL="914400" lvl="1" indent="-457200" algn="just">
              <a:buSzPct val="100000"/>
              <a:buFont typeface="+mj-lt"/>
              <a:buAutoNum type="alphaLcParenR"/>
              <a:tabLst>
                <a:tab pos="457200" algn="l"/>
              </a:tabLst>
            </a:pPr>
            <a:r>
              <a:rPr lang="cs-CZ" sz="1400" dirty="0">
                <a:ea typeface="Times New Roman" panose="02020603050405020304" pitchFamily="18" charset="0"/>
              </a:rPr>
              <a:t>Svalovina příčně pruhovaná kosterní</a:t>
            </a:r>
          </a:p>
          <a:p>
            <a:pPr marL="914400" lvl="1" indent="-457200" algn="just">
              <a:buSzPct val="100000"/>
              <a:buFont typeface="+mj-lt"/>
              <a:buAutoNum type="alphaLcParenR"/>
              <a:tabLst>
                <a:tab pos="457200" algn="l"/>
              </a:tabLst>
            </a:pPr>
            <a:r>
              <a:rPr lang="cs-CZ" sz="1400" dirty="0">
                <a:ea typeface="Times New Roman" panose="02020603050405020304" pitchFamily="18" charset="0"/>
              </a:rPr>
              <a:t>Svalovina příčně pruhovaná srdeční</a:t>
            </a:r>
            <a:r>
              <a:rPr lang="cs-CZ" sz="1400" b="1" dirty="0">
                <a:ea typeface="Times New Roman" panose="02020603050405020304" pitchFamily="18" charset="0"/>
              </a:rPr>
              <a:t> </a:t>
            </a:r>
            <a:r>
              <a:rPr lang="cs-CZ" sz="1400" dirty="0">
                <a:ea typeface="Times New Roman" panose="02020603050405020304" pitchFamily="18" charset="0"/>
              </a:rPr>
              <a:t> </a:t>
            </a:r>
          </a:p>
          <a:p>
            <a:pPr marL="457200" lvl="0" indent="-457200" algn="just">
              <a:spcAft>
                <a:spcPts val="0"/>
              </a:spcAft>
              <a:buSzPct val="100000"/>
              <a:buFont typeface="+mj-lt"/>
              <a:buAutoNum type="arabicParenR"/>
              <a:tabLst>
                <a:tab pos="457200" algn="l"/>
              </a:tabLst>
            </a:pPr>
            <a:r>
              <a:rPr lang="cs-CZ" sz="1400" b="1" dirty="0">
                <a:ea typeface="Times New Roman" panose="02020603050405020304" pitchFamily="18" charset="0"/>
              </a:rPr>
              <a:t>Tkáň nervová</a:t>
            </a:r>
          </a:p>
          <a:p>
            <a:pPr algn="just">
              <a:buSzPct val="100000"/>
              <a:tabLst>
                <a:tab pos="457200" algn="l"/>
              </a:tabLst>
            </a:pPr>
            <a:endParaRPr lang="cs-CZ" sz="1400" b="1" dirty="0">
              <a:ea typeface="Times New Roman" panose="02020603050405020304" pitchFamily="18" charset="0"/>
            </a:endParaRPr>
          </a:p>
          <a:p>
            <a:pPr algn="just">
              <a:buSzPct val="100000"/>
              <a:tabLst>
                <a:tab pos="457200" algn="l"/>
              </a:tabLst>
            </a:pPr>
            <a:r>
              <a:rPr lang="cs-CZ" sz="1400" b="1" dirty="0">
                <a:ea typeface="Times New Roman" panose="02020603050405020304" pitchFamily="18" charset="0"/>
              </a:rPr>
              <a:t>+ </a:t>
            </a:r>
            <a:r>
              <a:rPr lang="cs-CZ" sz="1400" b="1" dirty="0"/>
              <a:t>Tekutá (trofická) tkáň </a:t>
            </a:r>
            <a:r>
              <a:rPr lang="cs-CZ" sz="1400" dirty="0"/>
              <a:t>= tělní tekutiny: krev, tkáňový mok, míza</a:t>
            </a: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26AA7EF6-AE6D-4E28-9851-4BADC9EC861E}"/>
              </a:ext>
            </a:extLst>
          </p:cNvPr>
          <p:cNvGrpSpPr/>
          <p:nvPr/>
        </p:nvGrpSpPr>
        <p:grpSpPr>
          <a:xfrm>
            <a:off x="448913" y="1312982"/>
            <a:ext cx="7696076" cy="1872208"/>
            <a:chOff x="477962" y="1556792"/>
            <a:chExt cx="7696076" cy="1872208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2B1F2B5C-5694-40F2-AB0B-EF30E57EA4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477962" y="1959628"/>
              <a:ext cx="1519709" cy="1167817"/>
            </a:xfrm>
            <a:prstGeom prst="rect">
              <a:avLst/>
            </a:prstGeom>
          </p:spPr>
        </p:pic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00F49732-A449-418F-90BB-9380F03C8C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99090" y="2040039"/>
              <a:ext cx="1124107" cy="895475"/>
            </a:xfrm>
            <a:prstGeom prst="rect">
              <a:avLst/>
            </a:prstGeom>
          </p:spPr>
        </p:pic>
        <p:sp>
          <p:nvSpPr>
            <p:cNvPr id="10" name="Šipka: doprava 9">
              <a:extLst>
                <a:ext uri="{FF2B5EF4-FFF2-40B4-BE49-F238E27FC236}">
                  <a16:creationId xmlns:a16="http://schemas.microsoft.com/office/drawing/2014/main" id="{52B8E743-A7F9-44B7-A4BA-242A622D8ACC}"/>
                </a:ext>
              </a:extLst>
            </p:cNvPr>
            <p:cNvSpPr/>
            <p:nvPr/>
          </p:nvSpPr>
          <p:spPr>
            <a:xfrm>
              <a:off x="2256829" y="2405253"/>
              <a:ext cx="288032" cy="7200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Šipka: doprava 10">
              <a:extLst>
                <a:ext uri="{FF2B5EF4-FFF2-40B4-BE49-F238E27FC236}">
                  <a16:creationId xmlns:a16="http://schemas.microsoft.com/office/drawing/2014/main" id="{E416DD76-58CB-4695-85C8-9E09F1AAC8E9}"/>
                </a:ext>
              </a:extLst>
            </p:cNvPr>
            <p:cNvSpPr/>
            <p:nvPr/>
          </p:nvSpPr>
          <p:spPr>
            <a:xfrm>
              <a:off x="5490727" y="2393123"/>
              <a:ext cx="288032" cy="7200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Šipka: doprava 11">
              <a:extLst>
                <a:ext uri="{FF2B5EF4-FFF2-40B4-BE49-F238E27FC236}">
                  <a16:creationId xmlns:a16="http://schemas.microsoft.com/office/drawing/2014/main" id="{0912AA79-67BD-459E-8F14-5F0F8F3C5EDD}"/>
                </a:ext>
              </a:extLst>
            </p:cNvPr>
            <p:cNvSpPr/>
            <p:nvPr/>
          </p:nvSpPr>
          <p:spPr>
            <a:xfrm>
              <a:off x="3684757" y="2405253"/>
              <a:ext cx="288032" cy="7200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Obdélník 12">
              <a:extLst>
                <a:ext uri="{FF2B5EF4-FFF2-40B4-BE49-F238E27FC236}">
                  <a16:creationId xmlns:a16="http://schemas.microsoft.com/office/drawing/2014/main" id="{0CBAB365-DE01-4763-86B2-026DF43B7C01}"/>
                </a:ext>
              </a:extLst>
            </p:cNvPr>
            <p:cNvSpPr/>
            <p:nvPr/>
          </p:nvSpPr>
          <p:spPr>
            <a:xfrm>
              <a:off x="666191" y="1556792"/>
              <a:ext cx="8835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altLang="cs-CZ" b="1" dirty="0">
                  <a:solidFill>
                    <a:srgbClr val="0070C0"/>
                  </a:solidFill>
                </a:rPr>
                <a:t>BUŇKA</a:t>
              </a:r>
              <a:endParaRPr lang="cs-CZ" dirty="0"/>
            </a:p>
          </p:txBody>
        </p:sp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9C4EE8F2-8A75-4D1F-A07B-7AC7C28CDAB0}"/>
                </a:ext>
              </a:extLst>
            </p:cNvPr>
            <p:cNvSpPr/>
            <p:nvPr/>
          </p:nvSpPr>
          <p:spPr>
            <a:xfrm>
              <a:off x="5812045" y="1556792"/>
              <a:ext cx="23619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altLang="cs-CZ" b="1" dirty="0">
                  <a:solidFill>
                    <a:srgbClr val="0070C0"/>
                  </a:solidFill>
                </a:rPr>
                <a:t>ORGÁNOVÉ SOUSTAVY</a:t>
              </a:r>
              <a:endParaRPr lang="cs-CZ" dirty="0"/>
            </a:p>
          </p:txBody>
        </p:sp>
        <p:pic>
          <p:nvPicPr>
            <p:cNvPr id="15" name="Obrázek 14">
              <a:extLst>
                <a:ext uri="{FF2B5EF4-FFF2-40B4-BE49-F238E27FC236}">
                  <a16:creationId xmlns:a16="http://schemas.microsoft.com/office/drawing/2014/main" id="{367B149F-A124-4A54-B758-9427B30448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" r="-3704"/>
            <a:stretch/>
          </p:blipFill>
          <p:spPr>
            <a:xfrm>
              <a:off x="4410607" y="1948735"/>
              <a:ext cx="830528" cy="1218865"/>
            </a:xfrm>
            <a:prstGeom prst="rect">
              <a:avLst/>
            </a:prstGeom>
          </p:spPr>
        </p:pic>
        <p:sp>
          <p:nvSpPr>
            <p:cNvPr id="16" name="Obdélník 15">
              <a:extLst>
                <a:ext uri="{FF2B5EF4-FFF2-40B4-BE49-F238E27FC236}">
                  <a16:creationId xmlns:a16="http://schemas.microsoft.com/office/drawing/2014/main" id="{4B58648F-A031-4B4F-8F9F-DC27B58EFCB7}"/>
                </a:ext>
              </a:extLst>
            </p:cNvPr>
            <p:cNvSpPr/>
            <p:nvPr/>
          </p:nvSpPr>
          <p:spPr>
            <a:xfrm>
              <a:off x="4345529" y="1556792"/>
              <a:ext cx="10294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altLang="cs-CZ" b="1" dirty="0">
                  <a:solidFill>
                    <a:srgbClr val="0070C0"/>
                  </a:solidFill>
                </a:rPr>
                <a:t>ORGÁNY</a:t>
              </a:r>
              <a:endParaRPr lang="cs-CZ" dirty="0"/>
            </a:p>
          </p:txBody>
        </p:sp>
        <p:sp>
          <p:nvSpPr>
            <p:cNvPr id="17" name="Obdélník 16">
              <a:extLst>
                <a:ext uri="{FF2B5EF4-FFF2-40B4-BE49-F238E27FC236}">
                  <a16:creationId xmlns:a16="http://schemas.microsoft.com/office/drawing/2014/main" id="{16DB3CF4-C8C5-4660-AB5F-38195B53B969}"/>
                </a:ext>
              </a:extLst>
            </p:cNvPr>
            <p:cNvSpPr/>
            <p:nvPr/>
          </p:nvSpPr>
          <p:spPr>
            <a:xfrm>
              <a:off x="2706679" y="1556792"/>
              <a:ext cx="7168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b="1" dirty="0">
                  <a:solidFill>
                    <a:srgbClr val="0070C0"/>
                  </a:solidFill>
                </a:rPr>
                <a:t>TKÁŇ</a:t>
              </a:r>
              <a:endParaRPr lang="cs-CZ" dirty="0"/>
            </a:p>
          </p:txBody>
        </p:sp>
        <p:pic>
          <p:nvPicPr>
            <p:cNvPr id="18" name="Obrázek 17">
              <a:extLst>
                <a:ext uri="{FF2B5EF4-FFF2-40B4-BE49-F238E27FC236}">
                  <a16:creationId xmlns:a16="http://schemas.microsoft.com/office/drawing/2014/main" id="{2FC10184-04FE-4DA2-95B7-DD343093970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81335" y="1962627"/>
              <a:ext cx="1107774" cy="1466373"/>
            </a:xfrm>
            <a:prstGeom prst="rect">
              <a:avLst/>
            </a:prstGeom>
          </p:spPr>
        </p:pic>
      </p:grpSp>
      <p:sp>
        <p:nvSpPr>
          <p:cNvPr id="19" name="Šipka: dolů 18">
            <a:extLst>
              <a:ext uri="{FF2B5EF4-FFF2-40B4-BE49-F238E27FC236}">
                <a16:creationId xmlns:a16="http://schemas.microsoft.com/office/drawing/2014/main" id="{6B1CD248-05C6-48CD-BB6D-D62D713C4D3B}"/>
              </a:ext>
            </a:extLst>
          </p:cNvPr>
          <p:cNvSpPr/>
          <p:nvPr/>
        </p:nvSpPr>
        <p:spPr>
          <a:xfrm>
            <a:off x="2701106" y="2673969"/>
            <a:ext cx="473983" cy="6247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D640C8D4-87CB-4436-A20F-FD1564930DFC}"/>
              </a:ext>
            </a:extLst>
          </p:cNvPr>
          <p:cNvSpPr txBox="1"/>
          <p:nvPr/>
        </p:nvSpPr>
        <p:spPr>
          <a:xfrm>
            <a:off x="3137444" y="2628201"/>
            <a:ext cx="987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4 typy tkání:</a:t>
            </a:r>
          </a:p>
        </p:txBody>
      </p:sp>
      <p:pic>
        <p:nvPicPr>
          <p:cNvPr id="21" name="Obrázek 20">
            <a:extLst>
              <a:ext uri="{FF2B5EF4-FFF2-40B4-BE49-F238E27FC236}">
                <a16:creationId xmlns:a16="http://schemas.microsoft.com/office/drawing/2014/main" id="{834E1024-7793-4FDB-A4A9-5C3FE17FBC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1630" y="3258740"/>
            <a:ext cx="473983" cy="419340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1D372EE8-5457-40E4-A674-F062A2D1C55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16357"/>
          <a:stretch/>
        </p:blipFill>
        <p:spPr>
          <a:xfrm>
            <a:off x="2470767" y="3513725"/>
            <a:ext cx="704322" cy="1052835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AE7E063E-7E56-4957-ADFD-E6DD8FC16A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67925" y="4628179"/>
            <a:ext cx="1740230" cy="646073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442487D1-A158-494F-A669-1596E759A52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762" y="4589593"/>
            <a:ext cx="965752" cy="136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684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1"/>
          <p:cNvSpPr txBox="1">
            <a:spLocks noChangeArrowheads="1"/>
          </p:cNvSpPr>
          <p:nvPr/>
        </p:nvSpPr>
        <p:spPr bwMode="auto">
          <a:xfrm>
            <a:off x="468313" y="6453336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 dirty="0">
                <a:latin typeface="Myriad Pro" pitchFamily="34" charset="0"/>
              </a:rPr>
              <a:t>Obecná anatomie</a:t>
            </a:r>
            <a:endParaRPr lang="cs-CZ" sz="1000" b="1" dirty="0">
              <a:latin typeface="Myriad Pro" pitchFamily="34" charset="0"/>
            </a:endParaRP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9DBA9242-D776-45CB-BA8F-B347F404B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089" y="720527"/>
            <a:ext cx="63836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b="1" dirty="0">
                <a:solidFill>
                  <a:srgbClr val="0070C0"/>
                </a:solidFill>
              </a:rPr>
              <a:t>1) EPITELY (tkáně krycí a výstelkové) 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13090137-A61A-497F-A42B-448D2FE89286}"/>
              </a:ext>
            </a:extLst>
          </p:cNvPr>
          <p:cNvSpPr/>
          <p:nvPr/>
        </p:nvSpPr>
        <p:spPr>
          <a:xfrm>
            <a:off x="378212" y="1348732"/>
            <a:ext cx="54899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1600" dirty="0"/>
              <a:t>Tvořeny </a:t>
            </a:r>
            <a:r>
              <a:rPr lang="cs-CZ" altLang="cs-CZ" sz="1600" b="1" dirty="0">
                <a:solidFill>
                  <a:srgbClr val="FF0000"/>
                </a:solidFill>
              </a:rPr>
              <a:t>buňkami</a:t>
            </a:r>
            <a:r>
              <a:rPr lang="cs-CZ" altLang="cs-CZ" sz="1600" dirty="0">
                <a:solidFill>
                  <a:srgbClr val="FF0000"/>
                </a:solidFill>
              </a:rPr>
              <a:t> </a:t>
            </a:r>
            <a:r>
              <a:rPr lang="cs-CZ" altLang="cs-CZ" sz="1600" dirty="0"/>
              <a:t>(které na sebe těsně naléhají) a</a:t>
            </a:r>
            <a:r>
              <a:rPr lang="cs-CZ" altLang="cs-CZ" sz="1600" dirty="0">
                <a:solidFill>
                  <a:srgbClr val="FF0000"/>
                </a:solidFill>
              </a:rPr>
              <a:t> </a:t>
            </a:r>
            <a:r>
              <a:rPr lang="cs-CZ" altLang="cs-CZ" sz="1600" b="1" dirty="0">
                <a:solidFill>
                  <a:srgbClr val="FF0000"/>
                </a:solidFill>
              </a:rPr>
              <a:t>bazální membránou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1600" dirty="0"/>
              <a:t>Nemají vlastní cévní zásobení (jsou vyživovány prolínajícími látkami z hlouběji uložených tkání)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altLang="cs-CZ" sz="1600" dirty="0"/>
          </a:p>
          <a:p>
            <a:pPr>
              <a:spcBef>
                <a:spcPct val="0"/>
              </a:spcBef>
              <a:defRPr/>
            </a:pPr>
            <a:r>
              <a:rPr lang="cs-CZ" altLang="cs-CZ" sz="1600" u="sng" dirty="0"/>
              <a:t>Podle tvaru buněk: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1600" b="1" dirty="0"/>
              <a:t>Ploché (dlaždicové) </a:t>
            </a:r>
            <a:r>
              <a:rPr lang="cs-CZ" altLang="cs-CZ" sz="1600" dirty="0"/>
              <a:t>- blanitý labyrint, výstelka hrudní a břišní dutiny, mechanicky odolný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1600" b="1" dirty="0"/>
              <a:t>Cylindrické (válcové) </a:t>
            </a:r>
            <a:r>
              <a:rPr lang="cs-CZ" altLang="cs-CZ" sz="1600" dirty="0"/>
              <a:t>- t</a:t>
            </a:r>
            <a:r>
              <a:rPr lang="cs-CZ" sz="1600" dirty="0"/>
              <a:t>rávící soustava od žaludku do konce, dýchací cesty (opatřený řasinkami)</a:t>
            </a:r>
            <a:endParaRPr lang="cs-CZ" altLang="cs-CZ" sz="1600" dirty="0"/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1600" b="1" dirty="0"/>
              <a:t>Kubické (krychlové) </a:t>
            </a:r>
            <a:r>
              <a:rPr lang="cs-CZ" altLang="cs-CZ" sz="1600" dirty="0"/>
              <a:t>- tvoří hlubší vrstvy pokožky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altLang="cs-CZ" sz="1600" dirty="0"/>
          </a:p>
          <a:p>
            <a:pPr>
              <a:spcBef>
                <a:spcPct val="0"/>
              </a:spcBef>
              <a:defRPr/>
            </a:pPr>
            <a:r>
              <a:rPr lang="cs-CZ" altLang="cs-CZ" sz="1600" u="sng" dirty="0"/>
              <a:t>Podle počtu vrstev: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1600" b="1" dirty="0"/>
              <a:t>Jednovrstevné </a:t>
            </a:r>
            <a:r>
              <a:rPr lang="cs-CZ" altLang="cs-CZ" sz="1600" dirty="0"/>
              <a:t>(+ speciální případ: víceřadý) - jedna řada buněk nasedající na bazální membránu, vystýlá např. vnitřní povrch cév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1600" b="1" dirty="0"/>
              <a:t>Vícevrstevné </a:t>
            </a:r>
            <a:r>
              <a:rPr lang="cs-CZ" altLang="cs-CZ" sz="1600" dirty="0"/>
              <a:t>- několik vrstev buněk nad sebou, jen spodní nasedá na bazální membránu, dělí se podle tvaru buněk:</a:t>
            </a: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1600" b="1" dirty="0"/>
              <a:t>rohovatějící</a:t>
            </a:r>
            <a:r>
              <a:rPr lang="cs-CZ" altLang="cs-CZ" sz="1600" dirty="0"/>
              <a:t>: povrchové vrstvy kůže</a:t>
            </a: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1600" b="1" dirty="0"/>
              <a:t>nerohovatějící</a:t>
            </a:r>
            <a:r>
              <a:rPr lang="cs-CZ" altLang="cs-CZ" sz="1600" dirty="0"/>
              <a:t>: trávící trubice (od rtů po žaludek)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50C17AA-0578-4298-A780-8BA1F67508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606488"/>
            <a:ext cx="3092173" cy="3645024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64F6F200-46C6-40C2-AFFA-4F55B075208E}"/>
              </a:ext>
            </a:extLst>
          </p:cNvPr>
          <p:cNvSpPr txBox="1"/>
          <p:nvPr/>
        </p:nvSpPr>
        <p:spPr>
          <a:xfrm>
            <a:off x="5940152" y="5321866"/>
            <a:ext cx="1855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/>
              <a:t>Zdroj: </a:t>
            </a:r>
            <a:r>
              <a:rPr lang="cs-CZ" sz="900" dirty="0" err="1"/>
              <a:t>Dylevský</a:t>
            </a:r>
            <a:r>
              <a:rPr lang="cs-CZ" sz="900" dirty="0"/>
              <a:t>, Somatologie, 2019</a:t>
            </a:r>
          </a:p>
        </p:txBody>
      </p:sp>
    </p:spTree>
    <p:extLst>
      <p:ext uri="{BB962C8B-B14F-4D97-AF65-F5344CB8AC3E}">
        <p14:creationId xmlns:p14="http://schemas.microsoft.com/office/powerpoint/2010/main" val="3678774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1"/>
          <p:cNvSpPr txBox="1">
            <a:spLocks noChangeArrowheads="1"/>
          </p:cNvSpPr>
          <p:nvPr/>
        </p:nvSpPr>
        <p:spPr bwMode="auto">
          <a:xfrm>
            <a:off x="468313" y="6453336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 dirty="0">
                <a:latin typeface="Myriad Pro" pitchFamily="34" charset="0"/>
              </a:rPr>
              <a:t>Obecná anatomie</a:t>
            </a:r>
            <a:endParaRPr lang="cs-CZ" sz="1000" b="1" dirty="0">
              <a:latin typeface="Myriad Pro" pitchFamily="34" charset="0"/>
            </a:endParaRP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9DBA9242-D776-45CB-BA8F-B347F404B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089" y="720527"/>
            <a:ext cx="63836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b="1" dirty="0">
                <a:solidFill>
                  <a:srgbClr val="0070C0"/>
                </a:solidFill>
              </a:rPr>
              <a:t>1) EPITELY (tkáně krycí a výstelkové) 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0B049FA5-A0BD-4439-9615-AB6E895F4FD8}"/>
              </a:ext>
            </a:extLst>
          </p:cNvPr>
          <p:cNvSpPr/>
          <p:nvPr/>
        </p:nvSpPr>
        <p:spPr>
          <a:xfrm>
            <a:off x="611560" y="1412776"/>
            <a:ext cx="820891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cs-CZ" altLang="cs-CZ" sz="1600" u="sng" dirty="0"/>
              <a:t>Podle funkce: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1600" b="1" dirty="0"/>
              <a:t>Krycí a výstelkové </a:t>
            </a:r>
            <a:r>
              <a:rPr lang="cs-CZ" altLang="cs-CZ" sz="1600" dirty="0"/>
              <a:t>- kryjí povrch těla, vystýlají dutiny (ochranná funkce)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1600" b="1" dirty="0"/>
              <a:t>Žlázové</a:t>
            </a:r>
            <a:r>
              <a:rPr lang="cs-CZ" altLang="cs-CZ" sz="1600" dirty="0"/>
              <a:t> - buňky přijímají látky, zpracovávají je a vylučují produkt, tvoří funkční základ žláz:</a:t>
            </a: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1600" b="1" dirty="0"/>
              <a:t>Exkreční</a:t>
            </a:r>
            <a:r>
              <a:rPr lang="cs-CZ" altLang="cs-CZ" sz="1600" dirty="0"/>
              <a:t> - vylučují odpadní látky (moč, pot) a </a:t>
            </a:r>
            <a:r>
              <a:rPr lang="cs-CZ" altLang="cs-CZ" sz="1600" b="1" dirty="0"/>
              <a:t>sekreční</a:t>
            </a:r>
            <a:r>
              <a:rPr lang="cs-CZ" altLang="cs-CZ" sz="1600" dirty="0"/>
              <a:t> - produkty (bílkovinné povahy) transportovány do orgánových dutin, např. některé složky žaludeční šťávy</a:t>
            </a: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1600" b="1" dirty="0"/>
              <a:t>Endokrinní/inkreční</a:t>
            </a:r>
            <a:r>
              <a:rPr lang="cs-CZ" altLang="cs-CZ" sz="1600" dirty="0"/>
              <a:t> - tvoří hormony, nemají vlastní vývody - vylučují produkty přímo do krevního oběhu (žlázy s vnitřním vyměšováním) 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1600" b="1" dirty="0"/>
              <a:t>Resorpční</a:t>
            </a:r>
            <a:r>
              <a:rPr lang="cs-CZ" altLang="cs-CZ" sz="1600" dirty="0"/>
              <a:t> - jeho buňky přijímají volným povrchem látky, zpracovávají je a transportují do cév, vystýlá vnitřní povrch dutých orgánů  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1600" b="1" dirty="0"/>
              <a:t>Smyslové</a:t>
            </a:r>
            <a:r>
              <a:rPr lang="cs-CZ" altLang="cs-CZ" sz="1600" dirty="0"/>
              <a:t> - obsahuje buňky citlivé na chemické nebo fyzikální podněty, schopné transformovat a předávat podráždění dále, tvoří ho buňky sítnice, vnitřního ucha atd. </a:t>
            </a:r>
          </a:p>
        </p:txBody>
      </p:sp>
    </p:spTree>
    <p:extLst>
      <p:ext uri="{BB962C8B-B14F-4D97-AF65-F5344CB8AC3E}">
        <p14:creationId xmlns:p14="http://schemas.microsoft.com/office/powerpoint/2010/main" val="2132432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A4C3B87F-5428-4F9E-AA1E-AA58E6A97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3068960"/>
            <a:ext cx="1913202" cy="2841308"/>
          </a:xfrm>
          <a:prstGeom prst="rect">
            <a:avLst/>
          </a:prstGeom>
        </p:spPr>
      </p:pic>
      <p:sp>
        <p:nvSpPr>
          <p:cNvPr id="4" name="TextovéPole 1"/>
          <p:cNvSpPr txBox="1">
            <a:spLocks noChangeArrowheads="1"/>
          </p:cNvSpPr>
          <p:nvPr/>
        </p:nvSpPr>
        <p:spPr bwMode="auto">
          <a:xfrm>
            <a:off x="468313" y="6453336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 dirty="0">
                <a:latin typeface="Myriad Pro" pitchFamily="34" charset="0"/>
              </a:rPr>
              <a:t>Obecná anatomie</a:t>
            </a:r>
            <a:endParaRPr lang="cs-CZ" sz="1000" b="1" dirty="0">
              <a:latin typeface="Myriad Pro" pitchFamily="34" charset="0"/>
            </a:endParaRP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9DBA9242-D776-45CB-BA8F-B347F404B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2267" y="720527"/>
            <a:ext cx="36313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b="1" dirty="0">
                <a:solidFill>
                  <a:srgbClr val="0070C0"/>
                </a:solidFill>
              </a:rPr>
              <a:t>2) POJIVOVÉ TKÁNĚ 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7965E759-B78D-4902-A65E-1BEFB3B36815}"/>
              </a:ext>
            </a:extLst>
          </p:cNvPr>
          <p:cNvSpPr/>
          <p:nvPr/>
        </p:nvSpPr>
        <p:spPr>
          <a:xfrm>
            <a:off x="324731" y="1436768"/>
            <a:ext cx="734361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1600" dirty="0"/>
              <a:t>Pevné, tvoří pasivní pohybový aparát (kosterní svaly pak aktivní)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1600" b="1" dirty="0"/>
              <a:t>Složeny</a:t>
            </a:r>
            <a:r>
              <a:rPr lang="cs-CZ" altLang="cs-CZ" sz="1600" b="1" dirty="0">
                <a:solidFill>
                  <a:srgbClr val="FF0000"/>
                </a:solidFill>
              </a:rPr>
              <a:t> z buněk a mezibuněčné hmoty </a:t>
            </a:r>
            <a:r>
              <a:rPr lang="cs-CZ" altLang="cs-CZ" sz="1600" dirty="0"/>
              <a:t>(základní amorfní hmota produkovaná buňkami + fibrily/vlákna)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altLang="cs-CZ" sz="1600" dirty="0"/>
          </a:p>
          <a:p>
            <a:pPr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1600" b="1" dirty="0">
                <a:solidFill>
                  <a:srgbClr val="0070C0"/>
                </a:solidFill>
              </a:rPr>
              <a:t> Vazivo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1600" dirty="0"/>
              <a:t>Nejměkčí, podpůrná funkce, </a:t>
            </a:r>
            <a:r>
              <a:rPr lang="cs-CZ" altLang="cs-CZ" sz="1600" dirty="0">
                <a:solidFill>
                  <a:srgbClr val="0070C0"/>
                </a:solidFill>
              </a:rPr>
              <a:t>regenerační schopnost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sz="1600" dirty="0"/>
              <a:t>Spojuje epitelovou tkáň s ostatními tkáněmi (svalovinou), vytváří pouzdra orgánům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1600" dirty="0"/>
              <a:t>Tvoří vazy, kloubní pouzdra, šlachy, spojuje kosti, kryje povrch kostí a chrupavek 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1600" b="1" dirty="0"/>
              <a:t>Buňky:</a:t>
            </a:r>
            <a:r>
              <a:rPr lang="cs-CZ" altLang="cs-CZ" sz="1600" dirty="0"/>
              <a:t> </a:t>
            </a: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1600" u="sng" dirty="0"/>
              <a:t>Nepohyblivé:</a:t>
            </a:r>
            <a:r>
              <a:rPr lang="cs-CZ" altLang="cs-CZ" sz="1600" dirty="0"/>
              <a:t> fibrocyty (zralé, klidová forma)</a:t>
            </a:r>
            <a:r>
              <a:rPr lang="cs-CZ" altLang="cs-CZ" sz="1600" dirty="0">
                <a:solidFill>
                  <a:srgbClr val="0000CC"/>
                </a:solidFill>
              </a:rPr>
              <a:t>, </a:t>
            </a:r>
            <a:r>
              <a:rPr lang="cs-CZ" altLang="cs-CZ" sz="1600" dirty="0"/>
              <a:t>fibroblasty (produkují mezibuněčnou hmotu) + buňky tukové a pigmentové</a:t>
            </a: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1600" u="sng" dirty="0"/>
              <a:t>Pohyblivé:</a:t>
            </a:r>
            <a:r>
              <a:rPr lang="cs-CZ" altLang="cs-CZ" sz="1600" dirty="0"/>
              <a:t> makrofágy, lymfocyty, žírné buňky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1600" b="1" dirty="0"/>
              <a:t>Fibrily:</a:t>
            </a:r>
            <a:r>
              <a:rPr lang="cs-CZ" altLang="cs-CZ" sz="1600" dirty="0"/>
              <a:t> kolagenní (pevné v tahu), elastické (pružné), retikulární (síťovitě uspořádané)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1600" b="1" dirty="0"/>
              <a:t>Typy:</a:t>
            </a:r>
            <a:r>
              <a:rPr lang="cs-CZ" altLang="cs-CZ" sz="1600" dirty="0"/>
              <a:t> </a:t>
            </a: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1600" u="sng" dirty="0"/>
              <a:t>Kolagenní tuhé </a:t>
            </a:r>
            <a:r>
              <a:rPr lang="cs-CZ" altLang="cs-CZ" sz="1600" dirty="0"/>
              <a:t>(vazy, šlachy, obaly orgánů) a </a:t>
            </a:r>
            <a:r>
              <a:rPr lang="cs-CZ" altLang="cs-CZ" sz="1600" u="sng" dirty="0"/>
              <a:t>řídké</a:t>
            </a:r>
            <a:r>
              <a:rPr lang="cs-CZ" altLang="cs-CZ" sz="1600" dirty="0"/>
              <a:t> (vmezeřené vazivo)</a:t>
            </a: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1600" u="sng" dirty="0"/>
              <a:t>Elastické</a:t>
            </a:r>
            <a:r>
              <a:rPr lang="cs-CZ" altLang="cs-CZ" sz="1600" dirty="0"/>
              <a:t> (některé vazy na páteři - </a:t>
            </a:r>
            <a:r>
              <a:rPr lang="cs-CZ" altLang="cs-CZ" sz="1600" dirty="0" err="1"/>
              <a:t>ligamenta</a:t>
            </a:r>
            <a:r>
              <a:rPr lang="cs-CZ" altLang="cs-CZ" sz="1600" dirty="0"/>
              <a:t> </a:t>
            </a:r>
            <a:r>
              <a:rPr lang="cs-CZ" altLang="cs-CZ" sz="1600" dirty="0" err="1"/>
              <a:t>flava</a:t>
            </a:r>
            <a:r>
              <a:rPr lang="cs-CZ" altLang="cs-CZ" sz="1600" dirty="0"/>
              <a:t>)</a:t>
            </a: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1600" u="sng" dirty="0"/>
              <a:t>Tukové</a:t>
            </a:r>
            <a:r>
              <a:rPr lang="cs-CZ" altLang="cs-CZ" sz="1600" dirty="0"/>
              <a:t> (podkoží, tukové polštáře kolem orgánů)</a:t>
            </a: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1600" u="sng" dirty="0"/>
              <a:t>Lymfoidní</a:t>
            </a:r>
            <a:r>
              <a:rPr lang="cs-CZ" altLang="cs-CZ" sz="1600" dirty="0"/>
              <a:t> - síť jemných retikulárních vláken (základem mízních uzlin)</a:t>
            </a: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1600" dirty="0"/>
              <a:t>+ </a:t>
            </a:r>
            <a:r>
              <a:rPr lang="cs-CZ" altLang="cs-CZ" sz="1600" u="sng" dirty="0"/>
              <a:t>Mezenchym</a:t>
            </a:r>
            <a:r>
              <a:rPr lang="cs-CZ" altLang="cs-CZ" sz="1600" dirty="0"/>
              <a:t> (embryonální tkáň)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54CBB0B-05B7-4991-A705-08F5732AEF79}"/>
              </a:ext>
            </a:extLst>
          </p:cNvPr>
          <p:cNvSpPr txBox="1"/>
          <p:nvPr/>
        </p:nvSpPr>
        <p:spPr>
          <a:xfrm>
            <a:off x="7092280" y="5926318"/>
            <a:ext cx="16561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/>
              <a:t>Zdroj: Čihák, Anatomie 1, 2002</a:t>
            </a:r>
          </a:p>
        </p:txBody>
      </p:sp>
    </p:spTree>
    <p:extLst>
      <p:ext uri="{BB962C8B-B14F-4D97-AF65-F5344CB8AC3E}">
        <p14:creationId xmlns:p14="http://schemas.microsoft.com/office/powerpoint/2010/main" val="2757168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1"/>
          <p:cNvSpPr txBox="1">
            <a:spLocks noChangeArrowheads="1"/>
          </p:cNvSpPr>
          <p:nvPr/>
        </p:nvSpPr>
        <p:spPr bwMode="auto">
          <a:xfrm>
            <a:off x="468313" y="6453336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 dirty="0">
                <a:latin typeface="Myriad Pro" pitchFamily="34" charset="0"/>
              </a:rPr>
              <a:t>Obecná anatomie</a:t>
            </a:r>
            <a:endParaRPr lang="cs-CZ" sz="1000" b="1" dirty="0">
              <a:latin typeface="Myriad Pro" pitchFamily="34" charset="0"/>
            </a:endParaRP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9DBA9242-D776-45CB-BA8F-B347F404B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2267" y="720527"/>
            <a:ext cx="36313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b="1" dirty="0">
                <a:solidFill>
                  <a:srgbClr val="0070C0"/>
                </a:solidFill>
              </a:rPr>
              <a:t>2) POJIVOVÉ TKÁNĚ 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0B049FA5-A0BD-4439-9615-AB6E895F4FD8}"/>
              </a:ext>
            </a:extLst>
          </p:cNvPr>
          <p:cNvSpPr/>
          <p:nvPr/>
        </p:nvSpPr>
        <p:spPr>
          <a:xfrm>
            <a:off x="611560" y="1412776"/>
            <a:ext cx="79928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endParaRPr lang="cs-CZ" altLang="cs-CZ" sz="1600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7965E759-B78D-4902-A65E-1BEFB3B36815}"/>
              </a:ext>
            </a:extLst>
          </p:cNvPr>
          <p:cNvSpPr/>
          <p:nvPr/>
        </p:nvSpPr>
        <p:spPr>
          <a:xfrm>
            <a:off x="189191" y="1190357"/>
            <a:ext cx="805521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buFont typeface="+mj-lt"/>
              <a:buAutoNum type="arabicPeriod" startAt="2"/>
              <a:defRPr/>
            </a:pPr>
            <a:r>
              <a:rPr lang="cs-CZ" altLang="cs-CZ" sz="1400" b="1" dirty="0">
                <a:solidFill>
                  <a:srgbClr val="0070C0"/>
                </a:solidFill>
              </a:rPr>
              <a:t>Chrupavka (cartilago)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1400" dirty="0"/>
              <a:t>Tvrdší, pružná a mechanicky odolná, bezcévná a bez inervace, </a:t>
            </a:r>
            <a:r>
              <a:rPr lang="cs-CZ" altLang="cs-CZ" sz="1400" dirty="0">
                <a:solidFill>
                  <a:srgbClr val="0070C0"/>
                </a:solidFill>
              </a:rPr>
              <a:t>nulová regenerace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1400" dirty="0"/>
              <a:t>Povrch kryje vazivový obal (perichondrium)  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1400" b="1" dirty="0"/>
              <a:t>Buňky: </a:t>
            </a:r>
            <a:r>
              <a:rPr lang="cs-CZ" altLang="cs-CZ" sz="1400" dirty="0"/>
              <a:t>chondrocyty (zralé) a chondroblasty (nezralé) 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1400" b="1" dirty="0"/>
              <a:t>Mezibuněčná hmota: </a:t>
            </a:r>
            <a:r>
              <a:rPr lang="cs-CZ" altLang="cs-CZ" sz="1400" dirty="0"/>
              <a:t>s kolagenními a elastickými </a:t>
            </a:r>
            <a:r>
              <a:rPr lang="cs-CZ" altLang="cs-CZ" sz="1400" b="1" dirty="0"/>
              <a:t>fibrilami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1400" b="1" dirty="0"/>
              <a:t>Typy:</a:t>
            </a: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1400" u="sng" dirty="0"/>
              <a:t>Hyalinní (kloubní, sklovitá)</a:t>
            </a:r>
            <a:r>
              <a:rPr lang="cs-CZ" altLang="cs-CZ" sz="1400" dirty="0"/>
              <a:t> - </a:t>
            </a:r>
            <a:r>
              <a:rPr lang="cs-CZ" sz="1400" dirty="0"/>
              <a:t>kloubní chrupavky, stěna průdušnice, skelet hrtanu, </a:t>
            </a:r>
            <a:br>
              <a:rPr lang="cs-CZ" sz="1400" dirty="0"/>
            </a:br>
            <a:r>
              <a:rPr lang="cs-CZ" sz="1400" dirty="0"/>
              <a:t>v</a:t>
            </a:r>
            <a:r>
              <a:rPr lang="cs-CZ" altLang="cs-CZ" sz="1400" dirty="0"/>
              <a:t> prenatálním období tvoří většinu kostry</a:t>
            </a: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1400" u="sng" dirty="0"/>
              <a:t>Elastická</a:t>
            </a:r>
            <a:r>
              <a:rPr lang="cs-CZ" altLang="cs-CZ" sz="1400" dirty="0"/>
              <a:t> - pružná, tvoří ušní boltec, chrupavky zevního nosu, hrtanová příklopka</a:t>
            </a: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1400" u="sng" dirty="0"/>
              <a:t>Vazivová</a:t>
            </a:r>
            <a:r>
              <a:rPr lang="cs-CZ" altLang="cs-CZ" sz="1400" dirty="0"/>
              <a:t> - mechanicky odolná, silné svazky kolagenních vláken, tvoří meziobratlové </a:t>
            </a:r>
            <a:br>
              <a:rPr lang="cs-CZ" altLang="cs-CZ" sz="1400" dirty="0"/>
            </a:br>
            <a:r>
              <a:rPr lang="cs-CZ" altLang="cs-CZ" sz="1400" dirty="0"/>
              <a:t>ploténky, kloubní disky a menisky, symfýzu</a:t>
            </a:r>
          </a:p>
          <a:p>
            <a:pPr marL="342900" indent="-342900">
              <a:spcBef>
                <a:spcPct val="0"/>
              </a:spcBef>
              <a:buFont typeface="+mj-lt"/>
              <a:buAutoNum type="arabicPeriod" startAt="3"/>
              <a:defRPr/>
            </a:pPr>
            <a:endParaRPr lang="cs-CZ" altLang="cs-CZ" sz="1400" dirty="0">
              <a:solidFill>
                <a:srgbClr val="92D050"/>
              </a:solidFill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 startAt="3"/>
              <a:defRPr/>
            </a:pPr>
            <a:r>
              <a:rPr lang="cs-CZ" altLang="cs-CZ" sz="1400" b="1" dirty="0">
                <a:solidFill>
                  <a:srgbClr val="0070C0"/>
                </a:solidFill>
              </a:rPr>
              <a:t>Kost (os) 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1400" dirty="0"/>
              <a:t>Nejtvrdší, s mineralizovanou základní hmotou, </a:t>
            </a:r>
            <a:r>
              <a:rPr lang="cs-CZ" altLang="cs-CZ" sz="1400" dirty="0">
                <a:solidFill>
                  <a:srgbClr val="0070C0"/>
                </a:solidFill>
              </a:rPr>
              <a:t>regeneruje </a:t>
            </a:r>
            <a:r>
              <a:rPr lang="cs-CZ" altLang="cs-CZ" sz="1400" dirty="0"/>
              <a:t>(hojení zlomenin kosterním svalkem)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1400" dirty="0"/>
              <a:t>Vzniká na podkladě vaziva či chrupavky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1400" b="1" dirty="0"/>
              <a:t>Buňky: </a:t>
            </a:r>
            <a:r>
              <a:rPr lang="cs-CZ" altLang="cs-CZ" sz="1400" dirty="0"/>
              <a:t>osteocyty (na povrchu lamel), osteoblasty, osteoklasty 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1400" b="1" dirty="0"/>
              <a:t>Mezibuněčná hmota: </a:t>
            </a: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1400" b="1" dirty="0"/>
              <a:t>Organická složka </a:t>
            </a:r>
            <a:r>
              <a:rPr lang="cs-CZ" altLang="cs-CZ" sz="1400" dirty="0"/>
              <a:t>(</a:t>
            </a:r>
            <a:r>
              <a:rPr lang="cs-CZ" altLang="cs-CZ" sz="1400" dirty="0" err="1"/>
              <a:t>ossein</a:t>
            </a:r>
            <a:r>
              <a:rPr lang="cs-CZ" altLang="cs-CZ" sz="1400" dirty="0"/>
              <a:t>, (asi 35% objemu kostní tkáně) ), dodává kosti pružnost, tvořena:</a:t>
            </a:r>
          </a:p>
          <a:p>
            <a:pPr marL="1200150" lvl="2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1400" b="1" dirty="0"/>
              <a:t>Kolagenními fibrilami </a:t>
            </a:r>
            <a:r>
              <a:rPr lang="cs-CZ" altLang="cs-CZ" sz="1400" dirty="0"/>
              <a:t>- tvoří buď nepravidelné pletivo nebo vrstvy (lamely)</a:t>
            </a:r>
          </a:p>
          <a:p>
            <a:pPr marL="1200150" lvl="2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1400" b="1" dirty="0"/>
              <a:t>Amorfní hmotou</a:t>
            </a: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1400" b="1" dirty="0"/>
              <a:t>Anorganická složka </a:t>
            </a:r>
            <a:r>
              <a:rPr lang="cs-CZ" altLang="cs-CZ" sz="1400" dirty="0"/>
              <a:t>(asi 65% objemu kostní tkáně) - kostní minerály: sloučeniny vápníku, fosforu, hořčíku, sodíku, vázány na povrchu kolagenních vláken, zajišťuje pevnost 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1400" dirty="0"/>
              <a:t>Osteocyty se v dospělé kosti účastní hlavně uvolňování minerálních látek. Významné je uvolňování </a:t>
            </a:r>
            <a:r>
              <a:rPr lang="cs-CZ" altLang="cs-CZ" sz="1400" b="1" dirty="0"/>
              <a:t>vápníku</a:t>
            </a:r>
            <a:r>
              <a:rPr lang="cs-CZ" altLang="cs-CZ" sz="1400" dirty="0"/>
              <a:t>, jehož stálá hladina v krevní plazmě je důležitá pro nervovou a svalovou činnost. 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9CBED90-9B0B-4F48-9CA1-7AA1546959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 t="9997" r="7990" b="14457"/>
          <a:stretch/>
        </p:blipFill>
        <p:spPr>
          <a:xfrm>
            <a:off x="7344211" y="1519602"/>
            <a:ext cx="1584177" cy="1407817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193C9B98-5853-4A89-9025-F25F3A68ADE3}"/>
              </a:ext>
            </a:extLst>
          </p:cNvPr>
          <p:cNvSpPr txBox="1"/>
          <p:nvPr/>
        </p:nvSpPr>
        <p:spPr>
          <a:xfrm>
            <a:off x="7262524" y="2980720"/>
            <a:ext cx="188147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/>
              <a:t>Buňky chrupavky (tzv. „buněčná hnízda“) </a:t>
            </a:r>
            <a:br>
              <a:rPr lang="cs-CZ" sz="900" dirty="0"/>
            </a:br>
            <a:r>
              <a:rPr lang="cs-CZ" sz="900" dirty="0"/>
              <a:t>Zdroj: </a:t>
            </a:r>
            <a:r>
              <a:rPr lang="cs-CZ" sz="900" dirty="0" err="1"/>
              <a:t>Dylevský</a:t>
            </a:r>
            <a:r>
              <a:rPr lang="cs-CZ" sz="900" dirty="0"/>
              <a:t>, Somatologie, 2019</a:t>
            </a:r>
          </a:p>
        </p:txBody>
      </p:sp>
    </p:spTree>
    <p:extLst>
      <p:ext uri="{BB962C8B-B14F-4D97-AF65-F5344CB8AC3E}">
        <p14:creationId xmlns:p14="http://schemas.microsoft.com/office/powerpoint/2010/main" val="492442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>
            <a:extLst>
              <a:ext uri="{FF2B5EF4-FFF2-40B4-BE49-F238E27FC236}">
                <a16:creationId xmlns:a16="http://schemas.microsoft.com/office/drawing/2014/main" id="{B9381675-B2B3-4C62-BB2A-D54AA890C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160" y="2234813"/>
            <a:ext cx="2625985" cy="974916"/>
          </a:xfrm>
          <a:prstGeom prst="rect">
            <a:avLst/>
          </a:prstGeom>
        </p:spPr>
      </p:pic>
      <p:sp>
        <p:nvSpPr>
          <p:cNvPr id="4" name="TextovéPole 1"/>
          <p:cNvSpPr txBox="1">
            <a:spLocks noChangeArrowheads="1"/>
          </p:cNvSpPr>
          <p:nvPr/>
        </p:nvSpPr>
        <p:spPr bwMode="auto">
          <a:xfrm>
            <a:off x="467544" y="6453336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 dirty="0">
                <a:latin typeface="Myriad Pro" pitchFamily="34" charset="0"/>
              </a:rPr>
              <a:t>Obecná anatomie</a:t>
            </a:r>
            <a:endParaRPr lang="cs-CZ" sz="1000" b="1" dirty="0">
              <a:latin typeface="Myriad Pro" pitchFamily="34" charset="0"/>
            </a:endParaRP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9DBA9242-D776-45CB-BA8F-B347F404B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8990" y="720527"/>
            <a:ext cx="32178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b="1" dirty="0">
                <a:solidFill>
                  <a:srgbClr val="0070C0"/>
                </a:solidFill>
              </a:rPr>
              <a:t>3) TKÁŇ SVALOVÁ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7965E759-B78D-4902-A65E-1BEFB3B36815}"/>
              </a:ext>
            </a:extLst>
          </p:cNvPr>
          <p:cNvSpPr/>
          <p:nvPr/>
        </p:nvSpPr>
        <p:spPr>
          <a:xfrm>
            <a:off x="179512" y="1305302"/>
            <a:ext cx="763284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cs-CZ" altLang="cs-CZ" sz="1600" dirty="0"/>
              <a:t>Specializovaná na pohyb, schopnost </a:t>
            </a:r>
            <a:r>
              <a:rPr lang="cs-CZ" altLang="cs-CZ" sz="1600" b="1" dirty="0"/>
              <a:t>kontrakce </a:t>
            </a:r>
            <a:r>
              <a:rPr lang="cs-CZ" altLang="cs-CZ" sz="1600" dirty="0"/>
              <a:t>(zkrácení) a </a:t>
            </a:r>
            <a:r>
              <a:rPr lang="cs-CZ" altLang="cs-CZ" sz="1600" b="1" dirty="0"/>
              <a:t>relaxace </a:t>
            </a:r>
            <a:r>
              <a:rPr lang="cs-CZ" altLang="cs-CZ" sz="1600" dirty="0"/>
              <a:t>(uvolnění)</a:t>
            </a:r>
          </a:p>
          <a:p>
            <a:pPr marL="285750" indent="-285750"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cs-CZ" altLang="cs-CZ" sz="1600" dirty="0"/>
              <a:t>Základními kontraktilními jednotkami orgánové i kosterní svaloviny jsou </a:t>
            </a:r>
            <a:r>
              <a:rPr lang="cs-CZ" altLang="cs-CZ" sz="1600" b="1" dirty="0"/>
              <a:t>myofibrily</a:t>
            </a:r>
          </a:p>
          <a:p>
            <a:pPr marL="342900" indent="-342900">
              <a:spcBef>
                <a:spcPct val="0"/>
              </a:spcBef>
              <a:buAutoNum type="arabicPeriod" startAt="3"/>
              <a:defRPr/>
            </a:pPr>
            <a:endParaRPr lang="cs-CZ" altLang="cs-CZ" sz="1600" dirty="0"/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1600" dirty="0">
                <a:solidFill>
                  <a:srgbClr val="0070C0"/>
                </a:solidFill>
              </a:rPr>
              <a:t>Příčně pruhovaná svalovina kosterní </a:t>
            </a:r>
            <a:br>
              <a:rPr lang="cs-CZ" altLang="cs-CZ" sz="1600" dirty="0">
                <a:solidFill>
                  <a:srgbClr val="92D050"/>
                </a:solidFill>
              </a:rPr>
            </a:br>
            <a:r>
              <a:rPr lang="cs-CZ" altLang="cs-CZ" sz="1600" dirty="0"/>
              <a:t>-</a:t>
            </a:r>
            <a:r>
              <a:rPr lang="cs-CZ" altLang="cs-CZ" sz="1600" dirty="0">
                <a:solidFill>
                  <a:srgbClr val="92D050"/>
                </a:solidFill>
              </a:rPr>
              <a:t> </a:t>
            </a:r>
            <a:r>
              <a:rPr lang="cs-CZ" altLang="cs-CZ" sz="1600" dirty="0"/>
              <a:t>inervovaná mozkomíšními nervy = </a:t>
            </a:r>
            <a:r>
              <a:rPr lang="cs-CZ" altLang="cs-CZ" sz="1600" u="sng" dirty="0"/>
              <a:t>ovládané vůlí</a:t>
            </a:r>
            <a:br>
              <a:rPr lang="cs-CZ" altLang="cs-CZ" sz="1600" dirty="0"/>
            </a:br>
            <a:r>
              <a:rPr lang="cs-CZ" altLang="cs-CZ" sz="1600" dirty="0"/>
              <a:t>- tvořena </a:t>
            </a:r>
            <a:r>
              <a:rPr lang="cs-CZ" altLang="cs-CZ" sz="1600" b="1" dirty="0"/>
              <a:t>svalovými vlákny</a:t>
            </a:r>
            <a:br>
              <a:rPr lang="cs-CZ" altLang="cs-CZ" sz="1600" b="1" dirty="0"/>
            </a:br>
            <a:r>
              <a:rPr lang="cs-CZ" altLang="cs-CZ" sz="1600" dirty="0"/>
              <a:t>- tvoří základ svalstva končetin, trupu, krku a hlavy</a:t>
            </a: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1600" dirty="0">
                <a:solidFill>
                  <a:srgbClr val="0070C0"/>
                </a:solidFill>
              </a:rPr>
              <a:t>Příčně pruhovaná svalovina srdeční </a:t>
            </a:r>
            <a:br>
              <a:rPr lang="cs-CZ" altLang="cs-CZ" sz="1600" dirty="0">
                <a:solidFill>
                  <a:srgbClr val="92D050"/>
                </a:solidFill>
              </a:rPr>
            </a:br>
            <a:r>
              <a:rPr lang="cs-CZ" altLang="cs-CZ" sz="1600" dirty="0"/>
              <a:t>-</a:t>
            </a:r>
            <a:r>
              <a:rPr lang="cs-CZ" altLang="cs-CZ" sz="1600" dirty="0">
                <a:solidFill>
                  <a:srgbClr val="66FFFF"/>
                </a:solidFill>
              </a:rPr>
              <a:t> </a:t>
            </a:r>
            <a:r>
              <a:rPr lang="cs-CZ" altLang="cs-CZ" sz="1600" dirty="0"/>
              <a:t>ovládaná vegetativními nervy = </a:t>
            </a:r>
            <a:r>
              <a:rPr lang="cs-CZ" altLang="cs-CZ" sz="1600" u="sng" dirty="0"/>
              <a:t>nepodléhá vůli</a:t>
            </a:r>
            <a:br>
              <a:rPr lang="cs-CZ" altLang="cs-CZ" sz="1600" u="sng" dirty="0"/>
            </a:br>
            <a:r>
              <a:rPr lang="cs-CZ" altLang="cs-CZ" sz="1600" dirty="0"/>
              <a:t>- tvoří střední vrstvu srdeční stěny </a:t>
            </a:r>
            <a:br>
              <a:rPr lang="cs-CZ" altLang="cs-CZ" sz="1600" u="sng" dirty="0"/>
            </a:br>
            <a:r>
              <a:rPr lang="cs-CZ" altLang="cs-CZ" sz="1600" dirty="0"/>
              <a:t>- srdce má také vlastní systém vodivé svaloviny, která sama vyváří vzruchy vedoucí </a:t>
            </a:r>
            <a:br>
              <a:rPr lang="cs-CZ" altLang="cs-CZ" sz="1600" dirty="0"/>
            </a:br>
            <a:r>
              <a:rPr lang="cs-CZ" altLang="cs-CZ" sz="1600" dirty="0"/>
              <a:t>  k rytmickému stahování srdeční svaloviny nezávisle na autonomní inervaci </a:t>
            </a:r>
            <a:br>
              <a:rPr lang="cs-CZ" altLang="cs-CZ" sz="1600" dirty="0"/>
            </a:br>
            <a:r>
              <a:rPr lang="cs-CZ" altLang="cs-CZ" sz="1600" dirty="0"/>
              <a:t>- tvořena svalovými buňkami </a:t>
            </a:r>
            <a:r>
              <a:rPr lang="cs-CZ" altLang="cs-CZ" sz="1600" b="1" dirty="0" err="1"/>
              <a:t>myocyty</a:t>
            </a:r>
            <a:r>
              <a:rPr lang="cs-CZ" altLang="cs-CZ" sz="1600" dirty="0"/>
              <a:t>, hranice: přepážky (interkalární disky)</a:t>
            </a: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1600" dirty="0">
                <a:solidFill>
                  <a:srgbClr val="0070C0"/>
                </a:solidFill>
              </a:rPr>
              <a:t>Hladká svalovina </a:t>
            </a:r>
            <a:br>
              <a:rPr lang="cs-CZ" altLang="cs-CZ" sz="1600" dirty="0">
                <a:solidFill>
                  <a:srgbClr val="92D050"/>
                </a:solidFill>
              </a:rPr>
            </a:br>
            <a:r>
              <a:rPr lang="cs-CZ" altLang="cs-CZ" sz="1600" dirty="0"/>
              <a:t>- inervovaná vegetativními nervy = </a:t>
            </a:r>
            <a:r>
              <a:rPr lang="cs-CZ" altLang="cs-CZ" sz="1600" u="sng" dirty="0"/>
              <a:t>nepodléhá vůli</a:t>
            </a:r>
            <a:br>
              <a:rPr lang="cs-CZ" altLang="cs-CZ" sz="1600" dirty="0"/>
            </a:br>
            <a:r>
              <a:rPr lang="cs-CZ" altLang="cs-CZ" sz="1600" dirty="0"/>
              <a:t>- tvořena </a:t>
            </a:r>
            <a:r>
              <a:rPr lang="cs-CZ" altLang="cs-CZ" sz="1600" b="1" dirty="0"/>
              <a:t>vřetenovitými </a:t>
            </a:r>
            <a:r>
              <a:rPr lang="cs-CZ" altLang="cs-CZ" sz="1600" dirty="0"/>
              <a:t>svalovými buňkami </a:t>
            </a:r>
            <a:r>
              <a:rPr lang="cs-CZ" altLang="cs-CZ" sz="1600" b="1" dirty="0" err="1"/>
              <a:t>myocyty</a:t>
            </a:r>
            <a:r>
              <a:rPr lang="cs-CZ" altLang="cs-CZ" sz="1600" dirty="0"/>
              <a:t> </a:t>
            </a:r>
            <a:br>
              <a:rPr lang="cs-CZ" altLang="cs-CZ" sz="1600" dirty="0"/>
            </a:br>
            <a:r>
              <a:rPr lang="cs-CZ" altLang="cs-CZ" sz="1600" dirty="0"/>
              <a:t>- tvoří stěny dutých orgánů nebo svalovou vrstvu cévní stěny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009D12D6-5BF4-4C28-BC8D-2DC2553C2F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264" y="4346251"/>
            <a:ext cx="1594148" cy="1888150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739948AE-87A4-4A7C-B501-A086F2DB0971}"/>
              </a:ext>
            </a:extLst>
          </p:cNvPr>
          <p:cNvSpPr txBox="1"/>
          <p:nvPr/>
        </p:nvSpPr>
        <p:spPr>
          <a:xfrm>
            <a:off x="6732240" y="6145129"/>
            <a:ext cx="160254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100" dirty="0"/>
              <a:t>Buňky hladkého svalstva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C6AAEFB3-4104-4256-B9CA-290506E0F6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3641" y="1986720"/>
            <a:ext cx="1567924" cy="1693597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81FB9B54-C637-409F-B063-248F99FB078C}"/>
              </a:ext>
            </a:extLst>
          </p:cNvPr>
          <p:cNvSpPr txBox="1"/>
          <p:nvPr/>
        </p:nvSpPr>
        <p:spPr>
          <a:xfrm>
            <a:off x="7668344" y="3768092"/>
            <a:ext cx="1343221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100" dirty="0"/>
              <a:t>Buňky příčně pruhované svaloviny srdeční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41C5CDDC-2FAD-4AD1-8F94-AD1CD2A8461F}"/>
              </a:ext>
            </a:extLst>
          </p:cNvPr>
          <p:cNvSpPr txBox="1"/>
          <p:nvPr/>
        </p:nvSpPr>
        <p:spPr>
          <a:xfrm>
            <a:off x="5657777" y="3058156"/>
            <a:ext cx="1774678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100" dirty="0"/>
              <a:t>Svalová vlákna příčně pruhovaného svalstva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3C11A56-80BA-4A09-9027-135361100CAD}"/>
              </a:ext>
            </a:extLst>
          </p:cNvPr>
          <p:cNvSpPr txBox="1"/>
          <p:nvPr/>
        </p:nvSpPr>
        <p:spPr>
          <a:xfrm>
            <a:off x="4771960" y="6210968"/>
            <a:ext cx="16561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/>
              <a:t>Zdroj: Čihák, Anatomie 1, 2002</a:t>
            </a:r>
          </a:p>
        </p:txBody>
      </p:sp>
    </p:spTree>
    <p:extLst>
      <p:ext uri="{BB962C8B-B14F-4D97-AF65-F5344CB8AC3E}">
        <p14:creationId xmlns:p14="http://schemas.microsoft.com/office/powerpoint/2010/main" val="362958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1"/>
          <p:cNvSpPr txBox="1">
            <a:spLocks noChangeArrowheads="1"/>
          </p:cNvSpPr>
          <p:nvPr/>
        </p:nvSpPr>
        <p:spPr bwMode="auto">
          <a:xfrm>
            <a:off x="468313" y="6453336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 dirty="0">
                <a:latin typeface="Myriad Pro" pitchFamily="34" charset="0"/>
              </a:rPr>
              <a:t>Obecná anatomie</a:t>
            </a:r>
            <a:endParaRPr lang="cs-CZ" sz="1000" b="1" dirty="0">
              <a:latin typeface="Myriad Pro" pitchFamily="34" charset="0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0B049FA5-A0BD-4439-9615-AB6E895F4FD8}"/>
              </a:ext>
            </a:extLst>
          </p:cNvPr>
          <p:cNvSpPr/>
          <p:nvPr/>
        </p:nvSpPr>
        <p:spPr>
          <a:xfrm>
            <a:off x="611560" y="1412776"/>
            <a:ext cx="79928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endParaRPr lang="cs-CZ" altLang="cs-CZ" sz="1600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2A27FC8-4E6B-4FD9-8D6F-D70B7B6EDCF5}"/>
              </a:ext>
            </a:extLst>
          </p:cNvPr>
          <p:cNvSpPr/>
          <p:nvPr/>
        </p:nvSpPr>
        <p:spPr>
          <a:xfrm>
            <a:off x="2411760" y="740111"/>
            <a:ext cx="3417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cs-CZ" altLang="cs-CZ" sz="32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4) TKÁŇ NERVOVÁ 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DD845D33-012B-4F52-BC57-D465F6D5EFAD}"/>
              </a:ext>
            </a:extLst>
          </p:cNvPr>
          <p:cNvSpPr/>
          <p:nvPr/>
        </p:nvSpPr>
        <p:spPr>
          <a:xfrm>
            <a:off x="588762" y="1439360"/>
            <a:ext cx="669674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cs-CZ" altLang="cs-CZ" sz="1600" dirty="0"/>
              <a:t>Má schopnost vytvářet, přijímat a vést vzruchy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cs-CZ" altLang="cs-CZ" sz="1600" dirty="0"/>
              <a:t>Tvořena: </a:t>
            </a: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cs-CZ" altLang="cs-CZ" sz="1600" b="1" dirty="0"/>
              <a:t>Neurony </a:t>
            </a:r>
            <a:r>
              <a:rPr lang="cs-CZ" altLang="cs-CZ" sz="1600" dirty="0"/>
              <a:t>(vzrušivé, dráždivé, vodivé) </a:t>
            </a:r>
          </a:p>
          <a:p>
            <a:pPr marL="1200150" lvl="2" indent="-285750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cs-CZ" altLang="cs-CZ" sz="1600" dirty="0"/>
              <a:t>Skládají se z těla neuronu, axonu a dendritů </a:t>
            </a:r>
          </a:p>
          <a:p>
            <a:pPr marL="1200150" lvl="2" indent="-285750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cs-CZ" altLang="cs-CZ" sz="1600" dirty="0"/>
              <a:t>Axon vede vzruchy odstředivě (od těla), dendrit dostředivě</a:t>
            </a:r>
          </a:p>
          <a:p>
            <a:pPr marL="1200150" lvl="2" indent="-285750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cs-CZ" altLang="cs-CZ" sz="1600" dirty="0"/>
              <a:t>Povrch některých výběžků je kryt myelinovou pochvou -</a:t>
            </a:r>
            <a:br>
              <a:rPr lang="cs-CZ" altLang="cs-CZ" sz="1600" dirty="0"/>
            </a:br>
            <a:r>
              <a:rPr lang="cs-CZ" altLang="cs-CZ" sz="1600" dirty="0"/>
              <a:t>čím je silnější, tím rychleji vede výběžek vzruchy  </a:t>
            </a: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cs-CZ" altLang="cs-CZ" sz="1600" b="1" dirty="0"/>
              <a:t>Gliové buňky </a:t>
            </a:r>
          </a:p>
          <a:p>
            <a:pPr marL="1200150" lvl="2" indent="-285750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cs-CZ" altLang="cs-CZ" sz="1600" dirty="0"/>
              <a:t>Podpůrná a výživná funkce</a:t>
            </a:r>
          </a:p>
          <a:p>
            <a:pPr marL="1200150" lvl="2" indent="-285750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cs-CZ" altLang="cs-CZ" sz="1600" dirty="0"/>
              <a:t>Tvoří obaly kolem výběžků neuronu</a:t>
            </a:r>
          </a:p>
          <a:p>
            <a:pPr marL="1200150" lvl="2" indent="-285750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cs-CZ" altLang="cs-CZ" sz="1600" dirty="0"/>
              <a:t>Některé jsou schopné fagocytovat cizorodé látky  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6BBC25F6-992B-446C-8A55-B9EB8C3F34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856" y="1328326"/>
            <a:ext cx="2039023" cy="2891086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8DE36C70-A91E-456D-BF34-9401A3D77E03}"/>
              </a:ext>
            </a:extLst>
          </p:cNvPr>
          <p:cNvSpPr txBox="1"/>
          <p:nvPr/>
        </p:nvSpPr>
        <p:spPr>
          <a:xfrm>
            <a:off x="6804248" y="4245996"/>
            <a:ext cx="129614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/>
              <a:t>Velký motorický neuron obklopený drobnými gliovými buňkami</a:t>
            </a:r>
            <a:br>
              <a:rPr lang="cs-CZ" sz="900" dirty="0"/>
            </a:br>
            <a:r>
              <a:rPr lang="cs-CZ" sz="900" dirty="0"/>
              <a:t>Zdroj: </a:t>
            </a:r>
            <a:r>
              <a:rPr lang="cs-CZ" sz="900" dirty="0" err="1"/>
              <a:t>Dylevský</a:t>
            </a:r>
            <a:r>
              <a:rPr lang="cs-CZ" sz="900" dirty="0"/>
              <a:t>, Somatologie, 2019</a:t>
            </a:r>
          </a:p>
        </p:txBody>
      </p:sp>
    </p:spTree>
    <p:extLst>
      <p:ext uri="{BB962C8B-B14F-4D97-AF65-F5344CB8AC3E}">
        <p14:creationId xmlns:p14="http://schemas.microsoft.com/office/powerpoint/2010/main" val="3770811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87E07272-45C4-4CE3-AAB5-923A42552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7771" y="3024336"/>
            <a:ext cx="2207846" cy="3429000"/>
          </a:xfrm>
          <a:prstGeom prst="rect">
            <a:avLst/>
          </a:prstGeom>
        </p:spPr>
      </p:pic>
      <p:sp>
        <p:nvSpPr>
          <p:cNvPr id="4" name="TextovéPole 1"/>
          <p:cNvSpPr txBox="1">
            <a:spLocks noChangeArrowheads="1"/>
          </p:cNvSpPr>
          <p:nvPr/>
        </p:nvSpPr>
        <p:spPr bwMode="auto">
          <a:xfrm>
            <a:off x="468313" y="6453336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 dirty="0">
                <a:latin typeface="Myriad Pro" pitchFamily="34" charset="0"/>
              </a:rPr>
              <a:t>Obecná anatomie</a:t>
            </a:r>
            <a:endParaRPr lang="cs-CZ" sz="1000" b="1" dirty="0">
              <a:latin typeface="Myriad Pro" pitchFamily="34" charset="0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0B049FA5-A0BD-4439-9615-AB6E895F4FD8}"/>
              </a:ext>
            </a:extLst>
          </p:cNvPr>
          <p:cNvSpPr/>
          <p:nvPr/>
        </p:nvSpPr>
        <p:spPr>
          <a:xfrm>
            <a:off x="611560" y="1412776"/>
            <a:ext cx="79928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endParaRPr lang="cs-CZ" altLang="cs-CZ" sz="1600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2A27FC8-4E6B-4FD9-8D6F-D70B7B6EDCF5}"/>
              </a:ext>
            </a:extLst>
          </p:cNvPr>
          <p:cNvSpPr/>
          <p:nvPr/>
        </p:nvSpPr>
        <p:spPr>
          <a:xfrm>
            <a:off x="683568" y="740111"/>
            <a:ext cx="7128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pl-PL" altLang="cs-CZ" sz="32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OBECNÁ OSTEOLOGIE (nauka o kostech)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5F25B63C-5EFD-4614-ADB7-4A085D288A33}"/>
              </a:ext>
            </a:extLst>
          </p:cNvPr>
          <p:cNvSpPr/>
          <p:nvPr/>
        </p:nvSpPr>
        <p:spPr>
          <a:xfrm>
            <a:off x="251521" y="1988840"/>
            <a:ext cx="57606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altLang="cs-CZ" sz="1600" b="1" dirty="0"/>
              <a:t>Typy kostní tkáně</a:t>
            </a: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Kostní tkáň se vyskytuje se ve 2 formách:</a:t>
            </a:r>
          </a:p>
          <a:p>
            <a:endParaRPr lang="cs-CZ" sz="1600" u="sng" dirty="0"/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cs-CZ" sz="1600" b="1" dirty="0"/>
              <a:t>VLÁKNITÁ/FIBRILÁRNÍ/PLSŤOVITÁ (PRIMÁRNÍ)</a:t>
            </a:r>
            <a:br>
              <a:rPr lang="cs-CZ" sz="1600" b="1" dirty="0"/>
            </a:br>
            <a:r>
              <a:rPr lang="cs-CZ" sz="1600" dirty="0"/>
              <a:t>- základní hmota tvoří </a:t>
            </a:r>
            <a:r>
              <a:rPr lang="cs-CZ" sz="1600" u="sng" dirty="0"/>
              <a:t>nepravidelné pletivo </a:t>
            </a:r>
            <a:br>
              <a:rPr lang="cs-CZ" sz="1600" dirty="0"/>
            </a:br>
            <a:r>
              <a:rPr lang="cs-CZ" sz="1600" dirty="0"/>
              <a:t>- ve skeletu jen prenatálně, v počátečním období osifikace</a:t>
            </a:r>
            <a:br>
              <a:rPr lang="cs-CZ" sz="1600" dirty="0"/>
            </a:br>
            <a:r>
              <a:rPr lang="cs-CZ" sz="1600" dirty="0"/>
              <a:t>- postnatálně jen v místě úponu některých šlach + v kostním</a:t>
            </a:r>
            <a:br>
              <a:rPr lang="cs-CZ" sz="1600" dirty="0"/>
            </a:br>
            <a:r>
              <a:rPr lang="cs-CZ" sz="1600" dirty="0"/>
              <a:t>  svalku v průběhu hojení zlomeniny</a:t>
            </a:r>
          </a:p>
          <a:p>
            <a:pPr>
              <a:buSzPct val="100000"/>
              <a:buFont typeface="+mj-lt"/>
              <a:buAutoNum type="arabicPeriod"/>
            </a:pPr>
            <a:endParaRPr lang="cs-CZ" sz="1600" dirty="0"/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cs-CZ" sz="1600" b="1" dirty="0"/>
              <a:t>LAMELÁRNÍ/VRSTEVNATÁ (SEKUNDÁRNÍ)</a:t>
            </a:r>
            <a:br>
              <a:rPr lang="cs-CZ" sz="1600" dirty="0"/>
            </a:br>
            <a:r>
              <a:rPr lang="cs-CZ" sz="1600" dirty="0"/>
              <a:t>- základní hmota uspořádána do </a:t>
            </a:r>
            <a:r>
              <a:rPr lang="cs-CZ" sz="1600" u="sng" dirty="0"/>
              <a:t>vrstev – lamel</a:t>
            </a:r>
            <a:br>
              <a:rPr lang="cs-CZ" sz="1600" u="sng" dirty="0"/>
            </a:br>
            <a:r>
              <a:rPr lang="cs-CZ" sz="1600" dirty="0"/>
              <a:t>- postnatálně tvoří celou kostru</a:t>
            </a:r>
            <a:br>
              <a:rPr lang="cs-CZ" sz="1600" dirty="0"/>
            </a:br>
            <a:br>
              <a:rPr lang="cs-CZ" sz="1600" dirty="0"/>
            </a:br>
            <a:endParaRPr lang="cs-CZ" sz="160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5DF0490-B4AD-4D24-92DE-7F29F5941A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279" y="1300398"/>
            <a:ext cx="1886677" cy="1960826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BBA3CF9A-2044-4FE2-B905-24783BF8D9A5}"/>
              </a:ext>
            </a:extLst>
          </p:cNvPr>
          <p:cNvSpPr txBox="1"/>
          <p:nvPr/>
        </p:nvSpPr>
        <p:spPr>
          <a:xfrm>
            <a:off x="4181825" y="6222182"/>
            <a:ext cx="16561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/>
              <a:t>Zdroj: Čihák, Anatomie 1, 2002</a:t>
            </a:r>
          </a:p>
        </p:txBody>
      </p:sp>
    </p:spTree>
    <p:extLst>
      <p:ext uri="{BB962C8B-B14F-4D97-AF65-F5344CB8AC3E}">
        <p14:creationId xmlns:p14="http://schemas.microsoft.com/office/powerpoint/2010/main" val="1070670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1"/>
          <p:cNvSpPr txBox="1">
            <a:spLocks noChangeArrowheads="1"/>
          </p:cNvSpPr>
          <p:nvPr/>
        </p:nvSpPr>
        <p:spPr bwMode="auto">
          <a:xfrm>
            <a:off x="468313" y="6453336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 dirty="0">
                <a:latin typeface="Myriad Pro" pitchFamily="34" charset="0"/>
              </a:rPr>
              <a:t>Obecná anatomie</a:t>
            </a:r>
            <a:endParaRPr lang="cs-CZ" sz="1000" b="1" dirty="0">
              <a:latin typeface="Myriad Pro" pitchFamily="34" charset="0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0B049FA5-A0BD-4439-9615-AB6E895F4FD8}"/>
              </a:ext>
            </a:extLst>
          </p:cNvPr>
          <p:cNvSpPr/>
          <p:nvPr/>
        </p:nvSpPr>
        <p:spPr>
          <a:xfrm>
            <a:off x="611560" y="1412776"/>
            <a:ext cx="79928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endParaRPr lang="cs-CZ" altLang="cs-CZ" sz="1600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5F25B63C-5EFD-4614-ADB7-4A085D288A33}"/>
              </a:ext>
            </a:extLst>
          </p:cNvPr>
          <p:cNvSpPr/>
          <p:nvPr/>
        </p:nvSpPr>
        <p:spPr>
          <a:xfrm>
            <a:off x="161764" y="920909"/>
            <a:ext cx="88924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0000"/>
            </a:pPr>
            <a:r>
              <a:rPr lang="cs-CZ" sz="1600" u="sng" dirty="0"/>
              <a:t>Dva typy lamelární tkáně:</a:t>
            </a:r>
          </a:p>
          <a:p>
            <a:pPr lvl="1" indent="-342900">
              <a:buFont typeface="+mj-lt"/>
              <a:buAutoNum type="alphaLcParenR"/>
            </a:pPr>
            <a:endParaRPr lang="cs-CZ" sz="1600" b="1" dirty="0"/>
          </a:p>
          <a:p>
            <a:pPr lvl="1" indent="-342900">
              <a:buFont typeface="+mj-lt"/>
              <a:buAutoNum type="alphaLcParenR"/>
            </a:pPr>
            <a:r>
              <a:rPr lang="cs-CZ" sz="1600" b="1" dirty="0"/>
              <a:t>Kost kompaktní (hutná)</a:t>
            </a:r>
            <a:br>
              <a:rPr lang="cs-CZ" sz="1600" dirty="0"/>
            </a:br>
            <a:r>
              <a:rPr lang="cs-CZ" sz="1600" dirty="0"/>
              <a:t>- základní hmota uspořádána do </a:t>
            </a:r>
            <a:r>
              <a:rPr lang="cs-CZ" sz="1600" u="sng" dirty="0"/>
              <a:t>koncentrických lamel</a:t>
            </a:r>
            <a:r>
              <a:rPr lang="cs-CZ" sz="1600" dirty="0"/>
              <a:t>, mezi nimi uloženy </a:t>
            </a:r>
            <a:r>
              <a:rPr lang="cs-CZ" sz="1600" u="sng" dirty="0"/>
              <a:t>kostní buňky</a:t>
            </a:r>
            <a:br>
              <a:rPr lang="cs-CZ" sz="1600" dirty="0"/>
            </a:br>
            <a:r>
              <a:rPr lang="cs-CZ" sz="1600" dirty="0"/>
              <a:t>- zákl. stavební jednotka: </a:t>
            </a:r>
            <a:r>
              <a:rPr lang="cs-CZ" sz="1600" b="1" dirty="0"/>
              <a:t>OSTEON</a:t>
            </a:r>
            <a:r>
              <a:rPr lang="cs-CZ" sz="1600" dirty="0"/>
              <a:t> (</a:t>
            </a:r>
            <a:r>
              <a:rPr lang="cs-CZ" sz="1600" dirty="0" err="1"/>
              <a:t>Haverský</a:t>
            </a:r>
            <a:r>
              <a:rPr lang="cs-CZ" sz="1600" dirty="0"/>
              <a:t> systém) = 1 systém koncentrických lamel zasunutých do</a:t>
            </a:r>
            <a:br>
              <a:rPr lang="cs-CZ" sz="1600" dirty="0"/>
            </a:br>
            <a:r>
              <a:rPr lang="cs-CZ" sz="1600" dirty="0"/>
              <a:t>  sebe, středem probíhá </a:t>
            </a:r>
            <a:r>
              <a:rPr lang="cs-CZ" sz="1600" u="sng" dirty="0" err="1"/>
              <a:t>haverský</a:t>
            </a:r>
            <a:r>
              <a:rPr lang="cs-CZ" sz="1600" u="sng" dirty="0"/>
              <a:t> kanálek</a:t>
            </a:r>
            <a:r>
              <a:rPr lang="cs-CZ" sz="1600" dirty="0"/>
              <a:t>, obsahující krevní cévu a nerv</a:t>
            </a:r>
            <a:br>
              <a:rPr lang="cs-CZ" sz="1600" dirty="0"/>
            </a:br>
            <a:r>
              <a:rPr lang="cs-CZ" sz="1600" dirty="0"/>
              <a:t>- během života nové </a:t>
            </a:r>
            <a:r>
              <a:rPr lang="cs-CZ" sz="1600" dirty="0" err="1"/>
              <a:t>osteony</a:t>
            </a:r>
            <a:r>
              <a:rPr lang="cs-CZ" sz="1600" dirty="0"/>
              <a:t> vznikají, staré jsou odbourávány, přetrvávají </a:t>
            </a:r>
            <a:r>
              <a:rPr lang="cs-CZ" sz="1600" u="sng" dirty="0"/>
              <a:t>intersticiální lamely </a:t>
            </a:r>
            <a:br>
              <a:rPr lang="cs-CZ" sz="1600" u="sng" dirty="0"/>
            </a:br>
            <a:r>
              <a:rPr lang="cs-CZ" sz="1600" dirty="0"/>
              <a:t>- vyskytuje se </a:t>
            </a:r>
            <a:r>
              <a:rPr lang="cs-CZ" sz="1600" u="sng" dirty="0">
                <a:solidFill>
                  <a:srgbClr val="0070C0"/>
                </a:solidFill>
              </a:rPr>
              <a:t>na povrchu kostí</a:t>
            </a:r>
            <a:r>
              <a:rPr lang="cs-CZ" sz="1600" dirty="0"/>
              <a:t>: krátkých, plochých i dlouhých</a:t>
            </a:r>
          </a:p>
          <a:p>
            <a:pPr lvl="1" indent="-342900">
              <a:buFont typeface="+mj-lt"/>
              <a:buAutoNum type="alphaLcParenR" startAt="2"/>
            </a:pPr>
            <a:endParaRPr lang="cs-CZ" sz="1600" b="1" dirty="0"/>
          </a:p>
          <a:p>
            <a:pPr lvl="1" indent="-342900">
              <a:buFont typeface="+mj-lt"/>
              <a:buAutoNum type="alphaLcParenR" startAt="2"/>
            </a:pPr>
            <a:r>
              <a:rPr lang="cs-CZ" sz="1600" b="1" dirty="0"/>
              <a:t>Kost spongiózní (houbovitá, trabekulární) </a:t>
            </a:r>
            <a:br>
              <a:rPr lang="cs-CZ" sz="1600" dirty="0"/>
            </a:br>
            <a:r>
              <a:rPr lang="cs-CZ" sz="1600" dirty="0"/>
              <a:t>- základní hmota uspořádána do </a:t>
            </a:r>
            <a:r>
              <a:rPr lang="cs-CZ" sz="1600" u="sng" dirty="0"/>
              <a:t>lamel</a:t>
            </a:r>
            <a:r>
              <a:rPr lang="cs-CZ" sz="1600" dirty="0"/>
              <a:t> vzhledu vzájemně propojených </a:t>
            </a:r>
            <a:r>
              <a:rPr lang="cs-CZ" sz="1600" u="sng" dirty="0"/>
              <a:t>trámců</a:t>
            </a:r>
            <a:br>
              <a:rPr lang="cs-CZ" sz="1600" u="sng" dirty="0"/>
            </a:br>
            <a:r>
              <a:rPr lang="cs-CZ" sz="1600" dirty="0"/>
              <a:t>- trámce tvoří soustavu </a:t>
            </a:r>
            <a:r>
              <a:rPr lang="cs-CZ" sz="1600" u="sng" dirty="0"/>
              <a:t>trajektorií</a:t>
            </a:r>
            <a:r>
              <a:rPr lang="cs-CZ" sz="1600" dirty="0"/>
              <a:t> - odpovídají funkčnímu zatížení kosti (odolnost před mechanickým  </a:t>
            </a:r>
            <a:br>
              <a:rPr lang="cs-CZ" sz="1600" dirty="0"/>
            </a:br>
            <a:r>
              <a:rPr lang="cs-CZ" sz="1600" dirty="0"/>
              <a:t>  poškozením, přestavuje se podle aktuálního zatížení kosti)</a:t>
            </a:r>
            <a:br>
              <a:rPr lang="cs-CZ" sz="1600" dirty="0"/>
            </a:br>
            <a:r>
              <a:rPr lang="cs-CZ" sz="1600" dirty="0"/>
              <a:t>- průběh trajektorií představuje </a:t>
            </a:r>
            <a:r>
              <a:rPr lang="cs-CZ" sz="1600" u="sng" dirty="0"/>
              <a:t>architektoniku kosti</a:t>
            </a:r>
            <a:br>
              <a:rPr lang="cs-CZ" sz="1600" dirty="0"/>
            </a:br>
            <a:r>
              <a:rPr lang="cs-CZ" sz="1600" dirty="0"/>
              <a:t>- prostory mezi trámci celý život vyplněny </a:t>
            </a:r>
            <a:r>
              <a:rPr lang="cs-CZ" sz="1600" u="sng" dirty="0"/>
              <a:t>červenou kostní dření</a:t>
            </a:r>
            <a:br>
              <a:rPr lang="cs-CZ" sz="1600" dirty="0"/>
            </a:br>
            <a:r>
              <a:rPr lang="cs-CZ" sz="1600" dirty="0"/>
              <a:t>-</a:t>
            </a:r>
            <a:r>
              <a:rPr lang="cs-CZ" sz="1600" dirty="0">
                <a:solidFill>
                  <a:srgbClr val="0070C0"/>
                </a:solidFill>
              </a:rPr>
              <a:t> </a:t>
            </a:r>
            <a:r>
              <a:rPr lang="cs-CZ" sz="1600" dirty="0"/>
              <a:t>vyskytuje se </a:t>
            </a:r>
            <a:r>
              <a:rPr lang="cs-CZ" sz="1600" u="sng" dirty="0">
                <a:solidFill>
                  <a:srgbClr val="0070C0"/>
                </a:solidFill>
              </a:rPr>
              <a:t>uvnitř kostí:</a:t>
            </a:r>
            <a:r>
              <a:rPr lang="cs-CZ" sz="1600" dirty="0">
                <a:solidFill>
                  <a:srgbClr val="0070C0"/>
                </a:solidFill>
              </a:rPr>
              <a:t> </a:t>
            </a:r>
            <a:r>
              <a:rPr lang="cs-CZ" sz="1600" dirty="0"/>
              <a:t>plochých a krátkých kostí, u dlouhých </a:t>
            </a:r>
            <a:br>
              <a:rPr lang="cs-CZ" sz="1600" dirty="0"/>
            </a:br>
            <a:r>
              <a:rPr lang="cs-CZ" sz="1600" dirty="0"/>
              <a:t>  hlavně uvnitř kloubních konců </a:t>
            </a:r>
            <a:br>
              <a:rPr lang="cs-CZ" sz="1600" dirty="0"/>
            </a:br>
            <a:endParaRPr lang="cs-CZ" sz="1600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DEBA5F36-012F-43D6-98D0-528A249F6B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" r="2577" b="18459"/>
          <a:stretch/>
        </p:blipFill>
        <p:spPr>
          <a:xfrm>
            <a:off x="6516216" y="3964646"/>
            <a:ext cx="2401376" cy="1682249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10E9314A-6027-4EC1-9C43-6BF7CD59ABFA}"/>
              </a:ext>
            </a:extLst>
          </p:cNvPr>
          <p:cNvSpPr txBox="1"/>
          <p:nvPr/>
        </p:nvSpPr>
        <p:spPr>
          <a:xfrm>
            <a:off x="6518464" y="5695364"/>
            <a:ext cx="24733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/>
              <a:t>Uspořádání trámců spongiózy na sagitálním řezu kondylem femuru</a:t>
            </a:r>
          </a:p>
          <a:p>
            <a:r>
              <a:rPr lang="cs-CZ" sz="900" dirty="0"/>
              <a:t>Zdroj: Grim, </a:t>
            </a:r>
            <a:r>
              <a:rPr lang="cs-CZ" sz="900" dirty="0" err="1"/>
              <a:t>Druga</a:t>
            </a:r>
            <a:r>
              <a:rPr lang="cs-CZ" sz="900" dirty="0"/>
              <a:t>, Základy anatomie 1, 2001</a:t>
            </a:r>
          </a:p>
        </p:txBody>
      </p:sp>
    </p:spTree>
    <p:extLst>
      <p:ext uri="{BB962C8B-B14F-4D97-AF65-F5344CB8AC3E}">
        <p14:creationId xmlns:p14="http://schemas.microsoft.com/office/powerpoint/2010/main" val="1570131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1"/>
          <p:cNvSpPr txBox="1">
            <a:spLocks noChangeArrowheads="1"/>
          </p:cNvSpPr>
          <p:nvPr/>
        </p:nvSpPr>
        <p:spPr bwMode="auto">
          <a:xfrm>
            <a:off x="468313" y="6453336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 dirty="0">
                <a:latin typeface="Myriad Pro" pitchFamily="34" charset="0"/>
              </a:rPr>
              <a:t>Obecná anatomie</a:t>
            </a:r>
            <a:endParaRPr lang="cs-CZ" sz="1000" b="1" dirty="0">
              <a:latin typeface="Myriad Pro" pitchFamily="34" charset="0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0B049FA5-A0BD-4439-9615-AB6E895F4FD8}"/>
              </a:ext>
            </a:extLst>
          </p:cNvPr>
          <p:cNvSpPr/>
          <p:nvPr/>
        </p:nvSpPr>
        <p:spPr>
          <a:xfrm>
            <a:off x="611560" y="1412776"/>
            <a:ext cx="79928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endParaRPr lang="cs-CZ" altLang="cs-CZ" sz="16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9D358AD-BCC0-4152-B8DE-BF584921EA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2922"/>
          <a:stretch/>
        </p:blipFill>
        <p:spPr>
          <a:xfrm>
            <a:off x="116882" y="821273"/>
            <a:ext cx="3633155" cy="521545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8F81ED8-A2D5-433E-BD63-D230B30157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864" y="4684797"/>
            <a:ext cx="2717701" cy="132940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47440A5-9CD4-431E-B7ED-949D4CBD44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2809" y="452788"/>
            <a:ext cx="2717701" cy="4856936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772FB0C0-A5FC-4DCB-9646-AD08AF839AEB}"/>
              </a:ext>
            </a:extLst>
          </p:cNvPr>
          <p:cNvSpPr txBox="1"/>
          <p:nvPr/>
        </p:nvSpPr>
        <p:spPr>
          <a:xfrm>
            <a:off x="4399051" y="6195151"/>
            <a:ext cx="16561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/>
              <a:t>Zdroj: Čihák, Anatomie 1, 2002</a:t>
            </a:r>
          </a:p>
        </p:txBody>
      </p:sp>
    </p:spTree>
    <p:extLst>
      <p:ext uri="{BB962C8B-B14F-4D97-AF65-F5344CB8AC3E}">
        <p14:creationId xmlns:p14="http://schemas.microsoft.com/office/powerpoint/2010/main" val="741315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1"/>
          <p:cNvSpPr txBox="1">
            <a:spLocks noChangeArrowheads="1"/>
          </p:cNvSpPr>
          <p:nvPr/>
        </p:nvSpPr>
        <p:spPr bwMode="auto">
          <a:xfrm>
            <a:off x="468313" y="6453336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 dirty="0">
                <a:latin typeface="Myriad Pro" pitchFamily="34" charset="0"/>
              </a:rPr>
              <a:t>Obecná anatomie</a:t>
            </a:r>
            <a:endParaRPr lang="cs-CZ" sz="1000" b="1" dirty="0">
              <a:latin typeface="Myriad Pro" pitchFamily="34" charset="0"/>
            </a:endParaRP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9DBA9242-D776-45CB-BA8F-B347F404B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641" y="698880"/>
            <a:ext cx="63187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3200" b="1" dirty="0">
                <a:solidFill>
                  <a:srgbClr val="0070C0"/>
                </a:solidFill>
                <a:latin typeface="+mj-lt"/>
              </a:rPr>
              <a:t>ZÁKLADNÍ ANATOMICKÉ POSTAVENÍ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9C63645-1365-4D61-B2E5-D24C5A0D6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1303451"/>
            <a:ext cx="2341202" cy="4525964"/>
          </a:xfrm>
          <a:prstGeom prst="rect">
            <a:avLst/>
          </a:prstGeom>
        </p:spPr>
      </p:pic>
      <p:sp>
        <p:nvSpPr>
          <p:cNvPr id="9" name="Obdélník 1">
            <a:extLst>
              <a:ext uri="{FF2B5EF4-FFF2-40B4-BE49-F238E27FC236}">
                <a16:creationId xmlns:a16="http://schemas.microsoft.com/office/drawing/2014/main" id="{030CC492-A074-49FB-A9AA-07F1CF7EC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615" y="1641972"/>
            <a:ext cx="5982593" cy="1531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rgbClr val="000000"/>
                </a:solidFill>
                <a:latin typeface="+mn-lt"/>
              </a:rPr>
              <a:t>Vzpřímený postoj, hlava hledí přímo dopředu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rgbClr val="000000"/>
                </a:solidFill>
                <a:latin typeface="+mn-lt"/>
              </a:rPr>
              <a:t>Horní končetiny jsou připaženy a visí volně podél těla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rgbClr val="000000"/>
                </a:solidFill>
                <a:latin typeface="+mn-lt"/>
              </a:rPr>
              <a:t>Dlaně jsou obráceny vpřed, palce směřují zevně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rgbClr val="000000"/>
                </a:solidFill>
                <a:latin typeface="+mn-lt"/>
              </a:rPr>
              <a:t>Dolní končetiny jsou nataženy a stojí vedle sebe ve stoji spojném</a:t>
            </a:r>
          </a:p>
        </p:txBody>
      </p:sp>
    </p:spTree>
    <p:extLst>
      <p:ext uri="{BB962C8B-B14F-4D97-AF65-F5344CB8AC3E}">
        <p14:creationId xmlns:p14="http://schemas.microsoft.com/office/powerpoint/2010/main" val="1467765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1"/>
          <p:cNvSpPr txBox="1">
            <a:spLocks noChangeArrowheads="1"/>
          </p:cNvSpPr>
          <p:nvPr/>
        </p:nvSpPr>
        <p:spPr bwMode="auto">
          <a:xfrm>
            <a:off x="468313" y="6453336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 dirty="0">
                <a:latin typeface="Myriad Pro" pitchFamily="34" charset="0"/>
              </a:rPr>
              <a:t>Obecná anatomie</a:t>
            </a:r>
            <a:endParaRPr lang="cs-CZ" sz="1000" b="1" dirty="0">
              <a:latin typeface="Myriad Pro" pitchFamily="34" charset="0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2A27FC8-4E6B-4FD9-8D6F-D70B7B6EDCF5}"/>
              </a:ext>
            </a:extLst>
          </p:cNvPr>
          <p:cNvSpPr/>
          <p:nvPr/>
        </p:nvSpPr>
        <p:spPr>
          <a:xfrm>
            <a:off x="611560" y="659705"/>
            <a:ext cx="7128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sz="3200" b="1" dirty="0">
                <a:solidFill>
                  <a:srgbClr val="0070C0"/>
                </a:solidFill>
              </a:rPr>
              <a:t>TYPY KOSTÍ</a:t>
            </a:r>
            <a:endParaRPr lang="cs-CZ" altLang="cs-CZ" sz="32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5F25B63C-5EFD-4614-ADB7-4A085D288A33}"/>
              </a:ext>
            </a:extLst>
          </p:cNvPr>
          <p:cNvSpPr/>
          <p:nvPr/>
        </p:nvSpPr>
        <p:spPr>
          <a:xfrm>
            <a:off x="287524" y="1340768"/>
            <a:ext cx="856895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/>
              <a:t>DLOUHÉ</a:t>
            </a:r>
            <a:br>
              <a:rPr lang="cs-CZ" sz="1400" dirty="0"/>
            </a:br>
            <a:r>
              <a:rPr lang="cs-CZ" sz="1400" dirty="0"/>
              <a:t>- délka je výrazně větší než šířka</a:t>
            </a:r>
            <a:br>
              <a:rPr lang="cs-CZ" sz="1400" dirty="0"/>
            </a:br>
            <a:r>
              <a:rPr lang="cs-CZ" sz="1400" dirty="0"/>
              <a:t>- tvoří většinu kostry volných končetin</a:t>
            </a:r>
            <a:endParaRPr lang="cs-CZ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/>
              <a:t>KRÁTKÉ</a:t>
            </a:r>
            <a:br>
              <a:rPr lang="cs-CZ" sz="1400" dirty="0"/>
            </a:br>
            <a:r>
              <a:rPr lang="cs-CZ" sz="1400" dirty="0"/>
              <a:t>- žádný rozměr výrazně nepřevažuje, většinu povrchu tvoří kloubní plochy, kryté chrupavkou </a:t>
            </a:r>
            <a:br>
              <a:rPr lang="cs-CZ" sz="1400" dirty="0"/>
            </a:br>
            <a:r>
              <a:rPr lang="cs-CZ" sz="1400" dirty="0"/>
              <a:t>- např. obratle, zápěstní, zánártní kosti, sezamské kosti</a:t>
            </a:r>
            <a:endParaRPr lang="cs-CZ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/>
              <a:t>PLOCHÉ</a:t>
            </a:r>
            <a:br>
              <a:rPr lang="cs-CZ" sz="1400" dirty="0"/>
            </a:br>
            <a:r>
              <a:rPr lang="cs-CZ" sz="1400" dirty="0"/>
              <a:t>- tvar ploten, tvořeny zevní a vnitřní vrstvou kompakty, mezi nimi je vrstva spongiózy (u lebečních kostí – </a:t>
            </a:r>
            <a:r>
              <a:rPr lang="cs-CZ" sz="1400" dirty="0" err="1"/>
              <a:t>diploe</a:t>
            </a:r>
            <a:r>
              <a:rPr lang="cs-CZ" sz="1400" dirty="0"/>
              <a:t>)</a:t>
            </a:r>
            <a:br>
              <a:rPr lang="cs-CZ" sz="1400" dirty="0"/>
            </a:br>
            <a:r>
              <a:rPr lang="cs-CZ" sz="1400" dirty="0"/>
              <a:t>- např. lopatka, kost hrudní, kost pánevní, většina kostí lebeční klenby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/>
              <a:t>NEPRAVIDELNÉHO TVARU</a:t>
            </a:r>
            <a:br>
              <a:rPr lang="cs-CZ" sz="1400" dirty="0"/>
            </a:br>
            <a:r>
              <a:rPr lang="cs-CZ" sz="1400" dirty="0"/>
              <a:t>- např. mandibula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/>
              <a:t>PNEUMATICKÉ</a:t>
            </a:r>
            <a:br>
              <a:rPr lang="cs-CZ" sz="1400" dirty="0"/>
            </a:br>
            <a:r>
              <a:rPr lang="cs-CZ" sz="1400" dirty="0"/>
              <a:t>- mají v nitru dutiny, vyplněné vzduchem a vystlané sliznicí</a:t>
            </a:r>
            <a:br>
              <a:rPr lang="cs-CZ" sz="1400" dirty="0"/>
            </a:br>
            <a:r>
              <a:rPr lang="cs-CZ" sz="1400" dirty="0"/>
              <a:t>- </a:t>
            </a:r>
            <a:r>
              <a:rPr lang="cs-CZ" sz="1400" u="sng" dirty="0"/>
              <a:t>5 kostí lebky</a:t>
            </a:r>
            <a:r>
              <a:rPr lang="cs-CZ" sz="1400" dirty="0"/>
              <a:t>: kost čelní, čichová, klínová, spánková a horní čelist = </a:t>
            </a:r>
            <a:r>
              <a:rPr lang="cs-CZ" sz="1400" b="1" dirty="0"/>
              <a:t>vedlejší dutiny nosní </a:t>
            </a:r>
            <a:r>
              <a:rPr lang="cs-CZ" sz="1400" dirty="0"/>
              <a:t>(sinus </a:t>
            </a:r>
            <a:r>
              <a:rPr lang="cs-CZ" sz="1400" dirty="0" err="1"/>
              <a:t>paranasales</a:t>
            </a:r>
            <a:r>
              <a:rPr lang="cs-CZ" sz="1400" dirty="0"/>
              <a:t>), </a:t>
            </a:r>
            <a:br>
              <a:rPr lang="cs-CZ" sz="1400" dirty="0"/>
            </a:br>
            <a:r>
              <a:rPr lang="cs-CZ" sz="1400" dirty="0"/>
              <a:t>  vznikají vychlipováním sliznice nosní dutiny do okolních kostí lebky</a:t>
            </a:r>
            <a:br>
              <a:rPr lang="cs-CZ" sz="1400" dirty="0"/>
            </a:br>
            <a:r>
              <a:rPr lang="cs-CZ" sz="1400" dirty="0"/>
              <a:t>- </a:t>
            </a:r>
            <a:r>
              <a:rPr lang="cs-CZ" sz="1400" u="sng" dirty="0"/>
              <a:t>kost spánková </a:t>
            </a:r>
            <a:r>
              <a:rPr lang="cs-CZ" sz="1400" dirty="0"/>
              <a:t>obsahuje dutinu středoušní, prorůstáním sliznice směrem dozadu je </a:t>
            </a:r>
            <a:r>
              <a:rPr lang="cs-CZ" sz="1400" dirty="0" err="1"/>
              <a:t>pneumatizován</a:t>
            </a:r>
            <a:r>
              <a:rPr lang="cs-CZ" sz="1400" dirty="0"/>
              <a:t> </a:t>
            </a:r>
            <a:r>
              <a:rPr lang="cs-CZ" sz="1400" dirty="0" err="1"/>
              <a:t>processus</a:t>
            </a:r>
            <a:br>
              <a:rPr lang="cs-CZ" sz="1400" dirty="0"/>
            </a:br>
            <a:r>
              <a:rPr lang="cs-CZ" sz="1400" dirty="0"/>
              <a:t>  </a:t>
            </a:r>
            <a:r>
              <a:rPr lang="cs-CZ" sz="1400" dirty="0" err="1"/>
              <a:t>mastoideus</a:t>
            </a: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/>
              <a:t>SEZNAMSKÉ</a:t>
            </a:r>
            <a:br>
              <a:rPr lang="cs-CZ" sz="1400" dirty="0"/>
            </a:br>
            <a:r>
              <a:rPr lang="cs-CZ" sz="1400" dirty="0"/>
              <a:t>- krátké kosti, které osifikují na podkladě vaziva (</a:t>
            </a:r>
            <a:r>
              <a:rPr lang="cs-CZ" sz="1400" dirty="0" err="1"/>
              <a:t>desmogenně</a:t>
            </a:r>
            <a:r>
              <a:rPr lang="cs-CZ" sz="1400" dirty="0"/>
              <a:t>) ve šlachách svalů, ostatní krátké kosti osifikují</a:t>
            </a:r>
            <a:br>
              <a:rPr lang="cs-CZ" sz="1400" dirty="0"/>
            </a:br>
            <a:r>
              <a:rPr lang="cs-CZ" sz="1400" dirty="0"/>
              <a:t>  </a:t>
            </a:r>
            <a:r>
              <a:rPr lang="cs-CZ" sz="1400" dirty="0" err="1"/>
              <a:t>chondrogenně</a:t>
            </a:r>
            <a:r>
              <a:rPr lang="cs-CZ" sz="1400" dirty="0"/>
              <a:t> </a:t>
            </a:r>
            <a:br>
              <a:rPr lang="cs-CZ" sz="1400" dirty="0"/>
            </a:br>
            <a:r>
              <a:rPr lang="cs-CZ" sz="1400" dirty="0"/>
              <a:t>- konstantně se vyskytují: patela (čéška) a os </a:t>
            </a:r>
            <a:r>
              <a:rPr lang="cs-CZ" sz="1400" dirty="0" err="1"/>
              <a:t>pisiforme</a:t>
            </a:r>
            <a:r>
              <a:rPr lang="cs-CZ" sz="1400" dirty="0"/>
              <a:t> (kost hráškovitá)</a:t>
            </a:r>
          </a:p>
        </p:txBody>
      </p:sp>
    </p:spTree>
    <p:extLst>
      <p:ext uri="{BB962C8B-B14F-4D97-AF65-F5344CB8AC3E}">
        <p14:creationId xmlns:p14="http://schemas.microsoft.com/office/powerpoint/2010/main" val="2507181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1"/>
          <p:cNvSpPr txBox="1">
            <a:spLocks noChangeArrowheads="1"/>
          </p:cNvSpPr>
          <p:nvPr/>
        </p:nvSpPr>
        <p:spPr bwMode="auto">
          <a:xfrm>
            <a:off x="468313" y="6453336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 dirty="0">
                <a:latin typeface="Myriad Pro" pitchFamily="34" charset="0"/>
              </a:rPr>
              <a:t>Obecná anatomie</a:t>
            </a:r>
            <a:endParaRPr lang="cs-CZ" sz="1000" b="1" dirty="0">
              <a:latin typeface="Myriad Pro" pitchFamily="34" charset="0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2A27FC8-4E6B-4FD9-8D6F-D70B7B6EDCF5}"/>
              </a:ext>
            </a:extLst>
          </p:cNvPr>
          <p:cNvSpPr/>
          <p:nvPr/>
        </p:nvSpPr>
        <p:spPr>
          <a:xfrm>
            <a:off x="611560" y="659705"/>
            <a:ext cx="7128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sz="3200" b="1" dirty="0">
                <a:solidFill>
                  <a:srgbClr val="0070C0"/>
                </a:solidFill>
              </a:rPr>
              <a:t>ČÁSTI DLOUHÉ KOSTI</a:t>
            </a:r>
            <a:endParaRPr lang="cs-CZ" altLang="cs-CZ" sz="32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5F25B63C-5EFD-4614-ADB7-4A085D288A33}"/>
              </a:ext>
            </a:extLst>
          </p:cNvPr>
          <p:cNvSpPr/>
          <p:nvPr/>
        </p:nvSpPr>
        <p:spPr>
          <a:xfrm>
            <a:off x="142900" y="1556792"/>
            <a:ext cx="60486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u="sng" dirty="0"/>
              <a:t>Dlouhá kost má 3 základní části:</a:t>
            </a:r>
          </a:p>
          <a:p>
            <a:endParaRPr lang="cs-CZ" sz="1600" dirty="0"/>
          </a:p>
          <a:p>
            <a:pPr marL="342900" indent="-342900">
              <a:buFont typeface="+mj-lt"/>
              <a:buAutoNum type="arabicPeriod"/>
            </a:pPr>
            <a:r>
              <a:rPr lang="cs-CZ" sz="1600" b="1" dirty="0"/>
              <a:t>DIAFÝZA </a:t>
            </a:r>
            <a:r>
              <a:rPr lang="cs-CZ" sz="1600" dirty="0"/>
              <a:t>– tělo, střední část kosti</a:t>
            </a:r>
            <a:br>
              <a:rPr lang="cs-CZ" sz="1600" dirty="0"/>
            </a:br>
            <a:r>
              <a:rPr lang="cs-CZ" sz="1600" dirty="0"/>
              <a:t>- na povrchu silná vrstva kompakty, uvnitř dřeňová dutina vyplněná kostní dření</a:t>
            </a:r>
            <a:br>
              <a:rPr lang="cs-CZ" sz="1600" dirty="0"/>
            </a:br>
            <a:r>
              <a:rPr lang="cs-CZ" sz="1600" dirty="0"/>
              <a:t>- tělo pokryto </a:t>
            </a:r>
            <a:r>
              <a:rPr lang="cs-CZ" sz="1600" u="sng" dirty="0"/>
              <a:t>vazivovým periostem </a:t>
            </a:r>
          </a:p>
          <a:p>
            <a:pPr marL="342900" indent="-342900">
              <a:buFont typeface="+mj-lt"/>
              <a:buAutoNum type="arabicPeriod"/>
            </a:pPr>
            <a:endParaRPr lang="cs-CZ" sz="1600" u="sng" dirty="0"/>
          </a:p>
          <a:p>
            <a:pPr marL="342900" indent="-342900">
              <a:buFont typeface="+mj-lt"/>
              <a:buAutoNum type="arabicPeriod"/>
            </a:pPr>
            <a:r>
              <a:rPr lang="cs-CZ" sz="1600" b="1" dirty="0"/>
              <a:t>EPIFÝZY</a:t>
            </a:r>
            <a:r>
              <a:rPr lang="cs-CZ" sz="1600" dirty="0"/>
              <a:t> - kloubní konce, epifýza se nazývá pokud konce osifikují samostatně</a:t>
            </a:r>
            <a:br>
              <a:rPr lang="cs-CZ" sz="1600" dirty="0"/>
            </a:br>
            <a:r>
              <a:rPr lang="cs-CZ" sz="1600" dirty="0"/>
              <a:t>- na povrchu tenká vrstva kompakty, uvnitř vyplněny </a:t>
            </a:r>
            <a:r>
              <a:rPr lang="cs-CZ" sz="1600" u="sng" dirty="0"/>
              <a:t>spongiózou</a:t>
            </a:r>
            <a:br>
              <a:rPr lang="cs-CZ" sz="1600" dirty="0"/>
            </a:br>
            <a:r>
              <a:rPr lang="cs-CZ" sz="1600" dirty="0"/>
              <a:t>- kloubní konce pokryté </a:t>
            </a:r>
            <a:r>
              <a:rPr lang="cs-CZ" sz="1600" u="sng" dirty="0"/>
              <a:t>hyalinní </a:t>
            </a:r>
            <a:r>
              <a:rPr lang="cs-CZ" sz="1600" dirty="0"/>
              <a:t>(výjimečně vazivovou) </a:t>
            </a:r>
            <a:r>
              <a:rPr lang="cs-CZ" sz="1600" u="sng" dirty="0"/>
              <a:t>chrupavkou</a:t>
            </a:r>
            <a:br>
              <a:rPr lang="cs-CZ" sz="1600" u="sng" dirty="0"/>
            </a:br>
            <a:r>
              <a:rPr lang="cs-CZ" sz="1600" dirty="0"/>
              <a:t>- proximální a distální epifýza</a:t>
            </a:r>
          </a:p>
          <a:p>
            <a:pPr marL="342900" indent="-342900">
              <a:buFont typeface="+mj-lt"/>
              <a:buAutoNum type="arabicPeriod"/>
            </a:pPr>
            <a:endParaRPr lang="cs-CZ" sz="1600" dirty="0"/>
          </a:p>
          <a:p>
            <a:pPr marL="342900" indent="-342900">
              <a:buFont typeface="+mj-lt"/>
              <a:buAutoNum type="arabicPeriod"/>
            </a:pPr>
            <a:r>
              <a:rPr lang="cs-CZ" sz="1600" b="1" dirty="0"/>
              <a:t>METAFÝZY</a:t>
            </a:r>
            <a:r>
              <a:rPr lang="cs-CZ" sz="1600" dirty="0"/>
              <a:t> – část dlouhé kosti na rozhraní diafýzy a epifýzy, kde se během růstu kosti nacházela růstová ploténka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B3F3FA6-3065-4838-8BC3-695458253A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603" y="1475661"/>
            <a:ext cx="2521497" cy="3782955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DA946C76-20FF-4DA0-AF87-3BB918C2160C}"/>
              </a:ext>
            </a:extLst>
          </p:cNvPr>
          <p:cNvSpPr/>
          <p:nvPr/>
        </p:nvSpPr>
        <p:spPr>
          <a:xfrm>
            <a:off x="6479603" y="5349559"/>
            <a:ext cx="2232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900" dirty="0"/>
              <a:t>Obecná stavba dětské dlouhé kosti</a:t>
            </a:r>
          </a:p>
          <a:p>
            <a:r>
              <a:rPr lang="cs-CZ" sz="900" dirty="0"/>
              <a:t>Zdroj: </a:t>
            </a:r>
            <a:r>
              <a:rPr lang="cs-CZ" sz="900" dirty="0" err="1"/>
              <a:t>Dylevský</a:t>
            </a:r>
            <a:r>
              <a:rPr lang="cs-CZ" sz="900" dirty="0"/>
              <a:t>, Somatologie, 2019</a:t>
            </a:r>
          </a:p>
        </p:txBody>
      </p:sp>
    </p:spTree>
    <p:extLst>
      <p:ext uri="{BB962C8B-B14F-4D97-AF65-F5344CB8AC3E}">
        <p14:creationId xmlns:p14="http://schemas.microsoft.com/office/powerpoint/2010/main" val="39098656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1"/>
          <p:cNvSpPr txBox="1">
            <a:spLocks noChangeArrowheads="1"/>
          </p:cNvSpPr>
          <p:nvPr/>
        </p:nvSpPr>
        <p:spPr bwMode="auto">
          <a:xfrm>
            <a:off x="468313" y="6453336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 dirty="0">
                <a:latin typeface="Myriad Pro" pitchFamily="34" charset="0"/>
              </a:rPr>
              <a:t>Obecná anatomie</a:t>
            </a:r>
            <a:endParaRPr lang="cs-CZ" sz="1000" b="1" dirty="0">
              <a:latin typeface="Myriad Pro" pitchFamily="34" charset="0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2A27FC8-4E6B-4FD9-8D6F-D70B7B6EDCF5}"/>
              </a:ext>
            </a:extLst>
          </p:cNvPr>
          <p:cNvSpPr/>
          <p:nvPr/>
        </p:nvSpPr>
        <p:spPr>
          <a:xfrm>
            <a:off x="611560" y="659705"/>
            <a:ext cx="7128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sz="3200" b="1" dirty="0">
                <a:solidFill>
                  <a:srgbClr val="0070C0"/>
                </a:solidFill>
              </a:rPr>
              <a:t>OSIFIKACE</a:t>
            </a:r>
            <a:endParaRPr lang="cs-CZ" altLang="cs-CZ" sz="32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5F25B63C-5EFD-4614-ADB7-4A085D288A33}"/>
              </a:ext>
            </a:extLst>
          </p:cNvPr>
          <p:cNvSpPr/>
          <p:nvPr/>
        </p:nvSpPr>
        <p:spPr>
          <a:xfrm>
            <a:off x="99488" y="1243092"/>
            <a:ext cx="76396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Proces, během něhož je původní vazivově-chrupavčitý model nahrazován kostní tkání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Začíná prenatálně, končí hluboko postnatálně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u="sng" dirty="0"/>
              <a:t>2 typy: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u="sng" dirty="0"/>
          </a:p>
          <a:p>
            <a:r>
              <a:rPr lang="cs-CZ" sz="1600" b="1" dirty="0"/>
              <a:t>1) DESMOGENNÍ</a:t>
            </a:r>
            <a:r>
              <a:rPr lang="cs-CZ" sz="1600" dirty="0"/>
              <a:t> (kost vzniká přímo ve </a:t>
            </a:r>
            <a:r>
              <a:rPr lang="cs-CZ" sz="1600" u="sng" dirty="0"/>
              <a:t>vazivu</a:t>
            </a:r>
            <a:r>
              <a:rPr lang="cs-CZ" sz="1600" dirty="0"/>
              <a:t>)</a:t>
            </a:r>
            <a:br>
              <a:rPr lang="cs-CZ" sz="1600" dirty="0"/>
            </a:br>
            <a:r>
              <a:rPr lang="cs-CZ" sz="1600" dirty="0"/>
              <a:t>- osifikují tak </a:t>
            </a:r>
            <a:r>
              <a:rPr lang="cs-CZ" sz="1600" u="sng" dirty="0"/>
              <a:t>kosti krycí</a:t>
            </a:r>
            <a:r>
              <a:rPr lang="cs-CZ" sz="1600" dirty="0"/>
              <a:t>, kostní tkáň vzniká v podkožním vazivu</a:t>
            </a:r>
            <a:br>
              <a:rPr lang="cs-CZ" sz="1600" dirty="0"/>
            </a:br>
            <a:r>
              <a:rPr lang="cs-CZ" sz="1600" dirty="0"/>
              <a:t>- kosti osifikují prenatálně</a:t>
            </a:r>
            <a:br>
              <a:rPr lang="cs-CZ" sz="1600" dirty="0"/>
            </a:br>
            <a:r>
              <a:rPr lang="cs-CZ" sz="1600" dirty="0"/>
              <a:t>- např. ploché kosti klenby lebeční, tělo kosti klíční</a:t>
            </a:r>
            <a:br>
              <a:rPr lang="cs-CZ" sz="1600" dirty="0"/>
            </a:br>
            <a:r>
              <a:rPr lang="cs-CZ" sz="1600" dirty="0"/>
              <a:t>- postnatálně takto osifikují i kosti sezamské  </a:t>
            </a:r>
            <a:br>
              <a:rPr lang="cs-CZ" sz="1600" dirty="0"/>
            </a:br>
            <a:endParaRPr lang="cs-CZ" sz="1600" dirty="0"/>
          </a:p>
          <a:p>
            <a:r>
              <a:rPr lang="cs-CZ" sz="1600" b="1" dirty="0"/>
              <a:t>2) CHONDROGENNÍ</a:t>
            </a:r>
            <a:r>
              <a:rPr lang="cs-CZ" sz="1600" dirty="0"/>
              <a:t> (kost vzniká na podkladě </a:t>
            </a:r>
            <a:r>
              <a:rPr lang="cs-CZ" sz="1600" u="sng" dirty="0"/>
              <a:t>chrupavky</a:t>
            </a:r>
            <a:r>
              <a:rPr lang="cs-CZ" sz="1600" dirty="0"/>
              <a:t>)</a:t>
            </a:r>
            <a:br>
              <a:rPr lang="cs-CZ" sz="1600" dirty="0"/>
            </a:br>
            <a:r>
              <a:rPr lang="cs-CZ" sz="1600" dirty="0"/>
              <a:t>- nejdřív destrukce chrupavky, poté tvorba kosti</a:t>
            </a:r>
            <a:br>
              <a:rPr lang="cs-CZ" sz="1600" dirty="0"/>
            </a:br>
            <a:r>
              <a:rPr lang="cs-CZ" sz="1600" dirty="0"/>
              <a:t>- </a:t>
            </a:r>
            <a:r>
              <a:rPr lang="cs-CZ" sz="1600" dirty="0" err="1"/>
              <a:t>chondrogenně</a:t>
            </a:r>
            <a:r>
              <a:rPr lang="cs-CZ" sz="1600" dirty="0"/>
              <a:t> osifikující kosti = </a:t>
            </a:r>
            <a:r>
              <a:rPr lang="cs-CZ" sz="1600" u="sng" dirty="0"/>
              <a:t>náhradní</a:t>
            </a:r>
            <a:r>
              <a:rPr lang="cs-CZ" sz="1600" dirty="0"/>
              <a:t>, většina kostí, </a:t>
            </a:r>
            <a:r>
              <a:rPr lang="cs-CZ" sz="1600" u="sng" dirty="0"/>
              <a:t>2 typy: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u="sng" dirty="0"/>
              <a:t>PERICHONDRÁLNÍ </a:t>
            </a:r>
            <a:r>
              <a:rPr lang="cs-CZ" sz="1600" dirty="0"/>
              <a:t>– kostní tkáň vzniká v povrchové vrstvě chrupavky, </a:t>
            </a:r>
            <a:br>
              <a:rPr lang="cs-CZ" sz="1600" dirty="0"/>
            </a:br>
            <a:r>
              <a:rPr lang="cs-CZ" sz="1600" dirty="0"/>
              <a:t>osifikují tak těla dlouhých kostí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u="sng" dirty="0"/>
              <a:t>ENCHONDRÁLNÍ </a:t>
            </a:r>
            <a:r>
              <a:rPr lang="cs-CZ" sz="1600" dirty="0"/>
              <a:t>- kostní tkáň vzniká uvnitř chrupavky, ostrůvek kosti uvnitř chrupavky = </a:t>
            </a:r>
            <a:r>
              <a:rPr lang="cs-CZ" sz="1600" b="1" dirty="0"/>
              <a:t>osifikační jádro</a:t>
            </a:r>
            <a:r>
              <a:rPr lang="cs-CZ" sz="1600" dirty="0"/>
              <a:t>, postupně se zvětšuje</a:t>
            </a:r>
            <a:br>
              <a:rPr lang="cs-CZ" sz="1600" dirty="0"/>
            </a:br>
            <a:r>
              <a:rPr lang="cs-CZ" sz="1600" dirty="0"/>
              <a:t>- osifikují tak krátké kosti (kromě sezamských), většina kloubních konců dlouhých kostí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3FDE9E7-D11B-4207-A3C2-ABA580F9F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596" y="862545"/>
            <a:ext cx="1309968" cy="4250602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56D49781-F59F-4733-8F12-375526AAF57D}"/>
              </a:ext>
            </a:extLst>
          </p:cNvPr>
          <p:cNvSpPr txBox="1"/>
          <p:nvPr/>
        </p:nvSpPr>
        <p:spPr>
          <a:xfrm>
            <a:off x="7762878" y="5137163"/>
            <a:ext cx="135740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/>
              <a:t>Vývoj a osifikace kostí</a:t>
            </a:r>
          </a:p>
          <a:p>
            <a:pPr marL="228600" indent="-228600">
              <a:buAutoNum type="arabicParenR"/>
            </a:pPr>
            <a:r>
              <a:rPr lang="cs-CZ" sz="900" dirty="0" err="1"/>
              <a:t>Dezmogenní</a:t>
            </a:r>
            <a:r>
              <a:rPr lang="cs-CZ" sz="900" dirty="0"/>
              <a:t> osifikace</a:t>
            </a:r>
          </a:p>
          <a:p>
            <a:pPr marL="228600" indent="-228600">
              <a:buAutoNum type="arabicParenR"/>
            </a:pPr>
            <a:r>
              <a:rPr lang="cs-CZ" sz="900" dirty="0" err="1"/>
              <a:t>Chondrogenní</a:t>
            </a:r>
            <a:r>
              <a:rPr lang="cs-CZ" sz="900" dirty="0"/>
              <a:t> osifikace</a:t>
            </a:r>
          </a:p>
          <a:p>
            <a:r>
              <a:rPr lang="cs-CZ" sz="900" dirty="0"/>
              <a:t>Zdroj: Hudák, </a:t>
            </a:r>
            <a:r>
              <a:rPr lang="cs-CZ" sz="900" dirty="0" err="1"/>
              <a:t>Memorix</a:t>
            </a:r>
            <a:r>
              <a:rPr lang="cs-CZ" sz="900" dirty="0"/>
              <a:t> anatomie, 2021</a:t>
            </a:r>
          </a:p>
        </p:txBody>
      </p:sp>
    </p:spTree>
    <p:extLst>
      <p:ext uri="{BB962C8B-B14F-4D97-AF65-F5344CB8AC3E}">
        <p14:creationId xmlns:p14="http://schemas.microsoft.com/office/powerpoint/2010/main" val="14033851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1"/>
          <p:cNvSpPr txBox="1">
            <a:spLocks noChangeArrowheads="1"/>
          </p:cNvSpPr>
          <p:nvPr/>
        </p:nvSpPr>
        <p:spPr bwMode="auto">
          <a:xfrm>
            <a:off x="468313" y="6453336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 dirty="0">
                <a:latin typeface="Myriad Pro" pitchFamily="34" charset="0"/>
              </a:rPr>
              <a:t>Obecná anatomie</a:t>
            </a:r>
            <a:endParaRPr lang="cs-CZ" sz="1000" b="1" dirty="0">
              <a:latin typeface="Myriad Pro" pitchFamily="34" charset="0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2A27FC8-4E6B-4FD9-8D6F-D70B7B6EDCF5}"/>
              </a:ext>
            </a:extLst>
          </p:cNvPr>
          <p:cNvSpPr/>
          <p:nvPr/>
        </p:nvSpPr>
        <p:spPr>
          <a:xfrm>
            <a:off x="611560" y="659705"/>
            <a:ext cx="7128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sz="3200" b="1" dirty="0">
                <a:solidFill>
                  <a:srgbClr val="0070C0"/>
                </a:solidFill>
              </a:rPr>
              <a:t>OSIFIKACE</a:t>
            </a:r>
            <a:endParaRPr lang="cs-CZ" altLang="cs-CZ" sz="32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5F25B63C-5EFD-4614-ADB7-4A085D288A33}"/>
              </a:ext>
            </a:extLst>
          </p:cNvPr>
          <p:cNvSpPr/>
          <p:nvPr/>
        </p:nvSpPr>
        <p:spPr>
          <a:xfrm>
            <a:off x="179512" y="1244480"/>
            <a:ext cx="84329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OSIFIKAČNÍ CENTRA</a:t>
            </a:r>
            <a:br>
              <a:rPr lang="cs-CZ" sz="1600" dirty="0"/>
            </a:br>
            <a:r>
              <a:rPr lang="cs-CZ" sz="1600" dirty="0"/>
              <a:t>- místa, kde se v chrupavčitém nebo vazivovém modelu kosti objevují první ostrůvky kostní tkáně</a:t>
            </a:r>
            <a:br>
              <a:rPr lang="cs-CZ" sz="1600" dirty="0"/>
            </a:br>
            <a:br>
              <a:rPr lang="cs-CZ" sz="1600" dirty="0"/>
            </a:br>
            <a:r>
              <a:rPr lang="cs-CZ" sz="1600" b="1" dirty="0"/>
              <a:t>1) Primární osifikační centrum </a:t>
            </a:r>
            <a:br>
              <a:rPr lang="cs-CZ" sz="1600" dirty="0"/>
            </a:br>
            <a:r>
              <a:rPr lang="cs-CZ" sz="1600" dirty="0"/>
              <a:t>- objevují se </a:t>
            </a:r>
            <a:r>
              <a:rPr lang="cs-CZ" sz="1600" u="sng" dirty="0"/>
              <a:t>před narozením</a:t>
            </a:r>
            <a:r>
              <a:rPr lang="cs-CZ" sz="1600" dirty="0"/>
              <a:t> v </a:t>
            </a:r>
            <a:r>
              <a:rPr lang="cs-CZ" sz="1600" b="1" dirty="0"/>
              <a:t>diafýzách</a:t>
            </a:r>
            <a:r>
              <a:rPr lang="cs-CZ" sz="1600" dirty="0"/>
              <a:t> dlouhých kostí (u novorozence osifikovány)</a:t>
            </a:r>
            <a:br>
              <a:rPr lang="cs-CZ" sz="1600" dirty="0"/>
            </a:br>
            <a:r>
              <a:rPr lang="cs-CZ" sz="1600" dirty="0"/>
              <a:t>- ojediněle v epifýzách dlouhých kostí (distální epifýza femuru, proximální epifýza </a:t>
            </a:r>
            <a:r>
              <a:rPr lang="cs-CZ" sz="1600" dirty="0" err="1"/>
              <a:t>tibie</a:t>
            </a:r>
            <a:r>
              <a:rPr lang="cs-CZ" sz="1600" dirty="0"/>
              <a:t>)</a:t>
            </a:r>
            <a:br>
              <a:rPr lang="cs-CZ" sz="1600" dirty="0"/>
            </a:br>
            <a:br>
              <a:rPr lang="cs-CZ" sz="1600" dirty="0"/>
            </a:br>
            <a:r>
              <a:rPr lang="cs-CZ" sz="1600" b="1" dirty="0"/>
              <a:t>2) Sekundární osifikační centrum </a:t>
            </a:r>
            <a:br>
              <a:rPr lang="cs-CZ" sz="1600" dirty="0"/>
            </a:br>
            <a:r>
              <a:rPr lang="cs-CZ" sz="1600" dirty="0"/>
              <a:t>- objevují se </a:t>
            </a:r>
            <a:r>
              <a:rPr lang="cs-CZ" sz="1600" u="sng" dirty="0"/>
              <a:t>po narození</a:t>
            </a:r>
            <a:r>
              <a:rPr lang="cs-CZ" sz="1600" dirty="0"/>
              <a:t> v </a:t>
            </a:r>
            <a:r>
              <a:rPr lang="cs-CZ" sz="1600" b="1" dirty="0"/>
              <a:t>kloubních koncích </a:t>
            </a:r>
            <a:r>
              <a:rPr lang="cs-CZ" sz="1600" dirty="0"/>
              <a:t>dlouhých kostí a krátkých kostech = </a:t>
            </a:r>
            <a:r>
              <a:rPr lang="cs-CZ" sz="1600" u="sng" dirty="0"/>
              <a:t>osifikační jádra,</a:t>
            </a:r>
            <a:r>
              <a:rPr lang="cs-CZ" sz="1600" dirty="0"/>
              <a:t> zvětšují se až je celý chrupavčitý kloubní konec nahrazen kostí</a:t>
            </a:r>
            <a:br>
              <a:rPr lang="cs-CZ" sz="1600" dirty="0"/>
            </a:br>
            <a:r>
              <a:rPr lang="cs-CZ" sz="1600" dirty="0"/>
              <a:t>- z původní chrupavky zbývá jen </a:t>
            </a:r>
            <a:r>
              <a:rPr lang="cs-CZ" sz="1600" u="sng" dirty="0"/>
              <a:t>růstová chrupavka</a:t>
            </a:r>
            <a:r>
              <a:rPr lang="cs-CZ" sz="1600" dirty="0"/>
              <a:t> (část mezi osifikovanou epifýzou a diafýzou), </a:t>
            </a:r>
            <a:br>
              <a:rPr lang="cs-CZ" sz="1600" dirty="0"/>
            </a:br>
            <a:r>
              <a:rPr lang="cs-CZ" sz="1600" dirty="0"/>
              <a:t>  z ní roste kost </a:t>
            </a:r>
            <a:r>
              <a:rPr lang="cs-CZ" sz="1600" u="sng" dirty="0"/>
              <a:t>do délky</a:t>
            </a:r>
            <a:br>
              <a:rPr lang="cs-CZ" sz="1600" u="sng" dirty="0"/>
            </a:br>
            <a:r>
              <a:rPr lang="cs-CZ" sz="1600" dirty="0"/>
              <a:t>- nakonec je i ona nahrazena kostí (= ukončení růstu), obvykle mezi 14. a 18. rokem</a:t>
            </a:r>
            <a:br>
              <a:rPr lang="cs-CZ" sz="1600" dirty="0"/>
            </a:br>
            <a:endParaRPr lang="cs-CZ" sz="1600" dirty="0"/>
          </a:p>
          <a:p>
            <a:r>
              <a:rPr lang="cs-CZ" sz="1600" dirty="0"/>
              <a:t>- </a:t>
            </a:r>
            <a:r>
              <a:rPr lang="cs-CZ" sz="1600" u="sng" dirty="0"/>
              <a:t>do šířky </a:t>
            </a:r>
            <a:r>
              <a:rPr lang="cs-CZ" sz="1600" dirty="0"/>
              <a:t>roste tělo dlouhých kostí apozicí (přirůstáním vrstev) z </a:t>
            </a:r>
            <a:r>
              <a:rPr lang="cs-CZ" sz="1600" dirty="0" err="1"/>
              <a:t>periostu</a:t>
            </a:r>
            <a:r>
              <a:rPr lang="cs-CZ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57317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1"/>
          <p:cNvSpPr txBox="1">
            <a:spLocks noChangeArrowheads="1"/>
          </p:cNvSpPr>
          <p:nvPr/>
        </p:nvSpPr>
        <p:spPr bwMode="auto">
          <a:xfrm>
            <a:off x="468313" y="6453336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 dirty="0">
                <a:latin typeface="Myriad Pro" pitchFamily="34" charset="0"/>
              </a:rPr>
              <a:t>Obecná anatomie</a:t>
            </a:r>
            <a:endParaRPr lang="cs-CZ" sz="1000" b="1" dirty="0">
              <a:latin typeface="Myriad Pro" pitchFamily="34" charset="0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2A27FC8-4E6B-4FD9-8D6F-D70B7B6EDCF5}"/>
              </a:ext>
            </a:extLst>
          </p:cNvPr>
          <p:cNvSpPr/>
          <p:nvPr/>
        </p:nvSpPr>
        <p:spPr>
          <a:xfrm>
            <a:off x="611560" y="659705"/>
            <a:ext cx="7128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sz="3200" b="1" dirty="0">
                <a:solidFill>
                  <a:srgbClr val="0070C0"/>
                </a:solidFill>
              </a:rPr>
              <a:t>PŘESTAVBA KOSTI, KOST JAKO ORGÁN</a:t>
            </a:r>
            <a:endParaRPr lang="cs-CZ" altLang="cs-CZ" sz="32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5F25B63C-5EFD-4614-ADB7-4A085D288A33}"/>
              </a:ext>
            </a:extLst>
          </p:cNvPr>
          <p:cNvSpPr/>
          <p:nvPr/>
        </p:nvSpPr>
        <p:spPr>
          <a:xfrm>
            <a:off x="123560" y="1248585"/>
            <a:ext cx="676186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PŘESTAVBA KOSTI</a:t>
            </a:r>
            <a:r>
              <a:rPr lang="cs-CZ" sz="1600" dirty="0"/>
              <a:t> </a:t>
            </a:r>
          </a:p>
          <a:p>
            <a:r>
              <a:rPr lang="cs-CZ" sz="1600" dirty="0"/>
              <a:t>- probíhá po celý život, stará kostní tkáň je průběžně odbourávána osteoklasty, nová je budována osteoblasty</a:t>
            </a:r>
            <a:br>
              <a:rPr lang="cs-CZ" sz="1600" dirty="0"/>
            </a:br>
            <a:r>
              <a:rPr lang="cs-CZ" sz="1600" dirty="0"/>
              <a:t>- u mladých jedinců převládá tvorba kosti nad odbouráváním, u starších naopak</a:t>
            </a:r>
            <a:br>
              <a:rPr lang="cs-CZ" sz="1600" dirty="0"/>
            </a:br>
            <a:endParaRPr lang="cs-CZ" sz="1600" dirty="0"/>
          </a:p>
          <a:p>
            <a:r>
              <a:rPr lang="cs-CZ" sz="1600" b="1" dirty="0"/>
              <a:t>KOST JAKO ORGÁN </a:t>
            </a:r>
            <a:r>
              <a:rPr lang="cs-CZ" sz="1600" dirty="0"/>
              <a:t>- kromě </a:t>
            </a:r>
            <a:r>
              <a:rPr lang="cs-CZ" sz="1600" u="sng" dirty="0"/>
              <a:t>kostní tkáně</a:t>
            </a:r>
            <a:r>
              <a:rPr lang="cs-CZ" sz="1600" dirty="0"/>
              <a:t> obsahuje kost:</a:t>
            </a:r>
          </a:p>
          <a:p>
            <a:pPr marL="342900" indent="-342900">
              <a:buFont typeface="+mj-lt"/>
              <a:buAutoNum type="alphaLcParenR"/>
            </a:pPr>
            <a:r>
              <a:rPr lang="cs-CZ" sz="1600" b="1" dirty="0"/>
              <a:t>PERIOST (okostice) </a:t>
            </a:r>
            <a:br>
              <a:rPr lang="cs-CZ" sz="1600" b="1" dirty="0"/>
            </a:br>
            <a:r>
              <a:rPr lang="cs-CZ" sz="1600" dirty="0"/>
              <a:t>- vazivový obal těla dlouhé kosti, inervován senzitivními nervy (citlivý), zásoben periostálními tepnami, které z něj vstupují do kostní tkáně</a:t>
            </a:r>
            <a:br>
              <a:rPr lang="cs-CZ" sz="1600" dirty="0"/>
            </a:br>
            <a:r>
              <a:rPr lang="cs-CZ" sz="1600" dirty="0"/>
              <a:t>- z </a:t>
            </a:r>
            <a:r>
              <a:rPr lang="cs-CZ" sz="1600" dirty="0" err="1"/>
              <a:t>periostu</a:t>
            </a:r>
            <a:r>
              <a:rPr lang="cs-CZ" sz="1600" dirty="0"/>
              <a:t> roste kost apozicí do šířky</a:t>
            </a:r>
            <a:br>
              <a:rPr lang="cs-CZ" sz="1600" dirty="0"/>
            </a:br>
            <a:r>
              <a:rPr lang="cs-CZ" sz="1600" dirty="0"/>
              <a:t>- při hojení zlomenin kostí krytých periostem vytváří periost nejdřív vazivový, poté kostní svalek (kalus)</a:t>
            </a:r>
          </a:p>
          <a:p>
            <a:pPr marL="342900" indent="-342900">
              <a:buFont typeface="+mj-lt"/>
              <a:buAutoNum type="alphaLcParenR"/>
            </a:pPr>
            <a:r>
              <a:rPr lang="cs-CZ" sz="1600" b="1" dirty="0"/>
              <a:t>ENDOST (</a:t>
            </a:r>
            <a:r>
              <a:rPr lang="cs-CZ" sz="1600" b="1" dirty="0" err="1"/>
              <a:t>nitrokostice</a:t>
            </a:r>
            <a:r>
              <a:rPr lang="cs-CZ" sz="1600" b="1" dirty="0"/>
              <a:t>) </a:t>
            </a:r>
            <a:r>
              <a:rPr lang="cs-CZ" sz="1600" dirty="0"/>
              <a:t>- vazivová blána podobná okostici uvnitř kosti, </a:t>
            </a:r>
            <a:br>
              <a:rPr lang="cs-CZ" sz="1600" dirty="0"/>
            </a:br>
            <a:r>
              <a:rPr lang="cs-CZ" sz="1600" dirty="0"/>
              <a:t>mezi kostní tkání a kostní dření </a:t>
            </a:r>
          </a:p>
          <a:p>
            <a:pPr marL="342900" indent="-342900">
              <a:buFont typeface="+mj-lt"/>
              <a:buAutoNum type="alphaLcParenR"/>
            </a:pPr>
            <a:r>
              <a:rPr lang="cs-CZ" sz="1600" b="1" dirty="0"/>
              <a:t>CHRUPAVKA</a:t>
            </a:r>
            <a:r>
              <a:rPr lang="cs-CZ" sz="1600" dirty="0"/>
              <a:t> - kryje kloubní plochy kostí (kloubní konce dlouhých kostí, většinu povrchu krátkých kostí)</a:t>
            </a:r>
            <a:br>
              <a:rPr lang="cs-CZ" sz="1600" dirty="0"/>
            </a:br>
            <a:r>
              <a:rPr lang="cs-CZ" sz="1600" dirty="0"/>
              <a:t>- chrupavka </a:t>
            </a:r>
            <a:r>
              <a:rPr lang="cs-CZ" sz="1600" u="sng" dirty="0"/>
              <a:t>hyalinní</a:t>
            </a:r>
            <a:r>
              <a:rPr lang="cs-CZ" sz="1600" dirty="0"/>
              <a:t> (výjimečně vazivová - čelistní kloub)</a:t>
            </a:r>
            <a:br>
              <a:rPr lang="cs-CZ" sz="1600" dirty="0"/>
            </a:br>
            <a:r>
              <a:rPr lang="cs-CZ" sz="1600" dirty="0"/>
              <a:t>- </a:t>
            </a:r>
            <a:r>
              <a:rPr lang="cs-CZ" sz="1600" u="sng" dirty="0"/>
              <a:t>nemá schopnost regenerace</a:t>
            </a:r>
            <a:r>
              <a:rPr lang="cs-CZ" sz="1600" dirty="0"/>
              <a:t>, věkem a zátěží se opotřebovává a rozvlákňuje (artróza) </a:t>
            </a:r>
          </a:p>
          <a:p>
            <a:endParaRPr lang="cs-CZ" sz="1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44BD768-310A-47DF-BC4B-642C4F798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5423" y="2472482"/>
            <a:ext cx="2216733" cy="2863280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9EC3EDC8-F691-4FFA-B7B6-404A5BBEB07A}"/>
              </a:ext>
            </a:extLst>
          </p:cNvPr>
          <p:cNvSpPr/>
          <p:nvPr/>
        </p:nvSpPr>
        <p:spPr>
          <a:xfrm>
            <a:off x="6885423" y="5454304"/>
            <a:ext cx="162416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900" dirty="0"/>
              <a:t>Zdroj: Čihák, Anatomie 1, 2002</a:t>
            </a:r>
          </a:p>
        </p:txBody>
      </p:sp>
    </p:spTree>
    <p:extLst>
      <p:ext uri="{BB962C8B-B14F-4D97-AF65-F5344CB8AC3E}">
        <p14:creationId xmlns:p14="http://schemas.microsoft.com/office/powerpoint/2010/main" val="15641016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1"/>
          <p:cNvSpPr txBox="1">
            <a:spLocks noChangeArrowheads="1"/>
          </p:cNvSpPr>
          <p:nvPr/>
        </p:nvSpPr>
        <p:spPr bwMode="auto">
          <a:xfrm>
            <a:off x="468313" y="6453336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 dirty="0">
                <a:latin typeface="Myriad Pro" pitchFamily="34" charset="0"/>
              </a:rPr>
              <a:t>Obecná anatomie</a:t>
            </a:r>
            <a:endParaRPr lang="cs-CZ" sz="1000" b="1" dirty="0">
              <a:latin typeface="Myriad Pro" pitchFamily="34" charset="0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2A27FC8-4E6B-4FD9-8D6F-D70B7B6EDCF5}"/>
              </a:ext>
            </a:extLst>
          </p:cNvPr>
          <p:cNvSpPr/>
          <p:nvPr/>
        </p:nvSpPr>
        <p:spPr>
          <a:xfrm>
            <a:off x="611560" y="659705"/>
            <a:ext cx="7128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sz="3200" b="1" dirty="0">
                <a:solidFill>
                  <a:srgbClr val="0070C0"/>
                </a:solidFill>
              </a:rPr>
              <a:t>PŘESTAVBA KOSTI, KOST JAKO ORGÁN</a:t>
            </a:r>
            <a:endParaRPr lang="cs-CZ" altLang="cs-CZ" sz="32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5F25B63C-5EFD-4614-ADB7-4A085D288A33}"/>
              </a:ext>
            </a:extLst>
          </p:cNvPr>
          <p:cNvSpPr/>
          <p:nvPr/>
        </p:nvSpPr>
        <p:spPr>
          <a:xfrm>
            <a:off x="107504" y="1484784"/>
            <a:ext cx="587310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lphaLcParenR" startAt="4"/>
            </a:pPr>
            <a:r>
              <a:rPr lang="cs-CZ" sz="1600" b="1" dirty="0"/>
              <a:t>KOSTNÍ DŘEŇ (</a:t>
            </a:r>
            <a:r>
              <a:rPr lang="cs-CZ" sz="1600" b="1" dirty="0" err="1"/>
              <a:t>medulla</a:t>
            </a:r>
            <a:r>
              <a:rPr lang="cs-CZ" sz="1600" b="1" dirty="0"/>
              <a:t> </a:t>
            </a:r>
            <a:r>
              <a:rPr lang="cs-CZ" sz="1600" b="1" dirty="0" err="1"/>
              <a:t>ossium</a:t>
            </a:r>
            <a:r>
              <a:rPr lang="cs-CZ" sz="1600" b="1" dirty="0"/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vyplňuje dřeňové dutiny a prostory mezi trámci spongiózy (krátkých, plochých kostí a kloubní konce dlouhých kostí)</a:t>
            </a:r>
            <a:br>
              <a:rPr lang="cs-CZ" sz="1600" dirty="0"/>
            </a:b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u="sng" dirty="0"/>
              <a:t>3 typy: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600" b="1" dirty="0"/>
              <a:t>Červená</a:t>
            </a:r>
            <a:r>
              <a:rPr lang="cs-CZ" sz="1600" dirty="0"/>
              <a:t> - krvetvorný orgán, postnatálně mezi </a:t>
            </a:r>
            <a:r>
              <a:rPr lang="cs-CZ" sz="1600" dirty="0" err="1"/>
              <a:t>trámečky</a:t>
            </a:r>
            <a:r>
              <a:rPr lang="cs-CZ" sz="1600" dirty="0"/>
              <a:t> </a:t>
            </a:r>
            <a:r>
              <a:rPr lang="cs-CZ" sz="1600" dirty="0" err="1"/>
              <a:t>spongiozy</a:t>
            </a:r>
            <a:r>
              <a:rPr lang="cs-CZ" sz="1600" dirty="0"/>
              <a:t>, pouze prenatálně i v dutině těla dlouhých kostí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600" b="1" dirty="0"/>
              <a:t>Žlutá</a:t>
            </a:r>
            <a:r>
              <a:rPr lang="cs-CZ" sz="1600" dirty="0"/>
              <a:t> - tuková kostní dřeň, postnatálně v dřeňové dutině těla dlouhých kostí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600" b="1" dirty="0"/>
              <a:t>Šedá</a:t>
            </a:r>
            <a:r>
              <a:rPr lang="cs-CZ" sz="1600" dirty="0"/>
              <a:t> - vzniká ze žluté po vymizení tuku (hubení/velmi staří lidé) </a:t>
            </a:r>
          </a:p>
          <a:p>
            <a:endParaRPr lang="cs-CZ" sz="1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C2BC8ED-6B5C-423E-973B-1C2E84A53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1196752"/>
            <a:ext cx="3401576" cy="4900444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BCCDE5B6-8A72-4147-9C70-425B84961840}"/>
              </a:ext>
            </a:extLst>
          </p:cNvPr>
          <p:cNvSpPr/>
          <p:nvPr/>
        </p:nvSpPr>
        <p:spPr>
          <a:xfrm>
            <a:off x="5724128" y="6160962"/>
            <a:ext cx="162416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900" dirty="0"/>
              <a:t>Zdroj: Čihák, Anatomie 1, 2002</a:t>
            </a:r>
          </a:p>
        </p:txBody>
      </p:sp>
    </p:spTree>
    <p:extLst>
      <p:ext uri="{BB962C8B-B14F-4D97-AF65-F5344CB8AC3E}">
        <p14:creationId xmlns:p14="http://schemas.microsoft.com/office/powerpoint/2010/main" val="38972446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1"/>
          <p:cNvSpPr txBox="1">
            <a:spLocks noChangeArrowheads="1"/>
          </p:cNvSpPr>
          <p:nvPr/>
        </p:nvSpPr>
        <p:spPr bwMode="auto">
          <a:xfrm>
            <a:off x="468313" y="6453336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 dirty="0">
                <a:latin typeface="Myriad Pro" pitchFamily="34" charset="0"/>
              </a:rPr>
              <a:t>Obecná anatomie</a:t>
            </a:r>
            <a:endParaRPr lang="cs-CZ" sz="1000" b="1" dirty="0">
              <a:latin typeface="Myriad Pro" pitchFamily="34" charset="0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2A27FC8-4E6B-4FD9-8D6F-D70B7B6EDCF5}"/>
              </a:ext>
            </a:extLst>
          </p:cNvPr>
          <p:cNvSpPr/>
          <p:nvPr/>
        </p:nvSpPr>
        <p:spPr>
          <a:xfrm>
            <a:off x="611560" y="659705"/>
            <a:ext cx="7128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sz="3200" b="1" dirty="0">
                <a:solidFill>
                  <a:srgbClr val="0070C0"/>
                </a:solidFill>
              </a:rPr>
              <a:t>CÉVY A NERVY KOSTÍ </a:t>
            </a:r>
            <a:endParaRPr lang="cs-CZ" altLang="cs-CZ" sz="32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5F25B63C-5EFD-4614-ADB7-4A085D288A33}"/>
              </a:ext>
            </a:extLst>
          </p:cNvPr>
          <p:cNvSpPr/>
          <p:nvPr/>
        </p:nvSpPr>
        <p:spPr>
          <a:xfrm>
            <a:off x="323527" y="1484784"/>
            <a:ext cx="629093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>
                <a:solidFill>
                  <a:srgbClr val="0070C0"/>
                </a:solidFill>
              </a:rPr>
              <a:t>KREVNÍ CÉVY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u="sng" dirty="0"/>
              <a:t>Tepny diafýz: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b="1" dirty="0"/>
              <a:t>Periostální tepny </a:t>
            </a:r>
            <a:r>
              <a:rPr lang="cs-CZ" sz="1600" dirty="0"/>
              <a:t>- početné tepny odstupující z </a:t>
            </a:r>
            <a:r>
              <a:rPr lang="cs-CZ" sz="1600" dirty="0" err="1"/>
              <a:t>periostu</a:t>
            </a:r>
            <a:endParaRPr lang="cs-CZ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b="1" dirty="0"/>
              <a:t>Nutritivní tepna </a:t>
            </a:r>
            <a:r>
              <a:rPr lang="cs-CZ" sz="1600" dirty="0"/>
              <a:t>- 1-2, vstupuje do těla dlouhé kosti v místě, kde začala osifikace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u="sng" dirty="0"/>
              <a:t>Tepny epifýz: </a:t>
            </a:r>
            <a:br>
              <a:rPr lang="cs-CZ" sz="1600" u="sng" dirty="0"/>
            </a:br>
            <a:r>
              <a:rPr lang="cs-CZ" sz="1600" dirty="0"/>
              <a:t>- Chudší krevní zásobení, během vývoje mají vlastní tepnu, po ukončení růstu zaniká a dál jsou zásobeny </a:t>
            </a:r>
            <a:r>
              <a:rPr lang="cs-CZ" sz="1600" b="1" dirty="0"/>
              <a:t>z oblasti metafýzy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u="sng" dirty="0"/>
              <a:t>Žíly kostí: </a:t>
            </a:r>
            <a:br>
              <a:rPr lang="cs-CZ" sz="1600" u="sng" dirty="0"/>
            </a:br>
            <a:r>
              <a:rPr lang="cs-CZ" sz="1600" dirty="0"/>
              <a:t>- Většinou jdou paralelně s tepnami</a:t>
            </a:r>
          </a:p>
          <a:p>
            <a:endParaRPr lang="cs-CZ" sz="1600" dirty="0"/>
          </a:p>
          <a:p>
            <a:r>
              <a:rPr lang="cs-CZ" sz="1600" b="1" dirty="0">
                <a:solidFill>
                  <a:srgbClr val="0070C0"/>
                </a:solidFill>
              </a:rPr>
              <a:t>NERVY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u="sng" dirty="0"/>
              <a:t>Senzitivní:</a:t>
            </a:r>
            <a:r>
              <a:rPr lang="cs-CZ" sz="1600" dirty="0"/>
              <a:t> bohatě inervují periost (citlivost, bolest při zlomenině)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u="sng" dirty="0"/>
              <a:t>Vegetativní:</a:t>
            </a:r>
            <a:r>
              <a:rPr lang="cs-CZ" sz="1600" dirty="0"/>
              <a:t> vstupují do kosti společně s tepnami a doprovázejí je do </a:t>
            </a:r>
            <a:r>
              <a:rPr lang="cs-CZ" sz="1600" dirty="0" err="1"/>
              <a:t>Haverských</a:t>
            </a:r>
            <a:r>
              <a:rPr lang="cs-CZ" sz="1600" dirty="0"/>
              <a:t> kanálků</a:t>
            </a:r>
          </a:p>
          <a:p>
            <a:endParaRPr lang="cs-CZ" sz="16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DE21C7D-6D68-4790-BA17-37CCDC568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98924"/>
            <a:ext cx="2010558" cy="6003489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F6CAB4FB-73B1-40DC-8EFC-665AACF17580}"/>
              </a:ext>
            </a:extLst>
          </p:cNvPr>
          <p:cNvSpPr/>
          <p:nvPr/>
        </p:nvSpPr>
        <p:spPr>
          <a:xfrm>
            <a:off x="6616706" y="6171975"/>
            <a:ext cx="162416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900" dirty="0"/>
              <a:t>Zdroj: Čihák, Anatomie 1, 2002</a:t>
            </a:r>
          </a:p>
        </p:txBody>
      </p:sp>
    </p:spTree>
    <p:extLst>
      <p:ext uri="{BB962C8B-B14F-4D97-AF65-F5344CB8AC3E}">
        <p14:creationId xmlns:p14="http://schemas.microsoft.com/office/powerpoint/2010/main" val="24611639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1"/>
          <p:cNvSpPr txBox="1">
            <a:spLocks noChangeArrowheads="1"/>
          </p:cNvSpPr>
          <p:nvPr/>
        </p:nvSpPr>
        <p:spPr bwMode="auto">
          <a:xfrm>
            <a:off x="468313" y="6453336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 dirty="0">
                <a:latin typeface="Myriad Pro" pitchFamily="34" charset="0"/>
              </a:rPr>
              <a:t>Obecná anatomie</a:t>
            </a:r>
            <a:endParaRPr lang="cs-CZ" sz="1000" b="1" dirty="0">
              <a:latin typeface="Myriad Pro" pitchFamily="34" charset="0"/>
            </a:endParaRP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9DBA9242-D776-45CB-BA8F-B347F404B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9038" y="698880"/>
            <a:ext cx="22259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b="1" dirty="0">
                <a:solidFill>
                  <a:srgbClr val="0070C0"/>
                </a:solidFill>
              </a:rPr>
              <a:t>OPAKOVÁNÍ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B546D33-C968-456E-B2CE-2B60A52CFF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671" y="82547"/>
            <a:ext cx="647463" cy="90872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E9C39F4B-6BDD-44DE-B0F9-4A8CE8F59485}"/>
              </a:ext>
            </a:extLst>
          </p:cNvPr>
          <p:cNvSpPr txBox="1"/>
          <p:nvPr/>
        </p:nvSpPr>
        <p:spPr>
          <a:xfrm>
            <a:off x="683568" y="1844824"/>
            <a:ext cx="770572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1600" dirty="0"/>
              <a:t>Jaké je základní dělení tkáně?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600" dirty="0"/>
              <a:t>Kde se v lidském těle nachází tuhé kolagenní vazivo?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600" dirty="0"/>
              <a:t>Kde se v lidském těle nachází hyalinní chrupavka?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600" dirty="0"/>
              <a:t>Jak se dělí lamelární kostní tkáň a kde jednotlivé typy najdeme?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600" dirty="0"/>
              <a:t>Jaké znáte typy kostí podle tvaru (uveďte včetně příkladů)?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600" dirty="0"/>
              <a:t>Jak se jmenuje druh osifikace, kdy kost vzniká na podkladě chrupavky?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600" dirty="0"/>
              <a:t>Jaké jsou další části kosti kromě kostní tkáně?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600" dirty="0"/>
              <a:t>Jaké jsou druhy kostní tkáně a kde se v průběhu života nacházejí? </a:t>
            </a:r>
          </a:p>
          <a:p>
            <a:pPr marL="342900" indent="-342900">
              <a:buFont typeface="+mj-lt"/>
              <a:buAutoNum type="arabicPeriod"/>
            </a:pPr>
            <a:endParaRPr lang="cs-CZ" sz="1600" dirty="0"/>
          </a:p>
          <a:p>
            <a:pPr marL="342900" indent="-342900">
              <a:buFont typeface="+mj-lt"/>
              <a:buAutoNum type="arabicPeriod"/>
            </a:pPr>
            <a:endParaRPr lang="cs-CZ" sz="1600" dirty="0"/>
          </a:p>
          <a:p>
            <a:r>
              <a:rPr lang="cs-CZ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47809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1"/>
          <p:cNvSpPr txBox="1">
            <a:spLocks noChangeArrowheads="1"/>
          </p:cNvSpPr>
          <p:nvPr/>
        </p:nvSpPr>
        <p:spPr bwMode="auto">
          <a:xfrm>
            <a:off x="468313" y="6453336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 dirty="0">
                <a:latin typeface="Myriad Pro" pitchFamily="34" charset="0"/>
              </a:rPr>
              <a:t>Obecná anatomie</a:t>
            </a:r>
            <a:endParaRPr lang="cs-CZ" sz="1000" b="1" dirty="0">
              <a:latin typeface="Myriad Pro" pitchFamily="34" charset="0"/>
            </a:endParaRP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9DBA9242-D776-45CB-BA8F-B347F404B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8794" y="620688"/>
            <a:ext cx="468641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>
                <a:solidFill>
                  <a:srgbClr val="0070C0"/>
                </a:solidFill>
              </a:rPr>
              <a:t>OBECNÁ SYNDESMOLOGIE</a:t>
            </a:r>
            <a:br>
              <a:rPr lang="cs-CZ" sz="3200" b="1" dirty="0">
                <a:solidFill>
                  <a:srgbClr val="0070C0"/>
                </a:solidFill>
              </a:rPr>
            </a:br>
            <a:r>
              <a:rPr lang="cs-CZ" sz="3200" b="1" dirty="0">
                <a:solidFill>
                  <a:srgbClr val="0070C0"/>
                </a:solidFill>
              </a:rPr>
              <a:t>N</a:t>
            </a:r>
            <a:r>
              <a:rPr lang="cs-CZ" altLang="cs-CZ" sz="3200" b="1" dirty="0">
                <a:solidFill>
                  <a:srgbClr val="0070C0"/>
                </a:solidFill>
              </a:rPr>
              <a:t>auka o spojení kostí</a:t>
            </a:r>
            <a:endParaRPr lang="cs-CZ" sz="3200" b="1" dirty="0">
              <a:solidFill>
                <a:srgbClr val="0070C0"/>
              </a:solidFill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9C39F4B-6BDD-44DE-B0F9-4A8CE8F59485}"/>
              </a:ext>
            </a:extLst>
          </p:cNvPr>
          <p:cNvSpPr txBox="1"/>
          <p:nvPr/>
        </p:nvSpPr>
        <p:spPr>
          <a:xfrm>
            <a:off x="683568" y="1844824"/>
            <a:ext cx="77057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Clr>
                <a:srgbClr val="FF0000"/>
              </a:buClr>
            </a:pPr>
            <a:r>
              <a:rPr lang="cs-CZ" sz="1600" dirty="0"/>
              <a:t>V lidském těle jsou </a:t>
            </a:r>
            <a:r>
              <a:rPr lang="cs-CZ" sz="1600" u="sng" dirty="0"/>
              <a:t>2 typy spojení kostí:</a:t>
            </a:r>
          </a:p>
          <a:p>
            <a:pPr>
              <a:spcBef>
                <a:spcPct val="0"/>
              </a:spcBef>
              <a:buClr>
                <a:srgbClr val="FF0000"/>
              </a:buClr>
              <a:buFontTx/>
              <a:buAutoNum type="arabicPeriod"/>
            </a:pPr>
            <a:endParaRPr lang="cs-CZ" altLang="cs-CZ" sz="16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Clr>
                <a:srgbClr val="FF0000"/>
              </a:buClr>
            </a:pPr>
            <a:r>
              <a:rPr lang="cs-CZ" altLang="cs-CZ" sz="1600" b="1" dirty="0"/>
              <a:t>1) PEVNÉ </a:t>
            </a:r>
            <a:r>
              <a:rPr lang="cs-CZ" altLang="cs-CZ" sz="1600" dirty="0"/>
              <a:t>= NEPOHYBLIVÉ, pomocí vaziva, chrupavky nebo kosti</a:t>
            </a:r>
          </a:p>
          <a:p>
            <a:pPr>
              <a:spcBef>
                <a:spcPct val="0"/>
              </a:spcBef>
              <a:buClr>
                <a:srgbClr val="FF0000"/>
              </a:buClr>
              <a:buFontTx/>
              <a:buAutoNum type="arabicPeriod"/>
            </a:pPr>
            <a:endParaRPr lang="cs-CZ" altLang="cs-CZ" sz="1600" dirty="0"/>
          </a:p>
          <a:p>
            <a:pPr>
              <a:spcBef>
                <a:spcPct val="0"/>
              </a:spcBef>
              <a:buClr>
                <a:srgbClr val="FF0000"/>
              </a:buClr>
            </a:pPr>
            <a:r>
              <a:rPr lang="cs-CZ" altLang="cs-CZ" sz="1600" b="1" dirty="0"/>
              <a:t>2) POHYBLIVÉ = </a:t>
            </a:r>
            <a:r>
              <a:rPr lang="cs-CZ" altLang="cs-CZ" sz="1600" dirty="0"/>
              <a:t>KLOUB (</a:t>
            </a:r>
            <a:r>
              <a:rPr lang="cs-CZ" altLang="cs-CZ" sz="1600" dirty="0" err="1"/>
              <a:t>articulatio</a:t>
            </a:r>
            <a:r>
              <a:rPr lang="cs-CZ" altLang="cs-CZ" sz="1600" dirty="0"/>
              <a:t>)</a:t>
            </a:r>
          </a:p>
          <a:p>
            <a:pPr marL="342900" indent="-342900">
              <a:buFont typeface="+mj-lt"/>
              <a:buAutoNum type="arabicPeriod"/>
            </a:pPr>
            <a:endParaRPr lang="cs-CZ" sz="1600" dirty="0"/>
          </a:p>
          <a:p>
            <a:pPr marL="342900" indent="-342900">
              <a:buFont typeface="+mj-lt"/>
              <a:buAutoNum type="arabicPeriod"/>
            </a:pPr>
            <a:endParaRPr lang="cs-CZ" sz="1600" dirty="0"/>
          </a:p>
          <a:p>
            <a:r>
              <a:rPr lang="cs-CZ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47563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1"/>
          <p:cNvSpPr txBox="1">
            <a:spLocks noChangeArrowheads="1"/>
          </p:cNvSpPr>
          <p:nvPr/>
        </p:nvSpPr>
        <p:spPr bwMode="auto">
          <a:xfrm>
            <a:off x="468313" y="6453336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 dirty="0">
                <a:latin typeface="Myriad Pro" pitchFamily="34" charset="0"/>
              </a:rPr>
              <a:t>Obecná anatomie</a:t>
            </a:r>
            <a:endParaRPr lang="cs-CZ" sz="1000" b="1" dirty="0">
              <a:latin typeface="Myriad Pro" pitchFamily="34" charset="0"/>
            </a:endParaRP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9DBA9242-D776-45CB-BA8F-B347F404B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324" y="712094"/>
            <a:ext cx="6009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  <a:latin typeface="Arial" charset="0"/>
              </a:rPr>
              <a:t>PEVNÉ SPOJENÍ KOSTÍ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9C39F4B-6BDD-44DE-B0F9-4A8CE8F59485}"/>
              </a:ext>
            </a:extLst>
          </p:cNvPr>
          <p:cNvSpPr txBox="1"/>
          <p:nvPr/>
        </p:nvSpPr>
        <p:spPr>
          <a:xfrm>
            <a:off x="241402" y="1436578"/>
            <a:ext cx="8723086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b="1" dirty="0"/>
              <a:t>1) Pomocí vaziva (syndesmóza)</a:t>
            </a:r>
            <a:r>
              <a:rPr lang="cs-CZ" altLang="cs-CZ" dirty="0"/>
              <a:t>, 3 typy: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Syndesmosis </a:t>
            </a:r>
            <a:r>
              <a:rPr lang="cs-CZ" dirty="0"/>
              <a:t>– pevné spojení kolagenním/elastickým vazivem, např. </a:t>
            </a:r>
            <a:r>
              <a:rPr lang="cs-CZ" altLang="cs-CZ" dirty="0"/>
              <a:t>vazy páteře, </a:t>
            </a:r>
            <a:r>
              <a:rPr lang="cs-CZ" altLang="cs-CZ" dirty="0" err="1"/>
              <a:t>ligamenta</a:t>
            </a:r>
            <a:r>
              <a:rPr lang="cs-CZ" altLang="cs-CZ" dirty="0"/>
              <a:t> </a:t>
            </a:r>
            <a:r>
              <a:rPr lang="cs-CZ" altLang="cs-CZ" dirty="0" err="1"/>
              <a:t>flava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Sutura, šev</a:t>
            </a:r>
            <a:r>
              <a:rPr lang="cs-CZ" dirty="0"/>
              <a:t> - spojení kostí lebky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Vklínění - gomfóza</a:t>
            </a:r>
            <a:r>
              <a:rPr lang="cs-CZ" dirty="0"/>
              <a:t>: klínovité vsazení jedné kosti do kosti druhé, např. vsazení kořenů zubů do zubních alveolů </a:t>
            </a:r>
          </a:p>
          <a:p>
            <a:pPr lvl="0"/>
            <a:endParaRPr lang="cs-CZ" altLang="cs-CZ" b="1" dirty="0"/>
          </a:p>
          <a:p>
            <a:pPr lvl="0"/>
            <a:r>
              <a:rPr lang="cs-CZ" altLang="cs-CZ" b="1" dirty="0"/>
              <a:t>2) Pomocí chrupavky (synchondróza)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Pomocí </a:t>
            </a:r>
            <a:r>
              <a:rPr lang="cs-CZ" b="1" dirty="0"/>
              <a:t>hyalinní</a:t>
            </a:r>
            <a:r>
              <a:rPr lang="cs-CZ" dirty="0"/>
              <a:t> chrupavky, např. synchondrózy báze lební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Pomocí </a:t>
            </a:r>
            <a:r>
              <a:rPr lang="cs-CZ" b="1" dirty="0"/>
              <a:t>vazivové</a:t>
            </a:r>
            <a:r>
              <a:rPr lang="cs-CZ" dirty="0"/>
              <a:t> chrupavky, např. spona stydká (symfýza)</a:t>
            </a:r>
          </a:p>
          <a:p>
            <a:pPr lvl="0"/>
            <a:endParaRPr lang="cs-CZ" altLang="cs-CZ" b="1" dirty="0"/>
          </a:p>
          <a:p>
            <a:pPr lvl="0"/>
            <a:r>
              <a:rPr lang="cs-CZ" altLang="cs-CZ" b="1" dirty="0"/>
              <a:t>3) Druhotný srůst kostí (synostóza)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altLang="cs-CZ" dirty="0"/>
              <a:t>Vzniká </a:t>
            </a:r>
            <a:r>
              <a:rPr lang="cs-CZ" dirty="0"/>
              <a:t>na podkladě původního pevného spojení kostí pomocí vaziva nebo chrupavky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altLang="cs-CZ" dirty="0"/>
              <a:t>Např. kost křížová, </a:t>
            </a:r>
            <a:r>
              <a:rPr lang="cs-CZ" dirty="0"/>
              <a:t>srůst kosti kyčelní, sedací a stydké v kost pánevní nebo obliterace lebečních švů</a:t>
            </a:r>
          </a:p>
          <a:p>
            <a:pPr marL="342900" indent="-342900">
              <a:buFont typeface="+mj-lt"/>
              <a:buAutoNum type="arabicPeriod"/>
            </a:pPr>
            <a:endParaRPr lang="cs-CZ" sz="1600" dirty="0"/>
          </a:p>
          <a:p>
            <a:r>
              <a:rPr lang="cs-CZ" sz="1600" dirty="0"/>
              <a:t>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37A21C9-32E7-436C-8CC8-3239001B7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262609"/>
            <a:ext cx="3275856" cy="659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04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1"/>
          <p:cNvSpPr txBox="1">
            <a:spLocks noChangeArrowheads="1"/>
          </p:cNvSpPr>
          <p:nvPr/>
        </p:nvSpPr>
        <p:spPr bwMode="auto">
          <a:xfrm>
            <a:off x="468313" y="6453336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 dirty="0">
                <a:latin typeface="Myriad Pro" pitchFamily="34" charset="0"/>
              </a:rPr>
              <a:t>Obecná anatomie</a:t>
            </a:r>
            <a:endParaRPr lang="cs-CZ" sz="1000" b="1" dirty="0">
              <a:latin typeface="Myriad Pro" pitchFamily="34" charset="0"/>
            </a:endParaRP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9DBA9242-D776-45CB-BA8F-B347F404B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8770" y="698880"/>
            <a:ext cx="39264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b="1" dirty="0">
                <a:solidFill>
                  <a:srgbClr val="0070C0"/>
                </a:solidFill>
              </a:rPr>
              <a:t>ANATOMICKÉ ROVINY</a:t>
            </a:r>
          </a:p>
        </p:txBody>
      </p:sp>
      <p:sp>
        <p:nvSpPr>
          <p:cNvPr id="9" name="Obdélník 1">
            <a:extLst>
              <a:ext uri="{FF2B5EF4-FFF2-40B4-BE49-F238E27FC236}">
                <a16:creationId xmlns:a16="http://schemas.microsoft.com/office/drawing/2014/main" id="{030CC492-A074-49FB-A9AA-07F1CF7EC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303451"/>
            <a:ext cx="7056784" cy="467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sz="1600" dirty="0">
                <a:latin typeface="+mn-lt"/>
                <a:ea typeface="Times New Roman" panose="02020603050405020304" pitchFamily="18" charset="0"/>
              </a:rPr>
              <a:t>Udávají základní orientaci na lidském těle a jeho částech</a:t>
            </a:r>
            <a:endParaRPr lang="cs-CZ" altLang="cs-CZ" sz="1600" b="1" u="sng" dirty="0">
              <a:solidFill>
                <a:srgbClr val="000066"/>
              </a:solidFill>
              <a:latin typeface="+mn-lt"/>
            </a:endParaRPr>
          </a:p>
          <a:p>
            <a:endParaRPr lang="cs-CZ" altLang="cs-CZ" sz="1600" b="1" dirty="0">
              <a:solidFill>
                <a:srgbClr val="000066"/>
              </a:solidFill>
              <a:latin typeface="+mn-lt"/>
            </a:endParaRPr>
          </a:p>
          <a:p>
            <a:pPr marL="0" indent="0">
              <a:buNone/>
            </a:pPr>
            <a:r>
              <a:rPr lang="cs-CZ" altLang="cs-CZ" sz="1600" b="1" dirty="0">
                <a:latin typeface="+mn-lt"/>
              </a:rPr>
              <a:t>1) ROVINY ČELNÍ - FRONTÁLNÍ</a:t>
            </a:r>
            <a:r>
              <a:rPr lang="cs-CZ" sz="1600" dirty="0">
                <a:latin typeface="+mn-lt"/>
                <a:ea typeface="Times New Roman" panose="02020603050405020304" pitchFamily="18" charset="0"/>
              </a:rPr>
              <a:t>, plana </a:t>
            </a:r>
            <a:r>
              <a:rPr lang="cs-CZ" sz="1600" dirty="0" err="1">
                <a:latin typeface="+mn-lt"/>
                <a:ea typeface="Times New Roman" panose="02020603050405020304" pitchFamily="18" charset="0"/>
              </a:rPr>
              <a:t>frontalia</a:t>
            </a:r>
            <a:r>
              <a:rPr lang="cs-CZ" sz="1600" dirty="0">
                <a:latin typeface="+mn-lt"/>
                <a:ea typeface="Times New Roman" panose="02020603050405020304" pitchFamily="18" charset="0"/>
              </a:rPr>
              <a:t> </a:t>
            </a:r>
            <a:endParaRPr lang="cs-CZ" altLang="cs-CZ" sz="16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1600" dirty="0">
                <a:latin typeface="+mn-lt"/>
              </a:rPr>
              <a:t> Jsou svislé, rovnoběžné s čelem (lat. </a:t>
            </a:r>
            <a:r>
              <a:rPr lang="cs-CZ" altLang="cs-CZ" sz="1600" dirty="0" err="1">
                <a:latin typeface="+mn-lt"/>
              </a:rPr>
              <a:t>frons</a:t>
            </a:r>
            <a:r>
              <a:rPr lang="cs-CZ" altLang="cs-CZ" sz="1600" dirty="0">
                <a:latin typeface="+mn-lt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1600" dirty="0">
                <a:latin typeface="+mn-lt"/>
              </a:rPr>
              <a:t> Počet rovin je velký</a:t>
            </a:r>
          </a:p>
          <a:p>
            <a:endParaRPr lang="cs-CZ" altLang="cs-CZ" sz="1600" b="1" dirty="0">
              <a:solidFill>
                <a:srgbClr val="000066"/>
              </a:solidFill>
              <a:latin typeface="+mn-lt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1600" b="1" dirty="0">
                <a:latin typeface="+mn-lt"/>
              </a:rPr>
              <a:t>2) ROVINY PŘÍČNÉ – TRANSVERZÁLNÍ</a:t>
            </a:r>
            <a:r>
              <a:rPr lang="cs-CZ" sz="1600" dirty="0">
                <a:latin typeface="+mn-lt"/>
                <a:ea typeface="Times New Roman" panose="02020603050405020304" pitchFamily="18" charset="0"/>
              </a:rPr>
              <a:t>, plana </a:t>
            </a:r>
            <a:r>
              <a:rPr lang="cs-CZ" sz="1600" dirty="0" err="1">
                <a:latin typeface="+mn-lt"/>
                <a:ea typeface="Times New Roman" panose="02020603050405020304" pitchFamily="18" charset="0"/>
              </a:rPr>
              <a:t>transversalia</a:t>
            </a:r>
            <a:r>
              <a:rPr lang="cs-CZ" sz="1600" dirty="0">
                <a:latin typeface="+mn-lt"/>
                <a:ea typeface="Times New Roman" panose="02020603050405020304" pitchFamily="18" charset="0"/>
              </a:rPr>
              <a:t> </a:t>
            </a:r>
            <a:endParaRPr lang="cs-CZ" altLang="cs-CZ" sz="1600" dirty="0">
              <a:latin typeface="+mn-lt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1600" dirty="0">
                <a:latin typeface="+mn-lt"/>
              </a:rPr>
              <a:t> Na stojícím těle horizontální, probíhají tělem napříč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1600" dirty="0">
                <a:latin typeface="+mn-lt"/>
              </a:rPr>
              <a:t> Počet rovin je velký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cs-CZ" altLang="cs-CZ" sz="1600" b="1" dirty="0">
              <a:solidFill>
                <a:srgbClr val="008000"/>
              </a:solidFill>
              <a:latin typeface="+mn-lt"/>
            </a:endParaRPr>
          </a:p>
          <a:p>
            <a:pPr marL="0" indent="0">
              <a:buNone/>
              <a:defRPr/>
            </a:pPr>
            <a:r>
              <a:rPr lang="cs-CZ" sz="1600" b="1" dirty="0">
                <a:latin typeface="+mn-lt"/>
              </a:rPr>
              <a:t>3) ROVINA STŘEDOVÁ – MEDIÁNNÍ</a:t>
            </a:r>
            <a:r>
              <a:rPr lang="cs-CZ" sz="1600" dirty="0">
                <a:latin typeface="+mn-lt"/>
                <a:ea typeface="Times New Roman" panose="02020603050405020304" pitchFamily="18" charset="0"/>
              </a:rPr>
              <a:t>, </a:t>
            </a:r>
            <a:r>
              <a:rPr lang="cs-CZ" sz="1600" dirty="0" err="1">
                <a:latin typeface="+mn-lt"/>
                <a:ea typeface="Times New Roman" panose="02020603050405020304" pitchFamily="18" charset="0"/>
              </a:rPr>
              <a:t>planum</a:t>
            </a:r>
            <a:r>
              <a:rPr lang="cs-CZ" sz="16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cs-CZ" sz="1600" dirty="0" err="1">
                <a:latin typeface="+mn-lt"/>
                <a:ea typeface="Times New Roman" panose="02020603050405020304" pitchFamily="18" charset="0"/>
              </a:rPr>
              <a:t>medianum</a:t>
            </a:r>
            <a:r>
              <a:rPr lang="cs-CZ" sz="1600" dirty="0">
                <a:latin typeface="+mn-lt"/>
                <a:ea typeface="Times New Roman" panose="02020603050405020304" pitchFamily="18" charset="0"/>
              </a:rPr>
              <a:t> </a:t>
            </a:r>
            <a:endParaRPr lang="cs-CZ" sz="16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latin typeface="+mn-lt"/>
              </a:rPr>
              <a:t> Svislá, zepředu dozadu a dělí tělo na dvě zrcadlové poloviny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latin typeface="+mn-lt"/>
              </a:rPr>
              <a:t> </a:t>
            </a:r>
            <a:r>
              <a:rPr lang="cs-CZ" sz="1600" u="sng" dirty="0">
                <a:latin typeface="+mn-lt"/>
              </a:rPr>
              <a:t>Je pouze 1</a:t>
            </a:r>
          </a:p>
          <a:p>
            <a:pPr>
              <a:spcBef>
                <a:spcPct val="0"/>
              </a:spcBef>
            </a:pPr>
            <a:endParaRPr lang="cs-CZ" altLang="cs-CZ" sz="1600" b="1" dirty="0">
              <a:solidFill>
                <a:srgbClr val="FF0000"/>
              </a:solidFill>
              <a:latin typeface="+mn-lt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sz="1600" b="1" dirty="0">
                <a:latin typeface="+mn-lt"/>
              </a:rPr>
              <a:t>4) ROVINY SAGITÁLNÍ</a:t>
            </a:r>
            <a:r>
              <a:rPr lang="cs-CZ" sz="1600" dirty="0">
                <a:latin typeface="+mn-lt"/>
                <a:ea typeface="Times New Roman" panose="02020603050405020304" pitchFamily="18" charset="0"/>
              </a:rPr>
              <a:t>, plana </a:t>
            </a:r>
            <a:r>
              <a:rPr lang="cs-CZ" sz="1600" dirty="0" err="1">
                <a:latin typeface="+mn-lt"/>
                <a:ea typeface="Times New Roman" panose="02020603050405020304" pitchFamily="18" charset="0"/>
              </a:rPr>
              <a:t>sagittalia</a:t>
            </a:r>
            <a:r>
              <a:rPr lang="cs-CZ" sz="1600" dirty="0">
                <a:latin typeface="+mn-lt"/>
                <a:ea typeface="Times New Roman" panose="02020603050405020304" pitchFamily="18" charset="0"/>
              </a:rPr>
              <a:t> </a:t>
            </a:r>
            <a:endParaRPr lang="cs-CZ" sz="1600" dirty="0">
              <a:latin typeface="+mn-lt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sz="1600" dirty="0">
                <a:latin typeface="+mn-lt"/>
              </a:rPr>
              <a:t> Ostatní předozadní roviny souběžné s mediánní rovinou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1600" dirty="0">
                <a:latin typeface="+mn-lt"/>
              </a:rPr>
              <a:t> Počet rovin je velký</a:t>
            </a:r>
            <a:endParaRPr lang="cs-CZ" altLang="cs-CZ" sz="16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C874EC5C-87F0-4E5D-A939-01F6162B07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9"/>
          <a:stretch/>
        </p:blipFill>
        <p:spPr bwMode="auto">
          <a:xfrm>
            <a:off x="3635896" y="1431434"/>
            <a:ext cx="5449493" cy="45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62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1"/>
          <p:cNvSpPr txBox="1">
            <a:spLocks noChangeArrowheads="1"/>
          </p:cNvSpPr>
          <p:nvPr/>
        </p:nvSpPr>
        <p:spPr bwMode="auto">
          <a:xfrm>
            <a:off x="468313" y="6453336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 dirty="0">
                <a:latin typeface="Myriad Pro" pitchFamily="34" charset="0"/>
              </a:rPr>
              <a:t>Obecná anatomie</a:t>
            </a:r>
            <a:endParaRPr lang="cs-CZ" sz="1000" b="1" dirty="0">
              <a:latin typeface="Myriad Pro" pitchFamily="34" charset="0"/>
            </a:endParaRP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9DBA9242-D776-45CB-BA8F-B347F404B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324" y="712093"/>
            <a:ext cx="77057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  <a:latin typeface="Arial" charset="0"/>
              </a:rPr>
              <a:t>POHYBLIVÉ SPOJENÍ KOSTÍ - KLOUB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9C39F4B-6BDD-44DE-B0F9-4A8CE8F59485}"/>
              </a:ext>
            </a:extLst>
          </p:cNvPr>
          <p:cNvSpPr txBox="1"/>
          <p:nvPr/>
        </p:nvSpPr>
        <p:spPr>
          <a:xfrm>
            <a:off x="144490" y="1235313"/>
            <a:ext cx="896401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1700" dirty="0"/>
              <a:t>Pohyblivé spojení dvou nebo více kostí</a:t>
            </a:r>
          </a:p>
          <a:p>
            <a:pPr lvl="0"/>
            <a:endParaRPr lang="cs-CZ" sz="1700" dirty="0"/>
          </a:p>
          <a:p>
            <a:pPr lvl="0"/>
            <a:r>
              <a:rPr lang="cs-CZ" sz="1700" b="1" u="sng" dirty="0"/>
              <a:t>Stavba kloubů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700" b="1" dirty="0"/>
              <a:t>Styčné plochy</a:t>
            </a:r>
            <a:r>
              <a:rPr lang="cs-CZ" sz="1700" dirty="0"/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700" dirty="0"/>
              <a:t>kryty hyalinní nebo vazivovou (ojediněle) chrupavkou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700" dirty="0"/>
              <a:t>většinou je jedna plocha konvexní - </a:t>
            </a:r>
            <a:r>
              <a:rPr lang="cs-CZ" sz="1700" b="1" dirty="0"/>
              <a:t>hlavice,</a:t>
            </a:r>
            <a:r>
              <a:rPr lang="cs-CZ" sz="1700" dirty="0"/>
              <a:t> druhá konkávní -</a:t>
            </a:r>
            <a:r>
              <a:rPr lang="cs-CZ" sz="1700" b="1" dirty="0"/>
              <a:t> jamka</a:t>
            </a:r>
            <a:r>
              <a:rPr lang="cs-CZ" sz="1700" dirty="0"/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700" b="1" dirty="0"/>
              <a:t>Kloubní pouzdro</a:t>
            </a:r>
            <a:r>
              <a:rPr lang="cs-CZ" sz="1700" dirty="0"/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700" dirty="0"/>
              <a:t>uzavírá kloub proti vnějšku, vazivové - vrstva zevní (kolagenní) a vnitřní (synoviální)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700" dirty="0"/>
              <a:t>synoviální vrstva produkuje do kloubní dutiny malé množství čiré tekutiny - </a:t>
            </a:r>
            <a:r>
              <a:rPr lang="cs-CZ" sz="1700" b="1" dirty="0"/>
              <a:t>kloubní maz, synovie</a:t>
            </a:r>
            <a:r>
              <a:rPr lang="cs-CZ" sz="1700" dirty="0"/>
              <a:t> (snižuje tření, zvyšuje přilnavost, vyživuje kloubní chrupavku)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700" dirty="0"/>
              <a:t>pouzdro má krevní cévy a senzitivní nervy - je citlivé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700" b="1" dirty="0"/>
              <a:t>Kloubní dutina</a:t>
            </a:r>
            <a:r>
              <a:rPr lang="cs-CZ" sz="1700" dirty="0"/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700" dirty="0"/>
              <a:t>štěrbinovitý prostor mezi kloubními konci kostí a kloubním pouzdrem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700" dirty="0"/>
              <a:t>sterilní, proti zevnějšku uzavřena, obsahuje malé množství synoviální tekutiny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FBCC849-D0A2-4814-9332-38B35BA4E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1402194"/>
            <a:ext cx="3146048" cy="545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79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1"/>
          <p:cNvSpPr txBox="1">
            <a:spLocks noChangeArrowheads="1"/>
          </p:cNvSpPr>
          <p:nvPr/>
        </p:nvSpPr>
        <p:spPr bwMode="auto">
          <a:xfrm>
            <a:off x="468313" y="6453336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 dirty="0">
                <a:latin typeface="Myriad Pro" pitchFamily="34" charset="0"/>
              </a:rPr>
              <a:t>Obecná anatomie</a:t>
            </a:r>
            <a:endParaRPr lang="cs-CZ" sz="1000" b="1" dirty="0">
              <a:latin typeface="Myriad Pro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9C39F4B-6BDD-44DE-B0F9-4A8CE8F59485}"/>
              </a:ext>
            </a:extLst>
          </p:cNvPr>
          <p:cNvSpPr txBox="1"/>
          <p:nvPr/>
        </p:nvSpPr>
        <p:spPr>
          <a:xfrm>
            <a:off x="143508" y="1282690"/>
            <a:ext cx="885698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b="1" dirty="0" err="1"/>
              <a:t>Ligamenta</a:t>
            </a:r>
            <a:r>
              <a:rPr lang="cs-CZ" sz="1500" dirty="0"/>
              <a:t> - zesilující vazy, má je každý kloub</a:t>
            </a:r>
            <a:br>
              <a:rPr lang="cs-CZ" sz="1500" dirty="0"/>
            </a:br>
            <a:r>
              <a:rPr lang="cs-CZ" sz="1500" dirty="0"/>
              <a:t>- většinou jsou </a:t>
            </a:r>
            <a:r>
              <a:rPr lang="cs-CZ" sz="1500" u="sng" dirty="0"/>
              <a:t>zevně </a:t>
            </a:r>
            <a:r>
              <a:rPr lang="cs-CZ" sz="1500" dirty="0"/>
              <a:t>kolem kloubního pouzdra</a:t>
            </a:r>
            <a:br>
              <a:rPr lang="cs-CZ" sz="1500" dirty="0"/>
            </a:br>
            <a:r>
              <a:rPr lang="cs-CZ" sz="1500" dirty="0"/>
              <a:t>- výjimečně probíhají </a:t>
            </a:r>
            <a:r>
              <a:rPr lang="cs-CZ" sz="1500" u="sng" dirty="0"/>
              <a:t>ve stěně kloubního pouzdra</a:t>
            </a:r>
            <a:r>
              <a:rPr lang="cs-CZ" sz="1500" dirty="0"/>
              <a:t> (ramenní kloub – </a:t>
            </a:r>
            <a:r>
              <a:rPr lang="cs-CZ" sz="1500" dirty="0" err="1"/>
              <a:t>ligg</a:t>
            </a:r>
            <a:r>
              <a:rPr lang="cs-CZ" sz="1500" dirty="0"/>
              <a:t>. </a:t>
            </a:r>
            <a:r>
              <a:rPr lang="cs-CZ" sz="1500" dirty="0" err="1"/>
              <a:t>glenohumeralia</a:t>
            </a:r>
            <a:r>
              <a:rPr lang="cs-CZ" sz="1500" dirty="0"/>
              <a:t>) nebo </a:t>
            </a:r>
            <a:r>
              <a:rPr lang="cs-CZ" sz="1500" u="sng" dirty="0"/>
              <a:t>uvnitř kloubní dutiny</a:t>
            </a:r>
            <a:r>
              <a:rPr lang="cs-CZ" sz="1500" dirty="0"/>
              <a:t> (zkřížené vazy kloubu kolenního)</a:t>
            </a:r>
            <a:br>
              <a:rPr lang="cs-CZ" sz="1500" dirty="0"/>
            </a:br>
            <a:endParaRPr lang="cs-CZ" sz="15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500" b="1" dirty="0"/>
              <a:t>Disky</a:t>
            </a:r>
            <a:r>
              <a:rPr lang="cs-CZ" sz="1500" dirty="0"/>
              <a:t> a</a:t>
            </a:r>
            <a:r>
              <a:rPr lang="cs-CZ" sz="1500" b="1" dirty="0"/>
              <a:t> menisky </a:t>
            </a:r>
            <a:r>
              <a:rPr lang="cs-CZ" sz="1500" dirty="0"/>
              <a:t>- destičky z vazivové chrupavky</a:t>
            </a:r>
            <a:br>
              <a:rPr lang="cs-CZ" sz="1500" dirty="0"/>
            </a:br>
            <a:r>
              <a:rPr lang="cs-CZ" sz="1500" dirty="0"/>
              <a:t>- vyrovnávají nerovnosti kloubních ploch a účastní se pohybů v kloubech</a:t>
            </a:r>
            <a:br>
              <a:rPr lang="cs-CZ" sz="1500" dirty="0"/>
            </a:br>
            <a:r>
              <a:rPr lang="cs-CZ" sz="1500" dirty="0"/>
              <a:t>- </a:t>
            </a:r>
            <a:r>
              <a:rPr lang="cs-CZ" sz="1500" b="1" dirty="0"/>
              <a:t>menisky: </a:t>
            </a:r>
            <a:r>
              <a:rPr lang="cs-CZ" sz="1500" dirty="0"/>
              <a:t>jen v kloubu kolenním, jsou 2 (laterální a mediální), poloměsíčitý tvar </a:t>
            </a:r>
            <a:br>
              <a:rPr lang="cs-CZ" sz="1500" dirty="0"/>
            </a:br>
            <a:r>
              <a:rPr lang="cs-CZ" sz="1500" dirty="0"/>
              <a:t>- </a:t>
            </a:r>
            <a:r>
              <a:rPr lang="cs-CZ" sz="1500" b="1" dirty="0"/>
              <a:t>disky:</a:t>
            </a:r>
            <a:r>
              <a:rPr lang="cs-CZ" sz="1500" dirty="0"/>
              <a:t> v kloubu pouze jeden, oválný tvar, např. v kloubu čelistním </a:t>
            </a:r>
            <a:br>
              <a:rPr lang="cs-CZ" sz="1500" dirty="0"/>
            </a:br>
            <a:endParaRPr lang="cs-CZ" sz="15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500" b="1" dirty="0"/>
              <a:t>Chrupavčitý lem (labrum </a:t>
            </a:r>
            <a:r>
              <a:rPr lang="cs-CZ" sz="1500" b="1" dirty="0" err="1"/>
              <a:t>articulare</a:t>
            </a:r>
            <a:r>
              <a:rPr lang="cs-CZ" sz="1500" b="1" dirty="0"/>
              <a:t>) </a:t>
            </a:r>
            <a:r>
              <a:rPr lang="cs-CZ" sz="1500" dirty="0"/>
              <a:t>- z vazivové chrupavky</a:t>
            </a:r>
            <a:r>
              <a:rPr lang="cs-CZ" sz="1500" b="1" dirty="0"/>
              <a:t> </a:t>
            </a:r>
            <a:br>
              <a:rPr lang="cs-CZ" sz="1500" b="1" dirty="0"/>
            </a:br>
            <a:r>
              <a:rPr lang="cs-CZ" sz="1500" b="1" dirty="0"/>
              <a:t>- </a:t>
            </a:r>
            <a:r>
              <a:rPr lang="cs-CZ" sz="1500" dirty="0"/>
              <a:t>po obvodu kloubní jamky některých kloubů, rozšiřuje a prohlubuje ji (zvyšuje stabilitu)</a:t>
            </a:r>
            <a:br>
              <a:rPr lang="cs-CZ" sz="1500" dirty="0"/>
            </a:br>
            <a:r>
              <a:rPr lang="cs-CZ" sz="1500" dirty="0"/>
              <a:t>- např. kolem mělké kloubní jamky kloubu ramenního  </a:t>
            </a:r>
            <a:br>
              <a:rPr lang="cs-CZ" sz="1500" dirty="0"/>
            </a:br>
            <a:endParaRPr lang="cs-CZ" sz="15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500" b="1" dirty="0"/>
              <a:t>Synoviální burzy </a:t>
            </a:r>
            <a:r>
              <a:rPr lang="cs-CZ" sz="1500" dirty="0"/>
              <a:t>(tíhové váčky) - vazivové synoviální „polštářky“</a:t>
            </a:r>
            <a:br>
              <a:rPr lang="cs-CZ" sz="1500" dirty="0"/>
            </a:br>
            <a:r>
              <a:rPr lang="cs-CZ" sz="1500" dirty="0"/>
              <a:t>- obsahují malé množství synovie, vloženy mezi kloubní pouzdro a okolní vazy nebo svaly</a:t>
            </a:r>
            <a:br>
              <a:rPr lang="cs-CZ" sz="1500" dirty="0"/>
            </a:br>
            <a:r>
              <a:rPr lang="cs-CZ" sz="1500" dirty="0"/>
              <a:t>- brání poškození měkkých tkání při pohybech v kloubu</a:t>
            </a:r>
            <a:br>
              <a:rPr lang="cs-CZ" sz="1500" dirty="0"/>
            </a:br>
            <a:r>
              <a:rPr lang="cs-CZ" sz="1500" dirty="0"/>
              <a:t>- burzitida</a:t>
            </a:r>
            <a:r>
              <a:rPr lang="cs-CZ" sz="1500" b="1" dirty="0"/>
              <a:t> </a:t>
            </a:r>
            <a:r>
              <a:rPr lang="cs-CZ" sz="1500" dirty="0"/>
              <a:t>– zánět synoviálních burz </a:t>
            </a:r>
            <a:br>
              <a:rPr lang="cs-CZ" sz="1500" b="1" dirty="0"/>
            </a:br>
            <a:endParaRPr lang="cs-CZ" sz="15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500" b="1" dirty="0"/>
              <a:t>Kloubní svaly</a:t>
            </a:r>
            <a:r>
              <a:rPr lang="cs-CZ" sz="1500" dirty="0"/>
              <a:t> -</a:t>
            </a:r>
            <a:r>
              <a:rPr lang="cs-CZ" sz="1500" b="1" dirty="0"/>
              <a:t> </a:t>
            </a:r>
            <a:r>
              <a:rPr lang="cs-CZ" sz="1500" dirty="0"/>
              <a:t>svalové snopečky</a:t>
            </a:r>
            <a:br>
              <a:rPr lang="cs-CZ" sz="1500" dirty="0"/>
            </a:br>
            <a:r>
              <a:rPr lang="cs-CZ" sz="1500" dirty="0"/>
              <a:t>- oddělují se z kosterních svalů probíhajících kolem kloubu, a upínají se do kloubního pouzdra</a:t>
            </a:r>
            <a:br>
              <a:rPr lang="cs-CZ" sz="1500" dirty="0"/>
            </a:br>
            <a:r>
              <a:rPr lang="cs-CZ" sz="1500" dirty="0"/>
              <a:t>- při kontrakci napínají pouzdro a brání jeho uskřinutí mezi kloubními plochami 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B1CEB39-BF6B-4480-96EB-56EB5150E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804390"/>
            <a:ext cx="3491880" cy="6053610"/>
          </a:xfrm>
          <a:prstGeom prst="rect">
            <a:avLst/>
          </a:prstGeom>
        </p:spPr>
      </p:pic>
      <p:sp>
        <p:nvSpPr>
          <p:cNvPr id="9" name="Nadpis 4">
            <a:extLst>
              <a:ext uri="{FF2B5EF4-FFF2-40B4-BE49-F238E27FC236}">
                <a16:creationId xmlns:a16="http://schemas.microsoft.com/office/drawing/2014/main" id="{E75232A6-61F5-423E-83E7-85A5AAD45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324" y="619760"/>
            <a:ext cx="77057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ZVLÁŠTNÍ ZAŘÍZENÍ KLOUBNÍ</a:t>
            </a:r>
            <a:br>
              <a:rPr lang="cs-CZ" sz="2400" b="1" dirty="0">
                <a:solidFill>
                  <a:srgbClr val="0070C0"/>
                </a:solidFill>
              </a:rPr>
            </a:br>
            <a:r>
              <a:rPr lang="cs-CZ" sz="1600" dirty="0">
                <a:ln w="0"/>
              </a:rPr>
              <a:t>(kloub je může ale nemusí mít)</a:t>
            </a:r>
            <a:endParaRPr lang="cs-CZ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33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1"/>
          <p:cNvSpPr txBox="1">
            <a:spLocks noChangeArrowheads="1"/>
          </p:cNvSpPr>
          <p:nvPr/>
        </p:nvSpPr>
        <p:spPr bwMode="auto">
          <a:xfrm>
            <a:off x="468313" y="6453336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 dirty="0">
                <a:latin typeface="Myriad Pro" pitchFamily="34" charset="0"/>
              </a:rPr>
              <a:t>Obecná anatomie</a:t>
            </a:r>
            <a:endParaRPr lang="cs-CZ" sz="1000" b="1" dirty="0">
              <a:latin typeface="Myriad Pro" pitchFamily="34" charset="0"/>
            </a:endParaRP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9DBA9242-D776-45CB-BA8F-B347F404B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324" y="742870"/>
            <a:ext cx="77057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DRUHY POHYBŮ V KLOUBECH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9C39F4B-6BDD-44DE-B0F9-4A8CE8F59485}"/>
              </a:ext>
            </a:extLst>
          </p:cNvPr>
          <p:cNvSpPr txBox="1"/>
          <p:nvPr/>
        </p:nvSpPr>
        <p:spPr>
          <a:xfrm>
            <a:off x="144490" y="1235313"/>
            <a:ext cx="89640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1600" dirty="0"/>
              <a:t>při popisu pohybů se vychází ze základního postavení kloubů </a:t>
            </a: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1600" dirty="0"/>
              <a:t>ZÁKLADNÍ POSTAVENÍ KLOUBU = základní anatomické postavení </a:t>
            </a: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1600" dirty="0"/>
              <a:t>STŘEDNÍ POSTAVENÍ KLOUBU = pozice, kdy je kloubní pouzdro nejméně napjato, zaujímá nemocný kloub, např. u loketního kloubu: </a:t>
            </a:r>
            <a:r>
              <a:rPr lang="pt-BR" sz="1600" dirty="0"/>
              <a:t>ohnutí lokte do pravého úhlu a pronace</a:t>
            </a:r>
            <a:endParaRPr lang="cs-CZ" altLang="cs-CZ" sz="1600" dirty="0"/>
          </a:p>
          <a:p>
            <a:pPr marL="285750" indent="-285750">
              <a:buFontTx/>
              <a:buChar char="-"/>
            </a:pPr>
            <a:r>
              <a:rPr lang="cs-CZ" sz="1600" dirty="0"/>
              <a:t>druh a rozsah pohybů závisí na tvaru styčných ploch a úpravě měkkých tkání v okolí kloubu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rozsah pohybů se vyjadřuje ve stupních</a:t>
            </a:r>
            <a:br>
              <a:rPr lang="cs-CZ" sz="1600" dirty="0"/>
            </a:br>
            <a:endParaRPr lang="cs-CZ" sz="1600" dirty="0"/>
          </a:p>
          <a:p>
            <a:pPr lvl="0"/>
            <a:r>
              <a:rPr lang="cs-CZ" sz="1600" b="1" dirty="0"/>
              <a:t>Flexe (FL) x</a:t>
            </a:r>
            <a:r>
              <a:rPr lang="cs-CZ" sz="1600" dirty="0"/>
              <a:t> </a:t>
            </a:r>
            <a:r>
              <a:rPr lang="cs-CZ" sz="1600" b="1" dirty="0"/>
              <a:t>extenze (EXT, dorzální flexe)</a:t>
            </a:r>
            <a:r>
              <a:rPr lang="cs-CZ" sz="1600" dirty="0"/>
              <a:t> - ohnutí a natažení (např. v kloubu loketním)</a:t>
            </a:r>
          </a:p>
          <a:p>
            <a:pPr lvl="0"/>
            <a:r>
              <a:rPr lang="cs-CZ" sz="1600" b="1" dirty="0"/>
              <a:t>Abdukce (ABD) x addukce (ADD) </a:t>
            </a:r>
            <a:r>
              <a:rPr lang="cs-CZ" sz="1600" dirty="0"/>
              <a:t>- odtažení od středové roviny a přitažení k ní (např. v kloubu ramenním nebo kyčelním)</a:t>
            </a:r>
            <a:br>
              <a:rPr lang="cs-CZ" sz="1600" dirty="0"/>
            </a:br>
            <a:r>
              <a:rPr lang="cs-CZ" sz="1600" dirty="0"/>
              <a:t>- V zápěstním (</a:t>
            </a:r>
            <a:r>
              <a:rPr lang="cs-CZ" sz="1600" dirty="0" err="1"/>
              <a:t>radiokarpálním</a:t>
            </a:r>
            <a:r>
              <a:rPr lang="cs-CZ" sz="1600" dirty="0"/>
              <a:t>) kloubu se tyto pohyby označují jako </a:t>
            </a:r>
            <a:r>
              <a:rPr lang="cs-CZ" sz="1600" b="1" dirty="0" err="1"/>
              <a:t>dukce</a:t>
            </a:r>
            <a:r>
              <a:rPr lang="cs-CZ" sz="1600" dirty="0"/>
              <a:t> (radiální a ulnární)</a:t>
            </a:r>
          </a:p>
          <a:p>
            <a:pPr lvl="0"/>
            <a:r>
              <a:rPr lang="cs-CZ" sz="1600" b="1" dirty="0"/>
              <a:t>Rotace zevní </a:t>
            </a:r>
            <a:r>
              <a:rPr lang="cs-CZ" sz="1600" dirty="0"/>
              <a:t>x</a:t>
            </a:r>
            <a:r>
              <a:rPr lang="cs-CZ" sz="1600" b="1" dirty="0"/>
              <a:t> rotace vnitřní</a:t>
            </a:r>
            <a:r>
              <a:rPr lang="cs-CZ" sz="1600" dirty="0"/>
              <a:t> - otáčení kolem osy, která jde podélně s tělem otáčející se kosti (zevně a dovnitř, např. v kloubu ramenním nebo kyčelním)</a:t>
            </a:r>
          </a:p>
          <a:p>
            <a:r>
              <a:rPr lang="cs-CZ" sz="1600" b="1" dirty="0"/>
              <a:t>Supinace </a:t>
            </a:r>
            <a:r>
              <a:rPr lang="cs-CZ" sz="1600" dirty="0"/>
              <a:t>x</a:t>
            </a:r>
            <a:r>
              <a:rPr lang="cs-CZ" sz="1600" b="1" dirty="0"/>
              <a:t> pronace</a:t>
            </a:r>
            <a:r>
              <a:rPr lang="cs-CZ" sz="1600" dirty="0"/>
              <a:t> - v kloubech, kterými jsou spojeny obě </a:t>
            </a:r>
            <a:r>
              <a:rPr lang="cs-CZ" sz="1600" u="sng" dirty="0"/>
              <a:t>kosti předloketní</a:t>
            </a:r>
            <a:br>
              <a:rPr lang="cs-CZ" sz="1600" u="sng" dirty="0"/>
            </a:br>
            <a:r>
              <a:rPr lang="cs-CZ" sz="1600" dirty="0"/>
              <a:t>- při pronaci: pohyblivý </a:t>
            </a:r>
            <a:r>
              <a:rPr lang="cs-CZ" sz="1600" dirty="0" err="1"/>
              <a:t>radius</a:t>
            </a:r>
            <a:r>
              <a:rPr lang="cs-CZ" sz="1600" dirty="0"/>
              <a:t> kříží ulnu (dlaň ruky směřuje dozadu)</a:t>
            </a:r>
            <a:br>
              <a:rPr lang="cs-CZ" sz="1600" dirty="0"/>
            </a:br>
            <a:r>
              <a:rPr lang="cs-CZ" sz="1600" dirty="0"/>
              <a:t>- supinační poloha: kosti předloktí leží paralelně vedle sebe (dlaň ruky směřuje dopředu)</a:t>
            </a:r>
            <a:br>
              <a:rPr lang="cs-CZ" sz="1600" dirty="0"/>
            </a:br>
            <a:br>
              <a:rPr lang="cs-CZ" sz="1600" dirty="0"/>
            </a:br>
            <a:r>
              <a:rPr lang="cs-CZ" sz="1600" dirty="0"/>
              <a:t>- </a:t>
            </a:r>
            <a:r>
              <a:rPr lang="cs-CZ" sz="1600" u="sng" dirty="0"/>
              <a:t>kloubu </a:t>
            </a:r>
            <a:r>
              <a:rPr lang="cs-CZ" sz="1600" u="sng" dirty="0" err="1"/>
              <a:t>hlezenném</a:t>
            </a:r>
            <a:r>
              <a:rPr lang="cs-CZ" sz="1600" u="sng" dirty="0"/>
              <a:t> </a:t>
            </a:r>
            <a:r>
              <a:rPr lang="cs-CZ" sz="1600" dirty="0"/>
              <a:t>(bérec DK </a:t>
            </a:r>
            <a:r>
              <a:rPr lang="cs-CZ" sz="1600" dirty="0" err="1"/>
              <a:t>supinovat</a:t>
            </a:r>
            <a:r>
              <a:rPr lang="cs-CZ" sz="1600" dirty="0"/>
              <a:t> nelze): </a:t>
            </a:r>
            <a:br>
              <a:rPr lang="cs-CZ" sz="1600" dirty="0"/>
            </a:br>
            <a:r>
              <a:rPr lang="cs-CZ" sz="1600" dirty="0"/>
              <a:t>   - pronace nohy = zvednutí laterálního okraje nohy</a:t>
            </a:r>
            <a:br>
              <a:rPr lang="cs-CZ" sz="1600" dirty="0"/>
            </a:br>
            <a:r>
              <a:rPr lang="cs-CZ" sz="1600" dirty="0"/>
              <a:t>   - supinace nohy = zvednutí mediální okraje nohy</a:t>
            </a:r>
            <a:br>
              <a:rPr lang="cs-CZ" sz="1600" dirty="0"/>
            </a:b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7159237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1"/>
          <p:cNvSpPr txBox="1">
            <a:spLocks noChangeArrowheads="1"/>
          </p:cNvSpPr>
          <p:nvPr/>
        </p:nvSpPr>
        <p:spPr bwMode="auto">
          <a:xfrm>
            <a:off x="468313" y="6453336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 dirty="0">
                <a:latin typeface="Myriad Pro" pitchFamily="34" charset="0"/>
              </a:rPr>
              <a:t>Obecná anatomie</a:t>
            </a:r>
            <a:endParaRPr lang="cs-CZ" sz="1000" b="1" dirty="0">
              <a:latin typeface="Myriad Pro" pitchFamily="34" charset="0"/>
            </a:endParaRP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9DBA9242-D776-45CB-BA8F-B347F404B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324" y="742870"/>
            <a:ext cx="77057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0070C0"/>
                </a:solidFill>
              </a:rPr>
              <a:t>KRITERIA DĚLENÍ KLOUBŮ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9C39F4B-6BDD-44DE-B0F9-4A8CE8F59485}"/>
              </a:ext>
            </a:extLst>
          </p:cNvPr>
          <p:cNvSpPr txBox="1"/>
          <p:nvPr/>
        </p:nvSpPr>
        <p:spPr>
          <a:xfrm>
            <a:off x="144490" y="1235313"/>
            <a:ext cx="881999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cs-CZ" sz="1600" b="1" dirty="0">
                <a:latin typeface="Arial" charset="0"/>
              </a:rPr>
              <a:t>Podle tvaru styčných ploch:</a:t>
            </a:r>
          </a:p>
          <a:p>
            <a:pPr>
              <a:defRPr/>
            </a:pPr>
            <a:r>
              <a:rPr lang="cs-CZ" sz="1600" dirty="0">
                <a:latin typeface="Arial" charset="0"/>
              </a:rPr>
              <a:t>       - kloub kulový/kulovitý (volný, omezený), válcový, kladkový, sedlový, rovný …</a:t>
            </a:r>
            <a:br>
              <a:rPr lang="cs-CZ" sz="1600" dirty="0">
                <a:latin typeface="Arial" charset="0"/>
              </a:rPr>
            </a:br>
            <a:r>
              <a:rPr lang="cs-CZ" sz="1600" dirty="0">
                <a:latin typeface="Arial" charset="0"/>
              </a:rPr>
              <a:t> </a:t>
            </a:r>
          </a:p>
          <a:p>
            <a:pPr marL="457200" indent="-457200">
              <a:buFont typeface="+mj-lt"/>
              <a:buAutoNum type="arabicPeriod" startAt="2"/>
              <a:defRPr/>
            </a:pPr>
            <a:r>
              <a:rPr lang="cs-CZ" sz="1600" b="1" dirty="0">
                <a:latin typeface="Arial" charset="0"/>
              </a:rPr>
              <a:t>Podle os pohybu: </a:t>
            </a:r>
          </a:p>
          <a:p>
            <a:pPr>
              <a:defRPr/>
            </a:pPr>
            <a:r>
              <a:rPr lang="cs-CZ" sz="1600" dirty="0">
                <a:latin typeface="Arial" charset="0"/>
              </a:rPr>
              <a:t>       - klouby jednoosé, dvojosé, trojosé</a:t>
            </a:r>
            <a:br>
              <a:rPr lang="cs-CZ" sz="1600" dirty="0">
                <a:latin typeface="Arial" charset="0"/>
              </a:rPr>
            </a:br>
            <a:endParaRPr lang="cs-CZ" sz="1600" dirty="0">
              <a:latin typeface="Arial" charset="0"/>
            </a:endParaRPr>
          </a:p>
          <a:p>
            <a:pPr marL="457200" indent="-457200">
              <a:buFont typeface="+mj-lt"/>
              <a:buAutoNum type="arabicPeriod" startAt="3"/>
              <a:defRPr/>
            </a:pPr>
            <a:r>
              <a:rPr lang="cs-CZ" sz="1600" b="1" dirty="0">
                <a:latin typeface="Arial" charset="0"/>
              </a:rPr>
              <a:t>Podle počtu kostí kontaktujících v kloubu nebo přítomnosti disků či menisků: </a:t>
            </a:r>
          </a:p>
          <a:p>
            <a:pPr>
              <a:defRPr/>
            </a:pPr>
            <a:r>
              <a:rPr lang="cs-CZ" sz="1600" dirty="0">
                <a:latin typeface="Arial" charset="0"/>
              </a:rPr>
              <a:t>       - klouby jednoduché a složené</a:t>
            </a:r>
          </a:p>
          <a:p>
            <a:pPr>
              <a:defRPr/>
            </a:pPr>
            <a:endParaRPr lang="cs-CZ" sz="1600" dirty="0">
              <a:latin typeface="Arial" charset="0"/>
            </a:endParaRPr>
          </a:p>
          <a:p>
            <a:pPr>
              <a:defRPr/>
            </a:pPr>
            <a:endParaRPr lang="cs-CZ" sz="1600" dirty="0">
              <a:latin typeface="Arial" charset="0"/>
            </a:endParaRPr>
          </a:p>
          <a:p>
            <a:pPr>
              <a:defRPr/>
            </a:pPr>
            <a:endParaRPr lang="cs-CZ" sz="1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0118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1"/>
          <p:cNvSpPr txBox="1">
            <a:spLocks noChangeArrowheads="1"/>
          </p:cNvSpPr>
          <p:nvPr/>
        </p:nvSpPr>
        <p:spPr bwMode="auto">
          <a:xfrm>
            <a:off x="468313" y="6453336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 dirty="0">
                <a:latin typeface="Myriad Pro" pitchFamily="34" charset="0"/>
              </a:rPr>
              <a:t>Obecná anatomie</a:t>
            </a:r>
            <a:endParaRPr lang="cs-CZ" sz="1000" b="1" dirty="0">
              <a:latin typeface="Myriad Pro" pitchFamily="34" charset="0"/>
            </a:endParaRP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9DBA9242-D776-45CB-BA8F-B347F404B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324" y="742870"/>
            <a:ext cx="77057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0070C0"/>
                </a:solidFill>
              </a:rPr>
              <a:t>1) </a:t>
            </a:r>
            <a:r>
              <a:rPr lang="cs-CZ" sz="2400" b="1" dirty="0">
                <a:solidFill>
                  <a:srgbClr val="0070C0"/>
                </a:solidFill>
                <a:latin typeface="Arial" charset="0"/>
              </a:rPr>
              <a:t>Podle tvaru styčných ploch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9C39F4B-6BDD-44DE-B0F9-4A8CE8F59485}"/>
              </a:ext>
            </a:extLst>
          </p:cNvPr>
          <p:cNvSpPr txBox="1"/>
          <p:nvPr/>
        </p:nvSpPr>
        <p:spPr>
          <a:xfrm>
            <a:off x="144490" y="1235313"/>
            <a:ext cx="881999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Kulovitý/kulový (</a:t>
            </a:r>
            <a:r>
              <a:rPr lang="cs-CZ" b="1" dirty="0" err="1"/>
              <a:t>articulatio</a:t>
            </a:r>
            <a:r>
              <a:rPr lang="cs-CZ" b="1" dirty="0"/>
              <a:t> </a:t>
            </a:r>
            <a:r>
              <a:rPr lang="cs-CZ" b="1" dirty="0" err="1"/>
              <a:t>spheroidea</a:t>
            </a:r>
            <a:r>
              <a:rPr lang="cs-CZ" b="1" dirty="0"/>
              <a:t>)</a:t>
            </a:r>
          </a:p>
          <a:p>
            <a:pPr marL="285750" indent="-285750">
              <a:buFontTx/>
              <a:buChar char="-"/>
            </a:pPr>
            <a:r>
              <a:rPr lang="cs-CZ" dirty="0"/>
              <a:t>hlavice i jamka jsou části plochy koule</a:t>
            </a:r>
          </a:p>
          <a:p>
            <a:pPr marL="285750" indent="-285750">
              <a:buFontTx/>
              <a:buChar char="-"/>
            </a:pPr>
            <a:r>
              <a:rPr lang="cs-CZ" dirty="0"/>
              <a:t>možné pohyby: FL/EXT, ABD/ADD, Rotace</a:t>
            </a:r>
          </a:p>
          <a:p>
            <a:pPr marL="742950" lvl="1" indent="-285750">
              <a:buFontTx/>
              <a:buChar char="-"/>
            </a:pPr>
            <a:r>
              <a:rPr lang="cs-CZ" dirty="0"/>
              <a:t>kulovitý volný (</a:t>
            </a:r>
            <a:r>
              <a:rPr lang="cs-CZ" dirty="0" err="1"/>
              <a:t>arthrodia</a:t>
            </a:r>
            <a:r>
              <a:rPr lang="cs-CZ" dirty="0"/>
              <a:t>) – ramenní kloub</a:t>
            </a:r>
          </a:p>
          <a:p>
            <a:pPr marL="742950" lvl="1" indent="-285750">
              <a:buFontTx/>
              <a:buChar char="-"/>
            </a:pPr>
            <a:r>
              <a:rPr lang="cs-CZ" dirty="0"/>
              <a:t>kulovitý omezený (</a:t>
            </a:r>
            <a:r>
              <a:rPr lang="cs-CZ" dirty="0" err="1"/>
              <a:t>enarthrosis</a:t>
            </a:r>
            <a:r>
              <a:rPr lang="cs-CZ" dirty="0"/>
              <a:t>) – kyčelní kloub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Elipsovitý/elipsoidní (</a:t>
            </a:r>
            <a:r>
              <a:rPr lang="cs-CZ" b="1" dirty="0" err="1"/>
              <a:t>articulatio</a:t>
            </a:r>
            <a:r>
              <a:rPr lang="cs-CZ" b="1" dirty="0"/>
              <a:t> </a:t>
            </a:r>
            <a:r>
              <a:rPr lang="cs-CZ" b="1" dirty="0" err="1"/>
              <a:t>ellipsoidea</a:t>
            </a:r>
            <a:r>
              <a:rPr lang="cs-CZ" b="1" dirty="0"/>
              <a:t>)</a:t>
            </a:r>
          </a:p>
          <a:p>
            <a:pPr marL="285750" indent="-285750">
              <a:buFontTx/>
              <a:buChar char="-"/>
            </a:pPr>
            <a:r>
              <a:rPr lang="cs-CZ" dirty="0"/>
              <a:t>styčné plochy podobné rotačnímu elipsoidu</a:t>
            </a:r>
          </a:p>
          <a:p>
            <a:pPr marL="285750" indent="-285750">
              <a:buFontTx/>
              <a:buChar char="-"/>
            </a:pPr>
            <a:r>
              <a:rPr lang="cs-CZ" dirty="0"/>
              <a:t>možné pohyby: FL/EXT (pohyb kolem dlouhé osy) skluzné úklony hlavice do stran</a:t>
            </a:r>
          </a:p>
          <a:p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Sedlový (</a:t>
            </a:r>
            <a:r>
              <a:rPr lang="cs-CZ" b="1" dirty="0" err="1"/>
              <a:t>articulatio</a:t>
            </a:r>
            <a:r>
              <a:rPr lang="cs-CZ" b="1" dirty="0"/>
              <a:t> </a:t>
            </a:r>
            <a:r>
              <a:rPr lang="cs-CZ" b="1" dirty="0" err="1"/>
              <a:t>sellaris</a:t>
            </a:r>
            <a:r>
              <a:rPr lang="cs-CZ" b="1" dirty="0"/>
              <a:t>)</a:t>
            </a:r>
          </a:p>
          <a:p>
            <a:pPr marL="285750" indent="-285750">
              <a:buFontTx/>
              <a:buChar char="-"/>
            </a:pPr>
            <a:r>
              <a:rPr lang="cs-CZ" dirty="0"/>
              <a:t>styčné plochy ve tvaru koňského sedla a jezdce</a:t>
            </a:r>
          </a:p>
          <a:p>
            <a:pPr marL="285750" indent="-285750">
              <a:buFontTx/>
              <a:buChar char="-"/>
            </a:pPr>
            <a:r>
              <a:rPr lang="cs-CZ" dirty="0"/>
              <a:t>pohyby: ve 2 směrech + kombinaci:</a:t>
            </a:r>
            <a:br>
              <a:rPr lang="cs-CZ" dirty="0"/>
            </a:br>
            <a:r>
              <a:rPr lang="cs-CZ" dirty="0"/>
              <a:t>ABD/ADD, FLX/EXT palce </a:t>
            </a:r>
            <a:br>
              <a:rPr lang="cs-CZ" dirty="0"/>
            </a:br>
            <a:r>
              <a:rPr lang="cs-CZ" dirty="0"/>
              <a:t>+ opozice a repozice palce</a:t>
            </a:r>
          </a:p>
          <a:p>
            <a:pPr>
              <a:defRPr/>
            </a:pPr>
            <a:endParaRPr lang="cs-CZ" sz="1600" dirty="0">
              <a:latin typeface="Arial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BF8B4CE-72B5-4EDE-8EA8-055C32193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3855450"/>
            <a:ext cx="6372200" cy="234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60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1"/>
          <p:cNvSpPr txBox="1">
            <a:spLocks noChangeArrowheads="1"/>
          </p:cNvSpPr>
          <p:nvPr/>
        </p:nvSpPr>
        <p:spPr bwMode="auto">
          <a:xfrm>
            <a:off x="468313" y="6453336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 dirty="0">
                <a:latin typeface="Myriad Pro" pitchFamily="34" charset="0"/>
              </a:rPr>
              <a:t>Obecná anatomie</a:t>
            </a:r>
            <a:endParaRPr lang="cs-CZ" sz="1000" b="1" dirty="0">
              <a:latin typeface="Myriad Pro" pitchFamily="34" charset="0"/>
            </a:endParaRP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9DBA9242-D776-45CB-BA8F-B347F404B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324" y="742870"/>
            <a:ext cx="77057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0070C0"/>
                </a:solidFill>
              </a:rPr>
              <a:t>1) </a:t>
            </a:r>
            <a:r>
              <a:rPr lang="cs-CZ" sz="2400" b="1" dirty="0">
                <a:solidFill>
                  <a:srgbClr val="0070C0"/>
                </a:solidFill>
                <a:latin typeface="Arial" charset="0"/>
              </a:rPr>
              <a:t>Podle tvaru styčných ploch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8FCB50D7-9F73-4680-8B76-5BF22A1DFFE2}"/>
              </a:ext>
            </a:extLst>
          </p:cNvPr>
          <p:cNvSpPr/>
          <p:nvPr/>
        </p:nvSpPr>
        <p:spPr>
          <a:xfrm>
            <a:off x="107504" y="1360774"/>
            <a:ext cx="41044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Válcový (</a:t>
            </a:r>
            <a:r>
              <a:rPr lang="cs-CZ" b="1" dirty="0" err="1"/>
              <a:t>articulatio</a:t>
            </a:r>
            <a:r>
              <a:rPr lang="cs-CZ" b="1" dirty="0"/>
              <a:t> </a:t>
            </a:r>
            <a:r>
              <a:rPr lang="cs-CZ" b="1" dirty="0" err="1"/>
              <a:t>cylindrica</a:t>
            </a:r>
            <a:r>
              <a:rPr lang="cs-CZ" b="1" dirty="0"/>
              <a:t>)</a:t>
            </a:r>
          </a:p>
          <a:p>
            <a:pPr marL="285750" indent="-285750">
              <a:buFontTx/>
              <a:buChar char="-"/>
            </a:pPr>
            <a:r>
              <a:rPr lang="cs-CZ" dirty="0"/>
              <a:t>styčné plochy ve tvaru válce</a:t>
            </a:r>
          </a:p>
          <a:p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Kladkový (</a:t>
            </a:r>
            <a:r>
              <a:rPr lang="cs-CZ" b="1" dirty="0" err="1"/>
              <a:t>articulatio</a:t>
            </a:r>
            <a:r>
              <a:rPr lang="cs-CZ" b="1" dirty="0"/>
              <a:t> </a:t>
            </a:r>
            <a:r>
              <a:rPr lang="cs-CZ" b="1" dirty="0" err="1"/>
              <a:t>trochlearis</a:t>
            </a:r>
            <a:r>
              <a:rPr lang="cs-CZ" b="1" dirty="0"/>
              <a:t>)</a:t>
            </a:r>
          </a:p>
          <a:p>
            <a:pPr marL="285750" indent="-285750">
              <a:buFontTx/>
              <a:buChar char="-"/>
            </a:pPr>
            <a:r>
              <a:rPr lang="cs-CZ" dirty="0"/>
              <a:t>tvar povrchu válce, jedna z kloubních ploch má vodící rýhu, druhá vodící lištu</a:t>
            </a:r>
          </a:p>
          <a:p>
            <a:pPr marL="285750" indent="-285750">
              <a:buFontTx/>
              <a:buChar char="-"/>
            </a:pPr>
            <a:r>
              <a:rPr lang="cs-CZ" dirty="0"/>
              <a:t>Možné pohyby: FL/EXT</a:t>
            </a:r>
          </a:p>
          <a:p>
            <a:pPr lvl="1"/>
            <a:endParaRPr lang="cs-CZ" sz="1400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B56FDB8C-9A19-4832-888B-7D9337AA34BF}"/>
              </a:ext>
            </a:extLst>
          </p:cNvPr>
          <p:cNvSpPr/>
          <p:nvPr/>
        </p:nvSpPr>
        <p:spPr>
          <a:xfrm>
            <a:off x="4321175" y="1412776"/>
            <a:ext cx="449929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Plochý (</a:t>
            </a:r>
            <a:r>
              <a:rPr lang="cs-CZ" b="1" dirty="0" err="1"/>
              <a:t>articulatio</a:t>
            </a:r>
            <a:r>
              <a:rPr lang="cs-CZ" b="1" dirty="0"/>
              <a:t> plana)</a:t>
            </a:r>
          </a:p>
          <a:p>
            <a:pPr marL="285750" indent="-285750">
              <a:buFontTx/>
              <a:buChar char="-"/>
            </a:pPr>
            <a:r>
              <a:rPr lang="cs-CZ" dirty="0"/>
              <a:t>téměř rovné styčné plochy, které po sobě klouzají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Tuhý (</a:t>
            </a:r>
            <a:r>
              <a:rPr lang="cs-CZ" b="1" dirty="0" err="1"/>
              <a:t>amphiartrosis</a:t>
            </a:r>
            <a:r>
              <a:rPr lang="cs-CZ" b="1" dirty="0"/>
              <a:t>)</a:t>
            </a:r>
          </a:p>
          <a:p>
            <a:pPr marL="285750" indent="-285750">
              <a:buFontTx/>
              <a:buChar char="-"/>
            </a:pPr>
            <a:r>
              <a:rPr lang="cs-CZ" dirty="0"/>
              <a:t>podobný kl. plochému, plochy jsou nepravidelné a lehce zvlněné - omezuje rozsah pohybů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BC25CC5-FB73-4F06-AD5A-813C7496B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279" y="3842550"/>
            <a:ext cx="7443792" cy="242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8845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1"/>
          <p:cNvSpPr txBox="1">
            <a:spLocks noChangeArrowheads="1"/>
          </p:cNvSpPr>
          <p:nvPr/>
        </p:nvSpPr>
        <p:spPr bwMode="auto">
          <a:xfrm>
            <a:off x="468313" y="6453336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 dirty="0">
                <a:latin typeface="Myriad Pro" pitchFamily="34" charset="0"/>
              </a:rPr>
              <a:t>Obecná anatomie</a:t>
            </a:r>
            <a:endParaRPr lang="cs-CZ" sz="1000" b="1" dirty="0">
              <a:latin typeface="Myriad Pro" pitchFamily="34" charset="0"/>
            </a:endParaRP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9DBA9242-D776-45CB-BA8F-B347F404B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324" y="742870"/>
            <a:ext cx="77057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srgbClr val="0070C0"/>
                </a:solidFill>
                <a:latin typeface="Arial" charset="0"/>
              </a:rPr>
              <a:t>2) Podle os pohybu</a:t>
            </a:r>
          </a:p>
        </p:txBody>
      </p:sp>
      <p:pic>
        <p:nvPicPr>
          <p:cNvPr id="6" name="Picture 17">
            <a:extLst>
              <a:ext uri="{FF2B5EF4-FFF2-40B4-BE49-F238E27FC236}">
                <a16:creationId xmlns:a16="http://schemas.microsoft.com/office/drawing/2014/main" id="{6D8565E2-F9BE-4686-B1AC-C6F43C96F6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" t="25407" r="1870" b="31822"/>
          <a:stretch/>
        </p:blipFill>
        <p:spPr bwMode="auto">
          <a:xfrm>
            <a:off x="454868" y="1136811"/>
            <a:ext cx="8287076" cy="2858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Skupina 6">
            <a:extLst>
              <a:ext uri="{FF2B5EF4-FFF2-40B4-BE49-F238E27FC236}">
                <a16:creationId xmlns:a16="http://schemas.microsoft.com/office/drawing/2014/main" id="{EACC7E2C-1FE5-4919-9F45-2D2BB93D68C6}"/>
              </a:ext>
            </a:extLst>
          </p:cNvPr>
          <p:cNvGrpSpPr/>
          <p:nvPr/>
        </p:nvGrpSpPr>
        <p:grpSpPr>
          <a:xfrm>
            <a:off x="107504" y="4085381"/>
            <a:ext cx="9037096" cy="2135675"/>
            <a:chOff x="1175315" y="4497080"/>
            <a:chExt cx="9136106" cy="2135675"/>
          </a:xfrm>
        </p:grpSpPr>
        <p:sp>
          <p:nvSpPr>
            <p:cNvPr id="8" name="TextovéPole 5">
              <a:extLst>
                <a:ext uri="{FF2B5EF4-FFF2-40B4-BE49-F238E27FC236}">
                  <a16:creationId xmlns:a16="http://schemas.microsoft.com/office/drawing/2014/main" id="{D8D7497B-BFD8-4CDD-82EF-4FFB9A10F4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5315" y="4497378"/>
              <a:ext cx="2326278" cy="46166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dirty="0">
                  <a:solidFill>
                    <a:srgbClr val="0000FF"/>
                  </a:solidFill>
                </a:rPr>
                <a:t>Jednoosý kloub</a:t>
              </a:r>
            </a:p>
          </p:txBody>
        </p:sp>
        <p:sp>
          <p:nvSpPr>
            <p:cNvPr id="9" name="TextovéPole 7">
              <a:extLst>
                <a:ext uri="{FF2B5EF4-FFF2-40B4-BE49-F238E27FC236}">
                  <a16:creationId xmlns:a16="http://schemas.microsoft.com/office/drawing/2014/main" id="{E88C16E4-22C2-4DF7-8081-999FD54DA2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9578" y="4524172"/>
              <a:ext cx="2103460" cy="46166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>
                  <a:solidFill>
                    <a:srgbClr val="0000FF"/>
                  </a:solidFill>
                </a:rPr>
                <a:t>Dvojosý kloub</a:t>
              </a:r>
            </a:p>
          </p:txBody>
        </p:sp>
        <p:sp>
          <p:nvSpPr>
            <p:cNvPr id="10" name="Obdélník 7">
              <a:extLst>
                <a:ext uri="{FF2B5EF4-FFF2-40B4-BE49-F238E27FC236}">
                  <a16:creationId xmlns:a16="http://schemas.microsoft.com/office/drawing/2014/main" id="{C4749502-A189-4278-829F-177B2EE15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51" y="4929188"/>
              <a:ext cx="2786063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600">
                <a:solidFill>
                  <a:srgbClr val="0000FF"/>
                </a:solidFill>
              </a:endParaRPr>
            </a:p>
          </p:txBody>
        </p:sp>
        <p:sp>
          <p:nvSpPr>
            <p:cNvPr id="11" name="TextovéPole 6">
              <a:extLst>
                <a:ext uri="{FF2B5EF4-FFF2-40B4-BE49-F238E27FC236}">
                  <a16:creationId xmlns:a16="http://schemas.microsoft.com/office/drawing/2014/main" id="{9B82A513-BDB7-4DC0-8CA5-BEA4B08505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74250" y="4497080"/>
              <a:ext cx="2701925" cy="46196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dirty="0">
                  <a:solidFill>
                    <a:srgbClr val="0000FF"/>
                  </a:solidFill>
                </a:rPr>
                <a:t>Trojosý kloub</a:t>
              </a:r>
            </a:p>
          </p:txBody>
        </p:sp>
        <p:sp>
          <p:nvSpPr>
            <p:cNvPr id="12" name="Obdélník 1">
              <a:extLst>
                <a:ext uri="{FF2B5EF4-FFF2-40B4-BE49-F238E27FC236}">
                  <a16:creationId xmlns:a16="http://schemas.microsoft.com/office/drawing/2014/main" id="{FF426FD0-5508-4FD9-AA42-2C63B54DBB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3835" y="5220030"/>
              <a:ext cx="2160587" cy="585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cs-CZ" altLang="cs-CZ" dirty="0" err="1">
                  <a:solidFill>
                    <a:srgbClr val="FF0000"/>
                  </a:solidFill>
                </a:rPr>
                <a:t>Karpometakarpální</a:t>
              </a:r>
              <a:r>
                <a:rPr lang="cs-CZ" altLang="cs-CZ" dirty="0">
                  <a:solidFill>
                    <a:srgbClr val="FF0000"/>
                  </a:solidFill>
                </a:rPr>
                <a:t> kloub palce</a:t>
              </a:r>
            </a:p>
          </p:txBody>
        </p:sp>
        <p:sp>
          <p:nvSpPr>
            <p:cNvPr id="13" name="TextovéPole 8">
              <a:extLst>
                <a:ext uri="{FF2B5EF4-FFF2-40B4-BE49-F238E27FC236}">
                  <a16:creationId xmlns:a16="http://schemas.microsoft.com/office/drawing/2014/main" id="{2FF514EC-09B9-4FCE-B5FF-863250CFAB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74250" y="5285739"/>
              <a:ext cx="2647640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 dirty="0">
                  <a:solidFill>
                    <a:srgbClr val="FF0000"/>
                  </a:solidFill>
                </a:rPr>
                <a:t>Ramenní, kyčelní kloub</a:t>
              </a:r>
            </a:p>
          </p:txBody>
        </p:sp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464B3638-F216-4B46-9AAA-5E35063FC7CB}"/>
                </a:ext>
              </a:extLst>
            </p:cNvPr>
            <p:cNvSpPr/>
            <p:nvPr/>
          </p:nvSpPr>
          <p:spPr>
            <a:xfrm>
              <a:off x="7525358" y="5801758"/>
              <a:ext cx="278606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600" dirty="0">
                  <a:latin typeface="Arial" panose="020B0604020202020204" pitchFamily="34" charset="0"/>
                </a:rPr>
                <a:t>Pohyby podél 3 os:</a:t>
              </a:r>
            </a:p>
            <a:p>
              <a:r>
                <a:rPr lang="cs-CZ" sz="1600" dirty="0">
                  <a:latin typeface="Arial" panose="020B0604020202020204" pitchFamily="34" charset="0"/>
                </a:rPr>
                <a:t>FL/EXT, ABD/ADD, rotace </a:t>
              </a:r>
            </a:p>
            <a:p>
              <a:r>
                <a:rPr lang="cs-CZ" sz="1600" dirty="0">
                  <a:latin typeface="Arial" panose="020B0604020202020204" pitchFamily="34" charset="0"/>
                </a:rPr>
                <a:t>(Kulovité klouby)</a:t>
              </a:r>
            </a:p>
          </p:txBody>
        </p:sp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5F20B8F4-34E6-4BBE-8425-873F7FFA8F0A}"/>
                </a:ext>
              </a:extLst>
            </p:cNvPr>
            <p:cNvSpPr/>
            <p:nvPr/>
          </p:nvSpPr>
          <p:spPr>
            <a:xfrm>
              <a:off x="4420180" y="5787774"/>
              <a:ext cx="260371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/>
              <a:r>
                <a:rPr lang="cs-CZ" sz="1600" dirty="0">
                  <a:latin typeface="Arial" panose="020B0604020202020204" pitchFamily="34" charset="0"/>
                </a:rPr>
                <a:t>Pohyby podél 2 os: </a:t>
              </a:r>
            </a:p>
            <a:p>
              <a:pPr marL="0" lvl="1"/>
              <a:r>
                <a:rPr lang="cs-CZ" sz="1600" dirty="0">
                  <a:latin typeface="Arial" panose="020B0604020202020204" pitchFamily="34" charset="0"/>
                </a:rPr>
                <a:t>FL/EXT, ABD/ADD</a:t>
              </a:r>
            </a:p>
            <a:p>
              <a:pPr marL="0" lvl="1"/>
              <a:r>
                <a:rPr lang="cs-CZ" sz="1600" dirty="0">
                  <a:latin typeface="Arial" panose="020B0604020202020204" pitchFamily="34" charset="0"/>
                </a:rPr>
                <a:t>(Kloub elipsovitý, sedlový)</a:t>
              </a:r>
            </a:p>
          </p:txBody>
        </p:sp>
      </p:grpSp>
      <p:sp>
        <p:nvSpPr>
          <p:cNvPr id="16" name="TextovéPole 8">
            <a:extLst>
              <a:ext uri="{FF2B5EF4-FFF2-40B4-BE49-F238E27FC236}">
                <a16:creationId xmlns:a16="http://schemas.microsoft.com/office/drawing/2014/main" id="{60AADDE7-FE10-4C10-B3EC-3C674C1F4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4809918"/>
            <a:ext cx="2500313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 dirty="0" err="1">
                <a:solidFill>
                  <a:srgbClr val="FF0000"/>
                </a:solidFill>
              </a:rPr>
              <a:t>Radioulnární</a:t>
            </a:r>
            <a:r>
              <a:rPr lang="cs-CZ" altLang="cs-CZ" sz="1600" dirty="0">
                <a:solidFill>
                  <a:srgbClr val="FF0000"/>
                </a:solidFill>
              </a:rPr>
              <a:t> proximální kloub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D363716E-286D-49B9-8D1C-280B54E124E5}"/>
              </a:ext>
            </a:extLst>
          </p:cNvPr>
          <p:cNvSpPr/>
          <p:nvPr/>
        </p:nvSpPr>
        <p:spPr>
          <a:xfrm>
            <a:off x="0" y="5457295"/>
            <a:ext cx="30827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cs-CZ" sz="1600" dirty="0">
                <a:latin typeface="Arial" panose="020B0604020202020204" pitchFamily="34" charset="0"/>
              </a:rPr>
              <a:t>Pohyby pouze kolem 1 osy</a:t>
            </a:r>
          </a:p>
          <a:p>
            <a:pPr marL="0" lvl="1"/>
            <a:r>
              <a:rPr lang="cs-CZ" sz="1600" dirty="0">
                <a:latin typeface="Arial" panose="020B0604020202020204" pitchFamily="34" charset="0"/>
              </a:rPr>
              <a:t>(Kloub válcový, kladkový)</a:t>
            </a:r>
          </a:p>
        </p:txBody>
      </p:sp>
    </p:spTree>
    <p:extLst>
      <p:ext uri="{BB962C8B-B14F-4D97-AF65-F5344CB8AC3E}">
        <p14:creationId xmlns:p14="http://schemas.microsoft.com/office/powerpoint/2010/main" val="11830536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1"/>
          <p:cNvSpPr txBox="1">
            <a:spLocks noChangeArrowheads="1"/>
          </p:cNvSpPr>
          <p:nvPr/>
        </p:nvSpPr>
        <p:spPr bwMode="auto">
          <a:xfrm>
            <a:off x="468313" y="6453336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 dirty="0">
                <a:latin typeface="Myriad Pro" pitchFamily="34" charset="0"/>
              </a:rPr>
              <a:t>Obecná anatomie</a:t>
            </a:r>
            <a:endParaRPr lang="cs-CZ" sz="1000" b="1" dirty="0">
              <a:latin typeface="Myriad Pro" pitchFamily="34" charset="0"/>
            </a:endParaRP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9DBA9242-D776-45CB-BA8F-B347F404B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052736"/>
            <a:ext cx="77057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  <a:latin typeface="Arial" charset="0"/>
              </a:rPr>
              <a:t>3) Podle počtu kostí a přítomnosti disků či menisků</a:t>
            </a:r>
            <a:endParaRPr lang="cs-CZ" altLang="cs-CZ" sz="2400" b="1" dirty="0">
              <a:solidFill>
                <a:srgbClr val="0070C0"/>
              </a:solidFill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9C39F4B-6BDD-44DE-B0F9-4A8CE8F59485}"/>
              </a:ext>
            </a:extLst>
          </p:cNvPr>
          <p:cNvSpPr txBox="1"/>
          <p:nvPr/>
        </p:nvSpPr>
        <p:spPr>
          <a:xfrm>
            <a:off x="468313" y="1988840"/>
            <a:ext cx="8496175" cy="791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cs-CZ" altLang="cs-CZ" sz="1600" b="1" dirty="0"/>
              <a:t>JEDNODUCHÝ KLOUB </a:t>
            </a:r>
            <a:r>
              <a:rPr lang="cs-CZ" altLang="cs-CZ" sz="1600" dirty="0"/>
              <a:t>- kontaktují se zde 2 kosti, neobsahuje </a:t>
            </a:r>
            <a:r>
              <a:rPr lang="cs-CZ" altLang="cs-CZ" sz="1600" dirty="0" err="1"/>
              <a:t>diskus</a:t>
            </a:r>
            <a:r>
              <a:rPr lang="cs-CZ" altLang="cs-CZ" sz="1600" dirty="0"/>
              <a:t> 	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cs-CZ" altLang="cs-CZ" sz="1600" b="1" dirty="0"/>
              <a:t>SLOŽENÝ KLOUB </a:t>
            </a:r>
            <a:r>
              <a:rPr lang="cs-CZ" altLang="cs-CZ" sz="1600" dirty="0"/>
              <a:t>- kontaktují se více než 2 kosti nebo kloub obsahuje </a:t>
            </a:r>
            <a:r>
              <a:rPr lang="cs-CZ" altLang="cs-CZ" sz="1600" dirty="0" err="1"/>
              <a:t>diskus</a:t>
            </a:r>
            <a:r>
              <a:rPr lang="cs-CZ" altLang="cs-CZ" sz="1600" dirty="0"/>
              <a:t> (meniskus)</a:t>
            </a:r>
            <a:endParaRPr lang="cs-CZ" sz="1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9074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1"/>
          <p:cNvSpPr txBox="1">
            <a:spLocks noChangeArrowheads="1"/>
          </p:cNvSpPr>
          <p:nvPr/>
        </p:nvSpPr>
        <p:spPr bwMode="auto">
          <a:xfrm>
            <a:off x="468313" y="6453336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 dirty="0">
                <a:latin typeface="Myriad Pro" pitchFamily="34" charset="0"/>
              </a:rPr>
              <a:t>Obecná anatomie</a:t>
            </a:r>
            <a:endParaRPr lang="cs-CZ" sz="1000" b="1" dirty="0">
              <a:latin typeface="Myriad Pro" pitchFamily="34" charset="0"/>
            </a:endParaRP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9DBA9242-D776-45CB-BA8F-B347F404B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9038" y="698880"/>
            <a:ext cx="22259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b="1" dirty="0">
                <a:solidFill>
                  <a:srgbClr val="0070C0"/>
                </a:solidFill>
              </a:rPr>
              <a:t>OPAKOVÁNÍ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B546D33-C968-456E-B2CE-2B60A52CFF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671" y="82547"/>
            <a:ext cx="647463" cy="90872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B3EE0B6F-F41D-48BE-9330-82BBEDA4AB74}"/>
              </a:ext>
            </a:extLst>
          </p:cNvPr>
          <p:cNvSpPr/>
          <p:nvPr/>
        </p:nvSpPr>
        <p:spPr>
          <a:xfrm>
            <a:off x="300168" y="1744643"/>
            <a:ext cx="8304280" cy="2906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UVEDTE PŘÍKLADY KLOUBŮ V TĚLĚ: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ea typeface="Calibri" panose="020F0502020204030204" pitchFamily="34" charset="0"/>
                <a:cs typeface="Times New Roman" panose="02020603050405020304" pitchFamily="18" charset="0"/>
              </a:rPr>
              <a:t>1) kloub válcový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ea typeface="Calibri" panose="020F0502020204030204" pitchFamily="34" charset="0"/>
                <a:cs typeface="Times New Roman" panose="02020603050405020304" pitchFamily="18" charset="0"/>
              </a:rPr>
              <a:t>2) kloub kulovitý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ea typeface="Calibri" panose="020F0502020204030204" pitchFamily="34" charset="0"/>
                <a:cs typeface="Times New Roman" panose="02020603050405020304" pitchFamily="18" charset="0"/>
              </a:rPr>
              <a:t>3) kloub elipsoidní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ea typeface="Calibri" panose="020F0502020204030204" pitchFamily="34" charset="0"/>
                <a:cs typeface="Times New Roman" panose="02020603050405020304" pitchFamily="18" charset="0"/>
              </a:rPr>
              <a:t>4) kloub sedlový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ea typeface="Calibri" panose="020F0502020204030204" pitchFamily="34" charset="0"/>
                <a:cs typeface="Times New Roman" panose="02020603050405020304" pitchFamily="18" charset="0"/>
              </a:rPr>
              <a:t>5) kloub plochý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ea typeface="Calibri" panose="020F0502020204030204" pitchFamily="34" charset="0"/>
                <a:cs typeface="Times New Roman" panose="02020603050405020304" pitchFamily="18" charset="0"/>
              </a:rPr>
              <a:t>6) kloub kladkový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ea typeface="Calibri" panose="020F0502020204030204" pitchFamily="34" charset="0"/>
                <a:cs typeface="Times New Roman" panose="02020603050405020304" pitchFamily="18" charset="0"/>
              </a:rPr>
              <a:t>7) Kloub tuhý (</a:t>
            </a:r>
            <a:r>
              <a:rPr lang="cs-CZ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amphyarthrosis</a:t>
            </a:r>
            <a:r>
              <a:rPr lang="cs-CZ" sz="1600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cs-CZ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064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1"/>
          <p:cNvSpPr txBox="1">
            <a:spLocks noChangeArrowheads="1"/>
          </p:cNvSpPr>
          <p:nvPr/>
        </p:nvSpPr>
        <p:spPr bwMode="auto">
          <a:xfrm>
            <a:off x="468313" y="6453336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 dirty="0">
                <a:latin typeface="Myriad Pro" pitchFamily="34" charset="0"/>
              </a:rPr>
              <a:t>Obecná anatomie</a:t>
            </a:r>
            <a:endParaRPr lang="cs-CZ" sz="1000" b="1" dirty="0">
              <a:latin typeface="Myriad Pro" pitchFamily="34" charset="0"/>
            </a:endParaRP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9DBA9242-D776-45CB-BA8F-B347F404B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4495" y="698880"/>
            <a:ext cx="14750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b="1" dirty="0">
                <a:solidFill>
                  <a:srgbClr val="0070C0"/>
                </a:solidFill>
              </a:rPr>
              <a:t>ZDROJE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9C39F4B-6BDD-44DE-B0F9-4A8CE8F59485}"/>
              </a:ext>
            </a:extLst>
          </p:cNvPr>
          <p:cNvSpPr txBox="1"/>
          <p:nvPr/>
        </p:nvSpPr>
        <p:spPr>
          <a:xfrm>
            <a:off x="719137" y="1412776"/>
            <a:ext cx="770572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POSPÍŠILOVÁ, Blanka a Olga PROCHÁZKOVÁ. </a:t>
            </a:r>
            <a:r>
              <a:rPr lang="cs-CZ" sz="1600" i="1" dirty="0"/>
              <a:t>Anatomie pro bakaláře I: obecná anatomie, systémy pohybové a orgánové</a:t>
            </a:r>
            <a:r>
              <a:rPr lang="cs-CZ" sz="1600" dirty="0"/>
              <a:t>. 2. nezměněné. Liberec: Technická univerzita v Liberci, Fakulta zdravotnických studií, 2016. ISBN 978-80-7494-306-5.</a:t>
            </a:r>
          </a:p>
          <a:p>
            <a:endParaRPr lang="cs-CZ" sz="1600" dirty="0"/>
          </a:p>
          <a:p>
            <a:r>
              <a:rPr lang="cs-CZ" sz="1600" dirty="0"/>
              <a:t>DYLEVSKÝ, Ivan. </a:t>
            </a:r>
            <a:r>
              <a:rPr lang="cs-CZ" sz="1600" i="1" dirty="0"/>
              <a:t>Somatologie: pro předmět Základy anatomie a fyziologie člověka</a:t>
            </a:r>
            <a:r>
              <a:rPr lang="cs-CZ" sz="1600" dirty="0"/>
              <a:t>. 3. přepracované a doplněné vydání. Praha: </a:t>
            </a:r>
            <a:r>
              <a:rPr lang="cs-CZ" sz="1600" dirty="0" err="1"/>
              <a:t>Grada</a:t>
            </a:r>
            <a:r>
              <a:rPr lang="cs-CZ" sz="1600" dirty="0"/>
              <a:t> </a:t>
            </a:r>
            <a:r>
              <a:rPr lang="cs-CZ" sz="1600" dirty="0" err="1"/>
              <a:t>Publishing</a:t>
            </a:r>
            <a:r>
              <a:rPr lang="cs-CZ" sz="1600" dirty="0"/>
              <a:t>, 2019. ISBN 978-80-271-2111-3.</a:t>
            </a:r>
          </a:p>
          <a:p>
            <a:endParaRPr lang="cs-CZ" sz="1600" dirty="0"/>
          </a:p>
          <a:p>
            <a:r>
              <a:rPr lang="cs-CZ" sz="1600" dirty="0"/>
              <a:t>GRIM, Miloš a Rastislav DRUGA. </a:t>
            </a:r>
            <a:r>
              <a:rPr lang="cs-CZ" sz="1600" i="1" dirty="0"/>
              <a:t>Základy anatomie</a:t>
            </a:r>
            <a:r>
              <a:rPr lang="cs-CZ" sz="1600" dirty="0"/>
              <a:t>. 1, Obecná anatomie a pohybový systém. Praha: Karolinum, 2001. ISBN 80-246-0307-1.</a:t>
            </a:r>
          </a:p>
          <a:p>
            <a:endParaRPr lang="cs-CZ" altLang="cs-CZ" sz="1600" b="1" dirty="0">
              <a:cs typeface="Times New Roman" panose="02020603050405020304" pitchFamily="18" charset="0"/>
            </a:endParaRPr>
          </a:p>
          <a:p>
            <a:r>
              <a:rPr lang="cs-CZ" altLang="cs-CZ" sz="1600" dirty="0">
                <a:cs typeface="Times New Roman" panose="02020603050405020304" pitchFamily="18" charset="0"/>
              </a:rPr>
              <a:t>Hudák R. a kol. </a:t>
            </a:r>
            <a:r>
              <a:rPr lang="cs-CZ" altLang="cs-CZ" sz="1600" i="1" dirty="0" err="1">
                <a:cs typeface="Times New Roman" panose="02020603050405020304" pitchFamily="18" charset="0"/>
              </a:rPr>
              <a:t>Memorix</a:t>
            </a:r>
            <a:r>
              <a:rPr lang="cs-CZ" altLang="cs-CZ" sz="1600" i="1" dirty="0">
                <a:cs typeface="Times New Roman" panose="02020603050405020304" pitchFamily="18" charset="0"/>
              </a:rPr>
              <a:t> anatomie</a:t>
            </a:r>
            <a:r>
              <a:rPr lang="cs-CZ" altLang="cs-CZ" sz="1600" dirty="0">
                <a:cs typeface="Times New Roman" panose="02020603050405020304" pitchFamily="18" charset="0"/>
              </a:rPr>
              <a:t>. Praha: Triton, 2017. ISBN 978-80-7553-420-0. </a:t>
            </a:r>
          </a:p>
          <a:p>
            <a:pPr marL="342900" indent="-342900">
              <a:buFont typeface="+mj-lt"/>
              <a:buAutoNum type="arabicPeriod"/>
            </a:pPr>
            <a:endParaRPr lang="cs-CZ" sz="1600" dirty="0"/>
          </a:p>
          <a:p>
            <a:pPr marL="342900" indent="-342900">
              <a:buFont typeface="+mj-lt"/>
              <a:buAutoNum type="arabicPeriod"/>
            </a:pPr>
            <a:endParaRPr lang="cs-CZ" sz="1600" dirty="0"/>
          </a:p>
          <a:p>
            <a:r>
              <a:rPr lang="cs-CZ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9083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1"/>
          <p:cNvSpPr txBox="1">
            <a:spLocks noChangeArrowheads="1"/>
          </p:cNvSpPr>
          <p:nvPr/>
        </p:nvSpPr>
        <p:spPr bwMode="auto">
          <a:xfrm>
            <a:off x="468313" y="6453336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 dirty="0">
                <a:latin typeface="Myriad Pro" pitchFamily="34" charset="0"/>
              </a:rPr>
              <a:t>Obecná anatomie</a:t>
            </a:r>
            <a:endParaRPr lang="cs-CZ" sz="1000" b="1" dirty="0">
              <a:latin typeface="Myriad Pro" pitchFamily="34" charset="0"/>
            </a:endParaRP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9DBA9242-D776-45CB-BA8F-B347F404B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5499" y="698880"/>
            <a:ext cx="22930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b="1" dirty="0">
                <a:solidFill>
                  <a:srgbClr val="0070C0"/>
                </a:solidFill>
              </a:rPr>
              <a:t>SMĚRY TĚLA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7A896F52-F4C9-4D66-8ACA-BCECF8BA2DC2}"/>
              </a:ext>
            </a:extLst>
          </p:cNvPr>
          <p:cNvSpPr/>
          <p:nvPr/>
        </p:nvSpPr>
        <p:spPr>
          <a:xfrm>
            <a:off x="395536" y="1223583"/>
            <a:ext cx="813690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 u="sng" dirty="0"/>
              <a:t>SMĚRY NA TRUPU: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1600" b="1" dirty="0"/>
              <a:t>Superior: </a:t>
            </a:r>
            <a:r>
              <a:rPr lang="cs-CZ" altLang="cs-CZ" sz="1600" dirty="0"/>
              <a:t>horní (</a:t>
            </a:r>
            <a:r>
              <a:rPr lang="cs-CZ" altLang="cs-CZ" sz="1600" dirty="0" err="1"/>
              <a:t>cranialis</a:t>
            </a:r>
            <a:r>
              <a:rPr lang="cs-CZ" altLang="cs-CZ" sz="1600" dirty="0"/>
              <a:t>: směrem k hlavě)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1600" b="1" dirty="0"/>
              <a:t>Inferior: </a:t>
            </a:r>
            <a:r>
              <a:rPr lang="cs-CZ" altLang="cs-CZ" sz="1600" dirty="0"/>
              <a:t>dolní (</a:t>
            </a:r>
            <a:r>
              <a:rPr lang="cs-CZ" altLang="cs-CZ" sz="1600" dirty="0" err="1"/>
              <a:t>caudalis</a:t>
            </a:r>
            <a:r>
              <a:rPr lang="cs-CZ" altLang="cs-CZ" sz="1600" dirty="0"/>
              <a:t>: směrem k dolnímu konci těla)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600" dirty="0"/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1600" b="1" dirty="0" err="1"/>
              <a:t>Anterior</a:t>
            </a:r>
            <a:r>
              <a:rPr lang="cs-CZ" altLang="cs-CZ" sz="1600" b="1" dirty="0"/>
              <a:t>: </a:t>
            </a:r>
            <a:r>
              <a:rPr lang="cs-CZ" altLang="cs-CZ" sz="1600" dirty="0"/>
              <a:t>přední (</a:t>
            </a:r>
            <a:r>
              <a:rPr lang="cs-CZ" altLang="cs-CZ" sz="1600" dirty="0" err="1"/>
              <a:t>ventralis</a:t>
            </a:r>
            <a:r>
              <a:rPr lang="cs-CZ" altLang="cs-CZ" sz="1600" dirty="0"/>
              <a:t>: směrem dopředu, </a:t>
            </a:r>
            <a:r>
              <a:rPr lang="cs-CZ" altLang="cs-CZ" sz="1600" dirty="0" err="1"/>
              <a:t>venter</a:t>
            </a:r>
            <a:r>
              <a:rPr lang="cs-CZ" altLang="cs-CZ" sz="1600" dirty="0"/>
              <a:t> = břicho)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1600" b="1" dirty="0" err="1"/>
              <a:t>Posterior</a:t>
            </a:r>
            <a:r>
              <a:rPr lang="cs-CZ" altLang="cs-CZ" sz="1600" b="1" dirty="0"/>
              <a:t>:</a:t>
            </a:r>
            <a:r>
              <a:rPr lang="cs-CZ" altLang="cs-CZ" sz="1600" dirty="0"/>
              <a:t> zadní (dorsalis: směrem dozadu, </a:t>
            </a:r>
            <a:r>
              <a:rPr lang="cs-CZ" altLang="cs-CZ" sz="1600" dirty="0" err="1"/>
              <a:t>dorsum</a:t>
            </a:r>
            <a:r>
              <a:rPr lang="cs-CZ" altLang="cs-CZ" sz="1600" dirty="0"/>
              <a:t> = záda)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600" dirty="0"/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1600" b="1" dirty="0" err="1"/>
              <a:t>Medialis</a:t>
            </a:r>
            <a:r>
              <a:rPr lang="cs-CZ" altLang="cs-CZ" sz="1600" b="1" dirty="0"/>
              <a:t>:</a:t>
            </a:r>
            <a:r>
              <a:rPr lang="cs-CZ" altLang="cs-CZ" sz="1600" dirty="0"/>
              <a:t> ležící blíže ke střední (mediánní) rovině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1600" b="1" dirty="0" err="1"/>
              <a:t>Lateralis</a:t>
            </a:r>
            <a:r>
              <a:rPr lang="cs-CZ" altLang="cs-CZ" sz="1600" b="1" dirty="0"/>
              <a:t>:</a:t>
            </a:r>
            <a:r>
              <a:rPr lang="cs-CZ" altLang="cs-CZ" sz="1600" dirty="0"/>
              <a:t> ležící vzdáleněji od střední roviny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600" dirty="0"/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1600" b="1" dirty="0" err="1"/>
              <a:t>Dexter</a:t>
            </a:r>
            <a:r>
              <a:rPr lang="cs-CZ" altLang="cs-CZ" sz="1600" b="1" dirty="0"/>
              <a:t>:</a:t>
            </a:r>
            <a:r>
              <a:rPr lang="cs-CZ" altLang="cs-CZ" sz="1600" dirty="0"/>
              <a:t> pravý 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1600" b="1" dirty="0" err="1"/>
              <a:t>Sinister</a:t>
            </a:r>
            <a:r>
              <a:rPr lang="cs-CZ" altLang="cs-CZ" sz="1600" b="1" dirty="0"/>
              <a:t>:</a:t>
            </a:r>
            <a:r>
              <a:rPr lang="cs-CZ" altLang="cs-CZ" sz="1600" dirty="0"/>
              <a:t> levý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600" dirty="0"/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1600" b="1" dirty="0" err="1"/>
              <a:t>Superficialis</a:t>
            </a:r>
            <a:r>
              <a:rPr lang="cs-CZ" altLang="cs-CZ" sz="1600" b="1" dirty="0"/>
              <a:t>:</a:t>
            </a:r>
            <a:r>
              <a:rPr lang="cs-CZ" altLang="cs-CZ" sz="1600" dirty="0"/>
              <a:t> povrchový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1600" b="1" dirty="0" err="1"/>
              <a:t>Profundus</a:t>
            </a:r>
            <a:r>
              <a:rPr lang="cs-CZ" altLang="cs-CZ" sz="1600" b="1" dirty="0"/>
              <a:t>:</a:t>
            </a:r>
            <a:r>
              <a:rPr lang="cs-CZ" altLang="cs-CZ" sz="1600" dirty="0"/>
              <a:t> hluboký</a:t>
            </a:r>
            <a:br>
              <a:rPr lang="cs-CZ" altLang="cs-CZ" sz="1600" dirty="0"/>
            </a:br>
            <a:endParaRPr lang="cs-CZ" altLang="cs-CZ" sz="1600" dirty="0"/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1600" b="1" dirty="0" err="1"/>
              <a:t>Internus</a:t>
            </a:r>
            <a:r>
              <a:rPr lang="cs-CZ" altLang="cs-CZ" sz="1600" b="1" dirty="0"/>
              <a:t>:</a:t>
            </a:r>
            <a:r>
              <a:rPr lang="cs-CZ" altLang="cs-CZ" sz="1600" dirty="0"/>
              <a:t> vnitřní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1600" b="1" dirty="0" err="1"/>
              <a:t>Externus</a:t>
            </a:r>
            <a:r>
              <a:rPr lang="cs-CZ" altLang="cs-CZ" sz="1600" b="1" dirty="0"/>
              <a:t>:</a:t>
            </a:r>
            <a:r>
              <a:rPr lang="cs-CZ" altLang="cs-CZ" sz="1600" dirty="0"/>
              <a:t> zevní, vnější </a:t>
            </a:r>
            <a:br>
              <a:rPr lang="cs-CZ" altLang="cs-CZ" sz="1600" dirty="0"/>
            </a:br>
            <a:r>
              <a:rPr lang="cs-CZ" altLang="cs-CZ" sz="1600" dirty="0"/>
              <a:t>(obou výrazů se někdy používá jako </a:t>
            </a:r>
            <a:r>
              <a:rPr lang="cs-CZ" altLang="cs-CZ" sz="1600" dirty="0" err="1"/>
              <a:t>medialis</a:t>
            </a:r>
            <a:r>
              <a:rPr lang="cs-CZ" altLang="cs-CZ" sz="1600" dirty="0"/>
              <a:t> – </a:t>
            </a:r>
            <a:r>
              <a:rPr lang="cs-CZ" altLang="cs-CZ" sz="1600" dirty="0" err="1"/>
              <a:t>lateralis</a:t>
            </a:r>
            <a:r>
              <a:rPr lang="cs-CZ" altLang="cs-CZ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46241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1"/>
          <p:cNvSpPr txBox="1">
            <a:spLocks noChangeArrowheads="1"/>
          </p:cNvSpPr>
          <p:nvPr/>
        </p:nvSpPr>
        <p:spPr bwMode="auto">
          <a:xfrm>
            <a:off x="468313" y="6453336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 dirty="0">
                <a:latin typeface="Myriad Pro" pitchFamily="34" charset="0"/>
              </a:rPr>
              <a:t>Obecná anatomie</a:t>
            </a:r>
            <a:endParaRPr lang="cs-CZ" sz="1000" b="1" dirty="0">
              <a:latin typeface="Myriad Pro" pitchFamily="34" charset="0"/>
            </a:endParaRP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9DBA9242-D776-45CB-BA8F-B347F404B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5499" y="698880"/>
            <a:ext cx="22930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b="1" dirty="0">
                <a:solidFill>
                  <a:srgbClr val="0070C0"/>
                </a:solidFill>
              </a:rPr>
              <a:t>SMĚRY TĚLA</a:t>
            </a:r>
          </a:p>
        </p:txBody>
      </p:sp>
      <p:sp>
        <p:nvSpPr>
          <p:cNvPr id="6" name="Obdélník 3">
            <a:extLst>
              <a:ext uri="{FF2B5EF4-FFF2-40B4-BE49-F238E27FC236}">
                <a16:creationId xmlns:a16="http://schemas.microsoft.com/office/drawing/2014/main" id="{B48F79BF-FA43-408C-A442-179C9C195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921" y="1291687"/>
            <a:ext cx="7848872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 u="sng" dirty="0">
                <a:latin typeface="+mn-lt"/>
              </a:rPr>
              <a:t>SMĚRY NA KONČETINÁCH:</a:t>
            </a:r>
          </a:p>
          <a:p>
            <a:pPr marL="285750" indent="-285750">
              <a:spcBef>
                <a:spcPct val="0"/>
              </a:spcBef>
            </a:pPr>
            <a:r>
              <a:rPr lang="cs-CZ" altLang="cs-CZ" sz="1600" b="1" dirty="0">
                <a:latin typeface="+mn-lt"/>
              </a:rPr>
              <a:t>Superior/inferior, </a:t>
            </a:r>
            <a:r>
              <a:rPr lang="cs-CZ" altLang="cs-CZ" sz="1600" b="1" dirty="0" err="1">
                <a:latin typeface="+mn-lt"/>
              </a:rPr>
              <a:t>anterior</a:t>
            </a:r>
            <a:r>
              <a:rPr lang="cs-CZ" altLang="cs-CZ" sz="1600" b="1" dirty="0">
                <a:latin typeface="+mn-lt"/>
              </a:rPr>
              <a:t>/</a:t>
            </a:r>
            <a:r>
              <a:rPr lang="cs-CZ" altLang="cs-CZ" sz="1600" b="1" dirty="0" err="1">
                <a:latin typeface="+mn-lt"/>
              </a:rPr>
              <a:t>posterior</a:t>
            </a:r>
            <a:r>
              <a:rPr lang="cs-CZ" altLang="cs-CZ" sz="1600" b="1" dirty="0">
                <a:latin typeface="+mn-lt"/>
              </a:rPr>
              <a:t>, </a:t>
            </a:r>
            <a:r>
              <a:rPr lang="cs-CZ" altLang="cs-CZ" sz="1600" b="1" dirty="0" err="1">
                <a:latin typeface="+mn-lt"/>
              </a:rPr>
              <a:t>medialis</a:t>
            </a:r>
            <a:r>
              <a:rPr lang="cs-CZ" altLang="cs-CZ" sz="1600" b="1" dirty="0">
                <a:latin typeface="+mn-lt"/>
              </a:rPr>
              <a:t>/</a:t>
            </a:r>
            <a:r>
              <a:rPr lang="cs-CZ" altLang="cs-CZ" sz="1600" b="1" dirty="0" err="1">
                <a:latin typeface="+mn-lt"/>
              </a:rPr>
              <a:t>lateralis</a:t>
            </a:r>
            <a:r>
              <a:rPr lang="cs-CZ" altLang="cs-CZ" sz="1600" b="1" dirty="0">
                <a:latin typeface="+mn-lt"/>
              </a:rPr>
              <a:t> </a:t>
            </a:r>
            <a:r>
              <a:rPr lang="cs-CZ" altLang="cs-CZ" sz="1600" dirty="0">
                <a:latin typeface="+mn-lt"/>
              </a:rPr>
              <a:t>(stejně jako na trupu)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600" dirty="0">
              <a:latin typeface="+mn-lt"/>
            </a:endParaRPr>
          </a:p>
          <a:p>
            <a:pPr marL="285750" indent="-285750">
              <a:spcBef>
                <a:spcPct val="0"/>
              </a:spcBef>
            </a:pPr>
            <a:r>
              <a:rPr lang="cs-CZ" altLang="cs-CZ" sz="1600" b="1" dirty="0" err="1">
                <a:latin typeface="+mn-lt"/>
              </a:rPr>
              <a:t>Proximalis</a:t>
            </a:r>
            <a:r>
              <a:rPr lang="cs-CZ" altLang="cs-CZ" sz="1600" b="1" dirty="0">
                <a:latin typeface="+mn-lt"/>
              </a:rPr>
              <a:t>: </a:t>
            </a:r>
            <a:r>
              <a:rPr lang="cs-CZ" altLang="cs-CZ" sz="1600" dirty="0">
                <a:latin typeface="+mn-lt"/>
              </a:rPr>
              <a:t>bližší k trupu  </a:t>
            </a:r>
          </a:p>
          <a:p>
            <a:pPr marL="285750" indent="-285750">
              <a:spcBef>
                <a:spcPct val="0"/>
              </a:spcBef>
            </a:pPr>
            <a:r>
              <a:rPr lang="cs-CZ" altLang="cs-CZ" sz="1600" b="1" dirty="0" err="1">
                <a:latin typeface="+mn-lt"/>
              </a:rPr>
              <a:t>Distalis</a:t>
            </a:r>
            <a:r>
              <a:rPr lang="cs-CZ" altLang="cs-CZ" sz="1600" b="1" dirty="0">
                <a:latin typeface="+mn-lt"/>
              </a:rPr>
              <a:t>: </a:t>
            </a:r>
            <a:r>
              <a:rPr lang="cs-CZ" altLang="cs-CZ" sz="1600" dirty="0">
                <a:latin typeface="+mn-lt"/>
              </a:rPr>
              <a:t>vzdálenější od trupu </a:t>
            </a:r>
            <a:br>
              <a:rPr lang="cs-CZ" altLang="cs-CZ" sz="1600" dirty="0">
                <a:latin typeface="+mn-lt"/>
              </a:rPr>
            </a:br>
            <a:endParaRPr lang="cs-CZ" altLang="cs-CZ" sz="1600" dirty="0">
              <a:latin typeface="+mn-lt"/>
            </a:endParaRPr>
          </a:p>
          <a:p>
            <a:pPr>
              <a:spcBef>
                <a:spcPct val="0"/>
              </a:spcBef>
              <a:buNone/>
            </a:pPr>
            <a:r>
              <a:rPr lang="cs-CZ" altLang="cs-CZ" sz="1600" u="sng" dirty="0">
                <a:latin typeface="+mn-lt"/>
              </a:rPr>
              <a:t>Na horní končetině:</a:t>
            </a:r>
          </a:p>
          <a:p>
            <a:pPr marL="285750" indent="-285750">
              <a:spcBef>
                <a:spcPct val="0"/>
              </a:spcBef>
            </a:pPr>
            <a:r>
              <a:rPr lang="cs-CZ" altLang="cs-CZ" sz="1600" b="1" dirty="0" err="1">
                <a:latin typeface="+mn-lt"/>
              </a:rPr>
              <a:t>Radialis</a:t>
            </a:r>
            <a:r>
              <a:rPr lang="cs-CZ" altLang="cs-CZ" sz="1600" b="1" dirty="0">
                <a:latin typeface="+mn-lt"/>
              </a:rPr>
              <a:t>: </a:t>
            </a:r>
            <a:r>
              <a:rPr lang="cs-CZ" altLang="cs-CZ" sz="1600" dirty="0">
                <a:latin typeface="+mn-lt"/>
              </a:rPr>
              <a:t>zevní, bližší ke kosti vřetenní (radiu), palcový okraj</a:t>
            </a:r>
          </a:p>
          <a:p>
            <a:pPr marL="285750" indent="-285750">
              <a:spcBef>
                <a:spcPct val="0"/>
              </a:spcBef>
            </a:pPr>
            <a:r>
              <a:rPr lang="cs-CZ" altLang="cs-CZ" sz="1600" b="1" dirty="0" err="1">
                <a:latin typeface="+mn-lt"/>
              </a:rPr>
              <a:t>Ulnaris</a:t>
            </a:r>
            <a:r>
              <a:rPr lang="cs-CZ" altLang="cs-CZ" sz="1600" b="1" dirty="0">
                <a:latin typeface="+mn-lt"/>
              </a:rPr>
              <a:t>: </a:t>
            </a:r>
            <a:r>
              <a:rPr lang="cs-CZ" altLang="cs-CZ" sz="1600" dirty="0">
                <a:latin typeface="+mn-lt"/>
              </a:rPr>
              <a:t>vnitřní, bližší ke kosti loketní (ulně), malíkový okraj</a:t>
            </a:r>
          </a:p>
          <a:p>
            <a:pPr marL="285750" indent="-285750">
              <a:spcBef>
                <a:spcPct val="0"/>
              </a:spcBef>
            </a:pPr>
            <a:endParaRPr lang="cs-CZ" altLang="cs-CZ" sz="1600" dirty="0">
              <a:latin typeface="+mn-lt"/>
            </a:endParaRPr>
          </a:p>
          <a:p>
            <a:pPr>
              <a:spcBef>
                <a:spcPct val="0"/>
              </a:spcBef>
              <a:buNone/>
            </a:pPr>
            <a:r>
              <a:rPr lang="cs-CZ" altLang="cs-CZ" sz="1600" u="sng" dirty="0">
                <a:latin typeface="+mn-lt"/>
              </a:rPr>
              <a:t>Na dolní končetině:</a:t>
            </a:r>
          </a:p>
          <a:p>
            <a:pPr marL="285750" indent="-285750">
              <a:spcBef>
                <a:spcPct val="0"/>
              </a:spcBef>
            </a:pPr>
            <a:r>
              <a:rPr lang="cs-CZ" altLang="cs-CZ" sz="1600" b="1" dirty="0" err="1">
                <a:latin typeface="+mn-lt"/>
              </a:rPr>
              <a:t>Tibialis</a:t>
            </a:r>
            <a:r>
              <a:rPr lang="cs-CZ" altLang="cs-CZ" sz="1600" b="1" dirty="0">
                <a:latin typeface="+mn-lt"/>
              </a:rPr>
              <a:t>: </a:t>
            </a:r>
            <a:r>
              <a:rPr lang="cs-CZ" altLang="cs-CZ" sz="1600" dirty="0">
                <a:latin typeface="+mn-lt"/>
              </a:rPr>
              <a:t>vnitřní, palcový okraj, bližší ke kosti holenní (</a:t>
            </a:r>
            <a:r>
              <a:rPr lang="cs-CZ" altLang="cs-CZ" sz="1600" dirty="0" err="1">
                <a:latin typeface="+mn-lt"/>
              </a:rPr>
              <a:t>tibii</a:t>
            </a:r>
            <a:r>
              <a:rPr lang="cs-CZ" altLang="cs-CZ" sz="1600" dirty="0">
                <a:latin typeface="+mn-lt"/>
              </a:rPr>
              <a:t>) </a:t>
            </a:r>
          </a:p>
          <a:p>
            <a:pPr marL="285750" indent="-285750">
              <a:spcBef>
                <a:spcPct val="0"/>
              </a:spcBef>
            </a:pPr>
            <a:r>
              <a:rPr lang="cs-CZ" altLang="cs-CZ" sz="1600" b="1" dirty="0" err="1">
                <a:latin typeface="+mn-lt"/>
              </a:rPr>
              <a:t>Fibularis</a:t>
            </a:r>
            <a:r>
              <a:rPr lang="cs-CZ" altLang="cs-CZ" sz="1600" b="1" dirty="0">
                <a:latin typeface="+mn-lt"/>
              </a:rPr>
              <a:t>: </a:t>
            </a:r>
            <a:r>
              <a:rPr lang="cs-CZ" altLang="cs-CZ" sz="1600" dirty="0">
                <a:latin typeface="+mn-lt"/>
              </a:rPr>
              <a:t>zevní, malíkový okraj, bližší ke kosti lýtkové (fibule) 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600" dirty="0">
              <a:latin typeface="+mn-lt"/>
            </a:endParaRPr>
          </a:p>
          <a:p>
            <a:pPr>
              <a:spcBef>
                <a:spcPct val="0"/>
              </a:spcBef>
              <a:buNone/>
            </a:pPr>
            <a:r>
              <a:rPr lang="cs-CZ" altLang="cs-CZ" sz="1600" u="sng" dirty="0">
                <a:latin typeface="+mn-lt"/>
              </a:rPr>
              <a:t>Na ruce/noze: </a:t>
            </a:r>
          </a:p>
          <a:p>
            <a:pPr marL="285750" indent="-285750">
              <a:spcBef>
                <a:spcPct val="0"/>
              </a:spcBef>
            </a:pPr>
            <a:r>
              <a:rPr lang="cs-CZ" altLang="cs-CZ" sz="1600" b="1" dirty="0" err="1">
                <a:latin typeface="+mn-lt"/>
              </a:rPr>
              <a:t>Palmaris</a:t>
            </a:r>
            <a:r>
              <a:rPr lang="cs-CZ" altLang="cs-CZ" sz="1600" b="1" dirty="0">
                <a:latin typeface="+mn-lt"/>
              </a:rPr>
              <a:t> (</a:t>
            </a:r>
            <a:r>
              <a:rPr lang="cs-CZ" altLang="cs-CZ" sz="1600" b="1" dirty="0" err="1">
                <a:latin typeface="+mn-lt"/>
              </a:rPr>
              <a:t>volaris</a:t>
            </a:r>
            <a:r>
              <a:rPr lang="cs-CZ" altLang="cs-CZ" sz="1600" b="1" dirty="0">
                <a:latin typeface="+mn-lt"/>
              </a:rPr>
              <a:t>): </a:t>
            </a:r>
            <a:r>
              <a:rPr lang="cs-CZ" altLang="cs-CZ" sz="1600" dirty="0">
                <a:latin typeface="+mn-lt"/>
              </a:rPr>
              <a:t>dlaňový, směrem do dlaně (palma = dlaň) </a:t>
            </a:r>
          </a:p>
          <a:p>
            <a:pPr marL="285750" indent="-285750">
              <a:spcBef>
                <a:spcPct val="0"/>
              </a:spcBef>
            </a:pPr>
            <a:r>
              <a:rPr lang="cs-CZ" altLang="cs-CZ" sz="1600" b="1" dirty="0" err="1">
                <a:latin typeface="+mn-lt"/>
              </a:rPr>
              <a:t>Plantaris</a:t>
            </a:r>
            <a:r>
              <a:rPr lang="cs-CZ" altLang="cs-CZ" sz="1600" b="1" dirty="0">
                <a:latin typeface="+mn-lt"/>
              </a:rPr>
              <a:t>: </a:t>
            </a:r>
            <a:r>
              <a:rPr lang="cs-CZ" altLang="cs-CZ" sz="1600" dirty="0">
                <a:latin typeface="+mn-lt"/>
              </a:rPr>
              <a:t>chodidlový, směrem k </a:t>
            </a:r>
            <a:r>
              <a:rPr lang="cs-CZ" altLang="cs-CZ" sz="1600" dirty="0" err="1">
                <a:latin typeface="+mn-lt"/>
              </a:rPr>
              <a:t>plosce</a:t>
            </a:r>
            <a:r>
              <a:rPr lang="cs-CZ" altLang="cs-CZ" sz="1600" dirty="0">
                <a:latin typeface="+mn-lt"/>
              </a:rPr>
              <a:t> nohy, </a:t>
            </a:r>
            <a:r>
              <a:rPr lang="cs-CZ" altLang="cs-CZ" sz="1600" dirty="0" err="1">
                <a:latin typeface="+mn-lt"/>
              </a:rPr>
              <a:t>plantě</a:t>
            </a:r>
            <a:r>
              <a:rPr lang="cs-CZ" altLang="cs-CZ" sz="1600" dirty="0">
                <a:latin typeface="+mn-lt"/>
              </a:rPr>
              <a:t> </a:t>
            </a:r>
          </a:p>
          <a:p>
            <a:pPr marL="285750" indent="-285750">
              <a:spcBef>
                <a:spcPct val="0"/>
              </a:spcBef>
            </a:pPr>
            <a:r>
              <a:rPr lang="pl-PL" altLang="cs-CZ" sz="1600" b="1" dirty="0">
                <a:latin typeface="+mn-lt"/>
              </a:rPr>
              <a:t>Dorsalis: </a:t>
            </a:r>
            <a:r>
              <a:rPr lang="pl-PL" altLang="cs-CZ" sz="1600" dirty="0">
                <a:latin typeface="+mn-lt"/>
              </a:rPr>
              <a:t>hřbetní, směr ke hřbetu (nohy i ruky)</a:t>
            </a:r>
            <a:endParaRPr lang="cs-CZ" altLang="cs-CZ" sz="160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849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1"/>
          <p:cNvSpPr txBox="1">
            <a:spLocks noChangeArrowheads="1"/>
          </p:cNvSpPr>
          <p:nvPr/>
        </p:nvSpPr>
        <p:spPr bwMode="auto">
          <a:xfrm>
            <a:off x="468313" y="6453336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 dirty="0">
                <a:latin typeface="Myriad Pro" pitchFamily="34" charset="0"/>
              </a:rPr>
              <a:t>Obecná anatomie</a:t>
            </a:r>
            <a:endParaRPr lang="cs-CZ" sz="1000" b="1" dirty="0">
              <a:latin typeface="Myriad Pro" pitchFamily="34" charset="0"/>
            </a:endParaRPr>
          </a:p>
        </p:txBody>
      </p:sp>
      <p:pic>
        <p:nvPicPr>
          <p:cNvPr id="6" name="Obrázek 3">
            <a:extLst>
              <a:ext uri="{FF2B5EF4-FFF2-40B4-BE49-F238E27FC236}">
                <a16:creationId xmlns:a16="http://schemas.microsoft.com/office/drawing/2014/main" id="{4882F455-B598-4895-A4B2-4418C7FD40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41" y="679765"/>
            <a:ext cx="4444191" cy="567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91454C4-1F68-4B16-B891-A7B9B1C80692}"/>
              </a:ext>
            </a:extLst>
          </p:cNvPr>
          <p:cNvSpPr txBox="1"/>
          <p:nvPr/>
        </p:nvSpPr>
        <p:spPr>
          <a:xfrm>
            <a:off x="3923928" y="6199931"/>
            <a:ext cx="16561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/>
              <a:t>Zdroj: Čihák, Anatomie 1, 2002</a:t>
            </a:r>
          </a:p>
        </p:txBody>
      </p:sp>
    </p:spTree>
    <p:extLst>
      <p:ext uri="{BB962C8B-B14F-4D97-AF65-F5344CB8AC3E}">
        <p14:creationId xmlns:p14="http://schemas.microsoft.com/office/powerpoint/2010/main" val="2908395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>
            <a:extLst>
              <a:ext uri="{FF2B5EF4-FFF2-40B4-BE49-F238E27FC236}">
                <a16:creationId xmlns:a16="http://schemas.microsoft.com/office/drawing/2014/main" id="{6D5FB9F7-6D73-4604-B941-17A43AAD8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995778"/>
            <a:ext cx="4014556" cy="5256584"/>
          </a:xfrm>
          <a:prstGeom prst="rect">
            <a:avLst/>
          </a:prstGeom>
        </p:spPr>
      </p:pic>
      <p:sp>
        <p:nvSpPr>
          <p:cNvPr id="4" name="TextovéPole 1"/>
          <p:cNvSpPr txBox="1">
            <a:spLocks noChangeArrowheads="1"/>
          </p:cNvSpPr>
          <p:nvPr/>
        </p:nvSpPr>
        <p:spPr bwMode="auto">
          <a:xfrm>
            <a:off x="468313" y="6453336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 dirty="0">
                <a:latin typeface="Myriad Pro" pitchFamily="34" charset="0"/>
              </a:rPr>
              <a:t>Obecná anatomie</a:t>
            </a:r>
            <a:endParaRPr lang="cs-CZ" sz="1000" b="1" dirty="0">
              <a:latin typeface="Myriad Pro" pitchFamily="34" charset="0"/>
            </a:endParaRP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9DBA9242-D776-45CB-BA8F-B347F404B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840" y="720527"/>
            <a:ext cx="20721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b="1" dirty="0">
                <a:solidFill>
                  <a:srgbClr val="0070C0"/>
                </a:solidFill>
              </a:rPr>
              <a:t>ČÁSTI TĚLA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E798F0B9-4650-4F79-AA1F-63CE3DDF7E8E}"/>
              </a:ext>
            </a:extLst>
          </p:cNvPr>
          <p:cNvSpPr/>
          <p:nvPr/>
        </p:nvSpPr>
        <p:spPr>
          <a:xfrm>
            <a:off x="270032" y="1348171"/>
            <a:ext cx="51125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fontAlgn="ctr">
              <a:lnSpc>
                <a:spcPct val="150000"/>
              </a:lnSpc>
            </a:pPr>
            <a:r>
              <a:rPr lang="cs-CZ" sz="1600" u="sng" dirty="0"/>
              <a:t>ZÁKLADNÍ:</a:t>
            </a:r>
          </a:p>
          <a:p>
            <a:pPr marL="685800" indent="-342900" fontAlgn="ctr">
              <a:lnSpc>
                <a:spcPct val="150000"/>
              </a:lnSpc>
              <a:buFont typeface="+mj-lt"/>
              <a:buAutoNum type="arabicPeriod"/>
            </a:pPr>
            <a:r>
              <a:rPr lang="cs-CZ" sz="1600" dirty="0"/>
              <a:t>Hlava (caput)</a:t>
            </a:r>
          </a:p>
          <a:p>
            <a:pPr marL="685800" indent="-342900" fontAlgn="ctr">
              <a:lnSpc>
                <a:spcPct val="150000"/>
              </a:lnSpc>
              <a:buFont typeface="+mj-lt"/>
              <a:buAutoNum type="arabicPeriod"/>
            </a:pPr>
            <a:r>
              <a:rPr lang="cs-CZ" sz="1600" dirty="0"/>
              <a:t>Krk (</a:t>
            </a:r>
            <a:r>
              <a:rPr lang="cs-CZ" sz="1600" dirty="0" err="1"/>
              <a:t>collum</a:t>
            </a:r>
            <a:r>
              <a:rPr lang="cs-CZ" sz="1600" dirty="0"/>
              <a:t>)</a:t>
            </a:r>
          </a:p>
          <a:p>
            <a:pPr marL="685800" indent="-342900" fontAlgn="ctr">
              <a:lnSpc>
                <a:spcPct val="150000"/>
              </a:lnSpc>
              <a:buFont typeface="+mj-lt"/>
              <a:buAutoNum type="arabicPeriod"/>
            </a:pPr>
            <a:r>
              <a:rPr lang="cs-CZ" sz="1600" dirty="0"/>
              <a:t>Trup (</a:t>
            </a:r>
            <a:r>
              <a:rPr lang="cs-CZ" sz="1600" dirty="0" err="1"/>
              <a:t>truncus</a:t>
            </a:r>
            <a:r>
              <a:rPr lang="cs-CZ" sz="1600" dirty="0"/>
              <a:t>) </a:t>
            </a:r>
          </a:p>
          <a:p>
            <a:pPr marL="1257300" lvl="1" indent="-457200" fontAlgn="ctr">
              <a:lnSpc>
                <a:spcPct val="150000"/>
              </a:lnSpc>
              <a:buAutoNum type="alphaLcParenR"/>
            </a:pPr>
            <a:r>
              <a:rPr lang="cs-CZ" sz="1600" dirty="0"/>
              <a:t>Hrudník (</a:t>
            </a:r>
            <a:r>
              <a:rPr lang="cs-CZ" sz="1600" dirty="0" err="1"/>
              <a:t>thorax</a:t>
            </a:r>
            <a:r>
              <a:rPr lang="cs-CZ" sz="1600" dirty="0"/>
              <a:t>)</a:t>
            </a:r>
          </a:p>
          <a:p>
            <a:pPr marL="1257300" lvl="1" indent="-457200" fontAlgn="ctr">
              <a:lnSpc>
                <a:spcPct val="150000"/>
              </a:lnSpc>
              <a:buAutoNum type="alphaLcParenR"/>
            </a:pPr>
            <a:r>
              <a:rPr lang="cs-CZ" sz="1600" dirty="0"/>
              <a:t>Břicho (abdomen)</a:t>
            </a:r>
          </a:p>
          <a:p>
            <a:pPr marL="1257300" lvl="1" indent="-457200" fontAlgn="ctr">
              <a:lnSpc>
                <a:spcPct val="150000"/>
              </a:lnSpc>
              <a:buAutoNum type="alphaLcParenR"/>
            </a:pPr>
            <a:r>
              <a:rPr lang="cs-CZ" sz="1600" dirty="0"/>
              <a:t>Záda (</a:t>
            </a:r>
            <a:r>
              <a:rPr lang="cs-CZ" sz="1600" dirty="0" err="1"/>
              <a:t>dorsum</a:t>
            </a:r>
            <a:r>
              <a:rPr lang="cs-CZ" sz="1600" dirty="0"/>
              <a:t>)</a:t>
            </a:r>
          </a:p>
          <a:p>
            <a:pPr marL="685800" indent="-342900" fontAlgn="ctr">
              <a:lnSpc>
                <a:spcPct val="150000"/>
              </a:lnSpc>
              <a:buFont typeface="+mj-lt"/>
              <a:buAutoNum type="arabicPeriod"/>
            </a:pPr>
            <a:r>
              <a:rPr lang="cs-CZ" sz="1600" dirty="0"/>
              <a:t>Horní končetina (</a:t>
            </a:r>
            <a:r>
              <a:rPr lang="cs-CZ" sz="1600" dirty="0" err="1"/>
              <a:t>extremitas</a:t>
            </a:r>
            <a:r>
              <a:rPr lang="cs-CZ" sz="1600" dirty="0"/>
              <a:t> superior)</a:t>
            </a:r>
          </a:p>
          <a:p>
            <a:pPr marL="685800" indent="-342900" fontAlgn="ctr">
              <a:lnSpc>
                <a:spcPct val="150000"/>
              </a:lnSpc>
              <a:buFont typeface="+mj-lt"/>
              <a:buAutoNum type="arabicPeriod"/>
            </a:pPr>
            <a:r>
              <a:rPr lang="cs-CZ" sz="1600" dirty="0"/>
              <a:t>Dolní končetina (</a:t>
            </a:r>
            <a:r>
              <a:rPr lang="cs-CZ" sz="1600" dirty="0" err="1"/>
              <a:t>extremitas</a:t>
            </a:r>
            <a:r>
              <a:rPr lang="cs-CZ" sz="1600" dirty="0"/>
              <a:t> inferior) </a:t>
            </a:r>
          </a:p>
        </p:txBody>
      </p:sp>
    </p:spTree>
    <p:extLst>
      <p:ext uri="{BB962C8B-B14F-4D97-AF65-F5344CB8AC3E}">
        <p14:creationId xmlns:p14="http://schemas.microsoft.com/office/powerpoint/2010/main" val="2580643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1"/>
          <p:cNvSpPr txBox="1">
            <a:spLocks noChangeArrowheads="1"/>
          </p:cNvSpPr>
          <p:nvPr/>
        </p:nvSpPr>
        <p:spPr bwMode="auto">
          <a:xfrm>
            <a:off x="468313" y="6453336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 dirty="0">
                <a:latin typeface="Myriad Pro" pitchFamily="34" charset="0"/>
              </a:rPr>
              <a:t>Obecná anatomie</a:t>
            </a:r>
            <a:endParaRPr lang="cs-CZ" sz="1000" b="1" dirty="0">
              <a:latin typeface="Myriad Pro" pitchFamily="34" charset="0"/>
            </a:endParaRP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9DBA9242-D776-45CB-BA8F-B347F404B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984" y="257993"/>
            <a:ext cx="20721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b="1" dirty="0">
                <a:solidFill>
                  <a:srgbClr val="0070C0"/>
                </a:solidFill>
              </a:rPr>
              <a:t>ČÁSTI TĚLA</a:t>
            </a: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8627D96C-59A6-4DFC-9DB6-38DFDD8A5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3855" y="1124744"/>
            <a:ext cx="4770593" cy="3687904"/>
          </a:xfrm>
          <a:prstGeom prst="rect">
            <a:avLst/>
          </a:prstGeom>
        </p:spPr>
      </p:pic>
      <p:graphicFrame>
        <p:nvGraphicFramePr>
          <p:cNvPr id="21" name="Tabulka 20">
            <a:extLst>
              <a:ext uri="{FF2B5EF4-FFF2-40B4-BE49-F238E27FC236}">
                <a16:creationId xmlns:a16="http://schemas.microsoft.com/office/drawing/2014/main" id="{D9502F1A-0FD6-46FE-B0EF-DAA79EE687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015373"/>
              </p:ext>
            </p:extLst>
          </p:nvPr>
        </p:nvGraphicFramePr>
        <p:xfrm>
          <a:off x="130975" y="965232"/>
          <a:ext cx="3285090" cy="548810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83202">
                  <a:extLst>
                    <a:ext uri="{9D8B030D-6E8A-4147-A177-3AD203B41FA5}">
                      <a16:colId xmlns:a16="http://schemas.microsoft.com/office/drawing/2014/main" val="4217557975"/>
                    </a:ext>
                  </a:extLst>
                </a:gridCol>
                <a:gridCol w="2501888">
                  <a:extLst>
                    <a:ext uri="{9D8B030D-6E8A-4147-A177-3AD203B41FA5}">
                      <a16:colId xmlns:a16="http://schemas.microsoft.com/office/drawing/2014/main" val="1617574956"/>
                    </a:ext>
                  </a:extLst>
                </a:gridCol>
              </a:tblGrid>
              <a:tr h="294806">
                <a:tc>
                  <a:txBody>
                    <a:bodyPr/>
                    <a:lstStyle/>
                    <a:p>
                      <a:pPr defTabSz="542925">
                        <a:tabLst/>
                      </a:pPr>
                      <a:r>
                        <a:rPr lang="cs-CZ" sz="1200" b="0" dirty="0"/>
                        <a:t>1)</a:t>
                      </a:r>
                      <a:endParaRPr lang="cs-CZ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cs-CZ" sz="1200" b="0" dirty="0"/>
                        <a:t>Hlava = caput</a:t>
                      </a:r>
                      <a:endParaRPr lang="cs-CZ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27269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cs-CZ" sz="1200" dirty="0"/>
                        <a:t>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cs-CZ" sz="1200" dirty="0"/>
                        <a:t>Krk = collum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83996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cs-CZ" sz="1200" dirty="0"/>
                        <a:t>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cs-CZ" sz="1200" dirty="0"/>
                        <a:t>Paže = </a:t>
                      </a:r>
                      <a:r>
                        <a:rPr lang="cs-CZ" sz="1200" dirty="0" err="1"/>
                        <a:t>brachium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64297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cs-CZ" sz="1200" dirty="0"/>
                        <a:t>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cs-CZ" sz="1200" dirty="0"/>
                        <a:t>Loket = </a:t>
                      </a:r>
                      <a:r>
                        <a:rPr lang="cs-CZ" sz="1200" dirty="0" err="1"/>
                        <a:t>cubitus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5018214"/>
                  </a:ext>
                </a:extLst>
              </a:tr>
              <a:tr h="231486">
                <a:tc>
                  <a:txBody>
                    <a:bodyPr/>
                    <a:lstStyle/>
                    <a:p>
                      <a:r>
                        <a:rPr lang="cs-CZ" sz="1200" dirty="0"/>
                        <a:t>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cs-CZ" sz="1200" dirty="0"/>
                        <a:t>Předloktí = </a:t>
                      </a:r>
                      <a:r>
                        <a:rPr lang="cs-CZ" sz="1200" dirty="0" err="1"/>
                        <a:t>antebrachium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435318"/>
                  </a:ext>
                </a:extLst>
              </a:tr>
              <a:tr h="486778">
                <a:tc>
                  <a:txBody>
                    <a:bodyPr/>
                    <a:lstStyle/>
                    <a:p>
                      <a:r>
                        <a:rPr lang="cs-CZ" sz="1200" dirty="0"/>
                        <a:t>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cs-CZ" sz="1200" dirty="0"/>
                        <a:t>Ruka = </a:t>
                      </a:r>
                      <a:r>
                        <a:rPr lang="cs-CZ" sz="1200" dirty="0" err="1"/>
                        <a:t>manus</a:t>
                      </a:r>
                      <a:r>
                        <a:rPr lang="cs-CZ" sz="1200" dirty="0"/>
                        <a:t> </a:t>
                      </a:r>
                      <a:br>
                        <a:rPr lang="cs-CZ" sz="1200" dirty="0"/>
                      </a:br>
                      <a:r>
                        <a:rPr lang="cs-CZ" sz="1200" dirty="0"/>
                        <a:t>     </a:t>
                      </a:r>
                      <a:r>
                        <a:rPr lang="cs-CZ" sz="1200" dirty="0" err="1"/>
                        <a:t>dorsum</a:t>
                      </a:r>
                      <a:r>
                        <a:rPr lang="cs-CZ" sz="1200" dirty="0"/>
                        <a:t> </a:t>
                      </a:r>
                      <a:r>
                        <a:rPr lang="cs-CZ" sz="1200" dirty="0" err="1"/>
                        <a:t>manus</a:t>
                      </a:r>
                      <a:r>
                        <a:rPr lang="cs-CZ" sz="1200" dirty="0"/>
                        <a:t> (hřbet) </a:t>
                      </a:r>
                    </a:p>
                    <a:p>
                      <a:pPr lvl="0"/>
                      <a:r>
                        <a:rPr lang="cs-CZ" sz="1200" dirty="0"/>
                        <a:t>     palma </a:t>
                      </a:r>
                      <a:r>
                        <a:rPr lang="cs-CZ" sz="1200" dirty="0" err="1"/>
                        <a:t>manus</a:t>
                      </a:r>
                      <a:r>
                        <a:rPr lang="cs-CZ" sz="1200" dirty="0"/>
                        <a:t> (dlaň)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086369"/>
                  </a:ext>
                </a:extLst>
              </a:tr>
              <a:tr h="237728">
                <a:tc>
                  <a:txBody>
                    <a:bodyPr/>
                    <a:lstStyle/>
                    <a:p>
                      <a:r>
                        <a:rPr lang="cs-CZ" sz="1200" dirty="0"/>
                        <a:t>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lvl="0" indent="-85725"/>
                      <a:r>
                        <a:rPr lang="cs-CZ" sz="1200" dirty="0"/>
                        <a:t>Podpažní jáma = </a:t>
                      </a:r>
                      <a:r>
                        <a:rPr lang="cs-CZ" sz="1200" dirty="0" err="1"/>
                        <a:t>axilla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627663"/>
                  </a:ext>
                </a:extLst>
              </a:tr>
              <a:tr h="276516">
                <a:tc>
                  <a:txBody>
                    <a:bodyPr/>
                    <a:lstStyle/>
                    <a:p>
                      <a:r>
                        <a:rPr lang="cs-CZ" sz="1200" dirty="0"/>
                        <a:t>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/>
                        <a:t>Hrudník = </a:t>
                      </a:r>
                      <a:r>
                        <a:rPr lang="cs-CZ" sz="1200" dirty="0" err="1"/>
                        <a:t>thorax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1667883"/>
                  </a:ext>
                </a:extLst>
              </a:tr>
              <a:tr h="262956">
                <a:tc>
                  <a:txBody>
                    <a:bodyPr/>
                    <a:lstStyle/>
                    <a:p>
                      <a:r>
                        <a:rPr lang="cs-CZ" sz="1200" dirty="0"/>
                        <a:t>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cs-CZ" sz="1200" dirty="0"/>
                        <a:t>Břicho = abdomen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438769"/>
                  </a:ext>
                </a:extLst>
              </a:tr>
              <a:tr h="276222">
                <a:tc>
                  <a:txBody>
                    <a:bodyPr/>
                    <a:lstStyle/>
                    <a:p>
                      <a:r>
                        <a:rPr lang="cs-CZ" sz="1200" dirty="0"/>
                        <a:t>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cs-CZ" sz="1200" dirty="0"/>
                        <a:t>Třísla = </a:t>
                      </a:r>
                      <a:r>
                        <a:rPr lang="cs-CZ" sz="1200" dirty="0" err="1"/>
                        <a:t>inguen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804562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cs-CZ" sz="1200" dirty="0"/>
                        <a:t>11) + 19)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cs-CZ" sz="1200" dirty="0"/>
                        <a:t>Stehno, kost stehenní = femur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845567"/>
                  </a:ext>
                </a:extLst>
              </a:tr>
              <a:tr h="216470">
                <a:tc>
                  <a:txBody>
                    <a:bodyPr/>
                    <a:lstStyle/>
                    <a:p>
                      <a:r>
                        <a:rPr lang="cs-CZ" sz="1200" b="0" dirty="0"/>
                        <a:t>12)</a:t>
                      </a:r>
                      <a:endParaRPr lang="cs-CZ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dirty="0"/>
                        <a:t>Koleno = genu</a:t>
                      </a:r>
                      <a:endParaRPr lang="cs-CZ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939247"/>
                  </a:ext>
                </a:extLst>
              </a:tr>
              <a:tr h="252616">
                <a:tc>
                  <a:txBody>
                    <a:bodyPr/>
                    <a:lstStyle/>
                    <a:p>
                      <a:r>
                        <a:rPr lang="cs-CZ" sz="1200" dirty="0"/>
                        <a:t>13)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Bérec = </a:t>
                      </a:r>
                      <a:r>
                        <a:rPr lang="cs-CZ" sz="1200" dirty="0" err="1"/>
                        <a:t>crus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333503"/>
                  </a:ext>
                </a:extLst>
              </a:tr>
              <a:tr h="250994">
                <a:tc>
                  <a:txBody>
                    <a:bodyPr/>
                    <a:lstStyle/>
                    <a:p>
                      <a:r>
                        <a:rPr lang="cs-CZ" sz="1200" b="0" dirty="0"/>
                        <a:t>14)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b="0" dirty="0"/>
                        <a:t>Noha = pes</a:t>
                      </a:r>
                    </a:p>
                    <a:p>
                      <a:r>
                        <a:rPr lang="cs-CZ" sz="1200" b="0" kern="1200" dirty="0"/>
                        <a:t>   </a:t>
                      </a:r>
                      <a:r>
                        <a:rPr lang="cs-CZ" sz="1200" b="0" kern="1200" dirty="0" err="1"/>
                        <a:t>dorsum</a:t>
                      </a:r>
                      <a:r>
                        <a:rPr lang="cs-CZ" sz="1200" b="0" kern="1200" dirty="0"/>
                        <a:t> </a:t>
                      </a:r>
                      <a:r>
                        <a:rPr lang="cs-CZ" sz="1200" b="0" kern="1200" dirty="0" err="1"/>
                        <a:t>pedis</a:t>
                      </a:r>
                      <a:r>
                        <a:rPr lang="cs-CZ" sz="1200" b="0" kern="1200" dirty="0"/>
                        <a:t> (hřbet)</a:t>
                      </a:r>
                    </a:p>
                    <a:p>
                      <a:r>
                        <a:rPr lang="cs-CZ" sz="1200" b="0" kern="1200" dirty="0"/>
                        <a:t>   planta </a:t>
                      </a:r>
                      <a:r>
                        <a:rPr lang="cs-CZ" sz="1200" b="0" kern="1200" dirty="0" err="1"/>
                        <a:t>pedis</a:t>
                      </a:r>
                      <a:r>
                        <a:rPr lang="cs-CZ" sz="1200" b="0" kern="1200" dirty="0"/>
                        <a:t> (</a:t>
                      </a:r>
                      <a:r>
                        <a:rPr lang="cs-CZ" sz="1200" b="0" kern="1200" dirty="0" err="1"/>
                        <a:t>ploska</a:t>
                      </a:r>
                      <a:r>
                        <a:rPr lang="cs-CZ" sz="1200" b="0" kern="1200" dirty="0"/>
                        <a:t>) </a:t>
                      </a:r>
                      <a:endParaRPr lang="cs-CZ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384796"/>
                  </a:ext>
                </a:extLst>
              </a:tr>
              <a:tr h="238174">
                <a:tc>
                  <a:txBody>
                    <a:bodyPr/>
                    <a:lstStyle/>
                    <a:p>
                      <a:r>
                        <a:rPr lang="cs-CZ" sz="1200" dirty="0"/>
                        <a:t>15)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cs-CZ" sz="1200" dirty="0"/>
                        <a:t>Šíje = </a:t>
                      </a:r>
                      <a:r>
                        <a:rPr lang="cs-CZ" sz="1200" dirty="0" err="1"/>
                        <a:t>nucha</a:t>
                      </a:r>
                      <a:r>
                        <a:rPr lang="cs-CZ" sz="1200" dirty="0"/>
                        <a:t> (zadní část krku)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3139981"/>
                  </a:ext>
                </a:extLst>
              </a:tr>
              <a:tr h="251886">
                <a:tc>
                  <a:txBody>
                    <a:bodyPr/>
                    <a:lstStyle/>
                    <a:p>
                      <a:r>
                        <a:rPr lang="cs-CZ" sz="1200" dirty="0"/>
                        <a:t>16)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cs-CZ" sz="1200" dirty="0"/>
                        <a:t>Záda = </a:t>
                      </a:r>
                      <a:r>
                        <a:rPr lang="cs-CZ" sz="1200" dirty="0" err="1"/>
                        <a:t>dorsum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91632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cs-CZ" sz="1200" dirty="0"/>
                        <a:t>17)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cs-CZ" sz="1200" dirty="0"/>
                        <a:t>Bedra = </a:t>
                      </a:r>
                      <a:r>
                        <a:rPr lang="cs-CZ" sz="1200" dirty="0" err="1"/>
                        <a:t>lumbus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2498942"/>
                  </a:ext>
                </a:extLst>
              </a:tr>
            </a:tbl>
          </a:graphicData>
        </a:graphic>
      </p:graphicFrame>
      <p:graphicFrame>
        <p:nvGraphicFramePr>
          <p:cNvPr id="22" name="Tabulka 21">
            <a:extLst>
              <a:ext uri="{FF2B5EF4-FFF2-40B4-BE49-F238E27FC236}">
                <a16:creationId xmlns:a16="http://schemas.microsoft.com/office/drawing/2014/main" id="{05CBE527-6827-4858-8DE7-80BD09BB00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73650"/>
              </p:ext>
            </p:extLst>
          </p:nvPr>
        </p:nvGraphicFramePr>
        <p:xfrm>
          <a:off x="3563888" y="4940480"/>
          <a:ext cx="3094102" cy="152363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87640">
                  <a:extLst>
                    <a:ext uri="{9D8B030D-6E8A-4147-A177-3AD203B41FA5}">
                      <a16:colId xmlns:a16="http://schemas.microsoft.com/office/drawing/2014/main" val="4217557975"/>
                    </a:ext>
                  </a:extLst>
                </a:gridCol>
                <a:gridCol w="2506462">
                  <a:extLst>
                    <a:ext uri="{9D8B030D-6E8A-4147-A177-3AD203B41FA5}">
                      <a16:colId xmlns:a16="http://schemas.microsoft.com/office/drawing/2014/main" val="1617574956"/>
                    </a:ext>
                  </a:extLst>
                </a:gridCol>
              </a:tblGrid>
              <a:tr h="244058">
                <a:tc>
                  <a:txBody>
                    <a:bodyPr/>
                    <a:lstStyle/>
                    <a:p>
                      <a:r>
                        <a:rPr lang="cs-CZ" sz="1200" b="0" dirty="0"/>
                        <a:t>18)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cs-CZ" sz="1200" b="0" dirty="0"/>
                        <a:t>Hýždě = </a:t>
                      </a:r>
                      <a:r>
                        <a:rPr lang="cs-CZ" sz="1200" b="0" dirty="0" err="1"/>
                        <a:t>gluteos</a:t>
                      </a:r>
                      <a:r>
                        <a:rPr lang="cs-CZ" sz="1200" b="0" dirty="0"/>
                        <a:t>/</a:t>
                      </a:r>
                      <a:r>
                        <a:rPr lang="cs-CZ" sz="1200" b="0" dirty="0" err="1"/>
                        <a:t>clunes</a:t>
                      </a:r>
                      <a:endParaRPr lang="cs-CZ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92032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cs-CZ" sz="1200" dirty="0"/>
                        <a:t>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Zákolenní jáma = </a:t>
                      </a:r>
                      <a:r>
                        <a:rPr lang="cs-CZ" sz="1200" dirty="0" err="1"/>
                        <a:t>poples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5018214"/>
                  </a:ext>
                </a:extLst>
              </a:tr>
              <a:tr h="277192">
                <a:tc>
                  <a:txBody>
                    <a:bodyPr/>
                    <a:lstStyle/>
                    <a:p>
                      <a:r>
                        <a:rPr lang="cs-CZ" sz="1200" dirty="0"/>
                        <a:t>21)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Lýtko = </a:t>
                      </a:r>
                      <a:r>
                        <a:rPr lang="cs-CZ" sz="1200" dirty="0" err="1"/>
                        <a:t>sura</a:t>
                      </a:r>
                      <a:r>
                        <a:rPr lang="cs-CZ" sz="1200" dirty="0"/>
                        <a:t> (zadní strana bérce)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435318"/>
                  </a:ext>
                </a:extLst>
              </a:tr>
              <a:tr h="334888">
                <a:tc>
                  <a:txBody>
                    <a:bodyPr/>
                    <a:lstStyle/>
                    <a:p>
                      <a:r>
                        <a:rPr lang="cs-CZ" sz="1200" dirty="0"/>
                        <a:t>22)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/>
                        <a:t>Rameno = oma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565382"/>
                  </a:ext>
                </a:extLst>
              </a:tr>
              <a:tr h="349200">
                <a:tc>
                  <a:txBody>
                    <a:bodyPr/>
                    <a:lstStyle/>
                    <a:p>
                      <a:r>
                        <a:rPr lang="cs-CZ" sz="1200" dirty="0"/>
                        <a:t>23)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Kotník = </a:t>
                      </a:r>
                      <a:r>
                        <a:rPr lang="cs-CZ" sz="1200" dirty="0" err="1"/>
                        <a:t>malleolus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0384305"/>
                  </a:ext>
                </a:extLst>
              </a:tr>
            </a:tbl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7249BC53-32DC-4FBE-8D86-62044293EA74}"/>
              </a:ext>
            </a:extLst>
          </p:cNvPr>
          <p:cNvSpPr txBox="1"/>
          <p:nvPr/>
        </p:nvSpPr>
        <p:spPr>
          <a:xfrm>
            <a:off x="7092280" y="4884800"/>
            <a:ext cx="16561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/>
              <a:t>Zdroj: Čihák, Anatomie 1, 2002</a:t>
            </a:r>
          </a:p>
        </p:txBody>
      </p:sp>
    </p:spTree>
    <p:extLst>
      <p:ext uri="{BB962C8B-B14F-4D97-AF65-F5344CB8AC3E}">
        <p14:creationId xmlns:p14="http://schemas.microsoft.com/office/powerpoint/2010/main" val="1802618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1"/>
          <p:cNvSpPr txBox="1">
            <a:spLocks noChangeArrowheads="1"/>
          </p:cNvSpPr>
          <p:nvPr/>
        </p:nvSpPr>
        <p:spPr bwMode="auto">
          <a:xfrm>
            <a:off x="468313" y="6453336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 dirty="0">
                <a:latin typeface="Myriad Pro" pitchFamily="34" charset="0"/>
              </a:rPr>
              <a:t>Obecná anatomie</a:t>
            </a:r>
            <a:endParaRPr lang="cs-CZ" sz="1000" b="1" dirty="0">
              <a:latin typeface="Myriad Pro" pitchFamily="34" charset="0"/>
            </a:endParaRP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9DBA9242-D776-45CB-BA8F-B347F404B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9038" y="698880"/>
            <a:ext cx="22259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b="1" dirty="0">
                <a:solidFill>
                  <a:srgbClr val="0070C0"/>
                </a:solidFill>
              </a:rPr>
              <a:t>OPAKOVÁNÍ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11BCC580-E78C-41BE-85A9-1B895FADC1FE}"/>
              </a:ext>
            </a:extLst>
          </p:cNvPr>
          <p:cNvSpPr txBox="1"/>
          <p:nvPr/>
        </p:nvSpPr>
        <p:spPr>
          <a:xfrm>
            <a:off x="313906" y="1357661"/>
            <a:ext cx="8424936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Jak vypadá základní anatomické postavení?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Jaké jsou základní anatomické roviny? Popište je.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Doplňte k číslům u na obrázku názvy směrů na lidském těle (na trupu i končetinách).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5F98C43-A800-4612-87DF-3AA08ECCE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2818039"/>
            <a:ext cx="3373863" cy="358989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EFD5AA3-E7CD-4C52-9C0F-AB35CFD10D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671" y="82547"/>
            <a:ext cx="647463" cy="90872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2243F37E-F70F-47BA-AC37-C8D4B0686C18}"/>
              </a:ext>
            </a:extLst>
          </p:cNvPr>
          <p:cNvSpPr txBox="1"/>
          <p:nvPr/>
        </p:nvSpPr>
        <p:spPr>
          <a:xfrm>
            <a:off x="5863008" y="6199801"/>
            <a:ext cx="23110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/>
              <a:t>Zdroj: Čihák, Anatomie 1, 2002,  upraveno</a:t>
            </a:r>
          </a:p>
        </p:txBody>
      </p:sp>
    </p:spTree>
    <p:extLst>
      <p:ext uri="{BB962C8B-B14F-4D97-AF65-F5344CB8AC3E}">
        <p14:creationId xmlns:p14="http://schemas.microsoft.com/office/powerpoint/2010/main" val="228729969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</TotalTime>
  <Words>4425</Words>
  <Application>Microsoft Office PowerPoint</Application>
  <PresentationFormat>Předvádění na obrazovce (4:3)</PresentationFormat>
  <Paragraphs>488</Paragraphs>
  <Slides>39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5" baseType="lpstr">
      <vt:lpstr>Arial</vt:lpstr>
      <vt:lpstr>Calibri</vt:lpstr>
      <vt:lpstr>Myriad Pro</vt:lpstr>
      <vt:lpstr>Times New Roman</vt:lpstr>
      <vt:lpstr>Wingdings</vt:lpstr>
      <vt:lpstr>Motiv systému Office</vt:lpstr>
      <vt:lpstr>OBECNÁ ANATOMIE</vt:lpstr>
      <vt:lpstr>ZÁKLADNÍ ANATOMICKÉ POSTAVENÍ</vt:lpstr>
      <vt:lpstr>ANATOMICKÉ ROVINY</vt:lpstr>
      <vt:lpstr>SMĚRY TĚLA</vt:lpstr>
      <vt:lpstr>SMĚRY TĚLA</vt:lpstr>
      <vt:lpstr>Prezentace aplikace PowerPoint</vt:lpstr>
      <vt:lpstr>ČÁSTI TĚLA</vt:lpstr>
      <vt:lpstr>ČÁSTI TĚLA</vt:lpstr>
      <vt:lpstr>OPAKOVÁNÍ</vt:lpstr>
      <vt:lpstr>TKÁNĚ, ORGÁNY, ORGÁNOVÉ SOUSTAVY</vt:lpstr>
      <vt:lpstr>1) EPITELY (tkáně krycí a výstelkové) </vt:lpstr>
      <vt:lpstr>1) EPITELY (tkáně krycí a výstelkové) </vt:lpstr>
      <vt:lpstr>2) POJIVOVÉ TKÁNĚ </vt:lpstr>
      <vt:lpstr>2) POJIVOVÉ TKÁNĚ </vt:lpstr>
      <vt:lpstr>3) TKÁŇ SVALOVÁ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OPAKOVÁNÍ</vt:lpstr>
      <vt:lpstr>OBECNÁ SYNDESMOLOGIE Nauka o spojení kostí</vt:lpstr>
      <vt:lpstr>PEVNÉ SPOJENÍ KOSTÍ</vt:lpstr>
      <vt:lpstr>POHYBLIVÉ SPOJENÍ KOSTÍ - KLOUB</vt:lpstr>
      <vt:lpstr>ZVLÁŠTNÍ ZAŘÍZENÍ KLOUBNÍ (kloub je může ale nemusí mít)</vt:lpstr>
      <vt:lpstr>DRUHY POHYBŮ V KLOUBECH</vt:lpstr>
      <vt:lpstr>KRITERIA DĚLENÍ KLOUBŮ</vt:lpstr>
      <vt:lpstr>1) Podle tvaru styčných ploch</vt:lpstr>
      <vt:lpstr>1) Podle tvaru styčných ploch</vt:lpstr>
      <vt:lpstr>2) Podle os pohybu</vt:lpstr>
      <vt:lpstr>3) Podle počtu kostí a přítomnosti disků či menisků</vt:lpstr>
      <vt:lpstr>OPAKOVÁNÍ</vt:lpstr>
      <vt:lpstr>ZDROJE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bianca.tomiskova</dc:creator>
  <cp:lastModifiedBy>Kateřina Prstková</cp:lastModifiedBy>
  <cp:revision>172</cp:revision>
  <dcterms:created xsi:type="dcterms:W3CDTF">2016-06-21T07:27:36Z</dcterms:created>
  <dcterms:modified xsi:type="dcterms:W3CDTF">2022-02-25T12:09:19Z</dcterms:modified>
</cp:coreProperties>
</file>