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97" r:id="rId3"/>
    <p:sldId id="399" r:id="rId4"/>
    <p:sldId id="400" r:id="rId5"/>
    <p:sldId id="401" r:id="rId6"/>
    <p:sldId id="402" r:id="rId7"/>
    <p:sldId id="339" r:id="rId8"/>
    <p:sldId id="371" r:id="rId9"/>
    <p:sldId id="373" r:id="rId10"/>
    <p:sldId id="374" r:id="rId11"/>
    <p:sldId id="375" r:id="rId12"/>
    <p:sldId id="376" r:id="rId13"/>
    <p:sldId id="380" r:id="rId14"/>
    <p:sldId id="381" r:id="rId15"/>
    <p:sldId id="387" r:id="rId16"/>
    <p:sldId id="403" r:id="rId17"/>
    <p:sldId id="364" r:id="rId18"/>
    <p:sldId id="411" r:id="rId19"/>
    <p:sldId id="331" r:id="rId20"/>
    <p:sldId id="404" r:id="rId21"/>
    <p:sldId id="412" r:id="rId22"/>
    <p:sldId id="413" r:id="rId23"/>
    <p:sldId id="414" r:id="rId24"/>
    <p:sldId id="415" r:id="rId25"/>
    <p:sldId id="405" r:id="rId26"/>
    <p:sldId id="406" r:id="rId27"/>
    <p:sldId id="417" r:id="rId28"/>
    <p:sldId id="349" r:id="rId29"/>
    <p:sldId id="350" r:id="rId30"/>
    <p:sldId id="351" r:id="rId31"/>
    <p:sldId id="408" r:id="rId32"/>
    <p:sldId id="409" r:id="rId33"/>
    <p:sldId id="410" r:id="rId34"/>
    <p:sldId id="353" r:id="rId35"/>
    <p:sldId id="356" r:id="rId36"/>
    <p:sldId id="379" r:id="rId37"/>
    <p:sldId id="354" r:id="rId38"/>
    <p:sldId id="355" r:id="rId39"/>
    <p:sldId id="368" r:id="rId40"/>
    <p:sldId id="357" r:id="rId41"/>
    <p:sldId id="358" r:id="rId42"/>
    <p:sldId id="377" r:id="rId43"/>
    <p:sldId id="359" r:id="rId44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8AC4-8CB6-4022-966D-BB70D24BBEAB}" type="datetimeFigureOut">
              <a:rPr lang="cs-CZ" smtClean="0"/>
              <a:t>14.04.2023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3284-4B52-456E-A220-16AA57F52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77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0723-F43A-4695-9234-094961E183CC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9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6CE8-16C3-4286-9281-9DE1C103C959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B06B-7F8D-4DC2-9970-72ED516C3DD6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076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8064896" cy="72008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dirty="0"/>
              <a:t>Klepnutím vložíte nadpis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0" hasCustomPrompt="1"/>
          </p:nvPr>
        </p:nvSpPr>
        <p:spPr>
          <a:xfrm>
            <a:off x="539750" y="1844824"/>
            <a:ext cx="8064500" cy="4392613"/>
          </a:xfrm>
        </p:spPr>
        <p:txBody>
          <a:bodyPr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cs-CZ" dirty="0"/>
              <a:t>Klepnutím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80531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5A71-F6E7-49CF-B8AD-D7E365DBA3E9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829D-1BBB-4FB2-98AB-3AA3AFC733AA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7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353-7229-4667-BFC9-DE4077D736C8}" type="datetime1">
              <a:rPr lang="cs-CZ" smtClean="0"/>
              <a:t>14.04.2023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97E3-1C99-49EE-898D-7B292405080E}" type="datetime1">
              <a:rPr lang="cs-CZ" smtClean="0"/>
              <a:t>14.04.2023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7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D46E-013E-4D78-BC3C-3AF54CF6354A}" type="datetime1">
              <a:rPr lang="cs-CZ" smtClean="0"/>
              <a:t>14.04.2023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7AFA-3A7C-4B86-BBCA-ED1D95B8411B}" type="datetime1">
              <a:rPr lang="cs-CZ" smtClean="0"/>
              <a:t>14.04.2023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09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756D-C8BF-4429-B8FC-9270574E24FC}" type="datetime1">
              <a:rPr lang="cs-CZ" smtClean="0"/>
              <a:t>14.04.2023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0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1DD2-AB3A-4D18-A636-0921555FD9A3}" type="datetime1">
              <a:rPr lang="cs-CZ" smtClean="0"/>
              <a:t>14.04.2023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5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53879-4DFB-444E-977B-05590C15F7EE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bipm.org/en/measurement-units/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15344" y="3234749"/>
            <a:ext cx="6400800" cy="74688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7030A0"/>
                </a:solidFill>
              </a:rPr>
              <a:t>Metrologie P02: Národní metrologický </a:t>
            </a:r>
            <a:r>
              <a:rPr lang="cs-CZ" sz="2400" b="1">
                <a:solidFill>
                  <a:srgbClr val="7030A0"/>
                </a:solidFill>
              </a:rPr>
              <a:t>systém ČR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doc. Ing. Štěpánka DVOŘÁČKOVÁ, Ph.D.</a:t>
            </a: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6078" y="1515050"/>
            <a:ext cx="662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9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0" y="5817744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7744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95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Uchovávání státních a primárních etalonů obvykle zajišťuje ČMI!</a:t>
            </a:r>
          </a:p>
          <a:p>
            <a:pPr algn="just"/>
            <a:endParaRPr lang="cs-CZ" sz="9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etalon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Sekundárním etalonem nazýváme etalon v hierarchii etalonů podřazený etalonu primárnímu, od něhož také přímo nebo nepřímo odvozuje svou hodnotu.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Skupina 8">
            <a:extLst>
              <a:ext uri="{FF2B5EF4-FFF2-40B4-BE49-F238E27FC236}">
                <a16:creationId xmlns:a16="http://schemas.microsoft.com/office/drawing/2014/main" id="{1DBE733D-B622-4D10-B4DA-3B1F92F30FFD}"/>
              </a:ext>
            </a:extLst>
          </p:cNvPr>
          <p:cNvGrpSpPr/>
          <p:nvPr/>
        </p:nvGrpSpPr>
        <p:grpSpPr>
          <a:xfrm>
            <a:off x="4453211" y="3243772"/>
            <a:ext cx="4267012" cy="2993540"/>
            <a:chOff x="4453211" y="3294188"/>
            <a:chExt cx="4267012" cy="2993540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7D92CD5-2736-4168-A1EE-1F7058B09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6016" y="3294188"/>
              <a:ext cx="3913659" cy="22081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D9024CC1-519A-4B03-893E-1F5375A1886F}"/>
                </a:ext>
              </a:extLst>
            </p:cNvPr>
            <p:cNvSpPr/>
            <p:nvPr/>
          </p:nvSpPr>
          <p:spPr>
            <a:xfrm>
              <a:off x="4453211" y="4322242"/>
              <a:ext cx="1501668" cy="135602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2DDC1466-4FB6-47D6-912C-3FFF98984A89}"/>
                </a:ext>
              </a:extLst>
            </p:cNvPr>
            <p:cNvSpPr/>
            <p:nvPr/>
          </p:nvSpPr>
          <p:spPr>
            <a:xfrm>
              <a:off x="5652120" y="4496169"/>
              <a:ext cx="1501668" cy="135602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C3023FF6-497F-4B96-8B69-4B5502E3433A}"/>
                </a:ext>
              </a:extLst>
            </p:cNvPr>
            <p:cNvSpPr/>
            <p:nvPr/>
          </p:nvSpPr>
          <p:spPr>
            <a:xfrm>
              <a:off x="4520306" y="5451593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cs-CZ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Primární etalon </a:t>
              </a: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A1D9CFC6-30B5-4B43-82E3-F8176C9EE29F}"/>
                </a:ext>
              </a:extLst>
            </p:cNvPr>
            <p:cNvSpPr/>
            <p:nvPr/>
          </p:nvSpPr>
          <p:spPr>
            <a:xfrm>
              <a:off x="5626583" y="5764508"/>
              <a:ext cx="21355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cs-CZ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Sekundární etalon</a:t>
              </a:r>
            </a:p>
            <a:p>
              <a:pPr algn="just"/>
              <a:r>
                <a:rPr lang="cs-CZ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Hlavní podnikový etalon</a:t>
              </a:r>
            </a:p>
          </p:txBody>
        </p:sp>
        <p:sp>
          <p:nvSpPr>
            <p:cNvPr id="17" name="Ovál 16">
              <a:extLst>
                <a:ext uri="{FF2B5EF4-FFF2-40B4-BE49-F238E27FC236}">
                  <a16:creationId xmlns:a16="http://schemas.microsoft.com/office/drawing/2014/main" id="{EE5E1FDC-B706-4894-BF1C-8638F4E10164}"/>
                </a:ext>
              </a:extLst>
            </p:cNvPr>
            <p:cNvSpPr/>
            <p:nvPr/>
          </p:nvSpPr>
          <p:spPr>
            <a:xfrm>
              <a:off x="7126471" y="4385321"/>
              <a:ext cx="1501668" cy="135602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87843DD4-2E70-41E5-9179-5014DE83D5B3}"/>
                </a:ext>
              </a:extLst>
            </p:cNvPr>
            <p:cNvSpPr/>
            <p:nvPr/>
          </p:nvSpPr>
          <p:spPr>
            <a:xfrm>
              <a:off x="7192241" y="5576841"/>
              <a:ext cx="15279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cs-CZ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Pracovní měřidlo</a:t>
              </a:r>
            </a:p>
          </p:txBody>
        </p:sp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DF5DA633-8F44-43CB-9EBB-E5F88D6432B4}"/>
              </a:ext>
            </a:extLst>
          </p:cNvPr>
          <p:cNvSpPr/>
          <p:nvPr/>
        </p:nvSpPr>
        <p:spPr>
          <a:xfrm>
            <a:off x="586394" y="3284984"/>
            <a:ext cx="369757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Některé sekundární etalony dělíme na řády.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Čím vyšší  je  označení řádu  vyjádřené  arabskými  číslicemi,  tím  nižší  je  postavení  sekundárního  etalonu v hierarchii etalonů.</a:t>
            </a:r>
          </a:p>
          <a:p>
            <a:pPr algn="just"/>
            <a:endParaRPr lang="cs-CZ" sz="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  podnikový  etalon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představuje hlavní etalon v podniku.</a:t>
            </a:r>
          </a:p>
          <a:p>
            <a:pPr algn="just"/>
            <a:endParaRPr 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51515CD-45EF-4B71-8668-449BFB18609C}"/>
              </a:ext>
            </a:extLst>
          </p:cNvPr>
          <p:cNvSpPr txBox="1"/>
          <p:nvPr/>
        </p:nvSpPr>
        <p:spPr>
          <a:xfrm>
            <a:off x="4666506" y="2962101"/>
            <a:ext cx="26032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Návaznost</a:t>
            </a:r>
            <a:endParaRPr lang="cs-CZ" sz="1400" i="1" dirty="0"/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10395BBE-816F-4F98-8538-2E1F1A4B4F1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6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53728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 etalon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 (obvykle  sekundární)  etalon  určený  ke  kalibraci  provozních  měřidel,  jehož  hodnota je odvozována od příslušného hlavního podnikového etalonu.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etalon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nahrazuje hlavní podnikový etalon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/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Důvod je, aby se co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nejdéle uchoval hlavní podnikový etalon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 optimálním  stavu/nepoškodil se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(je  účelné  jej  používat  co  nejméně).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Skupina 8">
            <a:extLst>
              <a:ext uri="{FF2B5EF4-FFF2-40B4-BE49-F238E27FC236}">
                <a16:creationId xmlns:a16="http://schemas.microsoft.com/office/drawing/2014/main" id="{5763CD1B-D5B8-4F65-BF1F-0F461CF98896}"/>
              </a:ext>
            </a:extLst>
          </p:cNvPr>
          <p:cNvGrpSpPr/>
          <p:nvPr/>
        </p:nvGrpSpPr>
        <p:grpSpPr>
          <a:xfrm>
            <a:off x="5724128" y="934285"/>
            <a:ext cx="3296608" cy="5205133"/>
            <a:chOff x="5724128" y="934285"/>
            <a:chExt cx="3296608" cy="5205133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BAC5EC17-59B5-4981-B177-55E1DA7872D0}"/>
                </a:ext>
              </a:extLst>
            </p:cNvPr>
            <p:cNvGrpSpPr/>
            <p:nvPr/>
          </p:nvGrpSpPr>
          <p:grpSpPr>
            <a:xfrm>
              <a:off x="6372200" y="1844824"/>
              <a:ext cx="2232248" cy="4294594"/>
              <a:chOff x="6372200" y="2157098"/>
              <a:chExt cx="2232248" cy="4294594"/>
            </a:xfrm>
          </p:grpSpPr>
          <p:grpSp>
            <p:nvGrpSpPr>
              <p:cNvPr id="15" name="Skupina 14">
                <a:extLst>
                  <a:ext uri="{FF2B5EF4-FFF2-40B4-BE49-F238E27FC236}">
                    <a16:creationId xmlns:a16="http://schemas.microsoft.com/office/drawing/2014/main" id="{94094402-9BC0-4819-A947-15234EAA9706}"/>
                  </a:ext>
                </a:extLst>
              </p:cNvPr>
              <p:cNvGrpSpPr/>
              <p:nvPr/>
            </p:nvGrpSpPr>
            <p:grpSpPr>
              <a:xfrm>
                <a:off x="6372200" y="2157098"/>
                <a:ext cx="2219719" cy="3579403"/>
                <a:chOff x="827584" y="2293404"/>
                <a:chExt cx="2458107" cy="4037229"/>
              </a:xfrm>
            </p:grpSpPr>
            <p:sp>
              <p:nvSpPr>
                <p:cNvPr id="17" name="Bublinový popisek: se šipkou dolů 16">
                  <a:extLst>
                    <a:ext uri="{FF2B5EF4-FFF2-40B4-BE49-F238E27FC236}">
                      <a16:creationId xmlns:a16="http://schemas.microsoft.com/office/drawing/2014/main" id="{71E46E8E-1306-4491-A680-05CA36B2BCFD}"/>
                    </a:ext>
                  </a:extLst>
                </p:cNvPr>
                <p:cNvSpPr/>
                <p:nvPr/>
              </p:nvSpPr>
              <p:spPr>
                <a:xfrm>
                  <a:off x="827584" y="5580241"/>
                  <a:ext cx="2448272" cy="750392"/>
                </a:xfrm>
                <a:prstGeom prst="downArrowCallo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Pracovní etalon</a:t>
                  </a:r>
                </a:p>
              </p:txBody>
            </p:sp>
            <p:sp>
              <p:nvSpPr>
                <p:cNvPr id="18" name="Bublinový popisek: se šipkou dolů 17">
                  <a:extLst>
                    <a:ext uri="{FF2B5EF4-FFF2-40B4-BE49-F238E27FC236}">
                      <a16:creationId xmlns:a16="http://schemas.microsoft.com/office/drawing/2014/main" id="{F6BC3AD0-14A8-4A4C-BB4F-46DEBA73188D}"/>
                    </a:ext>
                  </a:extLst>
                </p:cNvPr>
                <p:cNvSpPr/>
                <p:nvPr/>
              </p:nvSpPr>
              <p:spPr>
                <a:xfrm>
                  <a:off x="837419" y="4746964"/>
                  <a:ext cx="2448272" cy="750392"/>
                </a:xfrm>
                <a:prstGeom prst="downArrowCallo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Podnikový etalon</a:t>
                  </a:r>
                </a:p>
              </p:txBody>
            </p:sp>
            <p:sp>
              <p:nvSpPr>
                <p:cNvPr id="19" name="Bublinový popisek: se šipkou dolů 18">
                  <a:extLst>
                    <a:ext uri="{FF2B5EF4-FFF2-40B4-BE49-F238E27FC236}">
                      <a16:creationId xmlns:a16="http://schemas.microsoft.com/office/drawing/2014/main" id="{76C2A092-2583-44FA-B8FE-47420DADE929}"/>
                    </a:ext>
                  </a:extLst>
                </p:cNvPr>
                <p:cNvSpPr/>
                <p:nvPr/>
              </p:nvSpPr>
              <p:spPr>
                <a:xfrm>
                  <a:off x="830814" y="3924416"/>
                  <a:ext cx="2448272" cy="750392"/>
                </a:xfrm>
                <a:prstGeom prst="downArrowCallo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Sekundární etalon</a:t>
                  </a:r>
                </a:p>
              </p:txBody>
            </p:sp>
            <p:sp>
              <p:nvSpPr>
                <p:cNvPr id="20" name="Bublinový popisek: se šipkou dolů 19">
                  <a:extLst>
                    <a:ext uri="{FF2B5EF4-FFF2-40B4-BE49-F238E27FC236}">
                      <a16:creationId xmlns:a16="http://schemas.microsoft.com/office/drawing/2014/main" id="{37EAA22C-611F-4229-913B-9DD55B8E452D}"/>
                    </a:ext>
                  </a:extLst>
                </p:cNvPr>
                <p:cNvSpPr/>
                <p:nvPr/>
              </p:nvSpPr>
              <p:spPr>
                <a:xfrm>
                  <a:off x="827584" y="3108910"/>
                  <a:ext cx="2448272" cy="750392"/>
                </a:xfrm>
                <a:prstGeom prst="downArrowCallo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STÁTNÍ etalon ČR/primární etalon</a:t>
                  </a:r>
                </a:p>
              </p:txBody>
            </p:sp>
            <p:sp>
              <p:nvSpPr>
                <p:cNvPr id="21" name="Bublinový popisek: se šipkou dolů 20">
                  <a:extLst>
                    <a:ext uri="{FF2B5EF4-FFF2-40B4-BE49-F238E27FC236}">
                      <a16:creationId xmlns:a16="http://schemas.microsoft.com/office/drawing/2014/main" id="{C85D7665-D816-4ADB-82F0-FDEE401D8094}"/>
                    </a:ext>
                  </a:extLst>
                </p:cNvPr>
                <p:cNvSpPr/>
                <p:nvPr/>
              </p:nvSpPr>
              <p:spPr>
                <a:xfrm>
                  <a:off x="827584" y="2293404"/>
                  <a:ext cx="2448272" cy="750392"/>
                </a:xfrm>
                <a:prstGeom prst="downArrowCallou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MEZINÁRODNÍ etalon</a:t>
                  </a:r>
                </a:p>
              </p:txBody>
            </p:sp>
          </p:grpSp>
          <p:sp>
            <p:nvSpPr>
              <p:cNvPr id="16" name="Bublinový popisek: se šipkou dolů 15">
                <a:extLst>
                  <a:ext uri="{FF2B5EF4-FFF2-40B4-BE49-F238E27FC236}">
                    <a16:creationId xmlns:a16="http://schemas.microsoft.com/office/drawing/2014/main" id="{1B50C86F-ED6D-48AD-BAE0-E3CB7F780CE6}"/>
                  </a:ext>
                </a:extLst>
              </p:cNvPr>
              <p:cNvSpPr/>
              <p:nvPr/>
            </p:nvSpPr>
            <p:spPr>
              <a:xfrm>
                <a:off x="6393610" y="5786395"/>
                <a:ext cx="2210838" cy="665297"/>
              </a:xfrm>
              <a:prstGeom prst="downArrow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Pracovní měřidlo</a:t>
                </a:r>
              </a:p>
            </p:txBody>
          </p:sp>
        </p:grp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998BE05C-7290-4285-BC10-3C6246F80AEF}"/>
                </a:ext>
              </a:extLst>
            </p:cNvPr>
            <p:cNvSpPr/>
            <p:nvPr/>
          </p:nvSpPr>
          <p:spPr>
            <a:xfrm>
              <a:off x="6259768" y="1556798"/>
              <a:ext cx="2435701" cy="96116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n>
                  <a:solidFill>
                    <a:srgbClr val="C00000"/>
                  </a:solidFill>
                </a:ln>
                <a:noFill/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586521A1-55DE-448D-9904-8170F0A70385}"/>
                </a:ext>
              </a:extLst>
            </p:cNvPr>
            <p:cNvSpPr/>
            <p:nvPr/>
          </p:nvSpPr>
          <p:spPr>
            <a:xfrm>
              <a:off x="5724128" y="934285"/>
              <a:ext cx="3296608" cy="646331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Nová definice jednotek</a:t>
              </a:r>
            </a:p>
            <a:p>
              <a:r>
                <a:rPr lang="cs-CZ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Mezinárodní etalon - NEPLATÍ</a:t>
              </a:r>
              <a:endParaRPr lang="cs-CZ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Picture 3">
            <a:extLst>
              <a:ext uri="{FF2B5EF4-FFF2-40B4-BE49-F238E27FC236}">
                <a16:creationId xmlns:a16="http://schemas.microsoft.com/office/drawing/2014/main" id="{620C5D66-E522-4971-92C3-27C95F6D7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25" y="4827243"/>
            <a:ext cx="2352407" cy="126605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09F078D3-D75D-4AB9-A478-0DB2D68AC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83073"/>
            <a:ext cx="2053627" cy="141268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DABF0D69-DB81-4BD0-9D01-F6357AB4F964}"/>
              </a:ext>
            </a:extLst>
          </p:cNvPr>
          <p:cNvCxnSpPr/>
          <p:nvPr/>
        </p:nvCxnSpPr>
        <p:spPr>
          <a:xfrm>
            <a:off x="2843808" y="5157192"/>
            <a:ext cx="1224136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FAC3661-79B4-4580-8026-9F8873EAC7C1}"/>
              </a:ext>
            </a:extLst>
          </p:cNvPr>
          <p:cNvSpPr txBox="1"/>
          <p:nvPr/>
        </p:nvSpPr>
        <p:spPr>
          <a:xfrm>
            <a:off x="1320674" y="6030946"/>
            <a:ext cx="26032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Opotřebení koncových měrek</a:t>
            </a:r>
            <a:endParaRPr lang="cs-CZ" sz="1400" i="1" dirty="0"/>
          </a:p>
        </p:txBody>
      </p:sp>
      <p:pic>
        <p:nvPicPr>
          <p:cNvPr id="25" name="Picture 1">
            <a:extLst>
              <a:ext uri="{FF2B5EF4-FFF2-40B4-BE49-F238E27FC236}">
                <a16:creationId xmlns:a16="http://schemas.microsoft.com/office/drawing/2014/main" id="{2CC79CC2-033C-4A82-AA73-98CE1377996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18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Průmyslová metrologie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Průmyslová metrologie zajišťuje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kvalitu výroby a služeb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 rámci průmyslové metrologie se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kalibrují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NESTANOVENÁ / PRACOVNÍ měřidla. </a:t>
            </a:r>
          </a:p>
          <a:p>
            <a:pPr algn="just"/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Metrologická služba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se stala předmětem podnikání a je poskytována v konkurenčním prostředí. </a:t>
            </a:r>
          </a:p>
          <a:p>
            <a:pPr algn="just"/>
            <a:endParaRPr lang="cs-CZ" sz="900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Metrologické služby pro průmyslovou metrologii nabízí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ČMI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Akreditované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 laboratoře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(nyní celkem 110 laboratoří).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akreditovaných laboratoří (AKL) v ČR je v porovnání se srovnatelnými zeměmi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nejvyšší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ČR – cca 110 laboratoří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Rakousko – 15, Irsko – 10, Holandsko - 72), takže v ČR je konkurence na tomto trhu služeb velmi tvrdá.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Metrologická pracoviště podniků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jejichž těžištěm činnosti je kalibrace měřicí techniky „mateřského“ podniku.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270178B7-8785-439B-A322-0DEDB2B67D10}"/>
              </a:ext>
            </a:extLst>
          </p:cNvPr>
          <p:cNvSpPr/>
          <p:nvPr/>
        </p:nvSpPr>
        <p:spPr>
          <a:xfrm>
            <a:off x="107504" y="1714823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24E31B4A-6208-4198-8801-F48E5A78CC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80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světě/zahraničí platí v rámci akreditačního systému ILAC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ILAC je mezinárodní autoritou pro akreditaci laboratoří, inspekčních orgánů, aj zapojená do vývoje a podpory akreditace)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 řadu let tzv.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Ujednání o vzájemném uznávání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která 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zabezpečuje automatické uznávání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kalibračních listů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(výsledek kalibrace)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zkušebních protokolů opatřených logem signatářů této dohody (Český institut pro akreditaci  je signatářem od r. 1998). </a:t>
            </a:r>
          </a:p>
          <a:p>
            <a:pPr algn="just"/>
            <a:endParaRPr lang="cs-CZ" b="1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Uživatelé NESTANOVENÝCH/PRACOVNÍCH měřidel si mohou zajistit kalibraci měřidel sami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dodržení určitých pravidel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zahrnujících požadavky na návaznost použitých etalonů, kvalifikaci personálu a použití vhodně validovaných postupů 	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Metrologická pracoviště podniků.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Druhou možností je využít služby některé z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externích laboratoří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(ČMI,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Akreditované kalibrační laboratoře).</a:t>
            </a: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b="1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37C18BEA-B169-48DD-A90E-5A073E5F8A1B}"/>
              </a:ext>
            </a:extLst>
          </p:cNvPr>
          <p:cNvSpPr/>
          <p:nvPr/>
        </p:nvSpPr>
        <p:spPr>
          <a:xfrm>
            <a:off x="3779912" y="4850683"/>
            <a:ext cx="576064" cy="90485"/>
          </a:xfrm>
          <a:prstGeom prst="rightArrow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13D03939-8D9C-49EE-B19E-EBDF9539239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51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Volba 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externího metrologického pracoviště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závisí především na: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kategorii používaného měřidla,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oboru měření,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přesnosti měřidla,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na ceně nabízených služeb.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>
            <a:extLst>
              <a:ext uri="{FF2B5EF4-FFF2-40B4-BE49-F238E27FC236}">
                <a16:creationId xmlns:a16="http://schemas.microsoft.com/office/drawing/2014/main" id="{3E3262E2-A5AB-47C0-B23F-0E1BB3A7BC91}"/>
              </a:ext>
            </a:extLst>
          </p:cNvPr>
          <p:cNvSpPr/>
          <p:nvPr/>
        </p:nvSpPr>
        <p:spPr>
          <a:xfrm>
            <a:off x="556930" y="3448598"/>
            <a:ext cx="5316985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Akreditované kalibrační laboratoře (AKL)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subjekty provádějící kalibrace měřidel, u nichž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Český institut pro akreditaci (ČIA)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posoudil a pravidelně kontroluje plnění kritérií podle normy ČSN EN ISO/IEC 17025:2018. </a:t>
            </a:r>
          </a:p>
          <a:p>
            <a:pPr algn="just"/>
            <a:endParaRPr lang="cs-CZ" altLang="cs-CZ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Akreditace je uznáním technické způsobilosti laboratoře, systému kvality a nestrannosti třetí stranou. 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1651D8EC-B700-4E75-9FEF-DC006CFBB601}"/>
              </a:ext>
            </a:extLst>
          </p:cNvPr>
          <p:cNvGrpSpPr/>
          <p:nvPr/>
        </p:nvGrpSpPr>
        <p:grpSpPr>
          <a:xfrm>
            <a:off x="6068903" y="2639332"/>
            <a:ext cx="2628590" cy="2877900"/>
            <a:chOff x="6068903" y="3215396"/>
            <a:chExt cx="2628590" cy="2877900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B1766296-41FD-4DD1-9DC4-BC821E1FC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68903" y="3215396"/>
              <a:ext cx="2628590" cy="2877900"/>
            </a:xfrm>
            <a:prstGeom prst="rect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023197D3-261F-4B4D-BCB6-D04D22CBCBB9}"/>
                </a:ext>
              </a:extLst>
            </p:cNvPr>
            <p:cNvSpPr/>
            <p:nvPr/>
          </p:nvSpPr>
          <p:spPr>
            <a:xfrm>
              <a:off x="7092280" y="5332369"/>
              <a:ext cx="830978" cy="41572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vál 14">
              <a:extLst>
                <a:ext uri="{FF2B5EF4-FFF2-40B4-BE49-F238E27FC236}">
                  <a16:creationId xmlns:a16="http://schemas.microsoft.com/office/drawing/2014/main" id="{663407C8-40A2-4D3B-AB95-0776EFB1FF44}"/>
                </a:ext>
              </a:extLst>
            </p:cNvPr>
            <p:cNvSpPr/>
            <p:nvPr/>
          </p:nvSpPr>
          <p:spPr>
            <a:xfrm>
              <a:off x="7838144" y="5332369"/>
              <a:ext cx="830978" cy="41572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6" name="Picture 1">
            <a:extLst>
              <a:ext uri="{FF2B5EF4-FFF2-40B4-BE49-F238E27FC236}">
                <a16:creationId xmlns:a16="http://schemas.microsoft.com/office/drawing/2014/main" id="{6C41C044-3AF5-47D2-A6F5-4A4C172D359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80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Legální metrologie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Legální metrologie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vznikla původně z potřeby zajistit poctivý obchod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Jedná se o jednu z nejstarších lidských činností, která spadala vždy do kompetence státu.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Byla vždy uplatňována nejenom v obchodě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(zpočátku v obchodě směnného charakteru), ale v minulosti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byla i symbolem státnosti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jako byla např. měna. </a:t>
            </a:r>
          </a:p>
          <a:p>
            <a:pPr algn="just"/>
            <a:endParaRPr lang="cs-CZ" sz="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Legální metrologie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zabývá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přesností měření tam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kde tato měření mají vliv na průhlednost a důvěryhodnost ekonomických transakcí, bezpečnost a ochranu zdraví osob, ochranu životního prostředí a jiné obecné zájmy. </a:t>
            </a:r>
          </a:p>
          <a:p>
            <a:pPr algn="just"/>
            <a:endParaRPr lang="cs-CZ" sz="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Jejím cílem je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chránit občany před důsledky špatného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(ať už záměrně či nevědomě)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měření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uvedených oblastech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Prostředky zabezpečení těchto zájmů jsou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stanovení zákonných měřicích jednotek a požadavků na měřidla, metody měření a zkoušení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F8F4DD68-20ED-4C1D-B14B-DB58BF488196}"/>
              </a:ext>
            </a:extLst>
          </p:cNvPr>
          <p:cNvSpPr/>
          <p:nvPr/>
        </p:nvSpPr>
        <p:spPr>
          <a:xfrm>
            <a:off x="107504" y="1714823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58CB08B0-3583-4557-ABE3-B7ACE60EF8E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81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Ověřování stanovených měřidel zabezpečují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ČMI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Autorizovaná metrologická střediska</a:t>
            </a:r>
          </a:p>
          <a:p>
            <a:pPr algn="just"/>
            <a:endParaRPr lang="cs-CZ" altLang="cs-CZ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Autorizovaná metrologická střediska (AMS)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subjekty, které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Úřad pro technickou normalizaci, metrologii a státní zkušebnictví (ÚNMZ)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základě jejich žádosti autorizoval k ověřování stanovených měřidel.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legální metrologie se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ověřují STANOVENÁ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měřidla. </a:t>
            </a:r>
          </a:p>
          <a:p>
            <a:pPr algn="just"/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A9DB6F57-50AC-48EA-862D-3A8C7D346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89" y="4422741"/>
            <a:ext cx="2586038" cy="158115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7B9F663-6207-4109-B781-2C1C75E94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775" y="4422741"/>
            <a:ext cx="1479548" cy="158601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1F9BD1E-46C6-420E-87BB-8212FAC3A0B6}"/>
              </a:ext>
            </a:extLst>
          </p:cNvPr>
          <p:cNvSpPr txBox="1"/>
          <p:nvPr/>
        </p:nvSpPr>
        <p:spPr>
          <a:xfrm>
            <a:off x="523781" y="6001446"/>
            <a:ext cx="26032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Ověřování váhy</a:t>
            </a:r>
            <a:endParaRPr lang="cs-CZ" sz="1400" i="1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E09E682-94D3-4E9E-9221-6E837F83FBC7}"/>
              </a:ext>
            </a:extLst>
          </p:cNvPr>
          <p:cNvSpPr txBox="1"/>
          <p:nvPr/>
        </p:nvSpPr>
        <p:spPr>
          <a:xfrm>
            <a:off x="3984961" y="6013715"/>
            <a:ext cx="26032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Vodoměr</a:t>
            </a:r>
            <a:endParaRPr lang="cs-CZ" sz="1400" i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D81715-E01C-4E16-BFB9-E06277540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884" y="4401701"/>
            <a:ext cx="2126556" cy="1623229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CE28869-F8A3-463B-9122-0E70102601E6}"/>
              </a:ext>
            </a:extLst>
          </p:cNvPr>
          <p:cNvSpPr txBox="1"/>
          <p:nvPr/>
        </p:nvSpPr>
        <p:spPr>
          <a:xfrm>
            <a:off x="6012160" y="6023686"/>
            <a:ext cx="29077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Ověřování výdejních stojanů paliv</a:t>
            </a:r>
            <a:endParaRPr lang="cs-CZ" sz="1400" i="1" dirty="0"/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12B89686-0CF9-4D79-99C7-3791A53010F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57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 je v České republice upravena hlavně zákonem č. 505/1990 Sb. o metrologii, který byl naposledy novelizován zákonem č. 183/2017 Sb. Tento zákon doplňuje řada vyhlášek, které stanovují další požadavky</a:t>
            </a:r>
          </a:p>
          <a:p>
            <a:pPr algn="just"/>
            <a:endParaRPr lang="cs-CZ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Právní předpisy v oblasti metrologie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č. 505/1900 </a:t>
            </a:r>
            <a:r>
              <a:rPr lang="cs-CZ" altLang="cs-CZ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metrologii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s ním související předpisy, v jejich současně platném znění, ukládají určitým fyzickým a právnickým podnikajícím osobám i orgánům státní správy práva a povinnosti k zajištění jednotnosti a správnosti měřidel a měření.</a:t>
            </a:r>
          </a:p>
          <a:p>
            <a:pPr algn="just"/>
            <a:endParaRPr lang="cs-CZ" altLang="cs-CZ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č. 20/1993 Sb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o zabezpečení výkonu státní správy v oblasti technické normalizace, metrologie a státního zkušebnictví, zákonem jsou definovány orgány ČR a jejich úkoly v oblasti technické normalizace, metrologie a zkušebnictví (ÚNMZ, ČMI, další subjekty)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4A7C63B6-9D60-4D68-B03D-51C7BCD0C3E1}"/>
              </a:ext>
            </a:extLst>
          </p:cNvPr>
          <p:cNvSpPr/>
          <p:nvPr/>
        </p:nvSpPr>
        <p:spPr>
          <a:xfrm>
            <a:off x="531079" y="3573016"/>
            <a:ext cx="8064896" cy="12234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F11BE642-5AB6-4B62-BED2-F006FFEB317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98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 následně vyhlášky a další předpisy)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řeší především tzv. regulovanou sféru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tj. stát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zasahuje tam, kde požaduje jednotné a přesné měření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zejména v oblastech, které mají vliv na ochranu spotřebitele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(obchodní styk),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ochranu zdraví a životního prostředí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Vyhlášky, které doplňují a konkretizují zákon o metrologii, vyhlášky MPO: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Vyhláška č. 262/2000 Sb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kterou se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zajišťuje jednotnost a správnost měřidel a měření, v platném znění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(prováděcí vyhláška k zákonu 505)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Vyhláška č. 345/2002 Sb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kterou se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stanoví měřidla k povinnému ověřování a měřidla podléhající schválení typu, v platném znění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Vyhláška č. 264/2000 Sb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základních měřicích jednotkách a ostatních jednotkách a o jejich označování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 platném znění Dále vyhlášky k implementaci směrnic EU, metrologické požadavky na měřidla, hotově balené zboží, nařízení vlády, MPM – metodické pokyny pro metrologii , OOP - Opatření obecné povahy a další.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08C16879-F5FE-43D6-86BA-77BF880F71E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80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Zákonné měřicí jednotky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Subjekty a orgány státní správy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povinny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používat níže uvedené základní měřicí jednotky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 mezinárodním styku lze použít měřicí jednotky odpovídající mezinárodním obchodním zvyklostem.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Základními měřicími jednotkami jsou: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jednotka času - sekunda (s),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jednotka délky - metr (m),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jednotka hmotnosti - kilogram (kg),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jednotka elektrického proudu - ampér (A),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jednotka termodynamické teploty - kelvin (K),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jednotka látkového množství - mol (mol),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jednotka svítivosti - kandela (cd).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FAA163E3-F0E5-40FE-959C-1EEA208FFDEC}"/>
              </a:ext>
            </a:extLst>
          </p:cNvPr>
          <p:cNvSpPr/>
          <p:nvPr/>
        </p:nvSpPr>
        <p:spPr>
          <a:xfrm>
            <a:off x="107504" y="1714823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64AE7F7-31A4-4F3C-B73F-857127D788FF}"/>
              </a:ext>
            </a:extLst>
          </p:cNvPr>
          <p:cNvSpPr/>
          <p:nvPr/>
        </p:nvSpPr>
        <p:spPr>
          <a:xfrm>
            <a:off x="5796135" y="3429000"/>
            <a:ext cx="2761471" cy="1077218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Definice základních jednotek SI prošla v roce 2018/2019 největší změnou ve své historii.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9020C67-1380-411D-9DB5-FF2FF04A3A47}"/>
              </a:ext>
            </a:extLst>
          </p:cNvPr>
          <p:cNvSpPr/>
          <p:nvPr/>
        </p:nvSpPr>
        <p:spPr>
          <a:xfrm>
            <a:off x="586394" y="5182359"/>
            <a:ext cx="7992887" cy="1077218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Redefinice 4 základních jednotek</a:t>
            </a:r>
            <a:r>
              <a:rPr lang="cs-CZ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(kilogramu, ampéru, kelvinu a molu) </a:t>
            </a:r>
          </a:p>
          <a:p>
            <a:pPr algn="just"/>
            <a:r>
              <a:rPr lang="cs-CZ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</a:p>
          <a:p>
            <a:pPr algn="just"/>
            <a:r>
              <a:rPr lang="cs-CZ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formulace zbývajících 3 </a:t>
            </a:r>
            <a:r>
              <a:rPr lang="cs-CZ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(sekundy, metru a kandely) </a:t>
            </a:r>
            <a:r>
              <a:rPr lang="cs-CZ" sz="1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účinností od 20. května 2019. </a:t>
            </a: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E46BB5AE-E718-44CC-A4A9-FBF47DCFB718}"/>
              </a:ext>
            </a:extLst>
          </p:cNvPr>
          <p:cNvSpPr/>
          <p:nvPr/>
        </p:nvSpPr>
        <p:spPr>
          <a:xfrm rot="5400000">
            <a:off x="6874512" y="4683374"/>
            <a:ext cx="604716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C265AF8B-75D1-4A69-9007-FCCD42E7C44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28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5" y="1684397"/>
            <a:ext cx="343057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Národním metrologickým systémem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Národním metrologickým systémem (dále jen NMS)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rozumí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systém, který slouží k zajištění jednotnosti a správnosti měřidel a měření v daném státě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prostřednictvím: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soustavy technických prostředků a zařízení,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jakož i technických předpisů, práv a povinností správních orgánů a právnických osob nebo podnikajících fyzických osob.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7D3C6B06-C752-4308-9499-49DC3F269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1" y="1271180"/>
            <a:ext cx="4485532" cy="491096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A269193F-D80E-44D0-8836-FEA9C5E90BA1}"/>
              </a:ext>
            </a:extLst>
          </p:cNvPr>
          <p:cNvSpPr/>
          <p:nvPr/>
        </p:nvSpPr>
        <p:spPr>
          <a:xfrm>
            <a:off x="107504" y="1714823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0">
            <a:extLst>
              <a:ext uri="{FF2B5EF4-FFF2-40B4-BE49-F238E27FC236}">
                <a16:creationId xmlns:a16="http://schemas.microsoft.com/office/drawing/2014/main" id="{D3C4CE7E-8F08-415B-B021-88760BCC7C4B}"/>
              </a:ext>
            </a:extLst>
          </p:cNvPr>
          <p:cNvSpPr txBox="1"/>
          <p:nvPr/>
        </p:nvSpPr>
        <p:spPr>
          <a:xfrm>
            <a:off x="1763688" y="5951945"/>
            <a:ext cx="25020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cs-CZ" alt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metrologický systém</a:t>
            </a:r>
            <a:endParaRPr lang="cs-CZ" sz="1400" i="1" dirty="0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2D5CA895-37EC-4AE7-AFDD-CD0A9CEC43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87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Dne 20. května 1875 se začíná psát historie moderní metrologie.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Zástupci 17ti zemí tehdejší Evropy se sešli v Paříži a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sepsali mezinárodní dohodu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týkající se společné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měrové soustavy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dodnes nese název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Métre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tak byla platná bez výjimky ve všech státech, které se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zavázaly ji na svém území používat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53B17765-69EB-4383-AF88-51F8718F5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573016"/>
            <a:ext cx="3377326" cy="1959006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5210E4DF-2BB5-4200-8BB9-55F2D88EF8CC}"/>
              </a:ext>
            </a:extLst>
          </p:cNvPr>
          <p:cNvSpPr/>
          <p:nvPr/>
        </p:nvSpPr>
        <p:spPr>
          <a:xfrm>
            <a:off x="586394" y="3821053"/>
            <a:ext cx="44176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tyto země patřily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Argentina, Belgie, Brazílie, Dánsko, Francie, Itálie, Německo, Norsko, Peru, Portugalsko,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Rakousko-Uhersko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Rusko, Španělsko, Švédsko, Švýcarsko, Turecko, USA a Venezuela.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B788B69-5AFF-4FBD-AA9C-F2BB00250EBC}"/>
              </a:ext>
            </a:extLst>
          </p:cNvPr>
          <p:cNvSpPr/>
          <p:nvPr/>
        </p:nvSpPr>
        <p:spPr>
          <a:xfrm>
            <a:off x="562603" y="5590981"/>
            <a:ext cx="8016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ohledem na historii můžeme říci,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Rakousko-Uhersko, jako předchůdce našeho státu, bylo ve správě měr a vah pokrokové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cs-CZ" alt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060C44C4-13D6-4BDF-86A1-96B669E51C4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00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 je mezinárodní mezivládní smlouva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uzavřená 20. 05. 1875 (nyní Mezinárodní den metrologie)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zástupci vlád 17ti zemí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(včetně Rakouska-Uherska). </a:t>
            </a: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 červenci 2014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měla tato organizace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(plných) členů a 41 přidružených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Členský poplatek za ČR činí ca 57 000 EUR (1 euro = 25 Kč, pak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1 425 000 Kč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Cílem Metrické konvence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bylo vytvoření univerzální dekadické soustavy jednotek tak, jak to nezbytně vyžadoval rozvoj vědy, výroby a obchodu v polovině 19. století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Konvence, mírně upravená v roce 1921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stálou základnou mezinárodního sjednocování měřicích jednotek, vývoje etalonů a zajišťování jejich rovnosti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organizace spravuje mezinárodní systém jednotek měření SI, dnes všeobecně ve světě používaný pro zajišťování metrologické návaznosti výsledků měření – podrobnosti o soustavě jednotek SI naleznete na 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http://www.bipm.org/en/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measurement-units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F8ACAC2C-DB90-4D21-8134-3B2E49CB46A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73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Smlouvou byl dán základ pro vznik příslušných orgánů: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Mezinárodního úřadu pro váhy a míry (BIPM),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Všeobecné konference pro váhy  a míry (CGPM) a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Mezinárodního výboru pro váhy a míry (CIPM). 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Bližší informace o orgánech Metrické konvence naleznete na  http://www.bipm.org/en/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about-us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stránkách ČMI je ke stažení úplný opis textu Metrické konvence podle vyhlášky MZV č. 200/1924 Sb. 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n. (ponechán původní pravopis i dikce).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podrobnosti o Metrické konvenci a jejích orgánech lze nalézt na stránce BIPM  www.bipm.org.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Česká republika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jako nástupnický stát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Rakouska-Uherska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signatářem Metrické konvence od samého počátku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české státní etalony odvozují, mimo jiné, svou návaznost od mezinárodních etalonů uchovávaných v BIPM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958B4901-B3EE-4F80-90D6-05AD9495BE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38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říjnu 1999 podepsali ředitelé 38 národních metrologických institutů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(NMI)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členských zemí Metrické konvence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(včetně) ČMI a 2 mezinárodních organizací (IRMM, IAEA)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Ujednání o vzájemném uznávání státních etalonů a certifikátů měření vydávaných NMI.</a:t>
            </a:r>
          </a:p>
          <a:p>
            <a:pPr algn="just"/>
            <a:endParaRPr lang="cs-CZ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Cílem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Ujednání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vytvořit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oblasti měření státních etalonů základ pro vzájemné uznávání a odstraňování technických překážek v mezinárodním obchodu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Technicky se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Ujednání zakládá na soustavě mezinárodních porovnání státních etalonů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(tzv. klíčová a doplňková porovnání) a na zavedení a akceptaci systémů managementu kvality podle normy ISO 17025:2005 v NMI. </a:t>
            </a: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Jedním z výstupů je  databáze tzv. nejlepších schopností kalibrace a měření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CMC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viz "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Database" (KCDB)  na http://kcdb.bipm.org/.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DE0B7589-3001-456C-911B-85E29F8BD22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31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5" y="1684397"/>
            <a:ext cx="46336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Jedná se o rozsáhlé soubory údajů pro všechny v úvahu přicházející obory. </a:t>
            </a:r>
          </a:p>
          <a:p>
            <a:pPr algn="just"/>
            <a:endParaRPr 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ČMI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úspěšná účast v klíčových porovnáních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mimořádně důležitá a je přijatou politikou ČMI účastnit se jich v maximálním rozsahu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EEB04027-6C9A-4ACC-8F13-F0A14ABD7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735" y="1787289"/>
            <a:ext cx="3099028" cy="4211938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589EC41-ED34-405A-828C-A31FD12C0E2B}"/>
              </a:ext>
            </a:extLst>
          </p:cNvPr>
          <p:cNvSpPr/>
          <p:nvPr/>
        </p:nvSpPr>
        <p:spPr>
          <a:xfrm>
            <a:off x="5868144" y="6022855"/>
            <a:ext cx="1398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k 10/2022</a:t>
            </a:r>
            <a:endParaRPr lang="cs-CZ" sz="1400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EA3DA6C-D193-499A-88D7-8AA48A7E2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12" y="4143940"/>
            <a:ext cx="4872113" cy="1663648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3591FA3C-7554-4F85-A40F-1235A9BF951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46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Jádrem soustavy jednotek SI je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základních jednotek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 to: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sekunda – čas, 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 – délka, 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kilogram – hmotnost, 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ampér – elektrický proud, 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kelvin – termodynamická teplota, 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 – látkové množství,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kandela – svítivost.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Nevýhoda:</a:t>
            </a:r>
          </a:p>
          <a:p>
            <a:pPr lvl="0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Každá definice byla rozdílného rázu. </a:t>
            </a:r>
          </a:p>
          <a:p>
            <a:pPr lvl="0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Některé definice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závisely na artefaktu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některé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přírodních jevech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některé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numerických vyčísleních konstant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cs-CZ" sz="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Redefinice základních jednotek SI byla klíčovým bodem 26. zasedání Generální konference pro váhy a míry, které se uskutečnilo v Paříži, Francie, ve dnech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až 16. 11. 2018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08DFEBC3-3733-4482-A939-55CE77FB4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086668"/>
            <a:ext cx="2391976" cy="2566467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3965AB10-ABEA-4942-9FF3-65C49B91037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2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Důvody nové definice kilogramu </a:t>
            </a: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Kilogram = jednotka hmotnosti</a:t>
            </a:r>
          </a:p>
          <a:p>
            <a:pPr algn="just"/>
            <a:endParaRPr lang="cs-CZ" sz="1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Kilogram byl reprezentován od roku 1889 historickým artefaktem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Mezinárodním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prototypem kilogramu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platino-iridiový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jehož hmotnost je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kg přesně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konci 20. století se ukázalo, že současná definice není udržitelná, protože nedokáže zachytit potenciální změny probíhající přímo na artefaktu (mění se).</a:t>
            </a:r>
          </a:p>
          <a:p>
            <a:pPr algn="just"/>
            <a:endParaRPr lang="cs-CZ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Hmotnost Mezinárodního prototypu kilogramu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poklesla o 50 </a:t>
            </a:r>
            <a:r>
              <a:rPr lang="el-GR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(mikrogramů) – pro srovnání, hmotnost otisku prstu je až 40 </a:t>
            </a:r>
            <a:r>
              <a:rPr lang="el-G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g).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základě výsledků tohoto porovnání byly všechny metrologické instituty vyzvány k výzkumu nových možností definice základní jednotky hmotnosti.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roce 2011 bylo rozhodnuto, že nová definice kilogramu bude založena na Planckově konstantě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Šipka: dolů 1">
            <a:extLst>
              <a:ext uri="{FF2B5EF4-FFF2-40B4-BE49-F238E27FC236}">
                <a16:creationId xmlns:a16="http://schemas.microsoft.com/office/drawing/2014/main" id="{D866423D-5D71-4814-848C-95CDE42559B3}"/>
              </a:ext>
            </a:extLst>
          </p:cNvPr>
          <p:cNvSpPr/>
          <p:nvPr/>
        </p:nvSpPr>
        <p:spPr>
          <a:xfrm>
            <a:off x="7395951" y="3776509"/>
            <a:ext cx="407962" cy="51500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5128654-288F-40B7-ABDC-7A84CE21D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091" y="978964"/>
            <a:ext cx="1134357" cy="1234300"/>
          </a:xfrm>
          <a:prstGeom prst="rect">
            <a:avLst/>
          </a:prstGeom>
          <a:ln w="9525">
            <a:solidFill>
              <a:srgbClr val="000066"/>
            </a:solidFill>
          </a:ln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215576A2-4B01-42DD-AB0E-0E0B5675439D}"/>
              </a:ext>
            </a:extLst>
          </p:cNvPr>
          <p:cNvSpPr txBox="1"/>
          <p:nvPr/>
        </p:nvSpPr>
        <p:spPr>
          <a:xfrm>
            <a:off x="5927089" y="2183702"/>
            <a:ext cx="28803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Mezinárodním prototyp kilogramu</a:t>
            </a:r>
            <a:endParaRPr lang="cs-CZ" sz="1400" i="1" dirty="0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E69E746B-7955-4B33-AB6F-A2774C01068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97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Kilogram = jednotka hmotnosti</a:t>
            </a:r>
          </a:p>
          <a:p>
            <a:pPr algn="just"/>
            <a:endParaRPr lang="cs-CZ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Srdce plejtváka obrovského (</a:t>
            </a:r>
            <a:r>
              <a:rPr lang="cs-CZ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Balaenoptera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váží cca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 kg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5697847B-F0D7-4293-BA2C-278DA0DA6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21" y="2682372"/>
            <a:ext cx="4371245" cy="1567902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8E11954-CCAF-4CFC-930E-A02FF1BC6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32" y="4401826"/>
            <a:ext cx="2429700" cy="1828428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BB80A563-AC77-4BEE-9E5D-907B219EC020}"/>
              </a:ext>
            </a:extLst>
          </p:cNvPr>
          <p:cNvSpPr/>
          <p:nvPr/>
        </p:nvSpPr>
        <p:spPr>
          <a:xfrm>
            <a:off x="4139952" y="53825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</a:rPr>
              <a:t>Průměrná hmotnost lidského srdce se pohybuje kolem 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</a:rPr>
              <a:t>0,300 kg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cs-CZ" b="1" dirty="0">
              <a:solidFill>
                <a:srgbClr val="000066"/>
              </a:solidFill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2CA40E7B-51F2-4D52-82BD-E8E9D975C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604" y="3058826"/>
            <a:ext cx="2340411" cy="2265717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A4FCE70B-E9FA-46AD-8024-3B3D1ED48B0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85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Měřidla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slouží k určení hodnoty měřené veličiny.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Měřidla se dle zákona 505/1990 Sb. spolu s nezbytnými pomocnými měřícími zařízeními člení na: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etalony;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měřidla stanovená (dále jen "stanovená měřidla");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měřidla nestanovená (dále jen "pracovní měřidla");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certifikované referenční materiály a ostatní referenční materiály, pokud jsou určeny k funkci etalonu nebo stanoveného nebo pracovního měřidla.</a:t>
            </a:r>
          </a:p>
          <a:p>
            <a:pPr algn="just"/>
            <a:endParaRPr 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Etalon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měřicí jednotky anebo stupnice určité veličiny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měřidlo sloužící k realizaci a uchovávání této jednotky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 stupnice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 jejímu přenosu na měřidla nižší přesnosti.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Etalony se kalibrují!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Uchováváním etalonu se rozumí všechny úkony potřebné k zachování metrologických charakteristik etalonu ve stanovených mezích.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FEC90F5B-4973-4B5E-B4D7-16DB25087629}"/>
              </a:ext>
            </a:extLst>
          </p:cNvPr>
          <p:cNvSpPr/>
          <p:nvPr/>
        </p:nvSpPr>
        <p:spPr>
          <a:xfrm>
            <a:off x="107504" y="1714823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2AF74DDC-0B4D-4E5F-8B2E-9C8E277A56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78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Stanovená měřidla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měřidla, která Ministerstvo průmyslu a obchodu (dále jen "ministerstvo")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stanoví vyhláškou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povinnému ověřování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ohledem na jejich význam: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BBF58837-2517-4CAF-831C-1DBF577CCD4F}"/>
              </a:ext>
            </a:extLst>
          </p:cNvPr>
          <p:cNvGrpSpPr/>
          <p:nvPr/>
        </p:nvGrpSpPr>
        <p:grpSpPr>
          <a:xfrm>
            <a:off x="6555741" y="4392648"/>
            <a:ext cx="2227823" cy="1628640"/>
            <a:chOff x="654984" y="4536480"/>
            <a:chExt cx="2227823" cy="1628640"/>
          </a:xfrm>
        </p:grpSpPr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4103FF06-CDA0-486F-97E8-5352D4689B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244" y="4545120"/>
              <a:ext cx="2035872" cy="1620000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DB768035-F93F-4C25-9EAD-0426A1CBD6D1}"/>
                </a:ext>
              </a:extLst>
            </p:cNvPr>
            <p:cNvSpPr/>
            <p:nvPr/>
          </p:nvSpPr>
          <p:spPr>
            <a:xfrm>
              <a:off x="654984" y="4536480"/>
              <a:ext cx="2227823" cy="28678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sz="1650" dirty="0">
                  <a:solidFill>
                    <a:schemeClr val="bg1"/>
                  </a:solidFill>
                </a:rPr>
                <a:t>Rychloměr</a:t>
              </a:r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66B608F3-ADD5-42E3-BE61-BD34D00C655F}"/>
              </a:ext>
            </a:extLst>
          </p:cNvPr>
          <p:cNvGrpSpPr/>
          <p:nvPr/>
        </p:nvGrpSpPr>
        <p:grpSpPr>
          <a:xfrm>
            <a:off x="6618637" y="2518134"/>
            <a:ext cx="1982408" cy="1630946"/>
            <a:chOff x="6558232" y="4529071"/>
            <a:chExt cx="1982408" cy="1630946"/>
          </a:xfrm>
        </p:grpSpPr>
        <p:pic>
          <p:nvPicPr>
            <p:cNvPr id="18" name="Picture 7">
              <a:extLst>
                <a:ext uri="{FF2B5EF4-FFF2-40B4-BE49-F238E27FC236}">
                  <a16:creationId xmlns:a16="http://schemas.microsoft.com/office/drawing/2014/main" id="{7EFF9FC3-381F-4236-845F-770BE81CC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8232" y="4540017"/>
              <a:ext cx="1981952" cy="1620000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7BF55152-2FE7-4C32-8335-1A7E86008677}"/>
                </a:ext>
              </a:extLst>
            </p:cNvPr>
            <p:cNvSpPr/>
            <p:nvPr/>
          </p:nvSpPr>
          <p:spPr>
            <a:xfrm>
              <a:off x="6558232" y="4529071"/>
              <a:ext cx="1982408" cy="28678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650" dirty="0">
                  <a:solidFill>
                    <a:schemeClr val="bg1"/>
                  </a:solidFill>
                </a:rPr>
                <a:t>Tachograf</a:t>
              </a:r>
            </a:p>
          </p:txBody>
        </p:sp>
      </p:grpSp>
      <p:pic>
        <p:nvPicPr>
          <p:cNvPr id="16" name="Picture 2" descr="Výsledek obrázku pro analyzátory alkoholu drager">
            <a:extLst>
              <a:ext uri="{FF2B5EF4-FFF2-40B4-BE49-F238E27FC236}">
                <a16:creationId xmlns:a16="http://schemas.microsoft.com/office/drawing/2014/main" id="{D7FB263A-EA0B-4535-8419-52CB3A4AC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64" y="4421249"/>
            <a:ext cx="1881957" cy="16200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9C6351E8-F24D-4FA9-A10D-DA5817168371}"/>
              </a:ext>
            </a:extLst>
          </p:cNvPr>
          <p:cNvSpPr/>
          <p:nvPr/>
        </p:nvSpPr>
        <p:spPr>
          <a:xfrm>
            <a:off x="3645322" y="5897854"/>
            <a:ext cx="2812499" cy="2867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1650" dirty="0">
                <a:solidFill>
                  <a:schemeClr val="bg1"/>
                </a:solidFill>
              </a:rPr>
              <a:t>Analyzátor alkoholu v dechu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AD79D59-1DA3-4B23-8985-3F8156C2CD93}"/>
              </a:ext>
            </a:extLst>
          </p:cNvPr>
          <p:cNvSpPr/>
          <p:nvPr/>
        </p:nvSpPr>
        <p:spPr>
          <a:xfrm>
            <a:off x="559785" y="2654910"/>
            <a:ext cx="57292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závazkových vztazích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například při prodeji, nájmu nebo darování věci, při poskytování služeb nebo při určení výše náhrady škody, popřípadě jiné majetkové újmy,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stanovení sankcí, poplatků, tarifů a daní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ochranu zdraví,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ochranu životního prostředí,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bezpečnost při práci, nebo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ochraně jiných veřejných zájmů chráněných zvláštními právními předpisy. </a:t>
            </a:r>
          </a:p>
        </p:txBody>
      </p:sp>
      <p:pic>
        <p:nvPicPr>
          <p:cNvPr id="22" name="Picture 1">
            <a:extLst>
              <a:ext uri="{FF2B5EF4-FFF2-40B4-BE49-F238E27FC236}">
                <a16:creationId xmlns:a16="http://schemas.microsoft.com/office/drawing/2014/main" id="{5C663A3D-E539-4A7D-9C6D-4691C272847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2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5" y="1684397"/>
            <a:ext cx="52875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Subjekty NMS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cs-CZ" sz="900" b="1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oblasti </a:t>
            </a:r>
            <a:r>
              <a:rPr lang="cs-CZ" b="1" u="sng" cap="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řízení, legislativy a koncepcí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 návaznosti na kompetenční zákon) působí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Ministerstvo průmyslu a obchodu ČR (MPO)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ústřední orgán státní správy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pro oblast metrologie, především řídí podřízené organizace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(ÚNMZ, ČMI apod.)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B2D9ED6D-5894-4492-8353-F1DDE1D4C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903" y="1204069"/>
            <a:ext cx="2628590" cy="287790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CCD7A552-3E95-4E67-9C14-8CB08F79E8C3}"/>
              </a:ext>
            </a:extLst>
          </p:cNvPr>
          <p:cNvSpPr/>
          <p:nvPr/>
        </p:nvSpPr>
        <p:spPr>
          <a:xfrm>
            <a:off x="6300192" y="1196752"/>
            <a:ext cx="1080120" cy="4616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F404C06-B77E-4163-8F5F-2A96AA1FA100}"/>
              </a:ext>
            </a:extLst>
          </p:cNvPr>
          <p:cNvSpPr/>
          <p:nvPr/>
        </p:nvSpPr>
        <p:spPr>
          <a:xfrm>
            <a:off x="589111" y="4071784"/>
            <a:ext cx="8015337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Helvetica Neue"/>
              </a:rPr>
              <a:t>Úřad pro technickou normalizaci, metrologii a státní zkušebnictví</a:t>
            </a:r>
            <a:r>
              <a:rPr lang="cs-CZ" dirty="0">
                <a:solidFill>
                  <a:srgbClr val="000066"/>
                </a:solidFill>
                <a:latin typeface="Helvetica Neue"/>
              </a:rPr>
              <a:t> </a:t>
            </a:r>
            <a:r>
              <a:rPr lang="cs-CZ" b="1" dirty="0">
                <a:solidFill>
                  <a:srgbClr val="C00000"/>
                </a:solidFill>
                <a:latin typeface="Helvetica Neue"/>
              </a:rPr>
              <a:t>(ÚNMZ)</a:t>
            </a:r>
            <a:r>
              <a:rPr lang="cs-CZ" b="1" dirty="0">
                <a:solidFill>
                  <a:srgbClr val="000066"/>
                </a:solidFill>
                <a:latin typeface="Helvetica Neue"/>
              </a:rPr>
              <a:t> </a:t>
            </a:r>
            <a:r>
              <a:rPr lang="cs-CZ" dirty="0">
                <a:solidFill>
                  <a:srgbClr val="000066"/>
                </a:solidFill>
                <a:latin typeface="Helvetica Neue"/>
              </a:rPr>
              <a:t>je orgán státní správy pro technickou normalizaci, metrologii a státní zkušebnictví.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Helvetica Neue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Helvetica Neue"/>
              </a:rPr>
              <a:t>Hlavní oblasti působnosti ÚNMZ v metrologii</a:t>
            </a:r>
            <a:r>
              <a:rPr lang="cs-CZ" dirty="0">
                <a:solidFill>
                  <a:srgbClr val="000066"/>
                </a:solidFill>
                <a:latin typeface="Helvetica Neue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stanoví program státní metrologie a zabezpečuje jeho realizaci,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zastupuje Českou republiku v mezinárodních metrologických orgánech a organizacích,</a:t>
            </a:r>
          </a:p>
          <a:p>
            <a:pPr algn="just"/>
            <a:endParaRPr lang="cs-CZ" b="0" i="0" dirty="0">
              <a:solidFill>
                <a:srgbClr val="000066"/>
              </a:solidFill>
              <a:effectLst/>
              <a:latin typeface="Helvetica Neue"/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375D520D-29AB-46FF-989B-44A89A7F4E2B}"/>
              </a:ext>
            </a:extLst>
          </p:cNvPr>
          <p:cNvSpPr/>
          <p:nvPr/>
        </p:nvSpPr>
        <p:spPr>
          <a:xfrm>
            <a:off x="5844629" y="2132856"/>
            <a:ext cx="1080120" cy="4616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43964973-9D75-4B66-A58E-DCA661B87985}"/>
              </a:ext>
            </a:extLst>
          </p:cNvPr>
          <p:cNvSpPr/>
          <p:nvPr/>
        </p:nvSpPr>
        <p:spPr>
          <a:xfrm>
            <a:off x="107504" y="1714823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E7B67686-E055-4D47-A48E-F3DADC44A05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53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Pracovní měřidla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jsou měřidla, která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nejsou etalonem ani stanoveným měřidlem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>
            <a:extLst>
              <a:ext uri="{FF2B5EF4-FFF2-40B4-BE49-F238E27FC236}">
                <a16:creationId xmlns:a16="http://schemas.microsoft.com/office/drawing/2014/main" id="{910268BE-72C9-4B5E-A8EC-8C5F8E7D7A96}"/>
              </a:ext>
            </a:extLst>
          </p:cNvPr>
          <p:cNvGrpSpPr/>
          <p:nvPr/>
        </p:nvGrpSpPr>
        <p:grpSpPr>
          <a:xfrm>
            <a:off x="2483768" y="2138333"/>
            <a:ext cx="2402404" cy="1292961"/>
            <a:chOff x="2928330" y="3024730"/>
            <a:chExt cx="2402404" cy="1292961"/>
          </a:xfrm>
        </p:grpSpPr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FF5801BB-4772-4252-874E-CAE4778B02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330" y="3024730"/>
              <a:ext cx="2402404" cy="1292961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01D716B5-8088-4D3F-A44D-FFBD8912CB1C}"/>
                </a:ext>
              </a:extLst>
            </p:cNvPr>
            <p:cNvSpPr/>
            <p:nvPr/>
          </p:nvSpPr>
          <p:spPr>
            <a:xfrm>
              <a:off x="2928466" y="4027892"/>
              <a:ext cx="1656184" cy="28678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sz="1650" dirty="0">
                  <a:solidFill>
                    <a:schemeClr val="bg1"/>
                  </a:solidFill>
                </a:rPr>
                <a:t>Koncové měrky</a:t>
              </a:r>
            </a:p>
          </p:txBody>
        </p:sp>
      </p:grpSp>
      <p:grpSp>
        <p:nvGrpSpPr>
          <p:cNvPr id="4" name="Skupina 3">
            <a:extLst>
              <a:ext uri="{FF2B5EF4-FFF2-40B4-BE49-F238E27FC236}">
                <a16:creationId xmlns:a16="http://schemas.microsoft.com/office/drawing/2014/main" id="{F55F2F9F-24F2-49D1-BAA0-ECE7720CE84C}"/>
              </a:ext>
            </a:extLst>
          </p:cNvPr>
          <p:cNvGrpSpPr/>
          <p:nvPr/>
        </p:nvGrpSpPr>
        <p:grpSpPr>
          <a:xfrm>
            <a:off x="5580112" y="2265753"/>
            <a:ext cx="3054435" cy="1172263"/>
            <a:chOff x="5740908" y="5058251"/>
            <a:chExt cx="3054435" cy="1172263"/>
          </a:xfrm>
        </p:grpSpPr>
        <p:pic>
          <p:nvPicPr>
            <p:cNvPr id="10" name="Picture 2" descr="http://ep.yimg.com/ay/yhst-128164710511799/mitutoyo-504-103-137-series-103-outside-micrometer-0-25-mm-4.gif">
              <a:extLst>
                <a:ext uri="{FF2B5EF4-FFF2-40B4-BE49-F238E27FC236}">
                  <a16:creationId xmlns:a16="http://schemas.microsoft.com/office/drawing/2014/main" id="{523A7461-A54C-4DE8-B22D-BCB18DA0BA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0908" y="5058251"/>
              <a:ext cx="2766403" cy="1172263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485D9F75-D20E-410A-9124-C581D1F011A9}"/>
                </a:ext>
              </a:extLst>
            </p:cNvPr>
            <p:cNvSpPr/>
            <p:nvPr/>
          </p:nvSpPr>
          <p:spPr>
            <a:xfrm>
              <a:off x="6444208" y="5932641"/>
              <a:ext cx="2351135" cy="28678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sz="1650" dirty="0">
                  <a:solidFill>
                    <a:schemeClr val="bg1"/>
                  </a:solidFill>
                </a:rPr>
                <a:t>Třmenový mikrometr</a:t>
              </a:r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F54B8D05-B287-42E1-AD24-450CC7CDF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3548509"/>
            <a:ext cx="2054915" cy="2635126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095C878F-A5B0-4A0B-9E87-1CFC84D4F841}"/>
              </a:ext>
            </a:extLst>
          </p:cNvPr>
          <p:cNvSpPr/>
          <p:nvPr/>
        </p:nvSpPr>
        <p:spPr>
          <a:xfrm>
            <a:off x="586394" y="3978930"/>
            <a:ext cx="56970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Certifikované referenční materiály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ostatní referenční materiály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materiály nebo látky přesně stanoveného složení nebo vlastností, používané zejména pro ověřování nebo kalibraci přístrojů, vyhodnocování měřících metod a kvantitativní určování vlastností materiálů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8B7BD785-1C45-44DB-BA31-EAEBAE19D194}"/>
              </a:ext>
            </a:extLst>
          </p:cNvPr>
          <p:cNvSpPr/>
          <p:nvPr/>
        </p:nvSpPr>
        <p:spPr>
          <a:xfrm>
            <a:off x="5933345" y="5900449"/>
            <a:ext cx="1309757" cy="2867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1650" dirty="0">
                <a:solidFill>
                  <a:schemeClr val="bg1"/>
                </a:solidFill>
              </a:rPr>
              <a:t>pH papírky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2815D53B-2EC8-42E9-B854-F6BF38AF677F}"/>
              </a:ext>
            </a:extLst>
          </p:cNvPr>
          <p:cNvSpPr/>
          <p:nvPr/>
        </p:nvSpPr>
        <p:spPr>
          <a:xfrm>
            <a:off x="586394" y="2566645"/>
            <a:ext cx="2185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měřidla se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kalibrují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22" name="Picture 1">
            <a:extLst>
              <a:ext uri="{FF2B5EF4-FFF2-40B4-BE49-F238E27FC236}">
                <a16:creationId xmlns:a16="http://schemas.microsoft.com/office/drawing/2014/main" id="{B26B4DCA-A56E-4DF9-AA06-B07D11B9FEB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21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výše uvedenými skupinami tj. etalon – 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referenční materiály) funguje princip </a:t>
            </a:r>
            <a:r>
              <a:rPr lang="cs-CZ" b="1" u="sng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návaznosti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měřidel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Metrologický zákon vykládá označení </a:t>
            </a:r>
            <a:r>
              <a:rPr lang="cs-CZ" b="1" u="sng" cap="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návaznost měřidel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jako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seřazení daných měřidel do určité posloupnosti na základě přenosu hodnoty veličiny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Měřidlo nejvyšší úrovně je označeno pojmem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návaznosti etalonů a nestanovených měřidel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nazýván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u="sng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kalibrací</a:t>
            </a:r>
            <a:r>
              <a:rPr lang="cs-CZ" b="1" u="sng" cap="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návaznosti stanovených měřidel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podobě a rozsahu úkonu státní správy je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nazýván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u="sng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ověřením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kalibrování nestanoveného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(pracovního)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měřidla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jeho metrologické vlastnosti porovnávány s etalonem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popř. lze použít jiné certifikované referenční materiály při splnění zásad návaznosti.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95434C70-0506-48E8-8E7F-C8C6275EC794}"/>
              </a:ext>
            </a:extLst>
          </p:cNvPr>
          <p:cNvSpPr/>
          <p:nvPr/>
        </p:nvSpPr>
        <p:spPr>
          <a:xfrm>
            <a:off x="107504" y="1957098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69CEB7F2-46E7-453F-B022-15B3A07D1B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48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 etalonu jsou jeho metrologické vlastnosti porovnávány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etalonem vyššího řádu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potvrzení požadovaných metrologických vlastností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stanoveného měřidla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nutné jeho ověření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C75B7901-E2D3-4EB8-B4AE-BAA5C0235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393" y="3694700"/>
            <a:ext cx="7992887" cy="218257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65AD0859-61B2-422E-AEAA-3E827A0263B6}"/>
              </a:ext>
            </a:extLst>
          </p:cNvPr>
          <p:cNvSpPr txBox="1"/>
          <p:nvPr/>
        </p:nvSpPr>
        <p:spPr>
          <a:xfrm>
            <a:off x="475256" y="5897690"/>
            <a:ext cx="23818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Ověřené měřidlo</a:t>
            </a:r>
            <a:endParaRPr lang="cs-CZ" sz="1400" i="1" dirty="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FDB3F807-4664-4622-8F68-72F91D3649E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71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cs-CZ" sz="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Kalibrací se nazývá soubor úkonů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který za specifických podmínek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stanovuje vztah mezi hodnotami veličin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indikovanými měřicím systémem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 přístrojem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odpovídajícími hodnotami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které jsou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realizovány </a:t>
            </a:r>
            <a:r>
              <a:rPr lang="cs-CZ" b="1" u="sng" cap="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etalony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67138006-7CF7-48F1-B703-E38B3A7C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077392"/>
            <a:ext cx="2672643" cy="294389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EE7872B2-E40E-4856-8278-DAEEA8E6CAD8}"/>
              </a:ext>
            </a:extLst>
          </p:cNvPr>
          <p:cNvSpPr txBox="1"/>
          <p:nvPr/>
        </p:nvSpPr>
        <p:spPr>
          <a:xfrm>
            <a:off x="593259" y="3363957"/>
            <a:ext cx="4961686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 má svoji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lhůtu platnosti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může být prováděna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ČMI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Akreditovanými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kalibračními laboratořemi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Metrologickými </a:t>
            </a:r>
            <a:r>
              <a:rPr lang="cs-CZ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pracovištěmi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podniků či zahraničními organizacemi, které zaručují srovnatelnou metrologickou úroveň. 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2621E8A-D40F-4840-A214-0C5F7F177280}"/>
              </a:ext>
            </a:extLst>
          </p:cNvPr>
          <p:cNvSpPr txBox="1"/>
          <p:nvPr/>
        </p:nvSpPr>
        <p:spPr>
          <a:xfrm>
            <a:off x="5004048" y="599962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Sada koncových měrek – podnikový etalon</a:t>
            </a:r>
            <a:endParaRPr lang="cs-CZ" sz="1400" i="1" dirty="0"/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FC360C28-82F5-471B-90E3-46D883E14B87}"/>
              </a:ext>
            </a:extLst>
          </p:cNvPr>
          <p:cNvSpPr/>
          <p:nvPr/>
        </p:nvSpPr>
        <p:spPr>
          <a:xfrm>
            <a:off x="107504" y="1714823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A325425D-24CF-4CDC-A9CA-81A7B8326AA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19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(státu, organizací, podniků) tvoří základ návaznosti měřidel u subjektů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podléhají povinné kalibraci!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Lhůtu následující kalibrace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hlavního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etalonu si  stanoví uživatel hlavního etalonu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podle metrologických a technických vlastností, způsobu a četnosti používání hlavního etalonu.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návaznosti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pracovních měřidel si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stanoví uživatel měřidla.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Kalibraci pracovních měřidel si mohou uživatelé zajistit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sami pomocí svých hlavních etalonů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nebo u jiných tuzemských nebo zahraničních subjektů, které mají hlavní etalony příslušné veličiny navázány.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kalibraci se vystavuje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 list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obvykle se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kalibrované měřidlo opatří štítkem či značkou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potvrzující platnost kalibrace daného měřidla.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5897EE83-5EBD-4B4A-A16F-9DC9CCE4C6D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24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pracovního měřidla se jeho metrologické vlastnosti porovnávají zpravidla s etalonem.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 měřidel může být: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interní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podnik má vlastní kvalitní metrologické kontrolní vybavení.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externí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 některé menší podniky je to řešení přijatelné po stránce technické i ekonomické.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podniku rozeznáváme kalibraci měřidel: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prvotní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 nově pořízená měřidla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periodickou (</a:t>
            </a:r>
            <a:r>
              <a:rPr lang="cs-CZ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rekalibraci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během používání měřidla ve stanovených 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rekalibračních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intervalech.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zabezpečení kalibrace se musí: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stanovit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návaznost měřidel na etalony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vypracovat vhodné kalibrační postupy,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stanovit </a:t>
            </a:r>
            <a:r>
              <a:rPr lang="cs-CZ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rekalibrační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intervaly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zavést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 kalibrace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90DD87A6-755F-4073-9012-3F69FECE21B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45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užívání, návaznost a další aspekty nestanovených (pracovních) měřidel nese plnou odpovědnost uživatel (správce)!</a:t>
            </a:r>
          </a:p>
          <a:p>
            <a:pPr algn="just"/>
            <a:endParaRPr lang="cs-CZ" alt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 je činnost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která za specifikovaných podmínek </a:t>
            </a:r>
            <a:r>
              <a:rPr lang="cs-CZ" alt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prvním kroku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stanoví:</a:t>
            </a:r>
          </a:p>
          <a:p>
            <a:pPr algn="just"/>
            <a:endParaRPr lang="cs-CZ" altLang="cs-CZ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00679464-F400-4107-83FF-E363E786BC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1296" y="3527054"/>
            <a:ext cx="1870918" cy="263825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F360A581-CB58-404F-B32C-384E282BD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6580" y="3212977"/>
            <a:ext cx="1517780" cy="1513608"/>
          </a:xfrm>
          <a:prstGeom prst="rect">
            <a:avLst/>
          </a:prstGeom>
          <a:noFill/>
          <a:ln w="19050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54CE3B96-EAC2-4FBA-9A27-AB83BB61AD3D}"/>
              </a:ext>
            </a:extLst>
          </p:cNvPr>
          <p:cNvSpPr txBox="1"/>
          <p:nvPr/>
        </p:nvSpPr>
        <p:spPr>
          <a:xfrm>
            <a:off x="558105" y="3077218"/>
            <a:ext cx="4085903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vztah mezi hodnotami veličiny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nejistotami měření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poskytnutými etalony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odpovídajícími indikacemi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přidruženými nejistotami měření a </a:t>
            </a:r>
          </a:p>
          <a:p>
            <a:pPr algn="just"/>
            <a:endParaRPr lang="cs-CZ" altLang="cs-CZ" sz="900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druhém kroku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použije tyto informace ke stanovení vztahu pro získání výsledku měření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indikace.</a:t>
            </a:r>
          </a:p>
          <a:p>
            <a:pPr algn="just"/>
            <a:endParaRPr lang="cs-CZ" alt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 není justování!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127AC1A-AC67-4236-AB88-9E8C878F3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660" y="4879429"/>
            <a:ext cx="1504950" cy="128587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581161EF-D853-460F-B678-0B2C568AC914}"/>
              </a:ext>
            </a:extLst>
          </p:cNvPr>
          <p:cNvSpPr txBox="1"/>
          <p:nvPr/>
        </p:nvSpPr>
        <p:spPr>
          <a:xfrm>
            <a:off x="6530397" y="3242417"/>
            <a:ext cx="23818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 koncových měrek</a:t>
            </a:r>
            <a:endParaRPr lang="cs-CZ" sz="1400" i="1" dirty="0"/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837E7AEF-6CE3-425D-A016-16AAC82D4CD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5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Ověřování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OVĚŘENÍM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stanoveného měřidla se potvrzuje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stanovené měřidlo má požadované metrologické vlastnosti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 požadavek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považuje za splněný, pokud má měřidlo požadované metrologické vlastnosti stanovené </a:t>
            </a:r>
            <a:r>
              <a:rPr lang="cs-CZ" b="1" cap="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opatřením obecné povahy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 obecné povahy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kromě požadovaných metrologických vlastností stanoveného měřidla stanoví i zkoušky při jeho ověřování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 při ověřování stanovených měřidel stanoví ministerstvo vyhláškou.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Vyhláška č. 345/2002 Sb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kterou se stanoví měřidla k povinnému ověřování a měřidla podléhající schválení typu.</a:t>
            </a:r>
          </a:p>
          <a:p>
            <a:pPr algn="just"/>
            <a:endParaRPr lang="cs-CZ" sz="900" b="1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Ověření provádí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ČMI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Autorizovaná metrologická střediska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761F29AA-FEDA-449F-9259-1A162123C12E}"/>
              </a:ext>
            </a:extLst>
          </p:cNvPr>
          <p:cNvSpPr/>
          <p:nvPr/>
        </p:nvSpPr>
        <p:spPr>
          <a:xfrm>
            <a:off x="107504" y="1714823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7E6FE835-535B-4F77-9660-7C54036FECE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09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Ověřené stanovené měřidlo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opatří Český metrologický institut nebo autorizované metrologické středisko: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úřední značkou nebo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vydá ověřovací list anebo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použije obou těchto způsobů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>
            <a:extLst>
              <a:ext uri="{FF2B5EF4-FFF2-40B4-BE49-F238E27FC236}">
                <a16:creationId xmlns:a16="http://schemas.microsoft.com/office/drawing/2014/main" id="{71B00988-8621-4DAC-9F1D-B233C9F22D8F}"/>
              </a:ext>
            </a:extLst>
          </p:cNvPr>
          <p:cNvSpPr/>
          <p:nvPr/>
        </p:nvSpPr>
        <p:spPr>
          <a:xfrm>
            <a:off x="586394" y="3212976"/>
            <a:ext cx="5429026" cy="347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Grafickou podobu úřední značky a náležitosti ověřovacího listu stanoví ministerstvo vyhláškou. </a:t>
            </a:r>
          </a:p>
          <a:p>
            <a:pPr algn="just"/>
            <a:endParaRPr 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Poškozování nebo pozměňování platných úředních značek je zakázáno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cs-CZ" altLang="cs-CZ" sz="900" b="1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Ověřování se provádí: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Prvotní,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Periodickou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(dle pokynů ve vyhlášce).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D0D860A-2E04-4967-9B59-AD83035CB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640" y="2276872"/>
            <a:ext cx="2435795" cy="3485893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DEEE6993-D282-4759-BC20-4D61ECEB8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713" y="4569843"/>
            <a:ext cx="1740803" cy="156990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E11838B-0D29-4A2C-B2EB-778EC28519FC}"/>
              </a:ext>
            </a:extLst>
          </p:cNvPr>
          <p:cNvSpPr txBox="1"/>
          <p:nvPr/>
        </p:nvSpPr>
        <p:spPr>
          <a:xfrm>
            <a:off x="6892174" y="5762765"/>
            <a:ext cx="21655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Váha - Ověřovací list</a:t>
            </a:r>
            <a:endParaRPr lang="cs-CZ" sz="1400" i="1" dirty="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35C8BE12-BE05-41AE-9CCA-3C30ECAB8CF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24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4536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Platnost ověření stanoveného měřidla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zaniká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jestliže: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uplynula doba platnosti jeho ověření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byly provedeny změny nebo úpravy stanoveného měřidla, jež mohou ovlivnit jeho metrologické vlastnosti,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stanovené měřidlo bylo poškozeno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tak, že mohlo ztratit některou vlastnost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byla znehodnocena, popřípadě odstraněna úřední značka,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zjevné, že i při neporušeném ověření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stanoveného měřidla ztratilo požadované metrologické vlastnosti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bylo i při neporušeném ověření změněno místo používání stanoveného měřidla.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72626A05-3BC1-4C75-9867-5146B8145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473" y="1913805"/>
            <a:ext cx="3395975" cy="1731213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6D1F8AA-A305-4E0A-880C-597F65ADB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547" y="3693560"/>
            <a:ext cx="2508498" cy="2543019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5C50C4A-96BE-4CB0-AC78-C3A0D4E7D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473" y="3734250"/>
            <a:ext cx="1739791" cy="124999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F2DE18F-F68C-4625-BE2D-E5BBAEB71CC4}"/>
              </a:ext>
            </a:extLst>
          </p:cNvPr>
          <p:cNvSpPr txBox="1"/>
          <p:nvPr/>
        </p:nvSpPr>
        <p:spPr>
          <a:xfrm>
            <a:off x="5101979" y="1656080"/>
            <a:ext cx="12321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Ověření</a:t>
            </a:r>
            <a:endParaRPr lang="cs-CZ" sz="1400" i="1" dirty="0"/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B5D8A46F-4F22-4F2F-ADC1-FB780B2431A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13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5" y="1684397"/>
            <a:ext cx="52875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autorizuje subjekty k výkonům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oblasti státní metrologické kontroly měřidel a úředního měření, pověřuje oprávněné subjekty k uchovávání státních etalonů,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provádí kontrolu činnosti ČMI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kontroluje dodržování povinností stanovených tímto zákonem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při výkonu kontroly postupuje podle zvláštního právního předpisu, aj.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7B1CADA8-DC90-4B12-BA35-9BD14F685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903" y="1199172"/>
            <a:ext cx="2628590" cy="287790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15F4611-B014-44CD-B192-6D034A5518E0}"/>
              </a:ext>
            </a:extLst>
          </p:cNvPr>
          <p:cNvSpPr/>
          <p:nvPr/>
        </p:nvSpPr>
        <p:spPr>
          <a:xfrm>
            <a:off x="562544" y="4300061"/>
            <a:ext cx="8041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 oblasti </a:t>
            </a:r>
            <a:r>
              <a:rPr lang="cs-CZ" b="1" u="sng" cap="all" dirty="0">
                <a:solidFill>
                  <a:srgbClr val="00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výkonné metrologie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působí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Český metrologický institut (ČMI)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sídlem v Brně,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organizace pověřené podle zákona o metrologii uchováváním státních etalonů,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autorizovaná metrologická střediska (AMS) působící v oblasti legální metrologie,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 laboratoře (zpravidla akreditované, vesměs soukromé),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88CED3D2-093C-4709-9053-43DF0F9498CE}"/>
              </a:ext>
            </a:extLst>
          </p:cNvPr>
          <p:cNvSpPr/>
          <p:nvPr/>
        </p:nvSpPr>
        <p:spPr>
          <a:xfrm>
            <a:off x="6948264" y="2172309"/>
            <a:ext cx="1080120" cy="4616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80E4596D-8FB7-40DC-8647-6FCFB84757C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66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5047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Povinnosti subjektů/majitelů stanovených měřidel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vést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 používaných stanovených měřidel podléhajících novému ověření s datem posledního ověření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předkládají tato měřidla k ověření, 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zajišťovat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jednotnost a správnost měřidel a měření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vytvořit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metrologické předpoklady pro ochranu zdraví zaměstnanců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 zajištění bezpečnosti práce a ochraně životního prostředí přiměřeně ke své činnosti.</a:t>
            </a:r>
          </a:p>
          <a:p>
            <a:pPr algn="just">
              <a:lnSpc>
                <a:spcPct val="120000"/>
              </a:lnSpc>
            </a:pPr>
            <a:endParaRPr lang="cs-CZ" altLang="cs-CZ" sz="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Povinnosti subjektů/majitelů nestanovených měřidel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vést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 používaných nestanovených měřidel podléhajících kalibraci – vhodně natavit re/kalibrační intervaly!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2. a 3. stejné jako u stanovených měřidel.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Měřidlo musí správně měřit po celou dobu používání, nejen těsně po re/kalibraci!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Údržba měřidel - je základní podmínkou k používání měřidel!</a:t>
            </a:r>
          </a:p>
          <a:p>
            <a:pPr algn="just">
              <a:lnSpc>
                <a:spcPct val="120000"/>
              </a:lnSpc>
            </a:pP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A80D0921-A3FB-42A6-A963-0FBA213A35F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99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Shrnutí: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CFAFE897-1DFF-4210-82BC-C1C02227AB2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9552" y="2132856"/>
          <a:ext cx="8064896" cy="36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1022680796"/>
                    </a:ext>
                  </a:extLst>
                </a:gridCol>
                <a:gridCol w="2053561">
                  <a:extLst>
                    <a:ext uri="{9D8B030D-6E8A-4147-A177-3AD203B41FA5}">
                      <a16:colId xmlns:a16="http://schemas.microsoft.com/office/drawing/2014/main" val="211871693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515872198"/>
                    </a:ext>
                  </a:extLst>
                </a:gridCol>
                <a:gridCol w="1978887">
                  <a:extLst>
                    <a:ext uri="{9D8B030D-6E8A-4147-A177-3AD203B41FA5}">
                      <a16:colId xmlns:a16="http://schemas.microsoft.com/office/drawing/2014/main" val="3852402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Etalony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7E1A4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Stanovená měřidla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Nestanovená měřidla (pracovní měřidla)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722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Způsob navázání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Kalibrace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Ověření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Kalibrace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737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Navázání provede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ČMI, AKL (akreditovaná kalibrační laboratoř), vlastní metrologické pracoviště v podniku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ČMI, AMS (akreditovaná </a:t>
                      </a:r>
                      <a:r>
                        <a:rPr lang="cs-CZ" sz="14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metrol</a:t>
                      </a:r>
                      <a:r>
                        <a:rPr lang="cs-CZ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střediska)</a:t>
                      </a:r>
                    </a:p>
                    <a:p>
                      <a:endParaRPr lang="cs-CZ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ČMI, AKL (akreditovaná kalibrační laboratoř), vlastní metrologické pracoviště v podniku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827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Postup při navázání stanoví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Není stanoveno právní úpravou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vyhláška 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Není stanoveno právní úpravou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003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Výstup navázání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Kalibrační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Úřední značka, případně Ověřovací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Kalibrační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386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Lhůta návaznosti je stanovena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Uživatel měřidla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Vyhláška MPO č. 345/2002 Sb.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Uživatel měřidla</a:t>
                      </a:r>
                    </a:p>
                    <a:p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860671"/>
                  </a:ext>
                </a:extLst>
              </a:tr>
            </a:tbl>
          </a:graphicData>
        </a:graphic>
      </p:graphicFrame>
      <p:pic>
        <p:nvPicPr>
          <p:cNvPr id="10" name="Picture 1">
            <a:extLst>
              <a:ext uri="{FF2B5EF4-FFF2-40B4-BE49-F238E27FC236}">
                <a16:creationId xmlns:a16="http://schemas.microsoft.com/office/drawing/2014/main" id="{45E379BC-963A-4FC2-AB7F-A32B954953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56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551477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Ověřování a kalibrace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Ověřování a kalibrace mají východisko z velmi podobných postupů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 mezi nimi tkví v tom, že v případě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zkoumána shoda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úředně stanovených požadavků s metrologickými vlastnostmi těchto měřidel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(zejména s max. dovolenými chybami).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procesu </a:t>
            </a:r>
            <a:r>
              <a:rPr lang="cs-CZ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kvantitativně zjišťován vztah mezi nominální hodnotou stanovenou etalonem a hodnou naměřenou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Obě činnosti jsou formou metrologické návaznosti měřidel.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DDF4A0CB-26FB-4550-A40E-E8717A8E85AE}"/>
              </a:ext>
            </a:extLst>
          </p:cNvPr>
          <p:cNvSpPr/>
          <p:nvPr/>
        </p:nvSpPr>
        <p:spPr>
          <a:xfrm>
            <a:off x="107504" y="1714823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9698A47C-C7CE-490D-9E96-8AC908D26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9137" y="3749703"/>
            <a:ext cx="2033370" cy="232051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3748C625-B04D-4B26-ABF7-A214948939E7}"/>
              </a:ext>
            </a:extLst>
          </p:cNvPr>
          <p:cNvSpPr/>
          <p:nvPr/>
        </p:nvSpPr>
        <p:spPr>
          <a:xfrm>
            <a:off x="6660232" y="4941168"/>
            <a:ext cx="1296144" cy="112904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C5C84DDA-BFF7-4CA9-8BE5-C0BEC9B63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1142" y="1916832"/>
            <a:ext cx="2437356" cy="164919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D16FD30E-FA3C-4F17-89B7-1B5657E5985B}"/>
              </a:ext>
            </a:extLst>
          </p:cNvPr>
          <p:cNvSpPr txBox="1"/>
          <p:nvPr/>
        </p:nvSpPr>
        <p:spPr>
          <a:xfrm>
            <a:off x="6121999" y="1644684"/>
            <a:ext cx="12321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Taxametr</a:t>
            </a:r>
            <a:endParaRPr lang="cs-CZ" sz="1400" i="1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0C5A5EE-7145-4FB5-9040-148D7FE9409D}"/>
              </a:ext>
            </a:extLst>
          </p:cNvPr>
          <p:cNvSpPr txBox="1"/>
          <p:nvPr/>
        </p:nvSpPr>
        <p:spPr>
          <a:xfrm>
            <a:off x="6162367" y="6017073"/>
            <a:ext cx="25424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 koncových měrek</a:t>
            </a:r>
            <a:endParaRPr lang="cs-CZ" sz="1400" i="1" dirty="0"/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52DDE0E5-6B76-4DBA-AE28-507088F7265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47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Použitá literatura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ČESKO. 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č. 505 ze dne 16. listopadu 1990 o metrologii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Sbírka zákonů České republiky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1990. Dostupné z: https://www.mpo.cz/assets/dokumenty/47593/53703/594938/priloha001.doc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Český metrologický institut [online]. Brno: ČMI, 2019a [2023-10-01]. Dostupné z: https://www.cmi.cz/komentovany%20zakon%20o%20metrologii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Český metrologický institut [online]. Brno: ČMI, 2019b </a:t>
            </a:r>
            <a:r>
              <a:rPr lang="cs-CZ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[2023-10-01].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Dostupné z: https://www.cmi.cz/node/537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261E4FC9-BF72-4338-811E-E4F40A1DEC6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18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metrologická pracoviště podniků,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registrovaní 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opravci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montážní organizace,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subjekty autorizované pro úřední měření,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akreditační systém – ČIA.</a:t>
            </a:r>
          </a:p>
          <a:p>
            <a:pPr lvl="0"/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Český metrologický institut (ČMI) – plní funkci národního metrologického institutu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cs-CZ" u="sng" dirty="0">
                <a:solidFill>
                  <a:srgbClr val="000066"/>
                </a:solidFill>
                <a:latin typeface="Helvetica Neue"/>
              </a:rPr>
              <a:t>Hlavní oblasti působnosti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ČMI v metrologii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provádí metrologický výzkum a uchovávání státních etalonů včetně přenosu hodnot měřicích jednotek,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provádí certifikaci referenčních materiálů,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vykonává státní metrologickou kontrolu měřidel,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registruje subjekty, které opravují stanovená měřidla, popřípadě provádějí jejich montáž,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vykonává státní metrologický dozor,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provádí metrologickou kontrolu hotově baleného zboží a lahví, aj.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A208C3E2-115C-4FDE-8024-5AA87CB93D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63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Regionální sídla ČMI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53514EC9-8BB7-42EA-A59A-FA877556B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94" y="2092617"/>
            <a:ext cx="2695575" cy="139065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E8EED495-6C35-49DA-8079-EABA19DA482A}"/>
              </a:ext>
            </a:extLst>
          </p:cNvPr>
          <p:cNvSpPr/>
          <p:nvPr/>
        </p:nvSpPr>
        <p:spPr>
          <a:xfrm>
            <a:off x="562604" y="5169966"/>
            <a:ext cx="801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>
              <a:solidFill>
                <a:srgbClr val="C00000"/>
              </a:solidFill>
              <a:latin typeface="Helvetica Neue"/>
            </a:endParaRPr>
          </a:p>
          <a:p>
            <a:r>
              <a:rPr lang="cs-CZ" b="1" dirty="0">
                <a:solidFill>
                  <a:srgbClr val="C00000"/>
                </a:solidFill>
                <a:latin typeface="Helvetica Neue"/>
              </a:rPr>
              <a:t>Český institut pro akreditaci (ČIA)</a:t>
            </a:r>
            <a:r>
              <a:rPr lang="cs-CZ" dirty="0">
                <a:solidFill>
                  <a:srgbClr val="000066"/>
                </a:solidFill>
                <a:latin typeface="Helvetica Neue"/>
              </a:rPr>
              <a:t> zajišťuje služby při posuzování odborné způsobilosti subjektů působících v metrologii.</a:t>
            </a:r>
            <a:endParaRPr lang="cs-CZ" dirty="0">
              <a:solidFill>
                <a:srgbClr val="000066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EB6C010-BF35-4677-8ADB-9D6AB2FE2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555423"/>
            <a:ext cx="2888424" cy="1776929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21987A1F-731F-40F7-86F8-7AB85E282654}"/>
              </a:ext>
            </a:extLst>
          </p:cNvPr>
          <p:cNvSpPr txBox="1"/>
          <p:nvPr/>
        </p:nvSpPr>
        <p:spPr>
          <a:xfrm>
            <a:off x="7072398" y="4789523"/>
            <a:ext cx="14565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sídel ČMI</a:t>
            </a:r>
            <a:endParaRPr lang="cs-CZ" sz="1400" i="1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D4A5A6F-B725-4FEA-944D-6B9BA3FD33CB}"/>
              </a:ext>
            </a:extLst>
          </p:cNvPr>
          <p:cNvSpPr txBox="1"/>
          <p:nvPr/>
        </p:nvSpPr>
        <p:spPr>
          <a:xfrm>
            <a:off x="3686549" y="5128745"/>
            <a:ext cx="14565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 Liberec</a:t>
            </a:r>
            <a:endParaRPr lang="cs-CZ" sz="1400" i="1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3E8CAEE2-BC3C-43C5-B678-C70E6976A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552" y="2050230"/>
            <a:ext cx="4634441" cy="274692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E9F04F3C-C0D4-4479-B16B-9375DEF6734A}"/>
              </a:ext>
            </a:extLst>
          </p:cNvPr>
          <p:cNvCxnSpPr/>
          <p:nvPr/>
        </p:nvCxnSpPr>
        <p:spPr>
          <a:xfrm flipV="1">
            <a:off x="3645456" y="2760767"/>
            <a:ext cx="2376264" cy="165618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">
            <a:extLst>
              <a:ext uri="{FF2B5EF4-FFF2-40B4-BE49-F238E27FC236}">
                <a16:creationId xmlns:a16="http://schemas.microsoft.com/office/drawing/2014/main" id="{D025923F-BC77-4601-AEC7-D682259FD43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64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520974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NMS lze rozdělit na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fundamentální metrologii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(FM),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zabývající se soustavou jednotek a fyzikálních konstant, uchováváním a rozvojem státních etalonů, přenosem jednotek na nižší etalonážní řády a vědou a výzkumem v metrologii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endParaRPr lang="cs-CZ" altLang="cs-CZ" sz="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průmyslovou metrologii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(PM),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sloužící k zabezpečení jednotnosti a přesnosti měření a následně jakosti výroby a služeb v širokém spektru oborů (neregulovaná sféra metrologie)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endParaRPr lang="cs-CZ" altLang="cs-CZ" sz="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legální metrologii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(LM),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zabezpečující jednotnost a přesnost měření v regulované sféře podle platné právní úpravy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C645FA59-D405-4F9B-80DD-C6ECC59F3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009" y="1948668"/>
            <a:ext cx="2495046" cy="1624348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7D8F929E-511D-4A7F-83C1-9F25B760C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7712" y="3652499"/>
            <a:ext cx="1617343" cy="25108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0C2C4A0A-F6B6-40DD-8E01-66007225F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3112" y="5013176"/>
            <a:ext cx="1357466" cy="37067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8E2B9057-5E32-47C5-B595-184A86728177}"/>
              </a:ext>
            </a:extLst>
          </p:cNvPr>
          <p:cNvSpPr/>
          <p:nvPr/>
        </p:nvSpPr>
        <p:spPr>
          <a:xfrm>
            <a:off x="107504" y="1714823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DA2081E-5C20-4576-87F5-9BAD1A407C11}"/>
              </a:ext>
            </a:extLst>
          </p:cNvPr>
          <p:cNvSpPr txBox="1"/>
          <p:nvPr/>
        </p:nvSpPr>
        <p:spPr>
          <a:xfrm>
            <a:off x="4770966" y="5949280"/>
            <a:ext cx="26032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Váha – Legální metrologie</a:t>
            </a:r>
            <a:endParaRPr lang="cs-CZ" sz="1400" i="1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E3E4595-387B-4EB5-AA10-30BB6B6016C9}"/>
              </a:ext>
            </a:extLst>
          </p:cNvPr>
          <p:cNvSpPr txBox="1"/>
          <p:nvPr/>
        </p:nvSpPr>
        <p:spPr>
          <a:xfrm>
            <a:off x="5151778" y="1658417"/>
            <a:ext cx="38340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Autokolimátor</a:t>
            </a:r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Fundamentální metrologie</a:t>
            </a:r>
            <a:endParaRPr lang="cs-CZ" sz="1400" i="1" dirty="0"/>
          </a:p>
        </p:txBody>
      </p:sp>
      <p:pic>
        <p:nvPicPr>
          <p:cNvPr id="18" name="Picture 1">
            <a:extLst>
              <a:ext uri="{FF2B5EF4-FFF2-40B4-BE49-F238E27FC236}">
                <a16:creationId xmlns:a16="http://schemas.microsoft.com/office/drawing/2014/main" id="{59800014-EFC9-4EA0-A55D-E8921820BCD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22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Fundamentální metrologie</a:t>
            </a:r>
          </a:p>
          <a:p>
            <a:pPr algn="just"/>
            <a:endParaRPr lang="cs-CZ" altLang="cs-CZ" sz="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Fundamentální metrologie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zabezpečuje všechny teoretické otázky spojené s metrologií.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Týká se primárních etalonů a práce s nimi, zaměřená na nejvyšší úroveň zajištění jednotnosti a správnosti měřidel a měření.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>
            <a:extLst>
              <a:ext uri="{FF2B5EF4-FFF2-40B4-BE49-F238E27FC236}">
                <a16:creationId xmlns:a16="http://schemas.microsoft.com/office/drawing/2014/main" id="{A89A0CA4-DDEB-42C5-AA6D-BA35FD9B2054}"/>
              </a:ext>
            </a:extLst>
          </p:cNvPr>
          <p:cNvSpPr/>
          <p:nvPr/>
        </p:nvSpPr>
        <p:spPr>
          <a:xfrm>
            <a:off x="586394" y="309799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fundamentální metrologii hraje významnou roli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metrologická návaznost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výsledků měření.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Metrologická návaznost: „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Taková vlastnost výsledku měření nebo hodnota etalonu, že lze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prostřednictvím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nepřerušeného řetězce porovnání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nichž je vždy stanovena nejistota,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prokázat jeho vztah ke státním nebo mezinárodním etalonům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7D1CAE9-B840-4189-82DD-10AE2B669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844" y="3475034"/>
            <a:ext cx="3383774" cy="254625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ADC10567-6508-4F11-B6D8-2CCF5888BE42}"/>
              </a:ext>
            </a:extLst>
          </p:cNvPr>
          <p:cNvSpPr/>
          <p:nvPr/>
        </p:nvSpPr>
        <p:spPr>
          <a:xfrm>
            <a:off x="107504" y="1714823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415DC91-A823-46FD-9036-3468B6A037FE}"/>
              </a:ext>
            </a:extLst>
          </p:cNvPr>
          <p:cNvSpPr txBox="1"/>
          <p:nvPr/>
        </p:nvSpPr>
        <p:spPr>
          <a:xfrm>
            <a:off x="5182836" y="6033571"/>
            <a:ext cx="26032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Návaznost</a:t>
            </a:r>
            <a:endParaRPr lang="cs-CZ" sz="1400" i="1" dirty="0"/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1FD2DB91-8F2E-4644-80B7-A79A215506D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40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Důležité je uvědomit si významový rozdíl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pojmy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etalon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primární etalon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9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8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etalon </a:t>
            </a:r>
            <a:endParaRPr lang="cs-CZ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stanovený rozhodnutím státu k tomu,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v dané zemi sloužil jako základ pro přiřazování hodnot jiným etalonům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předmětné veličiny.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etalony ČR definují nebo reprodukují hodnoty měřicích jednotek na nejvyšší metrologické úrovni v ČR a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základem jednotnosti a přesnosti měření na území celého státu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etalony slouží k realizaci jednotek jednotlivých veličin a jejich přenosu z mezinárodních etalonů na etalony nižších řádů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 rámci systému metrologické návaznosti měření a měřidel na území ČR.</a:t>
            </a:r>
          </a:p>
          <a:p>
            <a:pPr algn="just"/>
            <a:endParaRPr lang="cs-CZ" sz="8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Primární etalon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cs-CZ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který zabezpečuje reprodukci  dané jednotky s největší současně dosažitelnou přesností. Vychází přímo z definice jednotky. Největší  přesnost se zde obvykle váže na 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nejvyšší  etalon - státní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CE4D3C05-0DD8-42F3-A602-965BBC2F7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549" y="980728"/>
            <a:ext cx="2465736" cy="1265357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97D37E7-7CFC-467B-AB1C-9DFA2BB633F4}"/>
              </a:ext>
            </a:extLst>
          </p:cNvPr>
          <p:cNvSpPr txBox="1"/>
          <p:nvPr/>
        </p:nvSpPr>
        <p:spPr>
          <a:xfrm>
            <a:off x="6080785" y="2226538"/>
            <a:ext cx="26032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 etalonů</a:t>
            </a:r>
            <a:endParaRPr lang="cs-CZ" sz="1400" i="1" dirty="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45C0CFEE-922A-4284-882C-2589799D209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02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4552</Words>
  <Application>Microsoft Office PowerPoint</Application>
  <PresentationFormat>Předvádění na obrazovce (4:3)</PresentationFormat>
  <Paragraphs>500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1" baseType="lpstr">
      <vt:lpstr>Arial</vt:lpstr>
      <vt:lpstr>Arial</vt:lpstr>
      <vt:lpstr>Calibri</vt:lpstr>
      <vt:lpstr>Helvetica Neue</vt:lpstr>
      <vt:lpstr>Myriad Pro</vt:lpstr>
      <vt:lpstr>Times New Roman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Tůma</dc:creator>
  <cp:lastModifiedBy>Štěpánka Dvořáčková</cp:lastModifiedBy>
  <cp:revision>24</cp:revision>
  <dcterms:created xsi:type="dcterms:W3CDTF">2017-11-24T10:29:28Z</dcterms:created>
  <dcterms:modified xsi:type="dcterms:W3CDTF">2023-04-14T07:13:07Z</dcterms:modified>
</cp:coreProperties>
</file>