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F2256-7B79-42BF-B5C2-73ACE01E5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CC8783-32A7-4BAA-97A4-32BFED1C5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B54A4D-95A9-4397-9060-069E77B7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302591-EAF4-407E-9AEE-58BF79CC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157704-E155-4090-B052-8D269FB5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25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EBEF2-48B2-4CE4-A562-19A1B6C8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C2E3AA-F664-4BF4-8305-6D8986C89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FA53AE-9832-4491-8352-F6DBC031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164F99-47DF-40B1-BE85-423367D61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76E121-68B8-4E12-B402-DDD0F57F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6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599D72-A817-452E-9F82-96B9C09F1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EA19B7-6B54-4704-8E17-BE1B0F1CA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B9B74F-CF38-4F5E-A570-B9C20B03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320E13-C3EB-4E8F-80A8-FE99975C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892B26-DADE-4253-A023-CC78423D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85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F686A-11BA-4162-AA13-23527953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067D7D-239B-470A-BB89-1866EDADF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5E0CA5-FF44-4B4F-9358-D2804AF0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F87F79-5D4D-445A-9A6D-C2E253BE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05764-6FE7-476D-B11E-B2726948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A6430-C0D0-48BE-A2C0-D3392C48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A2099DF-68AB-43A6-B011-5FC30A70C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77A13-FDA0-41BF-A59F-3939FA2D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E480D6-C49F-4DAA-8B4C-50E4A11B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EE2D4F-0E58-4CB2-AFF6-1E79939E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26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DBADB-50ED-4DFD-A05B-4C3E70A5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EC48E4-BCA6-47A3-A829-141D62157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E2C17B5-40C0-4715-9E6C-C4ABDB461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197F83-B713-4780-BA4E-3F03BDCB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779231-D993-4808-9075-53820D49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6986D6-7985-40B0-AD35-25075F7B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7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968C1-0ACB-4EDD-A75B-DE33EE702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C82A95-C37D-4AE0-8E17-CB05FC3CF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540864-2D93-4707-9EF1-425D4E6AE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EA5B785-85C8-40E6-91B1-BD7D7A9E4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FE5BAD-B06F-4372-9C71-002FC8436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F34737-A13D-4A4C-8299-F203EDDB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80C312-6A7E-49F3-8808-2695A7CC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52C8EE2-EEA4-43D8-BF1D-7BCAE743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2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87B5F-435D-41C5-88F0-FAAC3EDF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443FEF-AD3B-4B1C-A4F9-9BF25A08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245AFF-529F-449D-84B8-B86FE5AF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77A0FE-0527-480E-B057-E53E08AE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94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9E9724-1F2E-4289-B897-57BEE639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FA971E0-F119-44B7-97C5-5FE7E9EB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9B6AAD-425A-4A90-B96B-C990B0C0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55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6E219-51E7-4D6B-B7DD-16C95701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41C956-6870-491B-B952-7097A931B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ED5B033-CCC0-4CE9-91D1-A34E3D117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9D9F3C-1BD2-4280-BF12-B2E3B1919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DBAEAF-6153-4A4E-A35D-E08B0048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F84451-74C0-4EE0-A1A4-FFB5CD50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40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34195-1E42-4AB5-A43B-F94A3700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788C62-976F-4788-8FD9-D9A2D39E5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75E58D7-0657-4A8B-A0CF-8E76196AE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6385F6-A75A-4029-8204-F02BDD03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FD1253-BD30-4A82-B4B7-65C6A6FF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76D283-1BE4-4663-A361-4CD8F72C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99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0C6D732-CC56-4E90-81ED-73F7FEC8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0A3517-0F47-4DFC-B8BD-EE7C7E3B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68136-ABC8-4594-BBD2-045ABDFA1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F649-9064-4E75-B020-D7916B6E3DA5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BC28B-3161-4916-B32B-3663CD021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988195-4793-4AB6-9C88-55876F4CF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E563C-E12B-4621-85BC-BAD055F66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5.jpeg"/><Relationship Id="rId10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39344" y="3234750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Fyzikální principy tvorby </a:t>
            </a:r>
            <a:r>
              <a:rPr lang="cs-CZ" b="1" dirty="0" err="1">
                <a:solidFill>
                  <a:srgbClr val="7030A0"/>
                </a:solidFill>
              </a:rPr>
              <a:t>nanovláken</a:t>
            </a:r>
            <a:r>
              <a:rPr lang="cs-CZ" b="1" dirty="0">
                <a:solidFill>
                  <a:srgbClr val="7030A0"/>
                </a:solidFill>
              </a:rPr>
              <a:t> pro FT 2022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39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doc. Ing. Pavel Pokorný,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424" y="2579065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3180502" y="1515051"/>
            <a:ext cx="6586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A2: Rozvoj v oblasti distanční výuky, online výuky a </a:t>
            </a:r>
            <a:r>
              <a:rPr lang="cs-CZ" sz="1400" b="1" u="sng" dirty="0" err="1"/>
              <a:t>blended</a:t>
            </a:r>
            <a:r>
              <a:rPr lang="cs-CZ" sz="1400" b="1" u="sng" dirty="0"/>
              <a:t> learning</a:t>
            </a:r>
          </a:p>
          <a:p>
            <a:pPr algn="ctr"/>
            <a:endParaRPr lang="cs-CZ" sz="800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pic>
        <p:nvPicPr>
          <p:cNvPr id="16" name="Obrázek 15" descr="https://opp.cuni.cz/OPP-85-version1-_npo1_252_67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959" y="603407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425" y="5838406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141" y="5907671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2BB59DED-92B3-4F15-BE3E-5CAE46F34E32}"/>
              </a:ext>
            </a:extLst>
          </p:cNvPr>
          <p:cNvGrpSpPr/>
          <p:nvPr/>
        </p:nvGrpSpPr>
        <p:grpSpPr>
          <a:xfrm>
            <a:off x="297116" y="765611"/>
            <a:ext cx="11782697" cy="5632311"/>
            <a:chOff x="261257" y="1262748"/>
            <a:chExt cx="11782697" cy="5632311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8C26EE08-9A6B-4BB1-A5EE-0F9B61779575}"/>
                </a:ext>
              </a:extLst>
            </p:cNvPr>
            <p:cNvSpPr txBox="1"/>
            <p:nvPr/>
          </p:nvSpPr>
          <p:spPr>
            <a:xfrm>
              <a:off x="261257" y="1262748"/>
              <a:ext cx="11782697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Vypařování rozpouštědla z polymerní trysky </a:t>
              </a:r>
              <a:r>
                <a:rPr lang="cs-CZ" sz="2400" dirty="0"/>
                <a:t>je komplikovaný jev.</a:t>
              </a:r>
            </a:p>
            <a:p>
              <a:endParaRPr lang="cs-CZ" sz="2400" b="1" dirty="0"/>
            </a:p>
            <a:p>
              <a:r>
                <a:rPr lang="cs-CZ" sz="2400" dirty="0"/>
                <a:t>Důležitý je pojem </a:t>
              </a:r>
              <a:r>
                <a:rPr lang="cs-CZ" sz="2400" b="1" dirty="0"/>
                <a:t>difúze</a:t>
              </a:r>
              <a:r>
                <a:rPr lang="cs-CZ" sz="2400" dirty="0"/>
                <a:t>, proces samovolného rozptylování </a:t>
              </a:r>
            </a:p>
            <a:p>
              <a:r>
                <a:rPr lang="cs-CZ" sz="2400" dirty="0"/>
                <a:t>částic v prostoru. To znamená, že hustota není konstantní!</a:t>
              </a:r>
            </a:p>
            <a:p>
              <a:endParaRPr lang="cs-CZ" sz="2400" dirty="0"/>
            </a:p>
            <a:p>
              <a:r>
                <a:rPr lang="cs-CZ" sz="2400" dirty="0"/>
                <a:t>Zajímá nás koncentrace látky v systému,</a:t>
              </a:r>
            </a:p>
            <a:p>
              <a:r>
                <a:rPr lang="cs-CZ" sz="2400" dirty="0"/>
                <a:t>kde 𝑚</a:t>
              </a:r>
              <a:r>
                <a:rPr lang="cs-CZ" sz="2400" baseline="-25000" dirty="0"/>
                <a:t>1</a:t>
              </a:r>
              <a:r>
                <a:rPr lang="cs-CZ" sz="2400" dirty="0"/>
                <a:t> je hmotnost jedné částice a </a:t>
              </a:r>
              <a:r>
                <a:rPr lang="cs-CZ" sz="2400" i="1" dirty="0"/>
                <a:t>N</a:t>
              </a:r>
              <a:r>
                <a:rPr lang="cs-CZ" sz="2400" baseline="-25000" dirty="0"/>
                <a:t>𝑎</a:t>
              </a:r>
              <a:r>
                <a:rPr lang="cs-CZ" sz="2400" dirty="0"/>
                <a:t> je</a:t>
              </a:r>
            </a:p>
            <a:p>
              <a:r>
                <a:rPr lang="cs-CZ" sz="2400" dirty="0"/>
                <a:t> </a:t>
              </a:r>
              <a:r>
                <a:rPr lang="cs-CZ" sz="2400" dirty="0" err="1"/>
                <a:t>Avogadrova</a:t>
              </a:r>
              <a:r>
                <a:rPr lang="cs-CZ" sz="2400" dirty="0"/>
                <a:t> konstanta (6,022 ∙ 10</a:t>
              </a:r>
              <a:r>
                <a:rPr lang="cs-CZ" sz="2400" baseline="30000" dirty="0"/>
                <a:t>23</a:t>
              </a:r>
              <a:r>
                <a:rPr lang="cs-CZ" sz="2400" dirty="0"/>
                <a:t>). </a:t>
              </a:r>
            </a:p>
            <a:p>
              <a:endParaRPr lang="cs-CZ" sz="2400" dirty="0"/>
            </a:p>
            <a:p>
              <a:r>
                <a:rPr lang="cs-CZ" sz="2400" dirty="0"/>
                <a:t>Difuzi popisují Fickovy zákony: </a:t>
              </a:r>
            </a:p>
            <a:p>
              <a:endParaRPr lang="cs-CZ" sz="2400" dirty="0"/>
            </a:p>
            <a:p>
              <a:pPr marL="457200" indent="-457200">
                <a:buAutoNum type="arabicPeriod"/>
              </a:pPr>
              <a:r>
                <a:rPr lang="cs-CZ" sz="2400" dirty="0"/>
                <a:t>                               tok má opačný směr než gradient koncentrace, </a:t>
              </a:r>
              <a:r>
                <a:rPr lang="cs-CZ" sz="2400" i="1" dirty="0"/>
                <a:t>D</a:t>
              </a:r>
              <a:r>
                <a:rPr lang="cs-CZ" sz="2400" dirty="0"/>
                <a:t> je difúzní konstanta</a:t>
              </a:r>
            </a:p>
            <a:p>
              <a:pPr marL="457200" indent="-457200">
                <a:buAutoNum type="arabicPeriod"/>
              </a:pPr>
              <a:endParaRPr lang="cs-CZ" sz="2400" dirty="0"/>
            </a:p>
            <a:p>
              <a:pPr marL="457200" indent="-457200">
                <a:buAutoNum type="arabicPeriod"/>
              </a:pPr>
              <a:r>
                <a:rPr lang="cs-CZ" sz="2400" dirty="0"/>
                <a:t>                                                     rovnice difuze</a:t>
              </a:r>
            </a:p>
            <a:p>
              <a:pPr marL="457200" indent="-457200">
                <a:buAutoNum type="arabicPeriod"/>
              </a:pPr>
              <a:endParaRPr lang="cs-CZ" sz="2400" dirty="0"/>
            </a:p>
          </p:txBody>
        </p:sp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9445BB2F-93A8-4889-A492-AB8E2BF85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68640" y="1715640"/>
              <a:ext cx="3596952" cy="1455546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B249A525-9AA1-4EDA-B893-D72A44244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68640" y="3171186"/>
              <a:ext cx="2087923" cy="548652"/>
            </a:xfrm>
            <a:prstGeom prst="rect">
              <a:avLst/>
            </a:prstGeom>
          </p:spPr>
        </p:pic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5BFAE0B9-2202-4A56-B096-9BE604E2C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22447" y="3004687"/>
              <a:ext cx="2340478" cy="1186054"/>
            </a:xfrm>
            <a:prstGeom prst="rect">
              <a:avLst/>
            </a:prstGeom>
          </p:spPr>
        </p:pic>
        <p:pic>
          <p:nvPicPr>
            <p:cNvPr id="15" name="Obrázek 14">
              <a:extLst>
                <a:ext uri="{FF2B5EF4-FFF2-40B4-BE49-F238E27FC236}">
                  <a16:creationId xmlns:a16="http://schemas.microsoft.com/office/drawing/2014/main" id="{BFEA305A-0D62-4579-9FF4-7E7F179FC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5885" y="5203171"/>
              <a:ext cx="1985394" cy="563753"/>
            </a:xfrm>
            <a:prstGeom prst="rect">
              <a:avLst/>
            </a:prstGeom>
          </p:spPr>
        </p:pic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BFB7918F-5C5A-4606-B1E6-2FCC3782C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35885" y="5904913"/>
              <a:ext cx="3613639" cy="7571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379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6093693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6149159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6158685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EB33C828-9F42-44A5-BB98-28C22AFB6907}"/>
              </a:ext>
            </a:extLst>
          </p:cNvPr>
          <p:cNvGrpSpPr/>
          <p:nvPr/>
        </p:nvGrpSpPr>
        <p:grpSpPr>
          <a:xfrm>
            <a:off x="69669" y="1214438"/>
            <a:ext cx="11974285" cy="4359048"/>
            <a:chOff x="69669" y="1214438"/>
            <a:chExt cx="11974285" cy="4359048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A09538B8-4E90-4D4B-A6A8-FC5399B04A62}"/>
                </a:ext>
              </a:extLst>
            </p:cNvPr>
            <p:cNvSpPr txBox="1"/>
            <p:nvPr/>
          </p:nvSpPr>
          <p:spPr>
            <a:xfrm>
              <a:off x="69669" y="1262748"/>
              <a:ext cx="11974285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Vypařování rozpouštědla</a:t>
              </a:r>
            </a:p>
            <a:p>
              <a:endParaRPr lang="cs-CZ" sz="2400" b="1" dirty="0"/>
            </a:p>
            <a:p>
              <a:r>
                <a:rPr lang="cs-CZ" sz="2400" dirty="0"/>
                <a:t>Po hodně komplikovaném odvození, mnohých zjednodušeních </a:t>
              </a:r>
            </a:p>
            <a:p>
              <a:r>
                <a:rPr lang="cs-CZ" sz="2400" dirty="0"/>
                <a:t>a za použití řešiče diferenciálních rovnic Wolfram </a:t>
              </a:r>
              <a:r>
                <a:rPr lang="cs-CZ" sz="2400" dirty="0" err="1"/>
                <a:t>Alpha</a:t>
              </a:r>
              <a:r>
                <a:rPr lang="cs-CZ" sz="2400" dirty="0"/>
                <a:t> </a:t>
              </a:r>
            </a:p>
            <a:p>
              <a:r>
                <a:rPr lang="cs-CZ" sz="2400" dirty="0"/>
                <a:t>dostaneme vzorec pro výpočet času, kdy se z polymerní trysky </a:t>
              </a:r>
            </a:p>
            <a:p>
              <a:r>
                <a:rPr lang="cs-CZ" sz="2400" dirty="0"/>
                <a:t>odpaří všechno rozpouštědlo:</a:t>
              </a:r>
            </a:p>
            <a:p>
              <a:endParaRPr lang="cs-CZ" sz="2400" dirty="0"/>
            </a:p>
            <a:p>
              <a:endParaRPr lang="cs-CZ" sz="2400" dirty="0"/>
            </a:p>
            <a:p>
              <a:endParaRPr lang="cs-CZ" sz="2400" dirty="0"/>
            </a:p>
            <a:p>
              <a:endParaRPr lang="cs-CZ" sz="2400" b="1" dirty="0"/>
            </a:p>
          </p:txBody>
        </p:sp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2A7202BF-27A2-4CC9-90E5-2D1E0D047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16685" y="1214438"/>
              <a:ext cx="2810347" cy="2328043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FE1296DB-95D2-41F3-8119-892C95A6471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60883" y="3590791"/>
              <a:ext cx="3996785" cy="1664776"/>
            </a:xfrm>
            <a:prstGeom prst="rect">
              <a:avLst/>
            </a:prstGeom>
          </p:spPr>
        </p:pic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BCCBB925-84D5-454B-9D25-535BB507A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04496" y="3627728"/>
              <a:ext cx="6616572" cy="1135470"/>
            </a:xfrm>
            <a:prstGeom prst="rect">
              <a:avLst/>
            </a:prstGeom>
          </p:spPr>
        </p:pic>
        <p:pic>
          <p:nvPicPr>
            <p:cNvPr id="15" name="Obrázek 14">
              <a:extLst>
                <a:ext uri="{FF2B5EF4-FFF2-40B4-BE49-F238E27FC236}">
                  <a16:creationId xmlns:a16="http://schemas.microsoft.com/office/drawing/2014/main" id="{CF9605B6-7827-4738-882B-66287703F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6657" y="5013752"/>
              <a:ext cx="1819138" cy="5597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010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AA80D9A-F43A-40E7-8E96-FA7AF4340DF8}"/>
              </a:ext>
            </a:extLst>
          </p:cNvPr>
          <p:cNvSpPr txBox="1"/>
          <p:nvPr/>
        </p:nvSpPr>
        <p:spPr>
          <a:xfrm>
            <a:off x="69669" y="1262748"/>
            <a:ext cx="11974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Důsledek vypařování rozpouštědla z polymerní trysky</a:t>
            </a:r>
          </a:p>
          <a:p>
            <a:endParaRPr lang="cs-CZ" sz="2400" dirty="0"/>
          </a:p>
          <a:p>
            <a:r>
              <a:rPr lang="cs-CZ" sz="2400" dirty="0"/>
              <a:t>Při difúzi molekul rozpouštědla </a:t>
            </a:r>
            <a:r>
              <a:rPr lang="cs-CZ" sz="2400" dirty="0" err="1"/>
              <a:t>difundující</a:t>
            </a:r>
            <a:r>
              <a:rPr lang="cs-CZ" sz="2400" dirty="0"/>
              <a:t> molekuly unášejí s sebou molekuly polymeru. Na povrchu polymerní trysky vzniká „blána“ s vyšší koncentrací polymeru, která dostatečně mechanicky vyztužuje trysku tak, aby se udržela a nerozpadla se na kapky vlivem </a:t>
            </a:r>
            <a:r>
              <a:rPr lang="cs-CZ" sz="2400" dirty="0" err="1"/>
              <a:t>Plateau</a:t>
            </a:r>
            <a:r>
              <a:rPr lang="cs-CZ" sz="2400" dirty="0"/>
              <a:t> – </a:t>
            </a:r>
            <a:r>
              <a:rPr lang="cs-CZ" sz="2400" dirty="0" err="1"/>
              <a:t>Rayleighovy</a:t>
            </a:r>
            <a:r>
              <a:rPr lang="cs-CZ" sz="2400" dirty="0"/>
              <a:t> nestability.</a:t>
            </a:r>
          </a:p>
          <a:p>
            <a:endParaRPr lang="cs-CZ" sz="2400" dirty="0"/>
          </a:p>
          <a:p>
            <a:r>
              <a:rPr lang="cs-CZ" sz="2400" dirty="0"/>
              <a:t>Díky tomu můžeme pozorovat vznik suchých </a:t>
            </a:r>
            <a:r>
              <a:rPr lang="cs-CZ" sz="2400" dirty="0" err="1"/>
              <a:t>nanovláken</a:t>
            </a:r>
            <a:r>
              <a:rPr lang="cs-CZ" sz="2400" dirty="0"/>
              <a:t>, protože popisované povrchové jevy probíhají velmi rychle.</a:t>
            </a:r>
          </a:p>
        </p:txBody>
      </p:sp>
    </p:spTree>
    <p:extLst>
      <p:ext uri="{BB962C8B-B14F-4D97-AF65-F5344CB8AC3E}">
        <p14:creationId xmlns:p14="http://schemas.microsoft.com/office/powerpoint/2010/main" val="729889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538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515F5C9F-8323-44CB-9CA4-7E6F766F5AD5}"/>
              </a:ext>
            </a:extLst>
          </p:cNvPr>
          <p:cNvSpPr txBox="1"/>
          <p:nvPr/>
        </p:nvSpPr>
        <p:spPr>
          <a:xfrm>
            <a:off x="1991544" y="285987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 </a:t>
            </a:r>
          </a:p>
          <a:p>
            <a:pPr algn="ctr"/>
            <a:r>
              <a:rPr lang="cs-CZ" sz="2800" b="1" dirty="0"/>
              <a:t>Povrchové jevy na hladině kapaliny, povrchové napětí.</a:t>
            </a:r>
          </a:p>
        </p:txBody>
      </p:sp>
    </p:spTree>
    <p:extLst>
      <p:ext uri="{BB962C8B-B14F-4D97-AF65-F5344CB8AC3E}">
        <p14:creationId xmlns:p14="http://schemas.microsoft.com/office/powerpoint/2010/main" val="175794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AB77185-9CD4-43DC-93C7-72D10E1ABA16}"/>
              </a:ext>
            </a:extLst>
          </p:cNvPr>
          <p:cNvSpPr txBox="1"/>
          <p:nvPr/>
        </p:nvSpPr>
        <p:spPr>
          <a:xfrm>
            <a:off x="383177" y="2001929"/>
            <a:ext cx="113124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Při </a:t>
            </a:r>
            <a:r>
              <a:rPr lang="cs-CZ" sz="2400" b="1" dirty="0"/>
              <a:t>elektrickém zvlákňování </a:t>
            </a:r>
            <a:r>
              <a:rPr lang="cs-CZ" sz="2400" dirty="0"/>
              <a:t>hrají velkou roli </a:t>
            </a:r>
            <a:r>
              <a:rPr lang="cs-CZ" sz="2400" b="1" dirty="0"/>
              <a:t>povrchové jevy</a:t>
            </a:r>
            <a:r>
              <a:rPr lang="cs-CZ" sz="2400" dirty="0"/>
              <a:t> na hladině zvlákňovaných roztoků.</a:t>
            </a:r>
          </a:p>
          <a:p>
            <a:endParaRPr lang="cs-CZ" sz="2400" dirty="0"/>
          </a:p>
          <a:p>
            <a:pPr marL="457200" indent="-457200">
              <a:buAutoNum type="arabicPeriod"/>
            </a:pPr>
            <a:r>
              <a:rPr lang="cs-CZ" sz="2400" b="1" dirty="0"/>
              <a:t>Povrchové napětí kapalin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dirty="0" err="1"/>
              <a:t>Plateau</a:t>
            </a:r>
            <a:r>
              <a:rPr lang="cs-CZ" sz="2400" b="1" dirty="0"/>
              <a:t>- </a:t>
            </a:r>
            <a:r>
              <a:rPr lang="cs-CZ" sz="2400" b="1" dirty="0" err="1"/>
              <a:t>Rayleighova</a:t>
            </a:r>
            <a:r>
              <a:rPr lang="cs-CZ" sz="2400" b="1" dirty="0"/>
              <a:t> nestabilita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dirty="0"/>
              <a:t>Vypařování rozpouštědla z polymerní trysky</a:t>
            </a:r>
          </a:p>
        </p:txBody>
      </p:sp>
    </p:spTree>
    <p:extLst>
      <p:ext uri="{BB962C8B-B14F-4D97-AF65-F5344CB8AC3E}">
        <p14:creationId xmlns:p14="http://schemas.microsoft.com/office/powerpoint/2010/main" val="117431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847" y="5629766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29844C33-2084-4633-ABAD-C0A20025FD79}"/>
              </a:ext>
            </a:extLst>
          </p:cNvPr>
          <p:cNvGrpSpPr/>
          <p:nvPr/>
        </p:nvGrpSpPr>
        <p:grpSpPr>
          <a:xfrm>
            <a:off x="391886" y="903678"/>
            <a:ext cx="11530148" cy="4948701"/>
            <a:chOff x="391886" y="1540173"/>
            <a:chExt cx="11530148" cy="4948701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5539D5FC-AB3E-48F1-B98C-B5E43993414F}"/>
                </a:ext>
              </a:extLst>
            </p:cNvPr>
            <p:cNvSpPr txBox="1"/>
            <p:nvPr/>
          </p:nvSpPr>
          <p:spPr>
            <a:xfrm>
              <a:off x="391886" y="1540173"/>
              <a:ext cx="11530148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Povrchové napětí kapalin</a:t>
              </a:r>
            </a:p>
            <a:p>
              <a:endParaRPr lang="cs-CZ" sz="2400" b="1" dirty="0"/>
            </a:p>
            <a:p>
              <a:r>
                <a:rPr lang="cs-CZ" sz="2400" dirty="0"/>
                <a:t>Povrchové napětí je efekt, při kterém se povrch kapalin chová jako elastická blána (tloušťky 10−9 až 10−8 m) a snaží se dosáhnout co možná nejhladšího stavu s minimální plochou. </a:t>
              </a:r>
            </a:p>
            <a:p>
              <a:endParaRPr lang="cs-CZ" sz="2400" dirty="0"/>
            </a:p>
            <a:p>
              <a:r>
                <a:rPr lang="cs-CZ" sz="2400" dirty="0"/>
                <a:t>Povrchové napětí vzniká vzájemným působením přitažlivých sil mezi částicemi tekutého tělesa. Tyto jsou silnější než síly mezi dvěma částicemi plynu nebo částicí kapaliny a plynu.</a:t>
              </a:r>
            </a:p>
            <a:p>
              <a:r>
                <a:rPr lang="cs-CZ" sz="2400" dirty="0"/>
                <a:t>Důvodem k vzniku povrchového napětí je zlom v symetrii na povrchu ve srovnání s vnitřkem kapaliny a vnitřkem plynu.</a:t>
              </a:r>
            </a:p>
            <a:p>
              <a:endParaRPr lang="cs-CZ" sz="2400" dirty="0"/>
            </a:p>
          </p:txBody>
        </p: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D529B8DB-4F0D-4FA4-9D2C-838E6EF60C89}"/>
                </a:ext>
              </a:extLst>
            </p:cNvPr>
            <p:cNvGrpSpPr/>
            <p:nvPr/>
          </p:nvGrpSpPr>
          <p:grpSpPr>
            <a:xfrm>
              <a:off x="6827520" y="5151331"/>
              <a:ext cx="3971109" cy="1337543"/>
              <a:chOff x="6827520" y="5151331"/>
              <a:chExt cx="3971109" cy="1337543"/>
            </a:xfrm>
          </p:grpSpPr>
          <p:cxnSp>
            <p:nvCxnSpPr>
              <p:cNvPr id="13" name="Přímá spojnice 12">
                <a:extLst>
                  <a:ext uri="{FF2B5EF4-FFF2-40B4-BE49-F238E27FC236}">
                    <a16:creationId xmlns:a16="http://schemas.microsoft.com/office/drawing/2014/main" id="{19C307D5-E806-4167-B73F-D60515E9E78E}"/>
                  </a:ext>
                </a:extLst>
              </p:cNvPr>
              <p:cNvCxnSpPr/>
              <p:nvPr/>
            </p:nvCxnSpPr>
            <p:spPr>
              <a:xfrm>
                <a:off x="6827520" y="5155474"/>
                <a:ext cx="3971109" cy="1741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se šipkou 13">
                <a:extLst>
                  <a:ext uri="{FF2B5EF4-FFF2-40B4-BE49-F238E27FC236}">
                    <a16:creationId xmlns:a16="http://schemas.microsoft.com/office/drawing/2014/main" id="{D642039C-E905-41CF-B261-839FC720DE17}"/>
                  </a:ext>
                </a:extLst>
              </p:cNvPr>
              <p:cNvCxnSpPr/>
              <p:nvPr/>
            </p:nvCxnSpPr>
            <p:spPr>
              <a:xfrm flipH="1">
                <a:off x="7492181" y="5172891"/>
                <a:ext cx="1320893" cy="824786"/>
              </a:xfrm>
              <a:prstGeom prst="straightConnector1">
                <a:avLst/>
              </a:prstGeom>
              <a:ln w="22225" cap="rnd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se šipkou 14">
                <a:extLst>
                  <a:ext uri="{FF2B5EF4-FFF2-40B4-BE49-F238E27FC236}">
                    <a16:creationId xmlns:a16="http://schemas.microsoft.com/office/drawing/2014/main" id="{5CB03993-93EB-421C-9579-032A542BC8CD}"/>
                  </a:ext>
                </a:extLst>
              </p:cNvPr>
              <p:cNvCxnSpPr/>
              <p:nvPr/>
            </p:nvCxnSpPr>
            <p:spPr>
              <a:xfrm flipH="1">
                <a:off x="7924800" y="5164182"/>
                <a:ext cx="888274" cy="1156225"/>
              </a:xfrm>
              <a:prstGeom prst="straightConnector1">
                <a:avLst/>
              </a:prstGeom>
              <a:ln w="22225" cap="rnd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se šipkou 18">
                <a:extLst>
                  <a:ext uri="{FF2B5EF4-FFF2-40B4-BE49-F238E27FC236}">
                    <a16:creationId xmlns:a16="http://schemas.microsoft.com/office/drawing/2014/main" id="{9AA2522A-F773-48DA-A5A2-64365C30DE34}"/>
                  </a:ext>
                </a:extLst>
              </p:cNvPr>
              <p:cNvCxnSpPr/>
              <p:nvPr/>
            </p:nvCxnSpPr>
            <p:spPr>
              <a:xfrm flipH="1">
                <a:off x="8681884" y="5151331"/>
                <a:ext cx="131190" cy="1337543"/>
              </a:xfrm>
              <a:prstGeom prst="straightConnector1">
                <a:avLst/>
              </a:prstGeom>
              <a:ln w="22225" cap="rnd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se šipkou 19">
                <a:extLst>
                  <a:ext uri="{FF2B5EF4-FFF2-40B4-BE49-F238E27FC236}">
                    <a16:creationId xmlns:a16="http://schemas.microsoft.com/office/drawing/2014/main" id="{9A92A2CF-13E4-4E5D-91EA-940003EEDC37}"/>
                  </a:ext>
                </a:extLst>
              </p:cNvPr>
              <p:cNvCxnSpPr/>
              <p:nvPr/>
            </p:nvCxnSpPr>
            <p:spPr>
              <a:xfrm>
                <a:off x="8813074" y="5164182"/>
                <a:ext cx="566900" cy="1156225"/>
              </a:xfrm>
              <a:prstGeom prst="straightConnector1">
                <a:avLst/>
              </a:prstGeom>
              <a:ln w="22225" cap="rnd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>
                <a:extLst>
                  <a:ext uri="{FF2B5EF4-FFF2-40B4-BE49-F238E27FC236}">
                    <a16:creationId xmlns:a16="http://schemas.microsoft.com/office/drawing/2014/main" id="{ED7F401C-0E4C-4FF5-A671-0CFCEE4933EE}"/>
                  </a:ext>
                </a:extLst>
              </p:cNvPr>
              <p:cNvCxnSpPr/>
              <p:nvPr/>
            </p:nvCxnSpPr>
            <p:spPr>
              <a:xfrm>
                <a:off x="8796642" y="5172891"/>
                <a:ext cx="1278332" cy="647211"/>
              </a:xfrm>
              <a:prstGeom prst="straightConnector1">
                <a:avLst/>
              </a:prstGeom>
              <a:ln w="22225" cap="rnd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>
                <a:extLst>
                  <a:ext uri="{FF2B5EF4-FFF2-40B4-BE49-F238E27FC236}">
                    <a16:creationId xmlns:a16="http://schemas.microsoft.com/office/drawing/2014/main" id="{757F67E9-2D88-4297-B0B2-98C8A19D6DBE}"/>
                  </a:ext>
                </a:extLst>
              </p:cNvPr>
              <p:cNvCxnSpPr/>
              <p:nvPr/>
            </p:nvCxnSpPr>
            <p:spPr>
              <a:xfrm flipH="1">
                <a:off x="7307758" y="5172891"/>
                <a:ext cx="1505316" cy="63882"/>
              </a:xfrm>
              <a:prstGeom prst="straightConnector1">
                <a:avLst/>
              </a:prstGeom>
              <a:ln w="22225" cap="rnd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se šipkou 22">
                <a:extLst>
                  <a:ext uri="{FF2B5EF4-FFF2-40B4-BE49-F238E27FC236}">
                    <a16:creationId xmlns:a16="http://schemas.microsoft.com/office/drawing/2014/main" id="{BA08D0E0-C662-479F-B847-4FCC8F751DD3}"/>
                  </a:ext>
                </a:extLst>
              </p:cNvPr>
              <p:cNvCxnSpPr/>
              <p:nvPr/>
            </p:nvCxnSpPr>
            <p:spPr>
              <a:xfrm>
                <a:off x="8813074" y="5169281"/>
                <a:ext cx="1425890" cy="180594"/>
              </a:xfrm>
              <a:prstGeom prst="straightConnector1">
                <a:avLst/>
              </a:prstGeom>
              <a:ln w="22225" cap="rnd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398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6021972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978828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6042141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8DC02854-3FC5-421E-A9A0-2EB09E318F13}"/>
              </a:ext>
            </a:extLst>
          </p:cNvPr>
          <p:cNvGrpSpPr/>
          <p:nvPr/>
        </p:nvGrpSpPr>
        <p:grpSpPr>
          <a:xfrm>
            <a:off x="285135" y="744636"/>
            <a:ext cx="11818375" cy="5018140"/>
            <a:chOff x="285135" y="1327355"/>
            <a:chExt cx="11818375" cy="5018140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A2324926-8134-4C5B-987A-ED296FCB162F}"/>
                </a:ext>
              </a:extLst>
            </p:cNvPr>
            <p:cNvSpPr txBox="1"/>
            <p:nvPr/>
          </p:nvSpPr>
          <p:spPr>
            <a:xfrm>
              <a:off x="285135" y="1327355"/>
              <a:ext cx="118183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err="1"/>
                <a:t>Lennard-Jonesův</a:t>
              </a:r>
              <a:r>
                <a:rPr lang="cs-CZ" sz="2400" b="1" dirty="0"/>
                <a:t> potenciál</a:t>
              </a:r>
              <a:r>
                <a:rPr lang="cs-CZ" sz="2400" dirty="0"/>
                <a:t>: </a:t>
              </a:r>
            </a:p>
            <a:p>
              <a:r>
                <a:rPr lang="cs-CZ" sz="2400" dirty="0"/>
                <a:t>Potenciál 𝑉(𝑟⃗) je potenciál, který působí mezi dvěma částicemi vlivem přitažlivých a odpudivých atomových (nikoliv elektrických – platí pro neutrální částice!) sil. Hraje roli při vysvětlování jevů jako povrchové napětí a podobně.</a:t>
              </a:r>
            </a:p>
          </p:txBody>
        </p:sp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F974F425-15A1-418D-B568-2575CF3C60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5135" y="3131811"/>
              <a:ext cx="3467400" cy="2514818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0CFFB0D8-25F7-49CE-9FA0-DAEE75C6D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728035" y="3131793"/>
              <a:ext cx="4123967" cy="1083063"/>
            </a:xfrm>
            <a:prstGeom prst="rect">
              <a:avLst/>
            </a:prstGeom>
          </p:spPr>
        </p:pic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4D85DEE5-F7FC-4218-9A7B-0ECE8447F190}"/>
                </a:ext>
              </a:extLst>
            </p:cNvPr>
            <p:cNvSpPr txBox="1"/>
            <p:nvPr/>
          </p:nvSpPr>
          <p:spPr>
            <a:xfrm>
              <a:off x="3893574" y="4406503"/>
              <a:ext cx="820993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𝜎 je vzdálenost 𝑟, pro kterou je potenciál roven nule </a:t>
              </a:r>
            </a:p>
            <a:p>
              <a:r>
                <a:rPr lang="cs-CZ" sz="2400" dirty="0"/>
                <a:t>𝜖 je minimální hodnota potenciálu (obojí je vidět v grafu výše). Hodnotě 𝜖 odpovídá vzdálenost 𝑟0, což je vzdálenost, ve které jsou částice v rovnováze (přitažlivé a odpudivé síly se vyrovnají a částice mají nejnižší možnou potenciální energii).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135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40" y="585892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898149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988354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Skupina 9">
            <a:extLst>
              <a:ext uri="{FF2B5EF4-FFF2-40B4-BE49-F238E27FC236}">
                <a16:creationId xmlns:a16="http://schemas.microsoft.com/office/drawing/2014/main" id="{858DD894-4FDB-4D26-9910-14AAA7937F98}"/>
              </a:ext>
            </a:extLst>
          </p:cNvPr>
          <p:cNvGrpSpPr/>
          <p:nvPr/>
        </p:nvGrpSpPr>
        <p:grpSpPr>
          <a:xfrm>
            <a:off x="245806" y="513300"/>
            <a:ext cx="11700388" cy="5123647"/>
            <a:chOff x="245806" y="1347019"/>
            <a:chExt cx="11700388" cy="512364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ovéPole 10">
                  <a:extLst>
                    <a:ext uri="{FF2B5EF4-FFF2-40B4-BE49-F238E27FC236}">
                      <a16:creationId xmlns:a16="http://schemas.microsoft.com/office/drawing/2014/main" id="{345CC476-F1A1-4522-9624-F6E0F8EAA4D7}"/>
                    </a:ext>
                  </a:extLst>
                </p:cNvPr>
                <p:cNvSpPr txBox="1"/>
                <p:nvPr/>
              </p:nvSpPr>
              <p:spPr>
                <a:xfrm>
                  <a:off x="245806" y="1347019"/>
                  <a:ext cx="11700388" cy="51236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400" dirty="0"/>
                    <a:t>Povrchové napětí je síla     </a:t>
                  </a:r>
                  <a14:m>
                    <m:oMath xmlns:m="http://schemas.openxmlformats.org/officeDocument/2006/math">
                      <m:r>
                        <a:rPr lang="cs-C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a14:m>
                  <a:r>
                    <a:rPr lang="cs-CZ" sz="3200" dirty="0"/>
                    <a:t> </a:t>
                  </a:r>
                </a:p>
                <a:p>
                  <a:endParaRPr lang="cs-CZ" sz="3200" dirty="0"/>
                </a:p>
                <a:p>
                  <a:r>
                    <a:rPr lang="cs-CZ" sz="2400" dirty="0"/>
                    <a:t>Rozměr povrchového napětí je  N.m</a:t>
                  </a:r>
                  <a:r>
                    <a:rPr lang="cs-CZ" sz="2400" baseline="30000" dirty="0"/>
                    <a:t>-1</a:t>
                  </a:r>
                  <a:endParaRPr lang="cs-CZ" sz="2400" dirty="0"/>
                </a:p>
                <a:p>
                  <a:endParaRPr lang="cs-CZ" sz="2400" dirty="0"/>
                </a:p>
                <a:p>
                  <a:r>
                    <a:rPr lang="cs-CZ" sz="2400" dirty="0"/>
                    <a:t>V důsledku povrchového napětí je v povrchové vrstvě </a:t>
                  </a:r>
                </a:p>
                <a:p>
                  <a:r>
                    <a:rPr lang="cs-CZ" sz="2400" dirty="0"/>
                    <a:t>nashromážděna i </a:t>
                  </a:r>
                  <a:r>
                    <a:rPr lang="cs-CZ" sz="2400" b="1" i="1" dirty="0"/>
                    <a:t>povrchová energie</a:t>
                  </a:r>
                  <a:r>
                    <a:rPr lang="cs-CZ" sz="2400" dirty="0"/>
                    <a:t> </a:t>
                  </a:r>
                  <a14:m>
                    <m:oMath xmlns:m="http://schemas.openxmlformats.org/officeDocument/2006/math">
                      <m:r>
                        <a:rPr lang="cs-CZ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cs-C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a14:m>
                  <a:endParaRPr lang="cs-CZ" sz="3200" dirty="0"/>
                </a:p>
                <a:p>
                  <a:endParaRPr lang="cs-CZ" sz="2400" dirty="0"/>
                </a:p>
                <a:p>
                  <a:r>
                    <a:rPr lang="cs-CZ" sz="2400" dirty="0"/>
                    <a:t>Na zakřiveném povrchu vzniká působením povrchového napětí tlak, který je kolmý k povrchu kapaliny, a který u konvexního (vypuklého) povrchu směřuje do kapalin, u konkávního (vydutého) povrchu směřuje ven z kapaliny. </a:t>
                  </a:r>
                </a:p>
                <a:p>
                  <a:r>
                    <a:rPr lang="cs-CZ" sz="2400" dirty="0"/>
                    <a:t>Povrchové napětí je silně závislé na </a:t>
                  </a:r>
                  <a:r>
                    <a:rPr lang="cs-CZ" sz="2400" b="1" dirty="0"/>
                    <a:t>teplotě </a:t>
                  </a:r>
                  <a:r>
                    <a:rPr lang="cs-CZ" sz="2400" dirty="0"/>
                    <a:t>a všeobecně platí, že klesá s rostoucí teplotou. Od </a:t>
                  </a:r>
                  <a:r>
                    <a:rPr lang="cs-CZ" sz="2400" b="1" dirty="0"/>
                    <a:t>kritického bodu</a:t>
                  </a:r>
                  <a:r>
                    <a:rPr lang="cs-CZ" sz="2400" dirty="0"/>
                    <a:t> je rovno </a:t>
                  </a:r>
                  <a:r>
                    <a:rPr lang="cs-CZ" sz="2400" b="1" dirty="0"/>
                    <a:t>nule – například bod varu vody.                Co na to </a:t>
                  </a:r>
                  <a:r>
                    <a:rPr lang="cs-CZ" sz="2400" b="1" dirty="0" err="1"/>
                    <a:t>elektrospinning</a:t>
                  </a:r>
                  <a:r>
                    <a:rPr lang="cs-CZ" sz="2400" b="1" dirty="0"/>
                    <a:t>?</a:t>
                  </a:r>
                </a:p>
              </p:txBody>
            </p:sp>
          </mc:Choice>
          <mc:Fallback>
            <p:sp>
              <p:nvSpPr>
                <p:cNvPr id="11" name="TextovéPole 10">
                  <a:extLst>
                    <a:ext uri="{FF2B5EF4-FFF2-40B4-BE49-F238E27FC236}">
                      <a16:creationId xmlns:a16="http://schemas.microsoft.com/office/drawing/2014/main" id="{345CC476-F1A1-4522-9624-F6E0F8EAA4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806" y="1347019"/>
                  <a:ext cx="11700388" cy="5123647"/>
                </a:xfrm>
                <a:prstGeom prst="rect">
                  <a:avLst/>
                </a:prstGeom>
                <a:blipFill>
                  <a:blip r:embed="rId6"/>
                  <a:stretch>
                    <a:fillRect l="-781" r="-1354" b="-16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6EF2D2E0-F402-4737-8F13-E45802A08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8593" y="1884911"/>
              <a:ext cx="3442519" cy="2621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127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A1A7D59-FF7D-48C6-B50D-A0025BE75AEF}"/>
              </a:ext>
            </a:extLst>
          </p:cNvPr>
          <p:cNvSpPr txBox="1"/>
          <p:nvPr/>
        </p:nvSpPr>
        <p:spPr>
          <a:xfrm>
            <a:off x="98324" y="837921"/>
            <a:ext cx="120150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Co na to </a:t>
            </a:r>
            <a:r>
              <a:rPr lang="cs-CZ" sz="2800" b="1" dirty="0" err="1"/>
              <a:t>electrospinning</a:t>
            </a:r>
            <a:r>
              <a:rPr lang="cs-CZ" sz="2800" b="1" dirty="0"/>
              <a:t>?</a:t>
            </a:r>
          </a:p>
          <a:p>
            <a:endParaRPr lang="cs-CZ" sz="2800" b="1" dirty="0"/>
          </a:p>
          <a:p>
            <a:r>
              <a:rPr lang="cs-CZ" sz="2800" dirty="0"/>
              <a:t>Vlivem dalších jevů (například </a:t>
            </a:r>
            <a:r>
              <a:rPr lang="cs-CZ" sz="2800" dirty="0" err="1"/>
              <a:t>elektrorheologických</a:t>
            </a:r>
            <a:r>
              <a:rPr lang="cs-CZ" sz="2800" dirty="0"/>
              <a:t>) dochází ke „ztuhnutí“ hladiny polymerního roztoku a znemožnění tvorby </a:t>
            </a:r>
            <a:r>
              <a:rPr lang="cs-CZ" sz="2800" dirty="0" err="1"/>
              <a:t>nanovláken</a:t>
            </a:r>
            <a:r>
              <a:rPr lang="cs-CZ" sz="2800" dirty="0"/>
              <a:t>. </a:t>
            </a:r>
          </a:p>
          <a:p>
            <a:endParaRPr lang="cs-CZ" sz="2800" dirty="0"/>
          </a:p>
          <a:p>
            <a:r>
              <a:rPr lang="cs-CZ" sz="2800" dirty="0"/>
              <a:t>Povrchové napětí by se mělo snížit vlivem energie dodané elektrickým polem, ale nestačí to!!!</a:t>
            </a:r>
          </a:p>
          <a:p>
            <a:endParaRPr lang="cs-CZ" sz="2800" dirty="0"/>
          </a:p>
          <a:p>
            <a:r>
              <a:rPr lang="cs-CZ" sz="2800" dirty="0"/>
              <a:t>Proto se musí povrchové napětí polymerních roztoků pro zvlákňování uměle snižovat na vhodnou úroveň pomocí povrchově aktivních látek!!!!!</a:t>
            </a:r>
          </a:p>
        </p:txBody>
      </p:sp>
    </p:spTree>
    <p:extLst>
      <p:ext uri="{BB962C8B-B14F-4D97-AF65-F5344CB8AC3E}">
        <p14:creationId xmlns:p14="http://schemas.microsoft.com/office/powerpoint/2010/main" val="282846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09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6F5B697E-5364-4EF2-B3B8-281538A4D49B}"/>
              </a:ext>
            </a:extLst>
          </p:cNvPr>
          <p:cNvGrpSpPr/>
          <p:nvPr/>
        </p:nvGrpSpPr>
        <p:grpSpPr>
          <a:xfrm>
            <a:off x="165461" y="1275826"/>
            <a:ext cx="11739155" cy="5369983"/>
            <a:chOff x="165461" y="1374447"/>
            <a:chExt cx="11739155" cy="5369983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57B80CFC-EBAA-418B-8F35-47475E3C5876}"/>
                </a:ext>
              </a:extLst>
            </p:cNvPr>
            <p:cNvSpPr txBox="1"/>
            <p:nvPr/>
          </p:nvSpPr>
          <p:spPr>
            <a:xfrm>
              <a:off x="165461" y="1460830"/>
              <a:ext cx="8665028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err="1"/>
                <a:t>Plateau</a:t>
              </a:r>
              <a:r>
                <a:rPr lang="cs-CZ" sz="2400" b="1" dirty="0"/>
                <a:t> – </a:t>
              </a:r>
              <a:r>
                <a:rPr lang="cs-CZ" sz="2400" b="1" dirty="0" err="1"/>
                <a:t>Rayleighova</a:t>
              </a:r>
              <a:r>
                <a:rPr lang="cs-CZ" sz="2400" b="1" dirty="0"/>
                <a:t> nestabilita</a:t>
              </a:r>
            </a:p>
            <a:p>
              <a:endParaRPr lang="cs-CZ" sz="2400" b="1" dirty="0"/>
            </a:p>
            <a:p>
              <a:r>
                <a:rPr lang="cs-CZ" sz="2400" dirty="0"/>
                <a:t>Další hydrodynamická nestabilita ovlivňující elektrické zvlákňování.</a:t>
              </a:r>
            </a:p>
            <a:p>
              <a:endParaRPr lang="cs-CZ" sz="2400" dirty="0"/>
            </a:p>
            <a:p>
              <a:r>
                <a:rPr lang="cs-CZ" sz="2400" dirty="0"/>
                <a:t>Při elektrostatickém zvlákňování může vznik </a:t>
              </a:r>
              <a:r>
                <a:rPr lang="cs-CZ" sz="2400" dirty="0" err="1"/>
                <a:t>Plateauovy-Rayleighovy</a:t>
              </a:r>
              <a:r>
                <a:rPr lang="cs-CZ" sz="2400" dirty="0"/>
                <a:t> nestability vést k rozdělení vznikajícího vlákna na jednotlivé kapky, místo </a:t>
              </a:r>
              <a:r>
                <a:rPr lang="cs-CZ" sz="2400" dirty="0" err="1"/>
                <a:t>electrospinningu</a:t>
              </a:r>
              <a:r>
                <a:rPr lang="cs-CZ" sz="2400" dirty="0"/>
                <a:t> tak probíhá </a:t>
              </a:r>
              <a:r>
                <a:rPr lang="cs-CZ" sz="2400" dirty="0" err="1"/>
                <a:t>electrospraying</a:t>
              </a:r>
              <a:r>
                <a:rPr lang="cs-CZ" sz="2400" dirty="0"/>
                <a:t>.</a:t>
              </a:r>
            </a:p>
            <a:p>
              <a:endParaRPr lang="cs-CZ" sz="2400" dirty="0"/>
            </a:p>
            <a:p>
              <a:r>
                <a:rPr lang="cs-CZ" sz="2400" dirty="0"/>
                <a:t>Popis nestability provádíme pomocí cylindrických, osově symetrických souřadnic, které usnadňují popis.</a:t>
              </a:r>
            </a:p>
          </p:txBody>
        </p: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735A582B-1232-4F3D-B09A-6FFB96C8117D}"/>
                </a:ext>
              </a:extLst>
            </p:cNvPr>
            <p:cNvGrpSpPr/>
            <p:nvPr/>
          </p:nvGrpSpPr>
          <p:grpSpPr>
            <a:xfrm>
              <a:off x="8813073" y="1374447"/>
              <a:ext cx="3091543" cy="5369983"/>
              <a:chOff x="8813073" y="1374447"/>
              <a:chExt cx="3091543" cy="5369983"/>
            </a:xfrm>
          </p:grpSpPr>
          <p:grpSp>
            <p:nvGrpSpPr>
              <p:cNvPr id="13" name="Skupina 12">
                <a:extLst>
                  <a:ext uri="{FF2B5EF4-FFF2-40B4-BE49-F238E27FC236}">
                    <a16:creationId xmlns:a16="http://schemas.microsoft.com/office/drawing/2014/main" id="{92235BC9-7CE0-46ED-A00D-5B3DE68EDCBA}"/>
                  </a:ext>
                </a:extLst>
              </p:cNvPr>
              <p:cNvGrpSpPr/>
              <p:nvPr/>
            </p:nvGrpSpPr>
            <p:grpSpPr>
              <a:xfrm>
                <a:off x="8813073" y="1374447"/>
                <a:ext cx="3091543" cy="3589439"/>
                <a:chOff x="8984051" y="3830264"/>
                <a:chExt cx="1966130" cy="2328603"/>
              </a:xfrm>
            </p:grpSpPr>
            <p:pic>
              <p:nvPicPr>
                <p:cNvPr id="15" name="Obrázek 14">
                  <a:extLst>
                    <a:ext uri="{FF2B5EF4-FFF2-40B4-BE49-F238E27FC236}">
                      <a16:creationId xmlns:a16="http://schemas.microsoft.com/office/drawing/2014/main" id="{45940DE8-83E0-4316-BF76-02DD2BD213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984051" y="3830264"/>
                  <a:ext cx="1966130" cy="1585097"/>
                </a:xfrm>
                <a:prstGeom prst="rect">
                  <a:avLst/>
                </a:prstGeom>
              </p:spPr>
            </p:pic>
            <p:pic>
              <p:nvPicPr>
                <p:cNvPr id="19" name="Obrázek 18">
                  <a:extLst>
                    <a:ext uri="{FF2B5EF4-FFF2-40B4-BE49-F238E27FC236}">
                      <a16:creationId xmlns:a16="http://schemas.microsoft.com/office/drawing/2014/main" id="{DDBF2B79-D648-41B4-B749-F4071701AF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984051" y="5435332"/>
                  <a:ext cx="1966130" cy="723535"/>
                </a:xfrm>
                <a:prstGeom prst="rect">
                  <a:avLst/>
                </a:prstGeom>
              </p:spPr>
            </p:pic>
          </p:grpSp>
          <p:pic>
            <p:nvPicPr>
              <p:cNvPr id="14" name="Obrázek 13">
                <a:extLst>
                  <a:ext uri="{FF2B5EF4-FFF2-40B4-BE49-F238E27FC236}">
                    <a16:creationId xmlns:a16="http://schemas.microsoft.com/office/drawing/2014/main" id="{5A31ACFB-7842-4DB6-89A2-2171C56939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13073" y="4994671"/>
                <a:ext cx="3091543" cy="174975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9043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249" y="78723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6075761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942969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606903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Skupina 12">
            <a:extLst>
              <a:ext uri="{FF2B5EF4-FFF2-40B4-BE49-F238E27FC236}">
                <a16:creationId xmlns:a16="http://schemas.microsoft.com/office/drawing/2014/main" id="{9D0A062E-E41D-411C-BD35-6BB76E0EF478}"/>
              </a:ext>
            </a:extLst>
          </p:cNvPr>
          <p:cNvGrpSpPr/>
          <p:nvPr/>
        </p:nvGrpSpPr>
        <p:grpSpPr>
          <a:xfrm>
            <a:off x="60961" y="938513"/>
            <a:ext cx="12131039" cy="4361205"/>
            <a:chOff x="60961" y="1167986"/>
            <a:chExt cx="12131039" cy="5262979"/>
          </a:xfrm>
        </p:grpSpPr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D8D77820-E726-471C-B7AC-996F025C8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98153" y="1182160"/>
              <a:ext cx="4736795" cy="1066564"/>
            </a:xfrm>
            <a:prstGeom prst="rect">
              <a:avLst/>
            </a:prstGeom>
          </p:spPr>
        </p:pic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79FBAECC-E4F4-436E-A599-A58160CF19DE}"/>
                </a:ext>
              </a:extLst>
            </p:cNvPr>
            <p:cNvSpPr txBox="1"/>
            <p:nvPr/>
          </p:nvSpPr>
          <p:spPr>
            <a:xfrm>
              <a:off x="60961" y="1167986"/>
              <a:ext cx="12131039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Kapilární tlak </a:t>
              </a:r>
              <a:r>
                <a:rPr lang="cs-CZ" sz="2400" dirty="0"/>
                <a:t>pomocí </a:t>
              </a:r>
              <a:r>
                <a:rPr lang="cs-CZ" sz="2400" dirty="0" err="1"/>
                <a:t>Youngovy-Laplaceovy</a:t>
              </a:r>
              <a:r>
                <a:rPr lang="cs-CZ" sz="2400" dirty="0"/>
                <a:t> rovnice:</a:t>
              </a:r>
            </a:p>
            <a:p>
              <a:endParaRPr lang="cs-CZ" sz="2400" b="1" dirty="0"/>
            </a:p>
            <a:p>
              <a:endParaRPr lang="cs-CZ" sz="2400" b="1" dirty="0"/>
            </a:p>
            <a:p>
              <a:r>
                <a:rPr lang="cs-CZ" sz="2400" b="1" dirty="0"/>
                <a:t>Střední křivost:                                     a kapilární tlak:</a:t>
              </a:r>
            </a:p>
            <a:p>
              <a:endParaRPr lang="cs-CZ" sz="2400" b="1" dirty="0"/>
            </a:p>
            <a:p>
              <a:endParaRPr lang="cs-CZ" sz="2400" b="1" dirty="0"/>
            </a:p>
            <a:p>
              <a:endParaRPr lang="cs-CZ" sz="2400" b="1" dirty="0"/>
            </a:p>
            <a:p>
              <a:r>
                <a:rPr lang="cs-CZ" sz="2400" b="1" dirty="0" err="1"/>
                <a:t>Plateau</a:t>
              </a:r>
              <a:r>
                <a:rPr lang="cs-CZ" sz="2400" b="1" dirty="0"/>
                <a:t> – </a:t>
              </a:r>
              <a:r>
                <a:rPr lang="cs-CZ" sz="2400" b="1" dirty="0" err="1"/>
                <a:t>Rayleighova</a:t>
              </a:r>
              <a:r>
                <a:rPr lang="cs-CZ" sz="2400" b="1" dirty="0"/>
                <a:t> nestabilita</a:t>
              </a:r>
              <a:r>
                <a:rPr lang="cs-CZ" sz="2400" dirty="0"/>
                <a:t> je jev, který se velmi obtížně matematicky popisuje. Je nutné zanedbat velmi mnoho jevů, jako tlak uvažujeme pouze kapilární, i když se účastní i tlaky jiné. Matematické odvození je komplikované…..</a:t>
              </a:r>
            </a:p>
            <a:p>
              <a:endParaRPr lang="cs-CZ" sz="2400" b="1" dirty="0"/>
            </a:p>
            <a:p>
              <a:r>
                <a:rPr lang="cs-CZ" sz="2400" dirty="0" err="1"/>
                <a:t>Plateau</a:t>
              </a:r>
              <a:r>
                <a:rPr lang="cs-CZ" sz="2400" dirty="0"/>
                <a:t> – </a:t>
              </a:r>
              <a:r>
                <a:rPr lang="cs-CZ" sz="2400" dirty="0" err="1"/>
                <a:t>Rayleighovy</a:t>
              </a:r>
              <a:r>
                <a:rPr lang="cs-CZ" sz="2400" dirty="0"/>
                <a:t> nestability se využívá v technologii NANOSPIDER</a:t>
              </a:r>
              <a:r>
                <a:rPr lang="cs-CZ" sz="2400" baseline="30000" dirty="0"/>
                <a:t>TM</a:t>
              </a:r>
              <a:r>
                <a:rPr lang="cs-CZ" sz="2400" dirty="0"/>
                <a:t> v provedení s drátovou zvlákňovací elektrodou. Polymerní roztok na ni nanesený se rozpadá do kapek, ze kterých vznikají </a:t>
              </a:r>
              <a:r>
                <a:rPr lang="cs-CZ" sz="2400" dirty="0" err="1"/>
                <a:t>nanovlákna</a:t>
              </a:r>
              <a:r>
                <a:rPr lang="cs-CZ" sz="2400" dirty="0"/>
                <a:t>!</a:t>
              </a:r>
            </a:p>
          </p:txBody>
        </p:sp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91006D40-0C28-49CB-B17A-3AE3CE00A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25856" y="2123114"/>
              <a:ext cx="2063264" cy="1168172"/>
            </a:xfrm>
            <a:prstGeom prst="rect">
              <a:avLst/>
            </a:prstGeom>
          </p:spPr>
        </p:pic>
        <p:pic>
          <p:nvPicPr>
            <p:cNvPr id="20" name="Obrázek 19">
              <a:extLst>
                <a:ext uri="{FF2B5EF4-FFF2-40B4-BE49-F238E27FC236}">
                  <a16:creationId xmlns:a16="http://schemas.microsoft.com/office/drawing/2014/main" id="{BFFE95C9-7716-4B5E-B4DB-8DD6E1569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98154" y="2190447"/>
              <a:ext cx="2394190" cy="10519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694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744</Words>
  <Application>Microsoft Office PowerPoint</Application>
  <PresentationFormat>Širokoúhlá obrazovka</PresentationFormat>
  <Paragraphs>86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knt</dc:creator>
  <cp:lastModifiedBy>knt</cp:lastModifiedBy>
  <cp:revision>14</cp:revision>
  <dcterms:created xsi:type="dcterms:W3CDTF">2023-07-04T18:30:10Z</dcterms:created>
  <dcterms:modified xsi:type="dcterms:W3CDTF">2023-07-04T18:55:39Z</dcterms:modified>
</cp:coreProperties>
</file>