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0" r:id="rId39"/>
    <p:sldId id="302" r:id="rId40"/>
    <p:sldId id="303" r:id="rId41"/>
    <p:sldId id="304" r:id="rId42"/>
    <p:sldId id="305" r:id="rId43"/>
    <p:sldId id="306" r:id="rId44"/>
    <p:sldId id="307" r:id="rId45"/>
    <p:sldId id="309" r:id="rId46"/>
    <p:sldId id="311" r:id="rId47"/>
    <p:sldId id="312" r:id="rId48"/>
    <p:sldId id="313" r:id="rId49"/>
    <p:sldId id="314" r:id="rId50"/>
    <p:sldId id="315" r:id="rId51"/>
    <p:sldId id="318" r:id="rId52"/>
    <p:sldId id="320" r:id="rId53"/>
    <p:sldId id="321" r:id="rId54"/>
    <p:sldId id="322" r:id="rId55"/>
    <p:sldId id="323" r:id="rId56"/>
    <p:sldId id="324" r:id="rId57"/>
    <p:sldId id="325" r:id="rId58"/>
    <p:sldId id="326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1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9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1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273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191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6197600" y="1752600"/>
            <a:ext cx="5080000" cy="4191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019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019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144000" y="6019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0ED7A9-336A-4CD6-87D7-6E252C76CD4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93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56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7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36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8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91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D00D5-16CE-43C6-BBA9-994D8EE3CB07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524A9-FF0C-4B69-B8C6-6E417B14E51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8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Fyziologické šestinedělí a jeho komplikace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Petr Křepelka</a:t>
            </a:r>
          </a:p>
          <a:p>
            <a:endParaRPr lang="cs-CZ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Extragenitální změny                          v šestinedělí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Kardiovaskulární změny – snížení stavu bránice, normální poloha srdce, zmenšení srdečního výkonu o 28% během 2 týdnů</a:t>
            </a:r>
          </a:p>
          <a:p>
            <a:r>
              <a:rPr lang="cs-CZ" sz="2800"/>
              <a:t>Rozepjetí plic, klesá počet dechů</a:t>
            </a:r>
          </a:p>
          <a:p>
            <a:r>
              <a:rPr lang="cs-CZ" sz="2800"/>
              <a:t>Krevní změny – pokles objemu cirkulující krve o 2 l během 3 týdnů</a:t>
            </a:r>
          </a:p>
          <a:p>
            <a:r>
              <a:rPr lang="cs-CZ" sz="2800"/>
              <a:t>Změny hemokoagulace – pokles koncentrace fibrinogenu, zvýšení počtu trombocytů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Hormonální změny v šestinedělí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5181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Pokles hladin hormonů </a:t>
            </a:r>
          </a:p>
          <a:p>
            <a:pPr lvl="1">
              <a:lnSpc>
                <a:spcPct val="90000"/>
              </a:lnSpc>
            </a:pPr>
            <a:r>
              <a:rPr lang="cs-CZ"/>
              <a:t>hPL – během několika hodin</a:t>
            </a:r>
          </a:p>
          <a:p>
            <a:pPr lvl="1">
              <a:lnSpc>
                <a:spcPct val="90000"/>
              </a:lnSpc>
            </a:pPr>
            <a:r>
              <a:rPr lang="cs-CZ"/>
              <a:t>hCG – 11.-16.den po porodu</a:t>
            </a:r>
          </a:p>
          <a:p>
            <a:pPr lvl="1">
              <a:lnSpc>
                <a:spcPct val="90000"/>
              </a:lnSpc>
            </a:pPr>
            <a:r>
              <a:rPr lang="cs-CZ"/>
              <a:t>Estrogeny a progesteron – do 7.dne po porodu</a:t>
            </a:r>
          </a:p>
          <a:p>
            <a:pPr lvl="1">
              <a:lnSpc>
                <a:spcPct val="90000"/>
              </a:lnSpc>
            </a:pPr>
            <a:r>
              <a:rPr lang="cs-CZ"/>
              <a:t>Kojící ženy – hypestrinismus 60-180 dnů</a:t>
            </a:r>
          </a:p>
          <a:p>
            <a:pPr lvl="1">
              <a:lnSpc>
                <a:spcPct val="90000"/>
              </a:lnSpc>
            </a:pPr>
            <a:r>
              <a:rPr lang="cs-CZ"/>
              <a:t>FSH,LH – nízké hladiny 3 týdny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/>
          </a:p>
          <a:p>
            <a:pPr lvl="1"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Laktace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Mléčná žláza – proliferace mlékovodů a alveolů během gravidity</a:t>
            </a:r>
          </a:p>
          <a:p>
            <a:pPr>
              <a:lnSpc>
                <a:spcPct val="90000"/>
              </a:lnSpc>
            </a:pPr>
            <a:r>
              <a:rPr lang="cs-CZ"/>
              <a:t>Začátek laktace – pokles progesteronu          a estrogenu po porodu – zvýšení prolaktinu</a:t>
            </a:r>
          </a:p>
          <a:p>
            <a:pPr>
              <a:lnSpc>
                <a:spcPct val="90000"/>
              </a:lnSpc>
            </a:pPr>
            <a:r>
              <a:rPr lang="cs-CZ"/>
              <a:t>Tvorba mléka stimulována kojením – dráždění bradavek – sekrece oxytocinu – kontrakce myoepiteliálních buněk – sekrece mléka z mlékovodů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Mateřské mléko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342584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Mlezivo – </a:t>
            </a:r>
            <a:r>
              <a:rPr lang="cs-CZ" sz="2800" dirty="0" err="1"/>
              <a:t>colostrum</a:t>
            </a:r>
            <a:r>
              <a:rPr lang="cs-CZ" sz="2800" dirty="0"/>
              <a:t> – hustá tekutina první dny po porodu – bílkoviny, minerální látky, Mg – vypuzení smolky, tuková kolostrální tělíska, </a:t>
            </a:r>
            <a:r>
              <a:rPr lang="cs-CZ" sz="2800" dirty="0" err="1"/>
              <a:t>IgA</a:t>
            </a:r>
            <a:r>
              <a:rPr lang="cs-CZ" sz="2800" dirty="0"/>
              <a:t> – kaloricky postačující pro výživu novorozence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Mateřské mléko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63061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Nejdokonalejší strava pro novorozence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Bílkoviny, laktóza, voda, tuk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Vitamíny – kromě K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Stopové prvky, nízká hladina </a:t>
            </a:r>
            <a:r>
              <a:rPr lang="cs-CZ" sz="2800" dirty="0" err="1"/>
              <a:t>Fe</a:t>
            </a:r>
            <a:r>
              <a:rPr lang="cs-CZ" sz="2800" dirty="0"/>
              <a:t>, dobrá dosažitelnost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Protilátky </a:t>
            </a:r>
            <a:r>
              <a:rPr lang="cs-CZ" sz="2800" dirty="0" err="1"/>
              <a:t>IgA</a:t>
            </a:r>
            <a:endParaRPr lang="cs-CZ" sz="2800" dirty="0"/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Klinická péče v raném šestinedělí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Odpočinek na lůžku</a:t>
            </a:r>
          </a:p>
          <a:p>
            <a:r>
              <a:rPr lang="cs-CZ" sz="2800"/>
              <a:t>Kontroly Tk,P,krvácení,kontrakce dělohy, porodní poranění</a:t>
            </a:r>
          </a:p>
          <a:p>
            <a:r>
              <a:rPr lang="cs-CZ" sz="2800"/>
              <a:t>Péče o močení</a:t>
            </a:r>
          </a:p>
          <a:p>
            <a:r>
              <a:rPr lang="cs-CZ" sz="2800"/>
              <a:t>Mobilizace rodičky 6 hodin po porodu</a:t>
            </a:r>
          </a:p>
          <a:p>
            <a:r>
              <a:rPr lang="cs-CZ" sz="2800"/>
              <a:t>Stolice obvykle 2.den po porodu</a:t>
            </a:r>
          </a:p>
          <a:p>
            <a:r>
              <a:rPr lang="cs-CZ" sz="2800"/>
              <a:t>Dodržování hygieny</a:t>
            </a:r>
          </a:p>
          <a:p>
            <a:r>
              <a:rPr lang="cs-CZ" sz="2800"/>
              <a:t>Technika kojení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Klinická péče v pozdním šestinedělí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Dodržování hygienických zásad</a:t>
            </a:r>
          </a:p>
          <a:p>
            <a:r>
              <a:rPr lang="cs-CZ"/>
              <a:t>Technika kojení</a:t>
            </a:r>
          </a:p>
          <a:p>
            <a:r>
              <a:rPr lang="cs-CZ"/>
              <a:t>Správná výživa – bílkoviny, minerály, vitamíny</a:t>
            </a:r>
          </a:p>
          <a:p>
            <a:r>
              <a:rPr lang="cs-CZ"/>
              <a:t>Gymnastika v šestinedělí – svičení břišních svalů a svalstva pánevního dna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Kontrolní vyšetření po šestinedělí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Anamnéza – funkční stav močopohlavní soustavy</a:t>
            </a:r>
          </a:p>
          <a:p>
            <a:pPr>
              <a:lnSpc>
                <a:spcPct val="90000"/>
              </a:lnSpc>
            </a:pPr>
            <a:r>
              <a:rPr lang="cs-CZ"/>
              <a:t>Kontrola zevních rodidel – porodní poranění</a:t>
            </a:r>
          </a:p>
          <a:p>
            <a:pPr>
              <a:lnSpc>
                <a:spcPct val="90000"/>
              </a:lnSpc>
            </a:pPr>
            <a:r>
              <a:rPr lang="cs-CZ"/>
              <a:t>Kolposkopie, nález na děložním hrdle, poranění, lacerace</a:t>
            </a:r>
          </a:p>
          <a:p>
            <a:pPr>
              <a:lnSpc>
                <a:spcPct val="90000"/>
              </a:lnSpc>
            </a:pPr>
            <a:r>
              <a:rPr lang="cs-CZ"/>
              <a:t>Onkologická cytologie</a:t>
            </a:r>
          </a:p>
          <a:p>
            <a:pPr>
              <a:lnSpc>
                <a:spcPct val="90000"/>
              </a:lnSpc>
            </a:pPr>
            <a:r>
              <a:rPr lang="cs-CZ"/>
              <a:t>Palpační vyšetření – involuce dělohy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šestinedělí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Subinvoluce děložní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Lochiometra – hromadění očistků v děloze</a:t>
            </a:r>
          </a:p>
          <a:p>
            <a:pPr>
              <a:lnSpc>
                <a:spcPct val="90000"/>
              </a:lnSpc>
            </a:pPr>
            <a:r>
              <a:rPr lang="cs-CZ"/>
              <a:t>Porucha zavinování dělohy</a:t>
            </a:r>
          </a:p>
          <a:p>
            <a:pPr>
              <a:lnSpc>
                <a:spcPct val="90000"/>
              </a:lnSpc>
            </a:pPr>
            <a:r>
              <a:rPr lang="cs-CZ"/>
              <a:t>Hojné očistky</a:t>
            </a:r>
          </a:p>
          <a:p>
            <a:pPr>
              <a:lnSpc>
                <a:spcPct val="90000"/>
              </a:lnSpc>
            </a:pPr>
            <a:r>
              <a:rPr lang="cs-CZ"/>
              <a:t>Zející hrdlo</a:t>
            </a:r>
          </a:p>
          <a:p>
            <a:pPr>
              <a:lnSpc>
                <a:spcPct val="90000"/>
              </a:lnSpc>
            </a:pPr>
            <a:r>
              <a:rPr lang="cs-CZ"/>
              <a:t>Rizikové faktory – multiparita, protrahovaný porod, vícečetné těhotenství, polyhydramnion, velký plod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Fyziologické šestinedělí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Subinvoluce děložní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Diagnostika – ultrasonografie</a:t>
            </a:r>
          </a:p>
          <a:p>
            <a:r>
              <a:rPr lang="cs-CZ"/>
              <a:t>Léčba – uterotonika, evakuace dutiny děložní vacuumaspirací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Krvácení v šestinedělí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Rané šestinedělí</a:t>
            </a:r>
          </a:p>
          <a:p>
            <a:pPr lvl="1"/>
            <a:r>
              <a:rPr lang="cs-CZ"/>
              <a:t>Atonie děložní</a:t>
            </a:r>
          </a:p>
          <a:p>
            <a:pPr lvl="1"/>
            <a:r>
              <a:rPr lang="cs-CZ"/>
              <a:t>Porodní poranění</a:t>
            </a:r>
          </a:p>
          <a:p>
            <a:pPr lvl="1"/>
            <a:r>
              <a:rPr lang="cs-CZ"/>
              <a:t>Residua placenty</a:t>
            </a:r>
          </a:p>
          <a:p>
            <a:pPr lvl="1"/>
            <a:r>
              <a:rPr lang="cs-CZ"/>
              <a:t>Koagulační poruchy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Pozdní šestinedělí</a:t>
            </a:r>
          </a:p>
          <a:p>
            <a:pPr lvl="1"/>
            <a:r>
              <a:rPr lang="cs-CZ"/>
              <a:t>Placentární polyp</a:t>
            </a:r>
          </a:p>
          <a:p>
            <a:pPr lvl="1"/>
            <a:r>
              <a:rPr lang="cs-CZ"/>
              <a:t>Deciduální polyp</a:t>
            </a:r>
          </a:p>
          <a:p>
            <a:pPr lvl="1"/>
            <a:r>
              <a:rPr lang="cs-CZ"/>
              <a:t>Menstruace</a:t>
            </a:r>
          </a:p>
          <a:p>
            <a:pPr lvl="1"/>
            <a:r>
              <a:rPr lang="cs-CZ"/>
              <a:t>Choriokarcinomn</a:t>
            </a:r>
          </a:p>
          <a:p>
            <a:pPr lvl="1"/>
            <a:r>
              <a:rPr lang="cs-CZ"/>
              <a:t>Cervikální karcinom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Placentární polyp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Residua post partum</a:t>
            </a:r>
          </a:p>
          <a:p>
            <a:r>
              <a:rPr lang="cs-CZ"/>
              <a:t>Retence placentární tkáně</a:t>
            </a:r>
          </a:p>
          <a:p>
            <a:r>
              <a:rPr lang="cs-CZ"/>
              <a:t>Degenerace, fibrinová depozita</a:t>
            </a:r>
          </a:p>
          <a:p>
            <a:r>
              <a:rPr lang="cs-CZ"/>
              <a:t>Expulse polypu dělohou – krvácení</a:t>
            </a:r>
          </a:p>
          <a:p>
            <a:r>
              <a:rPr lang="cs-CZ"/>
              <a:t>Diagnostika – ultrasonografie</a:t>
            </a:r>
          </a:p>
          <a:p>
            <a:r>
              <a:rPr lang="cs-CZ"/>
              <a:t>Léčba – instrumentální revise dutiny dělkožní, uterotonika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Deciduální polyp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 místě inzerce placenty – přerušená placentární septa – fibrinová depozita</a:t>
            </a:r>
          </a:p>
          <a:p>
            <a:r>
              <a:rPr lang="cs-CZ"/>
              <a:t>Krvácení</a:t>
            </a:r>
          </a:p>
          <a:p>
            <a:r>
              <a:rPr lang="cs-CZ"/>
              <a:t>Diagnostika – ultrasonografie</a:t>
            </a:r>
          </a:p>
          <a:p>
            <a:r>
              <a:rPr lang="cs-CZ"/>
              <a:t>Léčba – evakuace dutiny děložní, uterotonika</a:t>
            </a:r>
          </a:p>
          <a:p>
            <a:r>
              <a:rPr lang="cs-CZ"/>
              <a:t>Riziko Aschermannova syndromu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Menstruace</a:t>
            </a:r>
            <a:br>
              <a:rPr lang="cs-CZ"/>
            </a:b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Koncem šestinedělí – obvyklá u nekojících žen</a:t>
            </a:r>
          </a:p>
          <a:p>
            <a:r>
              <a:rPr lang="cs-CZ"/>
              <a:t>Anovulační cykly - pseudomenstruace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Infekční komplikace šestinedělí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Puerperální infekce</a:t>
            </a:r>
          </a:p>
          <a:p>
            <a:pPr lvl="1"/>
            <a:r>
              <a:rPr lang="cs-CZ"/>
              <a:t>Vulva a pochva</a:t>
            </a:r>
          </a:p>
          <a:p>
            <a:pPr lvl="1"/>
            <a:r>
              <a:rPr lang="cs-CZ"/>
              <a:t>Děloha</a:t>
            </a:r>
          </a:p>
          <a:p>
            <a:pPr lvl="1"/>
            <a:r>
              <a:rPr lang="cs-CZ"/>
              <a:t>Pobřišnice</a:t>
            </a:r>
          </a:p>
          <a:p>
            <a:pPr lvl="1"/>
            <a:r>
              <a:rPr lang="cs-CZ"/>
              <a:t>Prsní žláza</a:t>
            </a:r>
          </a:p>
          <a:p>
            <a:pPr lvl="1"/>
            <a:r>
              <a:rPr lang="cs-CZ"/>
              <a:t>Močové cesty</a:t>
            </a:r>
          </a:p>
          <a:p>
            <a:pPr lvl="1"/>
            <a:r>
              <a:rPr lang="cs-CZ"/>
              <a:t>Sepse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Puerperální sepse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Významný faktor mateřské morbidity a mortality</a:t>
            </a:r>
          </a:p>
          <a:p>
            <a:r>
              <a:rPr lang="cs-CZ" sz="2800"/>
              <a:t>Rizikové faktory</a:t>
            </a:r>
          </a:p>
          <a:p>
            <a:pPr lvl="1"/>
            <a:r>
              <a:rPr lang="cs-CZ" sz="2400"/>
              <a:t>Obezita</a:t>
            </a:r>
          </a:p>
          <a:p>
            <a:pPr lvl="1"/>
            <a:r>
              <a:rPr lang="cs-CZ" sz="2400"/>
              <a:t>Anémie</a:t>
            </a:r>
          </a:p>
          <a:p>
            <a:pPr lvl="1"/>
            <a:r>
              <a:rPr lang="cs-CZ" sz="2400"/>
              <a:t>Chronické choroby</a:t>
            </a:r>
          </a:p>
          <a:p>
            <a:pPr lvl="1"/>
            <a:r>
              <a:rPr lang="cs-CZ" sz="2400"/>
              <a:t>Předčasný odtok plodové vody</a:t>
            </a:r>
          </a:p>
          <a:p>
            <a:pPr lvl="1"/>
            <a:r>
              <a:rPr lang="cs-CZ" sz="2400"/>
              <a:t>Protrahovaný porod</a:t>
            </a:r>
          </a:p>
          <a:p>
            <a:pPr lvl="1"/>
            <a:r>
              <a:rPr lang="cs-CZ" sz="2400"/>
              <a:t>Operační porod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Etiopatogeneze puerperální infekce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Raná plocha po odloučení placenty – vstupní brána infekce</a:t>
            </a:r>
          </a:p>
          <a:p>
            <a:pPr>
              <a:lnSpc>
                <a:spcPct val="90000"/>
              </a:lnSpc>
            </a:pPr>
            <a:r>
              <a:rPr lang="cs-CZ" dirty="0"/>
              <a:t>Dutina děložní po porodu – nesterilní – </a:t>
            </a:r>
            <a:r>
              <a:rPr lang="cs-CZ" dirty="0" err="1"/>
              <a:t>lochia</a:t>
            </a:r>
            <a:r>
              <a:rPr lang="cs-CZ" dirty="0"/>
              <a:t> – živná půda pro bakterie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Ascenze</a:t>
            </a:r>
            <a:r>
              <a:rPr lang="cs-CZ" dirty="0"/>
              <a:t> bakterií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Heterogenní – nákaza zvenčí, hygienické návyky,</a:t>
            </a:r>
            <a:r>
              <a:rPr lang="cs-CZ" dirty="0" err="1"/>
              <a:t>iatrogenní</a:t>
            </a:r>
            <a:r>
              <a:rPr lang="cs-CZ" dirty="0"/>
              <a:t> infekce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Autogenní – infekce bakteriemi genitálního traktu, metastatická infekce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Původci puerperální infekce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Smíšená bakteriální infekce – 70%</a:t>
            </a:r>
          </a:p>
          <a:p>
            <a:pPr lvl="1"/>
            <a:r>
              <a:rPr lang="cs-CZ"/>
              <a:t>Staphylococcus aureus, streptokoky, Escherichia coli, Gardnerella,mykoplasmata</a:t>
            </a:r>
          </a:p>
          <a:p>
            <a:pPr lvl="1"/>
            <a:r>
              <a:rPr lang="cs-CZ"/>
              <a:t>Bacteroides, peptokoky, klostridia</a:t>
            </a:r>
          </a:p>
          <a:p>
            <a:r>
              <a:rPr lang="cs-CZ"/>
              <a:t>Klinické projevy infekce</a:t>
            </a:r>
          </a:p>
          <a:p>
            <a:pPr lvl="1"/>
            <a:r>
              <a:rPr lang="cs-CZ"/>
              <a:t>Lokální</a:t>
            </a:r>
          </a:p>
          <a:p>
            <a:pPr lvl="1"/>
            <a:r>
              <a:rPr lang="cs-CZ"/>
              <a:t>Celkové - sepse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Infekce vulvy a pochvy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Infekční komplikace porodních poranění – episiotomie, ruptury pochvy</a:t>
            </a:r>
          </a:p>
          <a:p>
            <a:r>
              <a:rPr lang="cs-CZ"/>
              <a:t>Hojení poranění per secundam – rozpad rány – nekróza – puerperální vřed</a:t>
            </a:r>
          </a:p>
          <a:p>
            <a:r>
              <a:rPr lang="cs-CZ"/>
              <a:t>Terapie – lokální – oplachy antiseptickými roztoky, toaleta rány, incise abscesů, po eliminaci zánětu resutura hlubokých poranění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Šestinedělí - puerperium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Anatomické a fyziologické změny mizí</a:t>
            </a:r>
          </a:p>
          <a:p>
            <a:r>
              <a:rPr lang="cs-CZ"/>
              <a:t>Obnovuje se stav před těhotenstvím</a:t>
            </a:r>
          </a:p>
          <a:p>
            <a:r>
              <a:rPr lang="cs-CZ"/>
              <a:t>Časné šestinedělí – 7 dnů po porodu</a:t>
            </a:r>
          </a:p>
          <a:p>
            <a:r>
              <a:rPr lang="cs-CZ"/>
              <a:t>Pozdní šestinedělí - 7-42 dnů po porodu</a:t>
            </a:r>
          </a:p>
          <a:p>
            <a:r>
              <a:rPr lang="cs-CZ"/>
              <a:t>Období šestinedělí – činnost mléčné žlázy - laktace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Infekce vnitřních rodidel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Endometritis</a:t>
            </a:r>
          </a:p>
          <a:p>
            <a:r>
              <a:rPr lang="cs-CZ"/>
              <a:t>Myometritis</a:t>
            </a:r>
          </a:p>
          <a:p>
            <a:r>
              <a:rPr lang="cs-CZ"/>
              <a:t>Parametritis</a:t>
            </a:r>
          </a:p>
          <a:p>
            <a:r>
              <a:rPr lang="cs-CZ"/>
              <a:t>Adnexitis </a:t>
            </a:r>
          </a:p>
          <a:p>
            <a:r>
              <a:rPr lang="cs-CZ"/>
              <a:t>Pelveoperitonitis</a:t>
            </a:r>
          </a:p>
          <a:p>
            <a:r>
              <a:rPr lang="cs-CZ"/>
              <a:t>Peritonitis diffusa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cs-CZ"/>
              <a:t>Endometritis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447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/>
              <a:t>Nejčastější forma puerperální infekce vnitřních rodidel</a:t>
            </a:r>
          </a:p>
          <a:p>
            <a:pPr>
              <a:lnSpc>
                <a:spcPct val="90000"/>
              </a:lnSpc>
            </a:pPr>
            <a:r>
              <a:rPr lang="cs-CZ" sz="2800"/>
              <a:t>Původci – anaerobní bakterie,mykoplasmata, gram negativní bakterie</a:t>
            </a:r>
          </a:p>
          <a:p>
            <a:pPr>
              <a:lnSpc>
                <a:spcPct val="90000"/>
              </a:lnSpc>
            </a:pPr>
            <a:r>
              <a:rPr lang="cs-CZ" sz="2800"/>
              <a:t>Lokalizována v ranné ploše po odloučení dělohy</a:t>
            </a:r>
          </a:p>
          <a:p>
            <a:pPr>
              <a:lnSpc>
                <a:spcPct val="90000"/>
              </a:lnSpc>
            </a:pPr>
            <a:r>
              <a:rPr lang="cs-CZ" sz="2800"/>
              <a:t>Průběh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Subfebrilie až febrilie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Horečka pozdního odpoledne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Hojné, páchnoucí očistky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Bolesti v podbřiku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antibiotika,uterotonika,klid na lůžku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Myometritis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Přestup zánětu do myometria – myometritis, myometritis abscedens, myometritis dissecans</a:t>
            </a:r>
          </a:p>
          <a:p>
            <a:pPr>
              <a:lnSpc>
                <a:spcPct val="90000"/>
              </a:lnSpc>
            </a:pPr>
            <a:r>
              <a:rPr lang="cs-CZ" sz="2800"/>
              <a:t>Průběh-bouřlivější, febrilie,třesavka,hnisavý výtok,alterace celkiového stavu</a:t>
            </a:r>
          </a:p>
          <a:p>
            <a:pPr>
              <a:lnSpc>
                <a:spcPct val="90000"/>
              </a:lnSpc>
            </a:pPr>
            <a:r>
              <a:rPr lang="cs-CZ" sz="2800"/>
              <a:t>Diagnóza – zvětšená, bolestivá děloha, ultrasonografie – abscesy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širokospektrá antibiotika, uterotonika, abscedující forma - hysterectomie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Parametritis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/>
              <a:t>Přestup infekce krevní či lymfatickou cestou mezi listy širokého vazu děložního, často z infikovaného poranění hrdla</a:t>
            </a:r>
          </a:p>
          <a:p>
            <a:pPr>
              <a:lnSpc>
                <a:spcPct val="90000"/>
              </a:lnSpc>
            </a:pPr>
            <a:r>
              <a:rPr lang="cs-CZ" sz="2800"/>
              <a:t>Infiltrát parametria</a:t>
            </a:r>
          </a:p>
          <a:p>
            <a:pPr>
              <a:lnSpc>
                <a:spcPct val="90000"/>
              </a:lnSpc>
            </a:pPr>
            <a:r>
              <a:rPr lang="cs-CZ" sz="2800"/>
              <a:t>Dislokace dělohy</a:t>
            </a:r>
          </a:p>
          <a:p>
            <a:pPr>
              <a:lnSpc>
                <a:spcPct val="90000"/>
              </a:lnSpc>
            </a:pPr>
            <a:r>
              <a:rPr lang="cs-CZ" sz="2800"/>
              <a:t>Průběh – febrilie, bolesti v podbřišku s propagací do stehen, polakisurie, tenesmy</a:t>
            </a:r>
          </a:p>
          <a:p>
            <a:pPr>
              <a:lnSpc>
                <a:spcPct val="90000"/>
              </a:lnSpc>
            </a:pPr>
            <a:r>
              <a:rPr lang="cs-CZ" sz="2800"/>
              <a:t>Diagnóza – dislokace dělohy ! Ultrasonografie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širokospektrá antibiotika,klid na lůžku, drenáž abscesů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Adnexitis puerperalis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Přestup infekce intrakanalikulárně                           z endometria vejcovody do oblasti adnex</a:t>
            </a:r>
          </a:p>
          <a:p>
            <a:r>
              <a:rPr lang="cs-CZ" sz="2800"/>
              <a:t>Endosalpingitis, perisalpingitis,adnexitis, tuboovariální absces</a:t>
            </a:r>
          </a:p>
          <a:p>
            <a:r>
              <a:rPr lang="cs-CZ" sz="2800"/>
              <a:t>Průběh – bolesti břicha, febrilie, adnexturmo, ultrasonografie</a:t>
            </a:r>
          </a:p>
          <a:p>
            <a:r>
              <a:rPr lang="cs-CZ" sz="2800"/>
              <a:t>Léčba, klid na lůžku, širokospektrá antibiotika, abscedující formy – operační řešení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Peritonitis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Přestup infekce z vejcovodů</a:t>
            </a:r>
          </a:p>
          <a:p>
            <a:r>
              <a:rPr lang="cs-CZ"/>
              <a:t>Perforace hnisavého ložiska</a:t>
            </a:r>
          </a:p>
          <a:p>
            <a:r>
              <a:rPr lang="cs-CZ"/>
              <a:t>Lymfatickou cestou z dělohy</a:t>
            </a:r>
          </a:p>
          <a:p>
            <a:r>
              <a:rPr lang="cs-CZ"/>
              <a:t>Rannou infekcí po císařském řezu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Pelveoperitonitis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Zánětlivá reakce pánevní pobřišnice, výpotek, fibrinové nálety, omentum a kličky střevní – infiltrát – zábrana šíření infekce do dutiny břišní</a:t>
            </a:r>
          </a:p>
          <a:p>
            <a:r>
              <a:rPr lang="cs-CZ"/>
              <a:t>Průběh – febrilie, bolesti v podbřišku, nausea , zvracení, tenesmy</a:t>
            </a:r>
          </a:p>
          <a:p>
            <a:r>
              <a:rPr lang="cs-CZ"/>
              <a:t>Klid na lůžku, širokospektrá antibiotika, abscedující formy – chirurgické řešení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Difusní  peritonitis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Přestup infekce na celou pobřišnici</a:t>
            </a:r>
          </a:p>
          <a:p>
            <a:pPr>
              <a:lnSpc>
                <a:spcPct val="90000"/>
              </a:lnSpc>
            </a:pPr>
            <a:r>
              <a:rPr lang="cs-CZ" sz="2800"/>
              <a:t>Výpotek v dutině břišní, fibrinové nálety, hnis</a:t>
            </a:r>
          </a:p>
          <a:p>
            <a:pPr>
              <a:lnSpc>
                <a:spcPct val="90000"/>
              </a:lnSpc>
            </a:pPr>
            <a:r>
              <a:rPr lang="cs-CZ" sz="2800"/>
              <a:t>Průběh – febrilie, bolesti břicha, zvracení, zástava plynů a stolice, pokles TK, tachykardie, alterace celkového stavu, dehydratace – fasies Hippokratica – vitální ohrožení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kombinace širokospektrých antibiotika, infusní léčba s monitorováním vnitřního prostředí, kortikoidy, protišoková léčba, chirurgická intervence, drenáž dutiny břišní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Cévní infekce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Septická trombophlebitis pánevních žil</a:t>
            </a:r>
          </a:p>
          <a:p>
            <a:r>
              <a:rPr lang="cs-CZ"/>
              <a:t>Embolické komplikace –  embolisace septických trombů</a:t>
            </a:r>
          </a:p>
          <a:p>
            <a:r>
              <a:rPr lang="cs-CZ"/>
              <a:t>Průběh – febrilie, tachykardie, septický rpůběh, rozvoj sepse</a:t>
            </a:r>
          </a:p>
          <a:p>
            <a:r>
              <a:rPr lang="cs-CZ"/>
              <a:t>Léčba – infuse, antibiotika, heparinizace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Puerperální sepse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Horečka omladnic</a:t>
            </a:r>
          </a:p>
          <a:p>
            <a:pPr>
              <a:lnSpc>
                <a:spcPct val="90000"/>
              </a:lnSpc>
            </a:pPr>
            <a:r>
              <a:rPr lang="cs-CZ" sz="2800"/>
              <a:t>Vyplavení virulentních mikroorganizmů nebo jejich toxinů do krevního oběhu</a:t>
            </a:r>
          </a:p>
          <a:p>
            <a:pPr>
              <a:lnSpc>
                <a:spcPct val="90000"/>
              </a:lnSpc>
            </a:pPr>
            <a:r>
              <a:rPr lang="cs-CZ" sz="2800"/>
              <a:t>Primární sepse – průnik mikroorganizmů cestou vnitřních rodidel do oběhu – fudroajantní sepse – smrt během 2-3 dnů (kriminální potraty)</a:t>
            </a:r>
          </a:p>
          <a:p>
            <a:pPr>
              <a:lnSpc>
                <a:spcPct val="90000"/>
              </a:lnSpc>
            </a:pPr>
            <a:r>
              <a:rPr lang="cs-CZ" sz="2800"/>
              <a:t>Sekundární sepse – septický průběh lokalizovaných zánětlivých komplikací puerperia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71964" y="2289176"/>
            <a:ext cx="5367337" cy="374650"/>
            <a:chOff x="-3" y="-3"/>
            <a:chExt cx="3381" cy="236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3375" cy="233"/>
              <a:chOff x="0" y="0"/>
              <a:chExt cx="3375" cy="233"/>
            </a:xfrm>
          </p:grpSpPr>
          <p:sp>
            <p:nvSpPr>
              <p:cNvPr id="24587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75" cy="0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375" cy="233"/>
                <a:chOff x="0" y="0"/>
                <a:chExt cx="3375" cy="233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375" cy="233"/>
                  <a:chOff x="0" y="0"/>
                  <a:chExt cx="3375" cy="233"/>
                </a:xfrm>
              </p:grpSpPr>
              <p:sp>
                <p:nvSpPr>
                  <p:cNvPr id="2458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375" cy="233"/>
                  </a:xfrm>
                  <a:prstGeom prst="rect">
                    <a:avLst/>
                  </a:prstGeom>
                  <a:solidFill>
                    <a:srgbClr val="EFEFE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458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375" cy="233"/>
                  </a:xfrm>
                  <a:prstGeom prst="rect">
                    <a:avLst/>
                  </a:prstGeom>
                  <a:solidFill>
                    <a:srgbClr val="EFEFE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cs-CZ"/>
                  </a:p>
                </p:txBody>
              </p:sp>
            </p:grpSp>
            <p:sp>
              <p:nvSpPr>
                <p:cNvPr id="24585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375" cy="0"/>
                </a:xfrm>
                <a:prstGeom prst="rect">
                  <a:avLst/>
                </a:prstGeom>
                <a:noFill/>
                <a:ln w="7">
                  <a:solidFill>
                    <a:srgbClr val="B2A99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</p:grp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-3" y="-3"/>
              <a:ext cx="3381" cy="6"/>
            </a:xfrm>
            <a:prstGeom prst="rect">
              <a:avLst/>
            </a:prstGeom>
            <a:noFill/>
            <a:ln w="9525">
              <a:solidFill>
                <a:srgbClr val="827839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Involuce dělohy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Po porodu váha dělohy 1000 g – po šestinedělí 80 g</a:t>
            </a:r>
          </a:p>
          <a:p>
            <a:pPr>
              <a:lnSpc>
                <a:spcPct val="90000"/>
              </a:lnSpc>
            </a:pPr>
            <a:r>
              <a:rPr lang="cs-CZ"/>
              <a:t>Zmenšení objemu buněk myometria – počet se nemění</a:t>
            </a:r>
          </a:p>
          <a:p>
            <a:pPr>
              <a:lnSpc>
                <a:spcPct val="90000"/>
              </a:lnSpc>
            </a:pPr>
            <a:r>
              <a:rPr lang="cs-CZ"/>
              <a:t>Proteolytické enzymy, tkáňová ischemie, syntéza elastinu</a:t>
            </a:r>
          </a:p>
          <a:p>
            <a:pPr>
              <a:lnSpc>
                <a:spcPct val="90000"/>
              </a:lnSpc>
            </a:pPr>
            <a:r>
              <a:rPr lang="cs-CZ"/>
              <a:t>Poporodní kontrakce myometria jsou vnímány bolestivě - kojení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Akutní sepse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Náhle vzniklý septický stav – febrilie 40</a:t>
            </a:r>
            <a:r>
              <a:rPr lang="cs-CZ">
                <a:cs typeface="Times New Roman" charset="0"/>
              </a:rPr>
              <a:t>°</a:t>
            </a:r>
            <a:r>
              <a:rPr lang="cs-CZ"/>
              <a:t>C, septický průběh teplot</a:t>
            </a:r>
          </a:p>
          <a:p>
            <a:r>
              <a:rPr lang="cs-CZ"/>
              <a:t>Tachykardie 120-140/min., hypotenze, dehydratace, cyanóza, septické průjmy,smrt během 3-10 dnů</a:t>
            </a:r>
          </a:p>
          <a:p>
            <a:r>
              <a:rPr lang="cs-CZ"/>
              <a:t>Léčba – intenzivní protišoková komplexní léčba, infuse, antibiotika v kombinaci, kortikoidy, heparinizace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Chronická sepse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Pozvolný vývoj při chronickém zánětlivém ložisku, abscedující formy zánětu</a:t>
            </a:r>
          </a:p>
          <a:p>
            <a:pPr>
              <a:lnSpc>
                <a:spcPct val="90000"/>
              </a:lnSpc>
            </a:pPr>
            <a:r>
              <a:rPr lang="cs-CZ" sz="2800"/>
              <a:t>Rozvoj 3-6 týdnů</a:t>
            </a:r>
          </a:p>
          <a:p>
            <a:pPr>
              <a:lnSpc>
                <a:spcPct val="90000"/>
              </a:lnSpc>
            </a:pPr>
            <a:r>
              <a:rPr lang="cs-CZ" sz="2800"/>
              <a:t>Metastatické abscesy – plíce, játra, slezina, ledviny,klouby, mozek</a:t>
            </a:r>
          </a:p>
          <a:p>
            <a:pPr>
              <a:lnSpc>
                <a:spcPct val="90000"/>
              </a:lnSpc>
            </a:pPr>
            <a:r>
              <a:rPr lang="cs-CZ" sz="2800"/>
              <a:t>Infekce Gramm negativními bakteriemi – endotoxinový šok – nekróza nadledvin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komplexní intenzivní protišoková léčba, antibiotika, kortikoidy, heparinizace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Infekční komplikace císařského řezu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Častější než po spontánním porodu</a:t>
            </a:r>
          </a:p>
          <a:p>
            <a:r>
              <a:rPr lang="cs-CZ"/>
              <a:t>Rizikové faktory – předčasný odtok vody plodové, protrahovaný porod, opakované vaginální vyšetření během porodu, obezita, anemie, diabetes mellitus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Raná infekce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Febrilní pooperační průběh, zarudnutí, infiltrát břišní stěny, tvorba abscesů, purulentní sekrece z laparotomie</a:t>
            </a:r>
          </a:p>
          <a:p>
            <a:pPr>
              <a:lnSpc>
                <a:spcPct val="90000"/>
              </a:lnSpc>
            </a:pPr>
            <a:r>
              <a:rPr lang="cs-CZ" sz="2800"/>
              <a:t>Dehiscence laparotomie</a:t>
            </a:r>
          </a:p>
          <a:p>
            <a:pPr>
              <a:lnSpc>
                <a:spcPct val="90000"/>
              </a:lnSpc>
            </a:pPr>
            <a:r>
              <a:rPr lang="cs-CZ" sz="2800"/>
              <a:t>Eviscerace - vzácná</a:t>
            </a:r>
          </a:p>
          <a:p>
            <a:pPr>
              <a:lnSpc>
                <a:spcPct val="90000"/>
              </a:lnSpc>
            </a:pPr>
            <a:r>
              <a:rPr lang="cs-CZ" sz="2800"/>
              <a:t>Staphylococcus aureus, streptokoky, bakteroidy, Escherichia coli</a:t>
            </a:r>
          </a:p>
          <a:p>
            <a:pPr>
              <a:lnSpc>
                <a:spcPct val="90000"/>
              </a:lnSpc>
            </a:pPr>
            <a:r>
              <a:rPr lang="cs-CZ" sz="2800"/>
              <a:t>Léčba – incise abscesu, lokální terapie, výplachy laparotomie – drenáž, antibiotika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Infekční komplikace prsů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6705600" cy="4191000"/>
          </a:xfrm>
        </p:spPr>
        <p:txBody>
          <a:bodyPr/>
          <a:lstStyle/>
          <a:p>
            <a:r>
              <a:rPr lang="cs-CZ"/>
              <a:t>Mastitis puerperalis – nejčastější forma puerperální infekce</a:t>
            </a:r>
          </a:p>
          <a:p>
            <a:r>
              <a:rPr lang="cs-CZ"/>
              <a:t>Původce Staphylococcus aureus</a:t>
            </a:r>
          </a:p>
          <a:p>
            <a:r>
              <a:rPr lang="cs-CZ"/>
              <a:t>Bakterie primárně osidluje nosohltan novorozence – druhotně infekce prsní žlázy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Formy puerperální mastitidy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Mastitis parenchymatosa – postihuje žlazový parenchym, ohraničen </a:t>
            </a:r>
          </a:p>
          <a:p>
            <a:r>
              <a:rPr lang="cs-CZ"/>
              <a:t>Mastitis interstitialis – zánět přechází ze žlázy na vazivo, flegmonózní charakter</a:t>
            </a:r>
          </a:p>
          <a:p>
            <a:r>
              <a:rPr lang="cs-CZ"/>
              <a:t>Mastitis retromamaris – zánět se šíří k fascii prsního svalu - absces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Průběh puerperální mastitidy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Febrilie – 38-40</a:t>
            </a:r>
            <a:r>
              <a:rPr lang="cs-CZ">
                <a:cs typeface="Times New Roman" charset="0"/>
              </a:rPr>
              <a:t>°</a:t>
            </a:r>
            <a:r>
              <a:rPr lang="cs-CZ"/>
              <a:t>C</a:t>
            </a:r>
          </a:p>
          <a:p>
            <a:r>
              <a:rPr lang="cs-CZ"/>
              <a:t>Bolest v oblasti postiženého prsu</a:t>
            </a:r>
          </a:p>
          <a:p>
            <a:r>
              <a:rPr lang="cs-CZ"/>
              <a:t>Zarudnutí, infiltrát – nejčastěji zevní kvadranty prsu</a:t>
            </a:r>
          </a:p>
          <a:p>
            <a:r>
              <a:rPr lang="cs-CZ"/>
              <a:t>Fluktuace, otok celého prsu – abscedující formy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Diagnóza puerperální mastitis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Klinická – z průběhu a lokálního nálezu</a:t>
            </a:r>
          </a:p>
          <a:p>
            <a:r>
              <a:rPr lang="cs-CZ"/>
              <a:t>Abscedující formy – ultrasonografie, mammografie – obtížná diagnóza retromammárního abscesu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Léčba puerperální mastitidy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Protistafylokoková antibiotika</a:t>
            </a:r>
          </a:p>
          <a:p>
            <a:pPr lvl="1"/>
            <a:r>
              <a:rPr lang="cs-CZ"/>
              <a:t>Oxacilin,Erytromycin</a:t>
            </a:r>
          </a:p>
          <a:p>
            <a:r>
              <a:rPr lang="cs-CZ"/>
              <a:t>Abscedující formy – incise, drenáž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laktace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Hypogalakcie – nedostatečná tvorba mléka</a:t>
            </a:r>
          </a:p>
          <a:p>
            <a:pPr lvl="1"/>
            <a:r>
              <a:rPr lang="cs-CZ" sz="2400"/>
              <a:t>Hypotrofie mléčné žlázy</a:t>
            </a:r>
          </a:p>
          <a:p>
            <a:pPr lvl="1"/>
            <a:r>
              <a:rPr lang="cs-CZ" sz="2400"/>
              <a:t>Po těžkých komplikacích těhotenství a porodu</a:t>
            </a:r>
          </a:p>
          <a:p>
            <a:r>
              <a:rPr lang="cs-CZ" sz="2800"/>
              <a:t>Hypergalakcie – nadměrná tvorba mléka</a:t>
            </a:r>
          </a:p>
          <a:p>
            <a:pPr lvl="1"/>
            <a:r>
              <a:rPr lang="cs-CZ" sz="2400"/>
              <a:t>Hypertrofie mléčné žlázy</a:t>
            </a:r>
          </a:p>
          <a:p>
            <a:r>
              <a:rPr lang="cs-CZ" sz="2800"/>
              <a:t>Galaktorrhoea – neustálý odtok mléka</a:t>
            </a:r>
          </a:p>
          <a:p>
            <a:pPr lvl="1"/>
            <a:r>
              <a:rPr lang="cs-CZ" sz="2400"/>
              <a:t>Nadměrná tvorba mléka</a:t>
            </a:r>
          </a:p>
          <a:p>
            <a:pPr lvl="1"/>
            <a:r>
              <a:rPr lang="cs-CZ" sz="2400"/>
              <a:t>Porucha mlékovodů a bradavek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Změny endometria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Placenta se odlučuje ve spongiózní vrstvě deciduy – ischemická nekróza – retrakce dělohy – místo inserce placenty se po porodu zmenší o 50%</a:t>
            </a:r>
          </a:p>
          <a:p>
            <a:r>
              <a:rPr lang="cs-CZ"/>
              <a:t>Regenerace ranné plochy – leukocytární val</a:t>
            </a:r>
          </a:p>
          <a:p>
            <a:r>
              <a:rPr lang="cs-CZ"/>
              <a:t>Regenerace endometria 3-6 týdnů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bradavek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Ploché, vpáčené bradavky – vrozené</a:t>
            </a:r>
          </a:p>
          <a:p>
            <a:r>
              <a:rPr lang="cs-CZ"/>
              <a:t>Traumata, ragády bradavek – vznikají při kojení – macerace při dlouho trvajícím kojení</a:t>
            </a:r>
          </a:p>
          <a:p>
            <a:r>
              <a:rPr lang="cs-CZ"/>
              <a:t>Prevence – technika kojení, desinfekce bradavek, epitelizační masti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Zástava laktace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Porod mrtvého plodu, perinatální úmrtí, abort ve 2.trimestru, onemocnění matky</a:t>
            </a:r>
          </a:p>
          <a:p>
            <a:r>
              <a:rPr lang="cs-CZ"/>
              <a:t>Léky – inhibitory sekrece prolaktinu</a:t>
            </a:r>
          </a:p>
          <a:p>
            <a:pPr lvl="1"/>
            <a:r>
              <a:rPr lang="cs-CZ"/>
              <a:t>Lisurid</a:t>
            </a:r>
          </a:p>
          <a:p>
            <a:pPr lvl="1"/>
            <a:r>
              <a:rPr lang="cs-CZ"/>
              <a:t>Bromokriptin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Poporodní psychózy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752600"/>
            <a:ext cx="7774632" cy="4191000"/>
          </a:xfrm>
        </p:spPr>
        <p:txBody>
          <a:bodyPr/>
          <a:lstStyle/>
          <a:p>
            <a:r>
              <a:rPr lang="cs-CZ" sz="2400" dirty="0"/>
              <a:t>Poruchy duševních funkcí – myšlení, </a:t>
            </a:r>
            <a:r>
              <a:rPr lang="cs-CZ" sz="2400" dirty="0" err="1"/>
              <a:t>afektivity</a:t>
            </a:r>
            <a:r>
              <a:rPr lang="cs-CZ" sz="2400" dirty="0"/>
              <a:t>, subjektivního prožívání vlastní osobnosti, vědomí, paměti</a:t>
            </a:r>
          </a:p>
          <a:p>
            <a:r>
              <a:rPr lang="cs-CZ" sz="2400" dirty="0"/>
              <a:t>Bludy</a:t>
            </a:r>
          </a:p>
          <a:p>
            <a:r>
              <a:rPr lang="cs-CZ" sz="2400" dirty="0"/>
              <a:t>Paranoidně halucinatorní syndrom</a:t>
            </a:r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Exogenní psychózy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solidFill>
                  <a:schemeClr val="bg1"/>
                </a:solidFill>
              </a:rPr>
              <a:t>toxikománie, intoxikace</a:t>
            </a:r>
          </a:p>
          <a:p>
            <a:pPr>
              <a:lnSpc>
                <a:spcPct val="90000"/>
              </a:lnSpc>
            </a:pPr>
            <a:r>
              <a:rPr lang="cs-CZ" sz="2800"/>
              <a:t>Poruchy mozkových cév</a:t>
            </a:r>
          </a:p>
          <a:p>
            <a:pPr>
              <a:lnSpc>
                <a:spcPct val="90000"/>
              </a:lnSpc>
            </a:pPr>
            <a:r>
              <a:rPr lang="cs-CZ" sz="2800"/>
              <a:t>V těhotenství vzácné</a:t>
            </a:r>
          </a:p>
          <a:p>
            <a:pPr>
              <a:lnSpc>
                <a:spcPct val="90000"/>
              </a:lnSpc>
            </a:pPr>
            <a:r>
              <a:rPr lang="cs-CZ" sz="2800"/>
              <a:t>Častější po porodu a v šestinedělí</a:t>
            </a:r>
          </a:p>
          <a:p>
            <a:pPr>
              <a:lnSpc>
                <a:spcPct val="90000"/>
              </a:lnSpc>
            </a:pPr>
            <a:r>
              <a:rPr lang="cs-CZ" sz="2800"/>
              <a:t>Amentní typ – zmatenost, přechodné poruchy vědomí, desorientace</a:t>
            </a:r>
          </a:p>
          <a:p>
            <a:pPr>
              <a:lnSpc>
                <a:spcPct val="90000"/>
              </a:lnSpc>
            </a:pPr>
            <a:r>
              <a:rPr lang="cs-CZ" sz="2800"/>
              <a:t>Depresivní typ</a:t>
            </a:r>
          </a:p>
          <a:p>
            <a:pPr>
              <a:lnSpc>
                <a:spcPct val="90000"/>
              </a:lnSpc>
            </a:pPr>
            <a:r>
              <a:rPr lang="cs-CZ" sz="2800"/>
              <a:t>Schizoidní typ</a:t>
            </a:r>
          </a:p>
          <a:p>
            <a:pPr>
              <a:lnSpc>
                <a:spcPct val="90000"/>
              </a:lnSpc>
            </a:pPr>
            <a:r>
              <a:rPr lang="cs-CZ" sz="2800"/>
              <a:t>Eklamptické psychozy – úzkost, neklid, desorientace, zmatenost, akustické a optické halucinace, koma – v současnosti vzácné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Endogenní psychózy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342584" cy="4191000"/>
          </a:xfrm>
        </p:spPr>
        <p:txBody>
          <a:bodyPr/>
          <a:lstStyle/>
          <a:p>
            <a:r>
              <a:rPr lang="cs-CZ" dirty="0"/>
              <a:t>V průběhu těhotenství velmi vzácné</a:t>
            </a:r>
          </a:p>
          <a:p>
            <a:r>
              <a:rPr lang="cs-CZ" dirty="0" err="1"/>
              <a:t>Protektivní</a:t>
            </a:r>
            <a:r>
              <a:rPr lang="cs-CZ" dirty="0"/>
              <a:t> účinek gravidity</a:t>
            </a:r>
          </a:p>
          <a:p>
            <a:r>
              <a:rPr lang="cs-CZ" dirty="0"/>
              <a:t>Časté po porodu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Endogenní psychózy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270576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Schizofrenie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Katatonie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Paranoidní schizofrenie</a:t>
            </a:r>
          </a:p>
          <a:p>
            <a:pPr lvl="1">
              <a:lnSpc>
                <a:spcPct val="90000"/>
              </a:lnSpc>
            </a:pPr>
            <a:r>
              <a:rPr lang="cs-CZ" sz="2400" dirty="0" err="1"/>
              <a:t>Hebefrenní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400" dirty="0" err="1"/>
              <a:t>Schizofrenia</a:t>
            </a:r>
            <a:r>
              <a:rPr lang="cs-CZ" sz="2400" dirty="0"/>
              <a:t> simplex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30-40% - trvalé změny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10% - progresivní formy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Endogenní psychózy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Manicko-depresivní onemocnění</a:t>
            </a:r>
          </a:p>
          <a:p>
            <a:pPr lvl="1"/>
            <a:r>
              <a:rPr lang="cs-CZ"/>
              <a:t>Probíhá ve fázích, nebo izolovaně</a:t>
            </a:r>
          </a:p>
          <a:p>
            <a:pPr lvl="1"/>
            <a:r>
              <a:rPr lang="cs-CZ"/>
              <a:t>Manická fáze – euforie, sebevědomí,velikášství, hyperaktivita</a:t>
            </a:r>
          </a:p>
          <a:p>
            <a:pPr lvl="1"/>
            <a:r>
              <a:rPr lang="cs-CZ"/>
              <a:t>Depresivní fáze – smutek, bolestínské prožívání,  nechutenství, nespavost</a:t>
            </a:r>
          </a:p>
          <a:p>
            <a:pPr lvl="1"/>
            <a:r>
              <a:rPr lang="cs-CZ"/>
              <a:t>Sebevražedné sklony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5791200" cy="1143000"/>
          </a:xfrm>
        </p:spPr>
        <p:txBody>
          <a:bodyPr/>
          <a:lstStyle/>
          <a:p>
            <a:r>
              <a:rPr lang="cs-CZ"/>
              <a:t>Postpartální psychóza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/>
              <a:t>1/400 porodů !</a:t>
            </a:r>
          </a:p>
          <a:p>
            <a:pPr>
              <a:lnSpc>
                <a:spcPct val="90000"/>
              </a:lnSpc>
            </a:pPr>
            <a:r>
              <a:rPr lang="cs-CZ" sz="2800"/>
              <a:t>Primipary 25-35 let</a:t>
            </a:r>
          </a:p>
          <a:p>
            <a:pPr>
              <a:lnSpc>
                <a:spcPct val="90000"/>
              </a:lnSpc>
            </a:pPr>
            <a:r>
              <a:rPr lang="cs-CZ" sz="2800"/>
              <a:t>Syndromy amentní, depresivní, manické, schizofrenní</a:t>
            </a:r>
          </a:p>
          <a:p>
            <a:pPr>
              <a:lnSpc>
                <a:spcPct val="90000"/>
              </a:lnSpc>
            </a:pPr>
            <a:r>
              <a:rPr lang="cs-CZ" sz="2800"/>
              <a:t>3.-4. den po porodu – blue period – období smutku</a:t>
            </a:r>
          </a:p>
          <a:p>
            <a:pPr>
              <a:lnSpc>
                <a:spcPct val="90000"/>
              </a:lnSpc>
            </a:pPr>
            <a:r>
              <a:rPr lang="cs-CZ" sz="2800"/>
              <a:t>Těžké formy – trvání až 3 měsíce</a:t>
            </a:r>
          </a:p>
          <a:p>
            <a:pPr>
              <a:lnSpc>
                <a:spcPct val="90000"/>
              </a:lnSpc>
            </a:pPr>
            <a:r>
              <a:rPr lang="cs-CZ" sz="2800"/>
              <a:t>5.-9. Den po porodu – katatonní, stuporózní, paranoidní psychózy</a:t>
            </a:r>
          </a:p>
          <a:p>
            <a:pPr>
              <a:lnSpc>
                <a:spcPct val="90000"/>
              </a:lnSpc>
            </a:pPr>
            <a:r>
              <a:rPr lang="cs-CZ" sz="2800"/>
              <a:t>10.-30.den po porodu – endogenní deprese</a:t>
            </a:r>
          </a:p>
          <a:p>
            <a:pPr>
              <a:lnSpc>
                <a:spcPct val="90000"/>
              </a:lnSpc>
            </a:pPr>
            <a:r>
              <a:rPr lang="cs-CZ" sz="2800"/>
              <a:t>3-4 měs.po porodu - schizofrenie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B1687-4202-4D86-A66D-1634D5C9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… 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32993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Očistky - lochia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/>
              <a:t>Ranný sekret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Krev, krevní koagula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Decidua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Tkáňový mok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Alkalická reakce</a:t>
            </a:r>
          </a:p>
          <a:p>
            <a:pPr>
              <a:lnSpc>
                <a:spcPct val="90000"/>
              </a:lnSpc>
            </a:pPr>
            <a:r>
              <a:rPr lang="cs-CZ" sz="2800"/>
              <a:t>Lochia rubra – krvavá – 3-6 dnů</a:t>
            </a:r>
          </a:p>
          <a:p>
            <a:pPr>
              <a:lnSpc>
                <a:spcPct val="90000"/>
              </a:lnSpc>
            </a:pPr>
            <a:r>
              <a:rPr lang="cs-CZ" sz="2800"/>
              <a:t>Lochia fusca – hnědá </a:t>
            </a:r>
          </a:p>
          <a:p>
            <a:pPr>
              <a:lnSpc>
                <a:spcPct val="90000"/>
              </a:lnSpc>
            </a:pPr>
            <a:r>
              <a:rPr lang="cs-CZ" sz="2800"/>
              <a:t>Lochia flava – žlutá – příměs leukocytů</a:t>
            </a:r>
          </a:p>
          <a:p>
            <a:pPr>
              <a:lnSpc>
                <a:spcPct val="90000"/>
              </a:lnSpc>
            </a:pPr>
            <a:r>
              <a:rPr lang="cs-CZ" sz="2800"/>
              <a:t>Lochia alba – bílá</a:t>
            </a:r>
          </a:p>
          <a:p>
            <a:pPr>
              <a:lnSpc>
                <a:spcPct val="90000"/>
              </a:lnSpc>
            </a:pPr>
            <a:r>
              <a:rPr lang="cs-CZ" sz="2800"/>
              <a:t>Lochia mucosa - hlenovitá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Změny děložního hrdla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 porodu hrdlo tenkostěnné, lacerované, široce zející</a:t>
            </a:r>
          </a:p>
          <a:p>
            <a:r>
              <a:rPr lang="cs-CZ"/>
              <a:t>Do týdne se hrdlo uzavírá, nabývá cylindrický tvar</a:t>
            </a:r>
          </a:p>
          <a:p>
            <a:r>
              <a:rPr lang="cs-CZ"/>
              <a:t>Reepitelizace za 8-12 týdnů</a:t>
            </a:r>
          </a:p>
          <a:p>
            <a:r>
              <a:rPr lang="cs-CZ"/>
              <a:t>Hyperplázie endocervikálních žlázek           – 3 měsíce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organické změny v šestinedělí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Pochva – zkrácení do 3 týdnů</a:t>
            </a:r>
          </a:p>
          <a:p>
            <a:r>
              <a:rPr lang="cs-CZ"/>
              <a:t>Hymen – carunculae hymenales</a:t>
            </a:r>
          </a:p>
          <a:p>
            <a:r>
              <a:rPr lang="cs-CZ"/>
              <a:t>Vulva a pánevní dno – obnovení tonusu</a:t>
            </a:r>
          </a:p>
          <a:p>
            <a:r>
              <a:rPr lang="cs-CZ"/>
              <a:t>Břišní stěna – obnovení elasticity, strie</a:t>
            </a:r>
          </a:p>
          <a:p>
            <a:r>
              <a:rPr lang="cs-CZ"/>
              <a:t>Zhojení porodních poranění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Extragenitální změny                          v šestinedělí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Močový systém – snížení průtoku krve ledvinami</a:t>
            </a:r>
          </a:p>
          <a:p>
            <a:pPr>
              <a:lnSpc>
                <a:spcPct val="90000"/>
              </a:lnSpc>
            </a:pPr>
            <a:r>
              <a:rPr lang="cs-CZ"/>
              <a:t>Trávící systém – úrava hyperacidity žaludku, zlepšuje se peristaltika střev, eliminován tlak dělohy</a:t>
            </a:r>
          </a:p>
          <a:p>
            <a:pPr>
              <a:lnSpc>
                <a:spcPct val="90000"/>
              </a:lnSpc>
            </a:pPr>
            <a:r>
              <a:rPr lang="cs-CZ"/>
              <a:t>Metabolické změny – zmenšení tělesné hmotnosti – po porodu – 5 kg, v šestinedělí – 4 kg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1876</Words>
  <Application>Microsoft Office PowerPoint</Application>
  <PresentationFormat>Širokoúhlá obrazovka</PresentationFormat>
  <Paragraphs>315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Calibri</vt:lpstr>
      <vt:lpstr>Calibri Light</vt:lpstr>
      <vt:lpstr>Retrospektiva</vt:lpstr>
      <vt:lpstr>Fyziologické šestinedělí a jeho komplikace</vt:lpstr>
      <vt:lpstr>Fyziologické šestinedělí</vt:lpstr>
      <vt:lpstr>Šestinedělí - puerperium</vt:lpstr>
      <vt:lpstr>Involuce dělohy</vt:lpstr>
      <vt:lpstr>Změny endometria</vt:lpstr>
      <vt:lpstr>Očistky - lochia</vt:lpstr>
      <vt:lpstr>Změny děložního hrdla</vt:lpstr>
      <vt:lpstr>Další organické změny v šestinedělí</vt:lpstr>
      <vt:lpstr>Extragenitální změny                          v šestinedělí</vt:lpstr>
      <vt:lpstr>Extragenitální změny                          v šestinedělí</vt:lpstr>
      <vt:lpstr>Hormonální změny v šestinedělí</vt:lpstr>
      <vt:lpstr>Laktace</vt:lpstr>
      <vt:lpstr>Mateřské mléko</vt:lpstr>
      <vt:lpstr>Mateřské mléko</vt:lpstr>
      <vt:lpstr>Klinická péče v raném šestinedělí</vt:lpstr>
      <vt:lpstr>Klinická péče v pozdním šestinedělí</vt:lpstr>
      <vt:lpstr>Kontrolní vyšetření po šestinedělí</vt:lpstr>
      <vt:lpstr>Poruchy šestinedělí</vt:lpstr>
      <vt:lpstr>Subinvoluce děložní</vt:lpstr>
      <vt:lpstr>Subinvoluce děložní</vt:lpstr>
      <vt:lpstr>Krvácení v šestinedělí</vt:lpstr>
      <vt:lpstr>Placentární polyp</vt:lpstr>
      <vt:lpstr>Deciduální polyp</vt:lpstr>
      <vt:lpstr>Menstruace </vt:lpstr>
      <vt:lpstr>Infekční komplikace šestinedělí</vt:lpstr>
      <vt:lpstr>Puerperální sepse</vt:lpstr>
      <vt:lpstr>Etiopatogeneze puerperální infekce</vt:lpstr>
      <vt:lpstr>Původci puerperální infekce</vt:lpstr>
      <vt:lpstr>Infekce vulvy a pochvy</vt:lpstr>
      <vt:lpstr>Infekce vnitřních rodidel</vt:lpstr>
      <vt:lpstr>Endometritis </vt:lpstr>
      <vt:lpstr>Myometritis</vt:lpstr>
      <vt:lpstr>Parametritis</vt:lpstr>
      <vt:lpstr>Adnexitis puerperalis</vt:lpstr>
      <vt:lpstr>Peritonitis </vt:lpstr>
      <vt:lpstr>Pelveoperitonitis </vt:lpstr>
      <vt:lpstr>Difusní  peritonitis</vt:lpstr>
      <vt:lpstr>Cévní infekce</vt:lpstr>
      <vt:lpstr>Puerperální sepse</vt:lpstr>
      <vt:lpstr>Akutní sepse</vt:lpstr>
      <vt:lpstr>Chronická sepse</vt:lpstr>
      <vt:lpstr>Infekční komplikace císařského řezu</vt:lpstr>
      <vt:lpstr>Raná infekce</vt:lpstr>
      <vt:lpstr>Infekční komplikace prsů</vt:lpstr>
      <vt:lpstr>Formy puerperální mastitidy</vt:lpstr>
      <vt:lpstr>Průběh puerperální mastitidy</vt:lpstr>
      <vt:lpstr>Diagnóza puerperální mastitis</vt:lpstr>
      <vt:lpstr>Léčba puerperální mastitidy</vt:lpstr>
      <vt:lpstr>Poruchy laktace</vt:lpstr>
      <vt:lpstr>Poruchy bradavek</vt:lpstr>
      <vt:lpstr>Zástava laktace</vt:lpstr>
      <vt:lpstr>Poporodní psychózy</vt:lpstr>
      <vt:lpstr>Exogenní psychózy</vt:lpstr>
      <vt:lpstr>Endogenní psychózy</vt:lpstr>
      <vt:lpstr>Endogenní psychózy</vt:lpstr>
      <vt:lpstr>Endogenní psychózy</vt:lpstr>
      <vt:lpstr>Postpartální psychóza</vt:lpstr>
      <vt:lpstr>…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Fyziologické šestinedělí a jeho komplikace</dc:title>
  <dc:creator>Petr Křepelka</dc:creator>
  <cp:lastModifiedBy>Petr Křepelka</cp:lastModifiedBy>
  <cp:revision>1</cp:revision>
  <dcterms:created xsi:type="dcterms:W3CDTF">2020-05-25T08:56:18Z</dcterms:created>
  <dcterms:modified xsi:type="dcterms:W3CDTF">2020-05-25T08:57:05Z</dcterms:modified>
</cp:coreProperties>
</file>