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CCCB-B138-4430-8030-9BC21ACB451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EFD7-278A-45FA-8E85-4847238C4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10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CCCB-B138-4430-8030-9BC21ACB451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EFD7-278A-45FA-8E85-4847238C4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21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CCCB-B138-4430-8030-9BC21ACB451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EFD7-278A-45FA-8E85-4847238C4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942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CCCB-B138-4430-8030-9BC21ACB451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EFD7-278A-45FA-8E85-4847238C477A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3072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CCCB-B138-4430-8030-9BC21ACB451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EFD7-278A-45FA-8E85-4847238C4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391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CCCB-B138-4430-8030-9BC21ACB451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EFD7-278A-45FA-8E85-4847238C4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116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CCCB-B138-4430-8030-9BC21ACB451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EFD7-278A-45FA-8E85-4847238C4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926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CCCB-B138-4430-8030-9BC21ACB451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EFD7-278A-45FA-8E85-4847238C4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019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CCCB-B138-4430-8030-9BC21ACB451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EFD7-278A-45FA-8E85-4847238C4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93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CCCB-B138-4430-8030-9BC21ACB451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EFD7-278A-45FA-8E85-4847238C4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59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CCCB-B138-4430-8030-9BC21ACB451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EFD7-278A-45FA-8E85-4847238C4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58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CCCB-B138-4430-8030-9BC21ACB451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EFD7-278A-45FA-8E85-4847238C4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99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CCCB-B138-4430-8030-9BC21ACB451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EFD7-278A-45FA-8E85-4847238C4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66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CCCB-B138-4430-8030-9BC21ACB451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EFD7-278A-45FA-8E85-4847238C4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24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CCCB-B138-4430-8030-9BC21ACB451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EFD7-278A-45FA-8E85-4847238C4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40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CCCB-B138-4430-8030-9BC21ACB451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EFD7-278A-45FA-8E85-4847238C4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06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CCCB-B138-4430-8030-9BC21ACB451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4EFD7-278A-45FA-8E85-4847238C4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77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381CCCB-B138-4430-8030-9BC21ACB451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4EFD7-278A-45FA-8E85-4847238C4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255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12A485-F0A8-45B0-890E-96426B8D65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2662806"/>
          </a:xfrm>
        </p:spPr>
        <p:txBody>
          <a:bodyPr/>
          <a:lstStyle/>
          <a:p>
            <a:pPr algn="ctr"/>
            <a:r>
              <a:rPr lang="cs-CZ" dirty="0"/>
              <a:t>Didaktika úvodní části hodiny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7D95CE-45CC-4F12-B284-4665F9701C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168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9FDB33-C733-4859-85FD-CA1532C29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/>
              <a:t>Fyziologické desatero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6134B0-1E49-4B51-8B47-60044E177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47060"/>
            <a:ext cx="9825100" cy="480133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cs-CZ" dirty="0"/>
              <a:t>Procvičit pletenec ramenní a horní končetiny.</a:t>
            </a:r>
          </a:p>
          <a:p>
            <a:pPr marL="457200" indent="-457200">
              <a:buAutoNum type="arabicPeriod"/>
            </a:pPr>
            <a:r>
              <a:rPr lang="cs-CZ" dirty="0"/>
              <a:t>Posílit </a:t>
            </a:r>
            <a:r>
              <a:rPr lang="cs-CZ" dirty="0" err="1"/>
              <a:t>mezilopatkové</a:t>
            </a:r>
            <a:r>
              <a:rPr lang="cs-CZ" dirty="0"/>
              <a:t> svaly a vzpřimovače trupu.</a:t>
            </a:r>
          </a:p>
          <a:p>
            <a:pPr marL="457200" indent="-457200">
              <a:buAutoNum type="arabicPeriod"/>
            </a:pPr>
            <a:r>
              <a:rPr lang="cs-CZ" dirty="0"/>
              <a:t>Procvičit svaly zajišťující pohyby trupu a páteře.</a:t>
            </a:r>
          </a:p>
          <a:p>
            <a:pPr marL="457200" indent="-457200">
              <a:buAutoNum type="arabicPeriod"/>
            </a:pPr>
            <a:r>
              <a:rPr lang="cs-CZ" dirty="0"/>
              <a:t>Procvičit kyčelní kloub.</a:t>
            </a:r>
          </a:p>
          <a:p>
            <a:pPr marL="457200" indent="-457200">
              <a:buAutoNum type="arabicPeriod"/>
            </a:pPr>
            <a:r>
              <a:rPr lang="cs-CZ" dirty="0"/>
              <a:t>Posílit svaly dolních končetin.</a:t>
            </a:r>
          </a:p>
          <a:p>
            <a:pPr marL="457200" indent="-457200">
              <a:buAutoNum type="arabicPeriod"/>
            </a:pPr>
            <a:r>
              <a:rPr lang="cs-CZ" dirty="0"/>
              <a:t>Protáhnout svaly zadní strany dolních končetin.</a:t>
            </a:r>
          </a:p>
          <a:p>
            <a:pPr marL="457200" indent="-457200">
              <a:buAutoNum type="arabicPeriod"/>
            </a:pPr>
            <a:r>
              <a:rPr lang="cs-CZ" dirty="0"/>
              <a:t>Posílit přímý sval břišní a šikmé svaly břišní. </a:t>
            </a:r>
          </a:p>
          <a:p>
            <a:pPr marL="457200" indent="-457200">
              <a:buAutoNum type="arabicPeriod"/>
            </a:pPr>
            <a:r>
              <a:rPr lang="cs-CZ" dirty="0"/>
              <a:t>Protáhnout svaly v oblasti bederní páteře.</a:t>
            </a:r>
          </a:p>
          <a:p>
            <a:pPr marL="457200" indent="-457200">
              <a:buAutoNum type="arabicPeriod"/>
            </a:pPr>
            <a:r>
              <a:rPr lang="cs-CZ" dirty="0"/>
              <a:t>Posílit svaly horních končetin.</a:t>
            </a:r>
          </a:p>
          <a:p>
            <a:pPr marL="457200" indent="-457200">
              <a:buAutoNum type="arabicPeriod"/>
            </a:pPr>
            <a:r>
              <a:rPr lang="cs-CZ" dirty="0"/>
              <a:t>Provést cvičení na zpevnění tzv. CORE</a:t>
            </a:r>
          </a:p>
          <a:p>
            <a:pPr marL="457200" indent="-4572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188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047B1-3DD1-47B5-A23C-F8B94BF9F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/>
              <a:t>Typy rozcvičení:</a:t>
            </a:r>
            <a:r>
              <a:rPr lang="cs-CZ" sz="3200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9122B9-562C-41ED-BD20-527C12FDF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51752"/>
            <a:ext cx="9612036" cy="4996648"/>
          </a:xfrm>
        </p:spPr>
        <p:txBody>
          <a:bodyPr/>
          <a:lstStyle/>
          <a:p>
            <a:r>
              <a:rPr lang="cs-CZ" dirty="0"/>
              <a:t>Základní gymnastické rozcvičení</a:t>
            </a:r>
          </a:p>
          <a:p>
            <a:r>
              <a:rPr lang="cs-CZ" dirty="0"/>
              <a:t>Bez náčiní</a:t>
            </a:r>
          </a:p>
          <a:p>
            <a:r>
              <a:rPr lang="cs-CZ" dirty="0"/>
              <a:t>S náčiním, nářadím – </a:t>
            </a:r>
            <a:r>
              <a:rPr lang="cs-CZ" dirty="0" err="1"/>
              <a:t>overball</a:t>
            </a:r>
            <a:r>
              <a:rPr lang="cs-CZ" dirty="0"/>
              <a:t>, švihadla, tyče, lavičky</a:t>
            </a:r>
          </a:p>
          <a:p>
            <a:r>
              <a:rPr lang="cs-CZ" dirty="0"/>
              <a:t>S netradičním náčiním</a:t>
            </a:r>
          </a:p>
          <a:p>
            <a:r>
              <a:rPr lang="cs-CZ" dirty="0"/>
              <a:t>Ve dvojicích</a:t>
            </a:r>
          </a:p>
          <a:p>
            <a:r>
              <a:rPr lang="cs-CZ" dirty="0"/>
              <a:t>S hudebním doprovodem</a:t>
            </a:r>
          </a:p>
          <a:p>
            <a:pPr lvl="1"/>
            <a:r>
              <a:rPr lang="cs-CZ" sz="2000" dirty="0"/>
              <a:t>Rytmické rozcvičení</a:t>
            </a:r>
          </a:p>
          <a:p>
            <a:pPr lvl="1"/>
            <a:r>
              <a:rPr lang="cs-CZ" sz="2000" dirty="0"/>
              <a:t>Rozcvičení </a:t>
            </a:r>
            <a:r>
              <a:rPr lang="cs-CZ" sz="2000" dirty="0" err="1"/>
              <a:t>aerobikového</a:t>
            </a:r>
            <a:r>
              <a:rPr lang="cs-CZ" sz="2000" dirty="0"/>
              <a:t> typu</a:t>
            </a:r>
          </a:p>
          <a:p>
            <a:pPr lvl="1"/>
            <a:r>
              <a:rPr lang="cs-CZ" sz="2000" dirty="0"/>
              <a:t>Jógové rozcvičení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84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0C8DEB-5AEF-4DD5-98E7-ABD2E373B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/>
              <a:t>Literatura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9714DC-C5CA-40AB-8086-46BEF12F8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89104"/>
            <a:ext cx="9647546" cy="465929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MIKLÁNKOVÁ, L., 2012. </a:t>
            </a:r>
            <a:r>
              <a:rPr lang="cs-CZ" i="1" dirty="0"/>
              <a:t>Tělesná výchova na 1. stupni základních škol: Základní gymnastika.</a:t>
            </a:r>
            <a:r>
              <a:rPr lang="cs-CZ" dirty="0"/>
              <a:t>4.vyd. Univerzita Palackého v Olomouci. ISBN 978-80-244-3180-2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SKOPOVÁ, M., ZÍTKO, M., 2013. </a:t>
            </a:r>
            <a:r>
              <a:rPr lang="cs-CZ" i="1" dirty="0"/>
              <a:t>Základní gymnastika</a:t>
            </a:r>
            <a:r>
              <a:rPr lang="cs-CZ" dirty="0"/>
              <a:t>. 3. </a:t>
            </a:r>
            <a:r>
              <a:rPr lang="cs-CZ" dirty="0" err="1"/>
              <a:t>upr</a:t>
            </a:r>
            <a:r>
              <a:rPr lang="cs-CZ" dirty="0"/>
              <a:t>. vyd. Praha: Karolinum. ISBN 978-80-246-2194-4.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279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831F42-8AD4-40A6-972C-7314E3EC6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Úvodní část hodiny: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DB7C11-AD23-48DF-ACEF-FFE6B5DD3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67162"/>
            <a:ext cx="9203663" cy="4881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Nástup, hlášení (pořadová cvičení)</a:t>
            </a:r>
          </a:p>
          <a:p>
            <a:r>
              <a:rPr lang="cs-CZ" sz="3200" dirty="0"/>
              <a:t>Rušná část - délka 3 – 5 minut</a:t>
            </a:r>
          </a:p>
          <a:p>
            <a:r>
              <a:rPr lang="cs-CZ" sz="3200" dirty="0"/>
              <a:t>Průpravná část – 8 – 10 minut</a:t>
            </a:r>
          </a:p>
          <a:p>
            <a:pPr lvl="1"/>
            <a:r>
              <a:rPr lang="cs-CZ" sz="2800" dirty="0"/>
              <a:t>Kloubně – mobilizační cvičení – 3 minuty </a:t>
            </a:r>
          </a:p>
          <a:p>
            <a:pPr lvl="1"/>
            <a:r>
              <a:rPr lang="cs-CZ" sz="2800" dirty="0"/>
              <a:t>Protahovací cvičení – 4 minuty</a:t>
            </a:r>
          </a:p>
          <a:p>
            <a:pPr marL="914400" lvl="2" indent="0">
              <a:buNone/>
            </a:pPr>
            <a:endParaRPr lang="cs-CZ" sz="2400" dirty="0"/>
          </a:p>
          <a:p>
            <a:pPr lvl="1"/>
            <a:r>
              <a:rPr lang="cs-CZ" sz="2800" dirty="0"/>
              <a:t>Posilovací cvičení – 2 – 3 minuty </a:t>
            </a:r>
          </a:p>
          <a:p>
            <a:pPr marL="457200" lvl="1" indent="0">
              <a:buNone/>
            </a:pPr>
            <a:endParaRPr lang="cs-CZ" dirty="0"/>
          </a:p>
          <a:p>
            <a:pPr marL="5715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292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7196D-393E-4C15-A5A7-C3EB60F54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94283"/>
            <a:ext cx="9905998" cy="1065401"/>
          </a:xfrm>
        </p:spPr>
        <p:txBody>
          <a:bodyPr/>
          <a:lstStyle/>
          <a:p>
            <a:pPr algn="ctr"/>
            <a:r>
              <a:rPr lang="cs-CZ" sz="3200" b="1" dirty="0"/>
              <a:t>Rušná část: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98CC22-97EF-4AD9-ACDD-9AFCC2E47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83" y="1242875"/>
            <a:ext cx="10599129" cy="4833394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/>
              <a:t>Cíl:</a:t>
            </a:r>
          </a:p>
          <a:p>
            <a:pPr lvl="1"/>
            <a:r>
              <a:rPr lang="cs-CZ" sz="2000" dirty="0"/>
              <a:t>Příprava organismu na zátěž – ne unavit!</a:t>
            </a:r>
          </a:p>
          <a:p>
            <a:r>
              <a:rPr lang="cs-CZ" sz="2200" dirty="0"/>
              <a:t>Obsah:</a:t>
            </a:r>
          </a:p>
          <a:p>
            <a:pPr lvl="1"/>
            <a:r>
              <a:rPr lang="cs-CZ" sz="2000" dirty="0"/>
              <a:t>Honičky – vhodně vybrané</a:t>
            </a:r>
          </a:p>
          <a:p>
            <a:pPr lvl="1"/>
            <a:r>
              <a:rPr lang="cs-CZ" sz="2000" dirty="0"/>
              <a:t>Pohybové hry – jednoduché pravidla</a:t>
            </a:r>
          </a:p>
          <a:p>
            <a:pPr lvl="1"/>
            <a:r>
              <a:rPr lang="cs-CZ" sz="2000" dirty="0"/>
              <a:t>Jednoduché rytmické zahřátí </a:t>
            </a:r>
          </a:p>
          <a:p>
            <a:pPr lvl="1"/>
            <a:r>
              <a:rPr lang="cs-CZ" sz="2000" dirty="0"/>
              <a:t>Lokomoční hry – slalomy, běhy mezi metami</a:t>
            </a:r>
          </a:p>
          <a:p>
            <a:r>
              <a:rPr lang="cs-CZ" sz="2200" dirty="0"/>
              <a:t>Zásady:</a:t>
            </a:r>
          </a:p>
          <a:p>
            <a:pPr lvl="1"/>
            <a:r>
              <a:rPr lang="cs-CZ" sz="2000" dirty="0"/>
              <a:t>Efektivita – zapojení </a:t>
            </a:r>
            <a:r>
              <a:rPr lang="cs-CZ" sz="2000" b="1" dirty="0"/>
              <a:t>všech</a:t>
            </a:r>
            <a:r>
              <a:rPr lang="cs-CZ" sz="2000" dirty="0"/>
              <a:t> žáků</a:t>
            </a:r>
          </a:p>
          <a:p>
            <a:pPr lvl="1"/>
            <a:r>
              <a:rPr lang="cs-CZ" sz="2000" dirty="0"/>
              <a:t>Zvýšení tepové frekvence</a:t>
            </a:r>
          </a:p>
          <a:p>
            <a:pPr lvl="1"/>
            <a:r>
              <a:rPr lang="cs-CZ" sz="2000" dirty="0"/>
              <a:t>Rozmanitost – každá VJ jiný obsah</a:t>
            </a:r>
          </a:p>
          <a:p>
            <a:pPr lvl="1"/>
            <a:r>
              <a:rPr lang="cs-CZ" sz="2000" dirty="0"/>
              <a:t>Využití pomůcek</a:t>
            </a:r>
          </a:p>
          <a:p>
            <a:pPr lvl="1"/>
            <a:r>
              <a:rPr lang="cs-CZ" sz="2000" dirty="0"/>
              <a:t>Jednoduchost 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24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790AB-EFFC-4656-8B3C-0103FB897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/>
              <a:t>Průpravná část</a:t>
            </a:r>
            <a:br>
              <a:rPr lang="cs-CZ" sz="3200" dirty="0"/>
            </a:br>
            <a:r>
              <a:rPr lang="cs-CZ" sz="3200" dirty="0"/>
              <a:t>Cvičení kloubně mobilizační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50DCF6-8F4E-465A-B40F-19D669BD2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510" y="1560352"/>
            <a:ext cx="9773174" cy="4688048"/>
          </a:xfrm>
        </p:spPr>
        <p:txBody>
          <a:bodyPr/>
          <a:lstStyle/>
          <a:p>
            <a:r>
              <a:rPr lang="cs-CZ" dirty="0"/>
              <a:t>Uvolňovací cvičení</a:t>
            </a:r>
          </a:p>
          <a:p>
            <a:r>
              <a:rPr lang="cs-CZ" dirty="0"/>
              <a:t>Účinek:</a:t>
            </a:r>
          </a:p>
          <a:p>
            <a:pPr lvl="1"/>
            <a:r>
              <a:rPr lang="cs-CZ" dirty="0"/>
              <a:t>Regenerace kloubů – pružnost, pohyblivost, kloubní rozsah</a:t>
            </a:r>
          </a:p>
          <a:p>
            <a:r>
              <a:rPr lang="cs-CZ" dirty="0"/>
              <a:t>Provedení:</a:t>
            </a:r>
          </a:p>
          <a:p>
            <a:pPr lvl="1"/>
            <a:r>
              <a:rPr lang="cs-CZ" dirty="0"/>
              <a:t>Zvolna</a:t>
            </a:r>
          </a:p>
          <a:p>
            <a:pPr lvl="1"/>
            <a:r>
              <a:rPr lang="cs-CZ" dirty="0"/>
              <a:t>V různých směrech</a:t>
            </a:r>
          </a:p>
          <a:p>
            <a:pPr lvl="1"/>
            <a:r>
              <a:rPr lang="cs-CZ" dirty="0"/>
              <a:t>Začínáme pohyby malého rozsahu</a:t>
            </a:r>
          </a:p>
          <a:p>
            <a:r>
              <a:rPr lang="cs-CZ" dirty="0"/>
              <a:t>Obsah:</a:t>
            </a:r>
          </a:p>
          <a:p>
            <a:pPr lvl="1"/>
            <a:r>
              <a:rPr lang="cs-CZ" dirty="0"/>
              <a:t>Kroužení, komíhání</a:t>
            </a:r>
          </a:p>
          <a:p>
            <a:pPr lvl="1"/>
            <a:r>
              <a:rPr lang="cs-CZ" dirty="0"/>
              <a:t>Pohyby vedené do krajních poloh</a:t>
            </a:r>
          </a:p>
        </p:txBody>
      </p:sp>
    </p:spTree>
    <p:extLst>
      <p:ext uri="{BB962C8B-B14F-4D97-AF65-F5344CB8AC3E}">
        <p14:creationId xmlns:p14="http://schemas.microsoft.com/office/powerpoint/2010/main" val="1411884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361036-4A30-414C-898B-89A50A26E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/>
              <a:t>Průpravná část</a:t>
            </a:r>
            <a:br>
              <a:rPr lang="cs-CZ" sz="3200" dirty="0"/>
            </a:br>
            <a:r>
              <a:rPr lang="cs-CZ" sz="3200" dirty="0"/>
              <a:t>Cvičení kloubně mobilizační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26D59E-498D-40E6-B1AE-AFB400E15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744910"/>
            <a:ext cx="9404723" cy="4503489"/>
          </a:xfrm>
        </p:spPr>
        <p:txBody>
          <a:bodyPr>
            <a:normAutofit/>
          </a:bodyPr>
          <a:lstStyle/>
          <a:p>
            <a:r>
              <a:rPr lang="cs-CZ" sz="2800" dirty="0"/>
              <a:t>Didaktické aspekty v mladším školním věku:</a:t>
            </a:r>
          </a:p>
          <a:p>
            <a:pPr lvl="1"/>
            <a:r>
              <a:rPr lang="cs-CZ" sz="2600" dirty="0"/>
              <a:t>Naučit děti vnímat rozdíl mezi protahovacím a mobilizačním cvičením</a:t>
            </a:r>
          </a:p>
          <a:p>
            <a:pPr lvl="1"/>
            <a:r>
              <a:rPr lang="cs-CZ" sz="2600" dirty="0"/>
              <a:t>Nácvik v nízkých polohách </a:t>
            </a:r>
          </a:p>
          <a:p>
            <a:pPr lvl="1"/>
            <a:r>
              <a:rPr lang="cs-CZ" sz="2600" dirty="0"/>
              <a:t>Přizpůsobit tempo </a:t>
            </a:r>
          </a:p>
          <a:p>
            <a:pPr lvl="1"/>
            <a:r>
              <a:rPr lang="cs-CZ" sz="2600" dirty="0"/>
              <a:t>Využití hlasu, hudby</a:t>
            </a:r>
          </a:p>
        </p:txBody>
      </p:sp>
    </p:spTree>
    <p:extLst>
      <p:ext uri="{BB962C8B-B14F-4D97-AF65-F5344CB8AC3E}">
        <p14:creationId xmlns:p14="http://schemas.microsoft.com/office/powerpoint/2010/main" val="248186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23E042-0616-4956-9ADB-3EE9EF189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/>
              <a:t>Průpravná část</a:t>
            </a:r>
            <a:br>
              <a:rPr lang="cs-CZ" sz="3200" b="1" dirty="0"/>
            </a:br>
            <a:r>
              <a:rPr lang="cs-CZ" sz="3200" dirty="0"/>
              <a:t>Protahovací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B27C86-8254-45D3-B031-ED19F40F6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/>
          <a:lstStyle/>
          <a:p>
            <a:r>
              <a:rPr lang="cs-CZ" dirty="0"/>
              <a:t>Strečink:</a:t>
            </a:r>
          </a:p>
          <a:p>
            <a:pPr lvl="1"/>
            <a:r>
              <a:rPr lang="cs-CZ" dirty="0"/>
              <a:t>Aktivní – tzv. </a:t>
            </a:r>
            <a:r>
              <a:rPr lang="cs-CZ"/>
              <a:t>volní </a:t>
            </a:r>
            <a:r>
              <a:rPr lang="cs-CZ" dirty="0"/>
              <a:t>svalová kontrakce - bez působení vnějších vlivů</a:t>
            </a:r>
          </a:p>
          <a:p>
            <a:pPr lvl="1"/>
            <a:r>
              <a:rPr lang="cs-CZ" dirty="0"/>
              <a:t>Pasivní – využití vnější síly – jiná osoba, náčiní</a:t>
            </a:r>
          </a:p>
          <a:p>
            <a:pPr lvl="1"/>
            <a:r>
              <a:rPr lang="cs-CZ" dirty="0"/>
              <a:t>Statický – protažení svalu do krajní polohy a její udržení</a:t>
            </a:r>
          </a:p>
          <a:p>
            <a:pPr lvl="1"/>
            <a:r>
              <a:rPr lang="cs-CZ" dirty="0"/>
              <a:t>Dynamický – pohybová energie těla vede ke zvýšení rozsahu pohybu</a:t>
            </a:r>
          </a:p>
          <a:p>
            <a:pPr lvl="1"/>
            <a:r>
              <a:rPr lang="cs-CZ" dirty="0"/>
              <a:t>Techniky nervosvalové facilitace – různé principy a kombinace protažení a uvolnění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Protahování švihovým pohybem</a:t>
            </a:r>
          </a:p>
          <a:p>
            <a:pPr lvl="1"/>
            <a:r>
              <a:rPr lang="cs-CZ" dirty="0"/>
              <a:t>Protahování hmity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898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FD8806-BC51-402C-BB7C-C576B68F5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/>
              <a:t>Průpravná část</a:t>
            </a:r>
            <a:br>
              <a:rPr lang="cs-CZ" sz="3200" b="1" dirty="0"/>
            </a:br>
            <a:r>
              <a:rPr lang="cs-CZ" sz="3200" dirty="0"/>
              <a:t>Protahovací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952D6A-21AA-4E48-B2F5-DF8BC47BB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27464"/>
            <a:ext cx="9223536" cy="4620935"/>
          </a:xfrm>
        </p:spPr>
        <p:txBody>
          <a:bodyPr>
            <a:normAutofit/>
          </a:bodyPr>
          <a:lstStyle/>
          <a:p>
            <a:r>
              <a:rPr lang="cs-CZ" sz="2800" dirty="0"/>
              <a:t>Účinek:</a:t>
            </a:r>
          </a:p>
          <a:p>
            <a:pPr lvl="1"/>
            <a:r>
              <a:rPr lang="cs-CZ" sz="2400" dirty="0"/>
              <a:t>Prevence poškození svalů</a:t>
            </a:r>
          </a:p>
          <a:p>
            <a:pPr lvl="1"/>
            <a:r>
              <a:rPr lang="cs-CZ" sz="2400" dirty="0"/>
              <a:t>Zlepšení flexibility</a:t>
            </a:r>
          </a:p>
          <a:p>
            <a:pPr lvl="1"/>
            <a:r>
              <a:rPr lang="cs-CZ" sz="2400" dirty="0"/>
              <a:t>Prevence svalových </a:t>
            </a:r>
            <a:r>
              <a:rPr lang="cs-CZ" sz="2400" dirty="0" err="1"/>
              <a:t>dysbalancí</a:t>
            </a:r>
            <a:endParaRPr lang="cs-CZ" sz="2400" dirty="0"/>
          </a:p>
          <a:p>
            <a:pPr lvl="1"/>
            <a:r>
              <a:rPr lang="cs-CZ" sz="2400" dirty="0"/>
              <a:t>Kompenzační účinky v případě jednostranného zatížení</a:t>
            </a:r>
          </a:p>
          <a:p>
            <a:pPr lvl="1"/>
            <a:r>
              <a:rPr lang="cs-CZ" sz="2400" dirty="0"/>
              <a:t>Zlepšení techniky dýchání </a:t>
            </a:r>
          </a:p>
          <a:p>
            <a:pPr lvl="1"/>
            <a:r>
              <a:rPr lang="cs-CZ" sz="2400" dirty="0"/>
              <a:t>Relaxační účinky</a:t>
            </a:r>
          </a:p>
        </p:txBody>
      </p:sp>
    </p:spTree>
    <p:extLst>
      <p:ext uri="{BB962C8B-B14F-4D97-AF65-F5344CB8AC3E}">
        <p14:creationId xmlns:p14="http://schemas.microsoft.com/office/powerpoint/2010/main" val="4080035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6DF76-D69E-49A5-A0A1-E27DCAD9C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/>
              <a:t>Průpravná část</a:t>
            </a:r>
            <a:br>
              <a:rPr lang="cs-CZ" sz="3200" b="1" dirty="0"/>
            </a:br>
            <a:r>
              <a:rPr lang="cs-CZ" sz="3200" dirty="0"/>
              <a:t>Protahovací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CF1350-CCFF-47B4-AACB-6C0011770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9273870" cy="4395152"/>
          </a:xfrm>
        </p:spPr>
        <p:txBody>
          <a:bodyPr/>
          <a:lstStyle/>
          <a:p>
            <a:r>
              <a:rPr lang="cs-CZ" dirty="0"/>
              <a:t>Zásady:</a:t>
            </a:r>
          </a:p>
          <a:p>
            <a:pPr lvl="1"/>
            <a:r>
              <a:rPr lang="cs-CZ" dirty="0"/>
              <a:t>Přesnost provedení</a:t>
            </a:r>
          </a:p>
          <a:p>
            <a:pPr lvl="1"/>
            <a:r>
              <a:rPr lang="cs-CZ" dirty="0"/>
              <a:t>Svaly protahujeme zahřáté a mírně relaxované</a:t>
            </a:r>
          </a:p>
          <a:p>
            <a:pPr lvl="1"/>
            <a:r>
              <a:rPr lang="cs-CZ" dirty="0"/>
              <a:t>Dodržujeme přesnou základní polohu</a:t>
            </a:r>
          </a:p>
          <a:p>
            <a:pPr lvl="1"/>
            <a:r>
              <a:rPr lang="cs-CZ" dirty="0"/>
              <a:t>Cvičíme spíše v nízkých polohách – správné provedení</a:t>
            </a:r>
          </a:p>
          <a:p>
            <a:pPr lvl="1"/>
            <a:r>
              <a:rPr lang="cs-CZ" dirty="0"/>
              <a:t>Polohu zaujmeme pomalu, stejně z ní vycházíme </a:t>
            </a:r>
          </a:p>
          <a:p>
            <a:pPr lvl="1"/>
            <a:r>
              <a:rPr lang="cs-CZ" dirty="0"/>
              <a:t>Při statickém strečinku nehmitáme – spíše charakter výdrží</a:t>
            </a:r>
          </a:p>
          <a:p>
            <a:pPr lvl="1"/>
            <a:r>
              <a:rPr lang="cs-CZ" dirty="0"/>
              <a:t>Výdrž v krajní poloze cca 10 – 20 s </a:t>
            </a:r>
          </a:p>
          <a:p>
            <a:pPr lvl="1"/>
            <a:r>
              <a:rPr lang="cs-CZ" dirty="0"/>
              <a:t>Nepřekračujeme práh bolestivosti</a:t>
            </a:r>
          </a:p>
          <a:p>
            <a:pPr lvl="1"/>
            <a:r>
              <a:rPr lang="cs-CZ" dirty="0"/>
              <a:t>Dýcháme – při výdechu se snižuje svalové napětí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982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B9B546-23BB-4505-9D70-2D0B9C735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/>
              <a:t>Průpravná část</a:t>
            </a:r>
            <a:br>
              <a:rPr lang="cs-CZ" sz="3200" b="1" dirty="0"/>
            </a:br>
            <a:r>
              <a:rPr lang="cs-CZ" sz="3200" dirty="0"/>
              <a:t>Protahovací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3FE3F8-3834-48BB-ACEB-811267864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90" y="1669410"/>
            <a:ext cx="9127064" cy="457899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Didaktické aspekty v mladším školním věku:</a:t>
            </a:r>
          </a:p>
          <a:p>
            <a:pPr lvl="1"/>
            <a:r>
              <a:rPr lang="cs-CZ" dirty="0"/>
              <a:t>V tomto věku důležitá </a:t>
            </a:r>
            <a:r>
              <a:rPr lang="cs-CZ" b="1" dirty="0"/>
              <a:t>MOTIVACE</a:t>
            </a:r>
            <a:r>
              <a:rPr lang="cs-CZ" dirty="0"/>
              <a:t> (pohádky, příběhy).</a:t>
            </a:r>
          </a:p>
          <a:p>
            <a:pPr lvl="1"/>
            <a:r>
              <a:rPr lang="cs-CZ" dirty="0"/>
              <a:t>Děti ještě nerozumí, proč – nutná </a:t>
            </a:r>
            <a:r>
              <a:rPr lang="cs-CZ" b="1" dirty="0"/>
              <a:t>„Hra na něco“ </a:t>
            </a:r>
            <a:r>
              <a:rPr lang="cs-CZ" dirty="0"/>
              <a:t>– připodobnění.</a:t>
            </a:r>
          </a:p>
          <a:p>
            <a:pPr lvl="1"/>
            <a:r>
              <a:rPr lang="cs-CZ" dirty="0"/>
              <a:t>Nutný důraz na </a:t>
            </a:r>
            <a:r>
              <a:rPr lang="cs-CZ" b="1" dirty="0"/>
              <a:t>pocit bolesti </a:t>
            </a:r>
            <a:r>
              <a:rPr lang="cs-CZ" dirty="0"/>
              <a:t>– impuls přestat.</a:t>
            </a:r>
          </a:p>
          <a:p>
            <a:pPr lvl="1"/>
            <a:r>
              <a:rPr lang="cs-CZ" dirty="0"/>
              <a:t>Důležitá </a:t>
            </a:r>
            <a:r>
              <a:rPr lang="cs-CZ" b="1" dirty="0"/>
              <a:t>správná ukázka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V tomto věku se doporučuje spíše </a:t>
            </a:r>
            <a:r>
              <a:rPr lang="cs-CZ" b="1" dirty="0"/>
              <a:t>dynamický strečink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Využití hudby</a:t>
            </a:r>
          </a:p>
          <a:p>
            <a:pPr lvl="1"/>
            <a:r>
              <a:rPr lang="cs-CZ" dirty="0"/>
              <a:t>Nutná korekce – chyby opravujeme ihned.</a:t>
            </a:r>
          </a:p>
          <a:p>
            <a:pPr lvl="1"/>
            <a:r>
              <a:rPr lang="cs-CZ" dirty="0"/>
              <a:t>Výběr protahovacího cvičení volit podle následné činnosti.</a:t>
            </a:r>
          </a:p>
          <a:p>
            <a:pPr lvl="1"/>
            <a:r>
              <a:rPr lang="cs-CZ" dirty="0"/>
              <a:t>Naučená protahovací cvičení vs. nová cvičení. </a:t>
            </a:r>
          </a:p>
          <a:p>
            <a:pPr lvl="1"/>
            <a:r>
              <a:rPr lang="cs-CZ" dirty="0"/>
              <a:t>Využití různých didaktických stylů.</a:t>
            </a:r>
          </a:p>
          <a:p>
            <a:pPr lvl="1"/>
            <a:r>
              <a:rPr lang="cs-CZ" dirty="0"/>
              <a:t>Postupujme z vysokých poloh do nízkých nebo obráceně.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998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189</TotalTime>
  <Words>587</Words>
  <Application>Microsoft Office PowerPoint</Application>
  <PresentationFormat>Širokoúhlá obrazovka</PresentationFormat>
  <Paragraphs>112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Didaktika úvodní části hodiny</vt:lpstr>
      <vt:lpstr>Úvodní část hodiny:</vt:lpstr>
      <vt:lpstr>Rušná část:</vt:lpstr>
      <vt:lpstr>Průpravná část Cvičení kloubně mobilizační</vt:lpstr>
      <vt:lpstr>Průpravná část Cvičení kloubně mobilizační</vt:lpstr>
      <vt:lpstr>Průpravná část Protahovací cvičení</vt:lpstr>
      <vt:lpstr>Průpravná část Protahovací cvičení</vt:lpstr>
      <vt:lpstr>Průpravná část Protahovací cvičení</vt:lpstr>
      <vt:lpstr>Průpravná část Protahovací cvičení</vt:lpstr>
      <vt:lpstr>Fyziologické desatero</vt:lpstr>
      <vt:lpstr>Typy rozcvičení: </vt:lpstr>
      <vt:lpstr>Literatura: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úvodní části hodiny</dc:title>
  <dc:creator>Lenka Doležalová</dc:creator>
  <cp:lastModifiedBy>Lenka Doležalová</cp:lastModifiedBy>
  <cp:revision>22</cp:revision>
  <dcterms:created xsi:type="dcterms:W3CDTF">2022-03-02T10:45:14Z</dcterms:created>
  <dcterms:modified xsi:type="dcterms:W3CDTF">2022-03-09T07:43:03Z</dcterms:modified>
</cp:coreProperties>
</file>