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919C-5B91-481B-A13A-B7A4B9ED8881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1A62D-D129-4DDD-BA4A-F76F059DA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18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2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23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41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3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3886200"/>
            <a:ext cx="10562167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814918" y="2276872"/>
            <a:ext cx="10562167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68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719403" y="908720"/>
            <a:ext cx="10753195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719667" y="1844825"/>
            <a:ext cx="10752667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16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0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26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52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0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27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60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8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44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05FA-B6E3-4143-96D3-CC9F412810D7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171D-0526-439C-9AF6-78DCCAE5B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2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old.easyproject.cz/projektova-organizace" TargetMode="External"/><Relationship Id="rId13" Type="http://schemas.openxmlformats.org/officeDocument/2006/relationships/hyperlink" Target="http://www.ipma.cz/web/files/DCP-nastroje-a-techniky-technicke-a-kontextove.pdf" TargetMode="External"/><Relationship Id="rId18" Type="http://schemas.openxmlformats.org/officeDocument/2006/relationships/hyperlink" Target="http://www.probermeto.cz/clanky/chyby-v-rozhodovani-tymu-groupshift-a-reseni-pomoci-ngt-2-dil" TargetMode="External"/><Relationship Id="rId26" Type="http://schemas.openxmlformats.org/officeDocument/2006/relationships/hyperlink" Target="http://www.jakpodnikat.cz/dohoda-provedeni-prace.php" TargetMode="External"/><Relationship Id="rId3" Type="http://schemas.openxmlformats.org/officeDocument/2006/relationships/hyperlink" Target="http://cs.wikipedia.org/wiki/%C5%98%C3%ADzen%C3%AD_projekt%C5%AF#Pl.C3.A1nov.C3.A1n.C3.AD_projektu" TargetMode="External"/><Relationship Id="rId21" Type="http://schemas.openxmlformats.org/officeDocument/2006/relationships/hyperlink" Target="http://www.vlastnicesta.cz/metody-1/swot-analyza" TargetMode="External"/><Relationship Id="rId7" Type="http://schemas.openxmlformats.org/officeDocument/2006/relationships/hyperlink" Target="http://www.businessinfo.cz/cs/clanky/zivotni-cyklus-a-faze-projektu-2865.html" TargetMode="External"/><Relationship Id="rId12" Type="http://schemas.openxmlformats.org/officeDocument/2006/relationships/hyperlink" Target="http://www.ipma.cz/dokumenty_spr/narodni_standard_kompentenci_projektoveho_rizeni.pdf" TargetMode="External"/><Relationship Id="rId17" Type="http://schemas.openxmlformats.org/officeDocument/2006/relationships/hyperlink" Target="http://www.ctenarska-gramotnost.cz/projektove-vyucovani/pv-metody/metody-1" TargetMode="External"/><Relationship Id="rId25" Type="http://schemas.openxmlformats.org/officeDocument/2006/relationships/hyperlink" Target="http://www.tcbs.cz/weblog/balanced-scorecard" TargetMode="External"/><Relationship Id="rId2" Type="http://schemas.openxmlformats.org/officeDocument/2006/relationships/hyperlink" Target="http://rizeni-projektu.cz/view.php?cisloclanku=2005091201" TargetMode="External"/><Relationship Id="rId16" Type="http://schemas.openxmlformats.org/officeDocument/2006/relationships/hyperlink" Target="http://www.mira-vlach.cz/logicka-ramcova-matice-definice" TargetMode="External"/><Relationship Id="rId20" Type="http://schemas.openxmlformats.org/officeDocument/2006/relationships/hyperlink" Target="http://www.ripran.cz/" TargetMode="External"/><Relationship Id="rId29" Type="http://schemas.openxmlformats.org/officeDocument/2006/relationships/hyperlink" Target="http://www.mpsv.cz/ppropo.php?ID=IPB0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izeni-projektu.cz/view.php?cisloclanku=2005091901" TargetMode="External"/><Relationship Id="rId11" Type="http://schemas.openxmlformats.org/officeDocument/2006/relationships/hyperlink" Target="http://www.ipma.cz/" TargetMode="External"/><Relationship Id="rId24" Type="http://schemas.openxmlformats.org/officeDocument/2006/relationships/hyperlink" Target="http://www.systemonline.cz/business-intelligence/balanced-scorecard-jak-dosahnout-podnikovych-ambici.htm" TargetMode="External"/><Relationship Id="rId5" Type="http://schemas.openxmlformats.org/officeDocument/2006/relationships/hyperlink" Target="http://managementmania.com/cs/program" TargetMode="External"/><Relationship Id="rId15" Type="http://schemas.openxmlformats.org/officeDocument/2006/relationships/hyperlink" Target="http://cs.wikipedia.org/wiki/SMART_metoda#cite_note-1" TargetMode="External"/><Relationship Id="rId23" Type="http://schemas.openxmlformats.org/officeDocument/2006/relationships/hyperlink" Target="https://managementmania.com/cs/matice-bcg" TargetMode="External"/><Relationship Id="rId28" Type="http://schemas.openxmlformats.org/officeDocument/2006/relationships/hyperlink" Target="http://www.jakpodnikat.cz/dohoda-pracovni-cinnosti.php" TargetMode="External"/><Relationship Id="rId10" Type="http://schemas.openxmlformats.org/officeDocument/2006/relationships/hyperlink" Target="http://www.mbpconsulting.cz/cs/knowhow/competences/" TargetMode="External"/><Relationship Id="rId19" Type="http://schemas.openxmlformats.org/officeDocument/2006/relationships/hyperlink" Target="http://www.businessinfo.cz/cs/clanky/kreativita-techniky-2812.html#!&amp;chapter=2" TargetMode="External"/><Relationship Id="rId4" Type="http://schemas.openxmlformats.org/officeDocument/2006/relationships/hyperlink" Target="http://www.bw.edu/academics/cpd/project/kerzner/" TargetMode="External"/><Relationship Id="rId9" Type="http://schemas.openxmlformats.org/officeDocument/2006/relationships/hyperlink" Target="http://ekonomika-managment.studentske.cz/2009/02/maticove-organizacni-struktury.html" TargetMode="External"/><Relationship Id="rId14" Type="http://schemas.openxmlformats.org/officeDocument/2006/relationships/hyperlink" Target="http://www.ipma.cz/web/files/DCP-nastroje-a-techniky-behavioralni.pdf" TargetMode="External"/><Relationship Id="rId22" Type="http://schemas.openxmlformats.org/officeDocument/2006/relationships/hyperlink" Target="http://halek.info/www/prezentace/marketing-prednasky5/mprp5-print.php?projection&amp;l=03" TargetMode="External"/><Relationship Id="rId27" Type="http://schemas.openxmlformats.org/officeDocument/2006/relationships/hyperlink" Target="http://www.epravo.cz/top/clanky/dohoda-o-provedeni-prace-nove-od-1-1-2012-79929.html" TargetMode="External"/><Relationship Id="rId30" Type="http://schemas.openxmlformats.org/officeDocument/2006/relationships/hyperlink" Target="http://www.czech.cz/cz/Podnikani/Jak-to-tu-funguje/Smlouva-o-dilo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books.google.cz/books?id=miRg6nZeMHEC&amp;pg=PA183&amp;lpg=PA183&amp;dq=t%C5%99%C3%AD%C4%8D%C3%ADseln%C3%BD+odhad&amp;source=bl&amp;ots=lUbFRKy0Ua&amp;sig=110DycK5nz_Asdy0crVixjdfZWI&amp;hl=cs&amp;sa=X&amp;ei=7fyeULVHhcO0BvTDgdAM&amp;ved=0CCYQ6AEwAQ#v=onepage&amp;q&amp;f=false" TargetMode="External"/><Relationship Id="rId13" Type="http://schemas.openxmlformats.org/officeDocument/2006/relationships/hyperlink" Target="https://managementmania.com/cs/vedeni-a-komunikovani" TargetMode="External"/><Relationship Id="rId18" Type="http://schemas.openxmlformats.org/officeDocument/2006/relationships/hyperlink" Target="https://managementmania.com/cs/zmocneni" TargetMode="External"/><Relationship Id="rId3" Type="http://schemas.openxmlformats.org/officeDocument/2006/relationships/hyperlink" Target="https://managementmania.com/cs/metody-sitove-analyzy" TargetMode="External"/><Relationship Id="rId21" Type="http://schemas.openxmlformats.org/officeDocument/2006/relationships/hyperlink" Target="https://managementmania.com/cs/mcgregorova-teorie-xy" TargetMode="External"/><Relationship Id="rId7" Type="http://schemas.openxmlformats.org/officeDocument/2006/relationships/hyperlink" Target="http://en.wikipedia.org/wiki/Beta_distribution" TargetMode="External"/><Relationship Id="rId12" Type="http://schemas.openxmlformats.org/officeDocument/2006/relationships/hyperlink" Target="http://www.mira-vlach.cz/role-projektoveho-manazera" TargetMode="External"/><Relationship Id="rId17" Type="http://schemas.openxmlformats.org/officeDocument/2006/relationships/hyperlink" Target="https://managementmania.com/cs/manazerska-mrizka" TargetMode="External"/><Relationship Id="rId2" Type="http://schemas.openxmlformats.org/officeDocument/2006/relationships/hyperlink" Target="https://managementmania.com/cs/work-breakdown-structure" TargetMode="External"/><Relationship Id="rId16" Type="http://schemas.openxmlformats.org/officeDocument/2006/relationships/hyperlink" Target="https://managementmania.com/cs/styl-rizeni-styl-vedeni" TargetMode="External"/><Relationship Id="rId20" Type="http://schemas.openxmlformats.org/officeDocument/2006/relationships/hyperlink" Target="https://managementmania.com/cs/motivace-a-motivovan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agementmania.com/cs/metoda-pert" TargetMode="External"/><Relationship Id="rId11" Type="http://schemas.openxmlformats.org/officeDocument/2006/relationships/hyperlink" Target="https://managementmania.com/cs/matice-odpovednosti-rasci" TargetMode="External"/><Relationship Id="rId5" Type="http://schemas.openxmlformats.org/officeDocument/2006/relationships/hyperlink" Target="https://managementmania.com/cs/metoda-ccm" TargetMode="External"/><Relationship Id="rId15" Type="http://schemas.openxmlformats.org/officeDocument/2006/relationships/hyperlink" Target="http://www.ipodnikatel.cz/Personalni-management/firemni-porada-zaklad-interni-firemni-komunikace.html" TargetMode="External"/><Relationship Id="rId10" Type="http://schemas.openxmlformats.org/officeDocument/2006/relationships/hyperlink" Target="https://managementmania.com/cs/matice-odpovednosti-raci" TargetMode="External"/><Relationship Id="rId19" Type="http://schemas.openxmlformats.org/officeDocument/2006/relationships/hyperlink" Target="http://www.vedeme.cz/pro-vedeni/kapitoly-vedeni/65-teorie-motivace/85-teorie-motivace.html" TargetMode="External"/><Relationship Id="rId4" Type="http://schemas.openxmlformats.org/officeDocument/2006/relationships/hyperlink" Target="https://managementmania.com/cs/metoda-cpm" TargetMode="External"/><Relationship Id="rId9" Type="http://schemas.openxmlformats.org/officeDocument/2006/relationships/hyperlink" Target="https://managementmania.com/cs/matice-odpovednosti" TargetMode="External"/><Relationship Id="rId14" Type="http://schemas.openxmlformats.org/officeDocument/2006/relationships/hyperlink" Target="https://managementmania.com/cs/briefing" TargetMode="External"/><Relationship Id="rId22" Type="http://schemas.openxmlformats.org/officeDocument/2006/relationships/hyperlink" Target="http://www.belbin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64780" y="3234750"/>
            <a:ext cx="6980664" cy="74688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7030A0"/>
                </a:solidFill>
              </a:rPr>
              <a:t>P</a:t>
            </a:r>
            <a:r>
              <a:rPr lang="cs-CZ" b="1" smtClean="0">
                <a:solidFill>
                  <a:srgbClr val="7030A0"/>
                </a:solidFill>
              </a:rPr>
              <a:t>lánování a řízení projektů – </a:t>
            </a:r>
            <a:r>
              <a:rPr lang="cs-CZ" b="1" smtClean="0">
                <a:solidFill>
                  <a:srgbClr val="7030A0"/>
                </a:solidFill>
              </a:rPr>
              <a:t>vedení a komunikace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>
                <a:solidFill>
                  <a:schemeClr val="tx1"/>
                </a:solidFill>
              </a:rPr>
              <a:t>d</a:t>
            </a:r>
            <a:r>
              <a:rPr lang="cs-CZ" sz="2000" smtClean="0">
                <a:solidFill>
                  <a:schemeClr val="tx1"/>
                </a:solidFill>
              </a:rPr>
              <a:t>oc. Ing. Petr Lepšík,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65" y="2221878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990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3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80" y="58802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539" y="58802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64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Role </a:t>
            </a:r>
            <a:r>
              <a:rPr lang="cs-CZ" sz="1600" b="1" dirty="0" err="1"/>
              <a:t>facilitátora</a:t>
            </a:r>
            <a:endParaRPr lang="cs-CZ" sz="1600" b="1" dirty="0"/>
          </a:p>
          <a:p>
            <a:r>
              <a:rPr lang="cs-CZ" sz="1600" dirty="0" err="1"/>
              <a:t>Facilitátor</a:t>
            </a:r>
            <a:r>
              <a:rPr lang="cs-CZ" sz="1600" dirty="0"/>
              <a:t> je neutrální osoba, která je odpovědná za proces provedení porady, nikoli za její obsah a výsledek. </a:t>
            </a:r>
            <a:r>
              <a:rPr lang="cs-CZ" sz="1600" dirty="0" err="1"/>
              <a:t>Faciliátor</a:t>
            </a:r>
            <a:r>
              <a:rPr lang="cs-CZ" sz="1600" dirty="0"/>
              <a:t>:</a:t>
            </a:r>
          </a:p>
          <a:p>
            <a:endParaRPr lang="cs-CZ" sz="1600" dirty="0"/>
          </a:p>
          <a:p>
            <a:r>
              <a:rPr lang="cs-CZ" sz="1600" dirty="0"/>
              <a:t>	• navrhuje </a:t>
            </a:r>
            <a:r>
              <a:rPr lang="cs-CZ" sz="1600" dirty="0"/>
              <a:t>postup diskuse (podle aktuální situace volí metody jednání),</a:t>
            </a:r>
          </a:p>
          <a:p>
            <a:r>
              <a:rPr lang="cs-CZ" sz="1600" dirty="0"/>
              <a:t>	• neúčastní </a:t>
            </a:r>
            <a:r>
              <a:rPr lang="cs-CZ" sz="1600" dirty="0"/>
              <a:t>se obsahové stránky diskuse,</a:t>
            </a:r>
          </a:p>
          <a:p>
            <a:r>
              <a:rPr lang="cs-CZ" sz="1600" dirty="0"/>
              <a:t>	• nehodnotí </a:t>
            </a:r>
            <a:r>
              <a:rPr lang="cs-CZ" sz="1600" dirty="0"/>
              <a:t>nápady členů skupiny,</a:t>
            </a:r>
          </a:p>
          <a:p>
            <a:r>
              <a:rPr lang="cs-CZ" sz="1600" dirty="0"/>
              <a:t>	• zajišťuje</a:t>
            </a:r>
            <a:r>
              <a:rPr lang="cs-CZ" sz="1600" dirty="0"/>
              <a:t>, aby všichni hovořili ve stejnou chvíli o jednom tématu,</a:t>
            </a:r>
          </a:p>
          <a:p>
            <a:r>
              <a:rPr lang="cs-CZ" sz="1600" dirty="0"/>
              <a:t>	• zajišťuje</a:t>
            </a:r>
            <a:r>
              <a:rPr lang="cs-CZ" sz="1600" dirty="0"/>
              <a:t>, aby všichni používali ve stejnou chvíli stejnou metodu diskuse,</a:t>
            </a:r>
          </a:p>
          <a:p>
            <a:r>
              <a:rPr lang="cs-CZ" sz="1600" dirty="0"/>
              <a:t>	• zajišťuje</a:t>
            </a:r>
            <a:r>
              <a:rPr lang="cs-CZ" sz="1600" dirty="0"/>
              <a:t>, aby měl každý šanci vyslovit svůj názor,</a:t>
            </a:r>
          </a:p>
          <a:p>
            <a:r>
              <a:rPr lang="cs-CZ" sz="1600" dirty="0"/>
              <a:t>	• podněcuje </a:t>
            </a:r>
            <a:r>
              <a:rPr lang="cs-CZ" sz="1600" dirty="0"/>
              <a:t>aktivitu účastníků,</a:t>
            </a:r>
          </a:p>
          <a:p>
            <a:r>
              <a:rPr lang="cs-CZ" sz="1600" dirty="0"/>
              <a:t>	• soustředí </a:t>
            </a:r>
            <a:r>
              <a:rPr lang="cs-CZ" sz="1600" dirty="0"/>
              <a:t>energii skupiny na projednávané téma,</a:t>
            </a:r>
          </a:p>
          <a:p>
            <a:r>
              <a:rPr lang="cs-CZ" sz="1600" dirty="0"/>
              <a:t>	• chrání </a:t>
            </a:r>
            <a:r>
              <a:rPr lang="cs-CZ" sz="1600" dirty="0"/>
              <a:t>účastníky před případným vzájemným napadáním</a:t>
            </a:r>
            <a:r>
              <a:rPr lang="cs-CZ" sz="1600" dirty="0"/>
              <a:t>.</a:t>
            </a:r>
          </a:p>
          <a:p>
            <a:endParaRPr lang="cs-CZ" sz="1600" dirty="0"/>
          </a:p>
          <a:p>
            <a:r>
              <a:rPr lang="cs-CZ" sz="1600" b="1" dirty="0"/>
              <a:t>Postup přípravy, provedení a vyhodnocení porady</a:t>
            </a:r>
          </a:p>
          <a:p>
            <a:r>
              <a:rPr lang="cs-CZ" sz="1600" dirty="0"/>
              <a:t>Porada probíhá ve třech fázích. První fáze se odehrává ještě před samotnou poradou a je téměř nejdůležitější. Druhou fází je samotný průběh porady, a zakončeno je vše po poradě záznamem o poradě a realizací kroků zde stanovených.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958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4"/>
            <a:ext cx="82633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Postup přípravy, provedení a vyhodnocení </a:t>
            </a:r>
            <a:r>
              <a:rPr lang="cs-CZ" sz="1600" b="1" dirty="0"/>
              <a:t>porady</a:t>
            </a:r>
          </a:p>
          <a:p>
            <a:r>
              <a:rPr lang="cs-CZ" sz="1600" b="1" i="1" dirty="0"/>
              <a:t>1</a:t>
            </a:r>
            <a:r>
              <a:rPr lang="cs-CZ" sz="1600" b="1" i="1" dirty="0"/>
              <a:t>. Před poradou</a:t>
            </a:r>
          </a:p>
          <a:p>
            <a:r>
              <a:rPr lang="cs-CZ" sz="1600" dirty="0"/>
              <a:t>Stanovení cílů, definování problémů k řešení.</a:t>
            </a:r>
          </a:p>
          <a:p>
            <a:endParaRPr lang="cs-CZ" sz="1600" dirty="0"/>
          </a:p>
          <a:p>
            <a:r>
              <a:rPr lang="cs-CZ" sz="1600" dirty="0"/>
              <a:t>	• Požadované </a:t>
            </a:r>
            <a:r>
              <a:rPr lang="cs-CZ" sz="1600" dirty="0"/>
              <a:t>výsledky a výstupy.</a:t>
            </a:r>
          </a:p>
          <a:p>
            <a:r>
              <a:rPr lang="cs-CZ" sz="1600" dirty="0"/>
              <a:t>	• Kdo </a:t>
            </a:r>
            <a:r>
              <a:rPr lang="cs-CZ" sz="1600" dirty="0"/>
              <a:t>se zúčastní.</a:t>
            </a:r>
          </a:p>
          <a:p>
            <a:r>
              <a:rPr lang="cs-CZ" sz="1600" dirty="0"/>
              <a:t>	• Jak </a:t>
            </a:r>
            <a:r>
              <a:rPr lang="cs-CZ" sz="1600" dirty="0"/>
              <a:t>budeme rozhodovat.</a:t>
            </a:r>
          </a:p>
          <a:p>
            <a:r>
              <a:rPr lang="cs-CZ" sz="1600" dirty="0"/>
              <a:t>	• Čas </a:t>
            </a:r>
            <a:r>
              <a:rPr lang="cs-CZ" sz="1600" dirty="0"/>
              <a:t>a místo, délka trvání.</a:t>
            </a:r>
          </a:p>
          <a:p>
            <a:r>
              <a:rPr lang="cs-CZ" sz="1600" dirty="0"/>
              <a:t>	• Komu </a:t>
            </a:r>
            <a:r>
              <a:rPr lang="cs-CZ" sz="1600" dirty="0"/>
              <a:t>jakou roli.</a:t>
            </a:r>
          </a:p>
          <a:p>
            <a:r>
              <a:rPr lang="cs-CZ" sz="1600" dirty="0"/>
              <a:t>	• Příprava </a:t>
            </a:r>
            <a:r>
              <a:rPr lang="cs-CZ" sz="1600" dirty="0"/>
              <a:t>na problémové okruhy a účastníky.</a:t>
            </a:r>
          </a:p>
          <a:p>
            <a:r>
              <a:rPr lang="cs-CZ" sz="1600" dirty="0"/>
              <a:t>	• Argumentace</a:t>
            </a:r>
            <a:r>
              <a:rPr lang="cs-CZ" sz="1600" dirty="0"/>
              <a:t>.</a:t>
            </a:r>
          </a:p>
          <a:p>
            <a:r>
              <a:rPr lang="cs-CZ" sz="1600" dirty="0"/>
              <a:t>	• Strategie</a:t>
            </a:r>
            <a:r>
              <a:rPr lang="cs-CZ" sz="1600" dirty="0"/>
              <a:t>.</a:t>
            </a:r>
          </a:p>
          <a:p>
            <a:r>
              <a:rPr lang="cs-CZ" sz="1600" dirty="0"/>
              <a:t>	• Obsah </a:t>
            </a:r>
            <a:r>
              <a:rPr lang="cs-CZ" sz="1600" dirty="0"/>
              <a:t>programu – stanovení jednotlivých bodů (k informaci, k připomínkám, k </a:t>
            </a:r>
            <a:r>
              <a:rPr lang="cs-CZ" sz="1600" dirty="0"/>
              <a:t>	  diskuzi</a:t>
            </a:r>
            <a:r>
              <a:rPr lang="cs-CZ" sz="1600" dirty="0"/>
              <a:t>, k rozhodnutí) a odhad kolik času budou vyžadovat.</a:t>
            </a:r>
          </a:p>
          <a:p>
            <a:r>
              <a:rPr lang="cs-CZ" sz="1600" dirty="0"/>
              <a:t>	• Podklady</a:t>
            </a:r>
            <a:r>
              <a:rPr lang="cs-CZ" sz="1600" dirty="0"/>
              <a:t>.</a:t>
            </a:r>
          </a:p>
          <a:p>
            <a:r>
              <a:rPr lang="cs-CZ" sz="1600" dirty="0"/>
              <a:t>	• Pozvánky</a:t>
            </a:r>
            <a:r>
              <a:rPr lang="cs-CZ" sz="1600" dirty="0"/>
              <a:t>.</a:t>
            </a:r>
          </a:p>
          <a:p>
            <a:r>
              <a:rPr lang="cs-CZ" sz="1600" dirty="0"/>
              <a:t>	• Příprava </a:t>
            </a:r>
            <a:r>
              <a:rPr lang="cs-CZ" sz="1600" dirty="0"/>
              <a:t>místa – uspořádání.</a:t>
            </a:r>
          </a:p>
          <a:p>
            <a:r>
              <a:rPr lang="cs-CZ" sz="1600" dirty="0"/>
              <a:t>	• Příprava </a:t>
            </a:r>
            <a:r>
              <a:rPr lang="cs-CZ" sz="1600" dirty="0"/>
              <a:t>pomůcek.</a:t>
            </a:r>
          </a:p>
          <a:p>
            <a:r>
              <a:rPr lang="cs-CZ" sz="1600" dirty="0"/>
              <a:t>	• Příprava </a:t>
            </a:r>
            <a:r>
              <a:rPr lang="cs-CZ" sz="1600" dirty="0"/>
              <a:t>organizačního zázemí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32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Postup přípravy, provedení a vyhodnocení </a:t>
            </a:r>
            <a:r>
              <a:rPr lang="cs-CZ" sz="1600" b="1" dirty="0"/>
              <a:t>porady</a:t>
            </a:r>
          </a:p>
          <a:p>
            <a:r>
              <a:rPr lang="cs-CZ" sz="1600" b="1" i="1" dirty="0"/>
              <a:t>2</a:t>
            </a:r>
            <a:r>
              <a:rPr lang="cs-CZ" sz="1600" b="1" i="1" dirty="0"/>
              <a:t>. Při poradě</a:t>
            </a:r>
          </a:p>
          <a:p>
            <a:endParaRPr lang="cs-CZ" sz="200" dirty="0"/>
          </a:p>
          <a:p>
            <a:r>
              <a:rPr lang="cs-CZ" sz="1400" i="1" dirty="0"/>
              <a:t>Úvod porady</a:t>
            </a:r>
          </a:p>
          <a:p>
            <a:endParaRPr lang="cs-CZ" sz="500" dirty="0"/>
          </a:p>
          <a:p>
            <a:r>
              <a:rPr lang="cs-CZ" sz="1400" dirty="0"/>
              <a:t>	• Začít </a:t>
            </a:r>
            <a:r>
              <a:rPr lang="cs-CZ" sz="1400" dirty="0"/>
              <a:t>včas.</a:t>
            </a:r>
          </a:p>
          <a:p>
            <a:r>
              <a:rPr lang="cs-CZ" sz="1400" dirty="0"/>
              <a:t>	• Co </a:t>
            </a:r>
            <a:r>
              <a:rPr lang="cs-CZ" sz="1400" dirty="0"/>
              <a:t>budeme dělat a proč.</a:t>
            </a:r>
          </a:p>
          <a:p>
            <a:r>
              <a:rPr lang="cs-CZ" sz="1400" dirty="0"/>
              <a:t>	• Definovat </a:t>
            </a:r>
            <a:r>
              <a:rPr lang="cs-CZ" sz="1400" dirty="0"/>
              <a:t>cíl, problém.</a:t>
            </a:r>
          </a:p>
          <a:p>
            <a:r>
              <a:rPr lang="cs-CZ" sz="1400" dirty="0"/>
              <a:t>	• Co </a:t>
            </a:r>
            <a:r>
              <a:rPr lang="cs-CZ" sz="1400" dirty="0"/>
              <a:t>potřebují.</a:t>
            </a:r>
          </a:p>
          <a:p>
            <a:r>
              <a:rPr lang="cs-CZ" sz="1400" dirty="0"/>
              <a:t>	• Přidělit </a:t>
            </a:r>
            <a:r>
              <a:rPr lang="cs-CZ" sz="1400" dirty="0"/>
              <a:t>role.</a:t>
            </a:r>
          </a:p>
          <a:p>
            <a:r>
              <a:rPr lang="cs-CZ" sz="1400" dirty="0"/>
              <a:t>	• Sjednotit</a:t>
            </a:r>
            <a:r>
              <a:rPr lang="cs-CZ" sz="1400" dirty="0"/>
              <a:t>, připomenout pravidla.</a:t>
            </a:r>
          </a:p>
          <a:p>
            <a:endParaRPr lang="cs-CZ" sz="500" dirty="0"/>
          </a:p>
          <a:p>
            <a:r>
              <a:rPr lang="cs-CZ" sz="1400" i="1" dirty="0"/>
              <a:t>Porada</a:t>
            </a:r>
          </a:p>
          <a:p>
            <a:endParaRPr lang="cs-CZ" sz="500" dirty="0"/>
          </a:p>
          <a:p>
            <a:r>
              <a:rPr lang="cs-CZ" sz="1400" dirty="0"/>
              <a:t>	• Prostor </a:t>
            </a:r>
            <a:r>
              <a:rPr lang="cs-CZ" sz="1400" dirty="0"/>
              <a:t>pro zapojení všech.</a:t>
            </a:r>
          </a:p>
          <a:p>
            <a:r>
              <a:rPr lang="cs-CZ" sz="1400" dirty="0"/>
              <a:t>	• Dodržovat </a:t>
            </a:r>
            <a:r>
              <a:rPr lang="cs-CZ" sz="1400" dirty="0"/>
              <a:t>dohody, čas.</a:t>
            </a:r>
          </a:p>
          <a:p>
            <a:r>
              <a:rPr lang="cs-CZ" sz="1400" dirty="0"/>
              <a:t>	• Shrnovat</a:t>
            </a:r>
            <a:r>
              <a:rPr lang="cs-CZ" sz="1400" dirty="0"/>
              <a:t>.</a:t>
            </a:r>
          </a:p>
          <a:p>
            <a:r>
              <a:rPr lang="cs-CZ" sz="1400" dirty="0"/>
              <a:t>	• Otázky</a:t>
            </a:r>
            <a:r>
              <a:rPr lang="cs-CZ" sz="1400" dirty="0"/>
              <a:t>.</a:t>
            </a:r>
          </a:p>
          <a:p>
            <a:r>
              <a:rPr lang="cs-CZ" sz="1400" dirty="0"/>
              <a:t>	• Zvládat </a:t>
            </a:r>
            <a:r>
              <a:rPr lang="cs-CZ" sz="1400" dirty="0"/>
              <a:t>krize a emoce.</a:t>
            </a:r>
          </a:p>
          <a:p>
            <a:r>
              <a:rPr lang="cs-CZ" sz="1400" dirty="0"/>
              <a:t>	• Pružně </a:t>
            </a:r>
            <a:r>
              <a:rPr lang="cs-CZ" sz="1400" dirty="0"/>
              <a:t>reagovat na situaci a změny.</a:t>
            </a:r>
          </a:p>
          <a:p>
            <a:r>
              <a:rPr lang="cs-CZ" sz="500" dirty="0"/>
              <a:t> </a:t>
            </a:r>
            <a:endParaRPr lang="cs-CZ" sz="500" dirty="0"/>
          </a:p>
          <a:p>
            <a:r>
              <a:rPr lang="cs-CZ" sz="1400" i="1" dirty="0"/>
              <a:t>Závěr porady</a:t>
            </a:r>
          </a:p>
          <a:p>
            <a:endParaRPr lang="cs-CZ" sz="500" dirty="0"/>
          </a:p>
          <a:p>
            <a:r>
              <a:rPr lang="cs-CZ" sz="1400" dirty="0"/>
              <a:t>	• Shrnovat </a:t>
            </a:r>
            <a:r>
              <a:rPr lang="cs-CZ" sz="1400" dirty="0"/>
              <a:t>výsledky, úkoly.</a:t>
            </a:r>
          </a:p>
          <a:p>
            <a:r>
              <a:rPr lang="cs-CZ" sz="1400" dirty="0"/>
              <a:t>	• Připomínat </a:t>
            </a:r>
            <a:r>
              <a:rPr lang="cs-CZ" sz="1400" dirty="0"/>
              <a:t>kontext.</a:t>
            </a:r>
          </a:p>
          <a:p>
            <a:r>
              <a:rPr lang="cs-CZ" sz="1400" dirty="0"/>
              <a:t>	• Ocenit </a:t>
            </a:r>
            <a:r>
              <a:rPr lang="cs-CZ" sz="1400" dirty="0"/>
              <a:t>průběh.</a:t>
            </a:r>
          </a:p>
          <a:p>
            <a:r>
              <a:rPr lang="cs-CZ" sz="1400" dirty="0"/>
              <a:t>	• Poděkovat </a:t>
            </a:r>
            <a:r>
              <a:rPr lang="cs-CZ" sz="1400" dirty="0"/>
              <a:t>a končit pozitivně.</a:t>
            </a:r>
          </a:p>
          <a:p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1847528" y="6381328"/>
            <a:ext cx="460851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Postup přípravy, provedení a vyhodnocení </a:t>
            </a:r>
            <a:r>
              <a:rPr lang="cs-CZ" sz="1600" b="1" dirty="0"/>
              <a:t>porady</a:t>
            </a:r>
          </a:p>
          <a:p>
            <a:endParaRPr lang="cs-CZ" sz="200" dirty="0"/>
          </a:p>
          <a:p>
            <a:r>
              <a:rPr lang="cs-CZ" sz="1600" b="1" i="1" dirty="0"/>
              <a:t>3. Po poradě</a:t>
            </a:r>
          </a:p>
          <a:p>
            <a:endParaRPr lang="cs-CZ" sz="600" dirty="0"/>
          </a:p>
          <a:p>
            <a:r>
              <a:rPr lang="cs-CZ" sz="1600" dirty="0"/>
              <a:t>	• Záznam </a:t>
            </a:r>
            <a:r>
              <a:rPr lang="cs-CZ" sz="1600" dirty="0"/>
              <a:t>o výsledcích, zápis.</a:t>
            </a:r>
          </a:p>
          <a:p>
            <a:r>
              <a:rPr lang="cs-CZ" sz="1600" dirty="0"/>
              <a:t>	• Rozeslání</a:t>
            </a:r>
            <a:r>
              <a:rPr lang="cs-CZ" sz="1600" dirty="0"/>
              <a:t>, předání účastníkům.</a:t>
            </a:r>
          </a:p>
          <a:p>
            <a:r>
              <a:rPr lang="cs-CZ" sz="1600" dirty="0"/>
              <a:t>	• Realizace </a:t>
            </a:r>
            <a:r>
              <a:rPr lang="cs-CZ" sz="1600" dirty="0"/>
              <a:t>dohodnutých kroků.</a:t>
            </a:r>
          </a:p>
          <a:p>
            <a:r>
              <a:rPr lang="cs-CZ" sz="1600" dirty="0"/>
              <a:t>	• Zhodnocení </a:t>
            </a:r>
            <a:r>
              <a:rPr lang="cs-CZ" sz="1600" dirty="0"/>
              <a:t>výsledků porady.</a:t>
            </a:r>
          </a:p>
          <a:p>
            <a:r>
              <a:rPr lang="cs-CZ" sz="1400" dirty="0"/>
              <a:t> </a:t>
            </a:r>
          </a:p>
          <a:p>
            <a:r>
              <a:rPr lang="cs-CZ" sz="1600" b="1" dirty="0"/>
              <a:t>Tipy k firemním poradám  </a:t>
            </a:r>
          </a:p>
          <a:p>
            <a:r>
              <a:rPr lang="cs-CZ" sz="1600" i="1" dirty="0"/>
              <a:t>Dohodněte se se zúčastněnými a rozdělte následující role:</a:t>
            </a:r>
          </a:p>
          <a:p>
            <a:r>
              <a:rPr lang="cs-CZ" sz="1600" dirty="0"/>
              <a:t>	• </a:t>
            </a:r>
            <a:r>
              <a:rPr lang="cs-CZ" sz="1600" i="1" dirty="0"/>
              <a:t>zapisovatel</a:t>
            </a:r>
            <a:r>
              <a:rPr lang="cs-CZ" sz="1600" dirty="0"/>
              <a:t> </a:t>
            </a:r>
            <a:r>
              <a:rPr lang="cs-CZ" sz="1600" dirty="0"/>
              <a:t>- instruujte jej, jak má zápis vypadat a komu a v jaké podobě zápis </a:t>
            </a:r>
            <a:r>
              <a:rPr lang="cs-CZ" sz="1600" dirty="0"/>
              <a:t>	  následně </a:t>
            </a:r>
            <a:r>
              <a:rPr lang="cs-CZ" sz="1600" dirty="0"/>
              <a:t>poskytnout,</a:t>
            </a:r>
          </a:p>
          <a:p>
            <a:r>
              <a:rPr lang="cs-CZ" sz="1600" dirty="0"/>
              <a:t>	• </a:t>
            </a:r>
            <a:r>
              <a:rPr lang="cs-CZ" sz="1600" i="1" dirty="0"/>
              <a:t>moderátor</a:t>
            </a:r>
            <a:r>
              <a:rPr lang="cs-CZ" sz="1600" dirty="0"/>
              <a:t> </a:t>
            </a:r>
            <a:r>
              <a:rPr lang="cs-CZ" sz="1600" dirty="0"/>
              <a:t>- nemusí být shodný s </a:t>
            </a:r>
            <a:r>
              <a:rPr lang="cs-CZ" sz="1600" dirty="0" err="1"/>
              <a:t>managerem</a:t>
            </a:r>
            <a:r>
              <a:rPr lang="cs-CZ" sz="1600" dirty="0"/>
              <a:t> porady, zná agendu schůzky a </a:t>
            </a:r>
            <a:r>
              <a:rPr lang="cs-CZ" sz="1600" dirty="0"/>
              <a:t>	  provádí </a:t>
            </a:r>
            <a:r>
              <a:rPr lang="cs-CZ" sz="1600" dirty="0"/>
              <a:t>účastníky její strukturou,</a:t>
            </a:r>
          </a:p>
          <a:p>
            <a:r>
              <a:rPr lang="cs-CZ" sz="1600" dirty="0"/>
              <a:t>	• </a:t>
            </a:r>
            <a:r>
              <a:rPr lang="cs-CZ" sz="1600" i="1" dirty="0"/>
              <a:t>strážce </a:t>
            </a:r>
            <a:r>
              <a:rPr lang="cs-CZ" sz="1600" i="1" dirty="0"/>
              <a:t>času </a:t>
            </a:r>
            <a:r>
              <a:rPr lang="cs-CZ" sz="1600" dirty="0"/>
              <a:t>- hlídá celkový čas věnovaný jednotlivým bodům agendy</a:t>
            </a:r>
            <a:r>
              <a:rPr lang="cs-CZ" sz="1600"/>
              <a:t>, </a:t>
            </a:r>
            <a:r>
              <a:rPr lang="cs-CZ" sz="1600" smtClean="0"/>
              <a:t>má právo upozorňovat </a:t>
            </a:r>
            <a:r>
              <a:rPr lang="cs-CZ" sz="1600" dirty="0"/>
              <a:t>účastníky na překročení dohodnutého </a:t>
            </a:r>
            <a:r>
              <a:rPr lang="cs-CZ" sz="1600"/>
              <a:t>časového </a:t>
            </a:r>
            <a:r>
              <a:rPr lang="cs-CZ" sz="1600" smtClean="0"/>
              <a:t>limit příspěvku.</a:t>
            </a:r>
          </a:p>
          <a:p>
            <a:endParaRPr lang="cs-CZ" sz="16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817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437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Tipy </a:t>
            </a:r>
            <a:r>
              <a:rPr lang="cs-CZ" sz="1600" b="1" dirty="0"/>
              <a:t>k firemním poradám  </a:t>
            </a:r>
          </a:p>
          <a:p>
            <a:endParaRPr lang="cs-CZ" sz="1050" dirty="0"/>
          </a:p>
          <a:p>
            <a:r>
              <a:rPr lang="cs-CZ" sz="1600" i="1" dirty="0"/>
              <a:t>Při organizaci firemní porady dbejte na to, aby se účastníci včas dozvěděli potřebné údaje:</a:t>
            </a:r>
          </a:p>
          <a:p>
            <a:r>
              <a:rPr lang="cs-CZ" sz="1600" dirty="0"/>
              <a:t>	• Místo </a:t>
            </a:r>
            <a:r>
              <a:rPr lang="cs-CZ" sz="1600" dirty="0"/>
              <a:t>konání.</a:t>
            </a:r>
          </a:p>
          <a:p>
            <a:r>
              <a:rPr lang="cs-CZ" sz="1600" dirty="0"/>
              <a:t>	• Čas </a:t>
            </a:r>
            <a:r>
              <a:rPr lang="cs-CZ" sz="1600" dirty="0"/>
              <a:t>začátku i délka trvání.</a:t>
            </a:r>
          </a:p>
          <a:p>
            <a:r>
              <a:rPr lang="cs-CZ" sz="1600" dirty="0"/>
              <a:t>	• Agendu </a:t>
            </a:r>
            <a:r>
              <a:rPr lang="cs-CZ" sz="1600" dirty="0"/>
              <a:t>porady.</a:t>
            </a:r>
          </a:p>
          <a:p>
            <a:r>
              <a:rPr lang="cs-CZ" sz="1600" dirty="0"/>
              <a:t>	• Potřebné </a:t>
            </a:r>
            <a:r>
              <a:rPr lang="cs-CZ" sz="1600" dirty="0"/>
              <a:t>informace formou podkladů.</a:t>
            </a:r>
          </a:p>
          <a:p>
            <a:endParaRPr lang="cs-CZ" sz="1600" dirty="0"/>
          </a:p>
          <a:p>
            <a:r>
              <a:rPr lang="cs-CZ" sz="1600" i="1" dirty="0"/>
              <a:t>Zasíláním kvalitních podkladů a realizací formálních záležitostí písemnou formou získáte</a:t>
            </a:r>
            <a:r>
              <a:rPr lang="cs-CZ" sz="1600" i="1" dirty="0"/>
              <a:t>:</a:t>
            </a:r>
            <a:br>
              <a:rPr lang="cs-CZ" sz="1600" i="1" dirty="0"/>
            </a:br>
            <a:endParaRPr lang="cs-CZ" sz="1600" i="1" dirty="0"/>
          </a:p>
          <a:p>
            <a:r>
              <a:rPr lang="cs-CZ" sz="1600" dirty="0"/>
              <a:t>	• kvalitnější </a:t>
            </a:r>
            <a:r>
              <a:rPr lang="cs-CZ" sz="1600" dirty="0"/>
              <a:t>zapojení účastníků do řešení problémů, obzvláště těch, kteří </a:t>
            </a:r>
            <a:r>
              <a:rPr lang="cs-CZ" sz="1600" dirty="0"/>
              <a:t>	  potřebují </a:t>
            </a:r>
            <a:r>
              <a:rPr lang="cs-CZ" sz="1600" dirty="0"/>
              <a:t>více času na orientaci v problematice,</a:t>
            </a:r>
          </a:p>
          <a:p>
            <a:r>
              <a:rPr lang="cs-CZ" sz="1600" dirty="0"/>
              <a:t>	• více </a:t>
            </a:r>
            <a:r>
              <a:rPr lang="cs-CZ" sz="1600" dirty="0"/>
              <a:t>času pro kladení otázek a tím odhalení potenciálních rizik,</a:t>
            </a:r>
          </a:p>
          <a:p>
            <a:r>
              <a:rPr lang="cs-CZ" sz="1600" dirty="0"/>
              <a:t>	• větší </a:t>
            </a:r>
            <a:r>
              <a:rPr lang="cs-CZ" sz="1600" dirty="0"/>
              <a:t>prostor pro motivaci zúčastněných a navazování kvalitních vztahů. [52]</a:t>
            </a:r>
          </a:p>
          <a:p>
            <a:r>
              <a:rPr lang="cs-CZ" sz="1600" dirty="0"/>
              <a:t>	• Poděkovat </a:t>
            </a:r>
            <a:r>
              <a:rPr lang="cs-CZ" sz="1600" dirty="0"/>
              <a:t>a končit pozitivně.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645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832304" y="303040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  <a:endParaRPr lang="cs-CZ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19537" y="764705"/>
            <a:ext cx="7241579" cy="579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http://rizeni-projektu.cz/view.php?cisloclanku=2005091201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http://cs.wikipedia.org/wiki/%C5%98%C3%ADzen%C3%AD_projekt%C5%AF#Pl.C3.A1nov.C3.A1n.C3.AD_projektu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LBMS (IPMA) – </a:t>
            </a:r>
            <a:r>
              <a:rPr lang="cs-CZ" sz="1000" i="1">
                <a:ea typeface="Times New Roman" panose="02020603050405020304" pitchFamily="18" charset="0"/>
              </a:rPr>
              <a:t>Řízení projektů</a:t>
            </a:r>
            <a:r>
              <a:rPr lang="cs-CZ" sz="1000">
                <a:ea typeface="Times New Roman" panose="02020603050405020304" pitchFamily="18" charset="0"/>
              </a:rPr>
              <a:t> /školící materiály/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4"/>
              </a:rPr>
              <a:t>http://www.bw.edu/academics/cpd/project/kerzner/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http://managementmania.com/cs/program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6"/>
              </a:rPr>
              <a:t>http://rizeni-projektu.cz/view.php?cisloclanku=2005091901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SVOZILOVÁ, A.: </a:t>
            </a:r>
            <a:r>
              <a:rPr lang="cs-CZ" sz="1000" i="1">
                <a:ea typeface="Times New Roman" panose="02020603050405020304" pitchFamily="18" charset="0"/>
              </a:rPr>
              <a:t>Projektový management</a:t>
            </a:r>
            <a:r>
              <a:rPr lang="cs-CZ" sz="1000">
                <a:ea typeface="Times New Roman" panose="02020603050405020304" pitchFamily="18" charset="0"/>
              </a:rPr>
              <a:t>. Praha: Garda Publishing 2006. ISBN 80-247-1501-5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7"/>
              </a:rPr>
              <a:t>http://www.businessinfo.cz/cs/clanky/zivotni-cyklus-a-faze-projektu-2865.html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8"/>
              </a:rPr>
              <a:t>http://old.easyproject.cz/projektova-organizace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9"/>
              </a:rPr>
              <a:t>http://ekonomika-managment.studentske.cz/2009/02/maticove-organizacni-struktury.html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 u="sng">
                <a:solidFill>
                  <a:srgbClr val="0000FF"/>
                </a:solidFill>
                <a:ea typeface="Times New Roman" panose="02020603050405020304" pitchFamily="18" charset="0"/>
              </a:rPr>
              <a:t>VÁGNER: </a:t>
            </a:r>
            <a:r>
              <a:rPr lang="cs-CZ" sz="1000" i="1" u="sng">
                <a:solidFill>
                  <a:srgbClr val="0000FF"/>
                </a:solidFill>
                <a:ea typeface="Times New Roman" panose="02020603050405020304" pitchFamily="18" charset="0"/>
              </a:rPr>
              <a:t>Řízení projektů</a:t>
            </a:r>
            <a:r>
              <a:rPr lang="cs-CZ" sz="1000" u="sng">
                <a:solidFill>
                  <a:srgbClr val="0000FF"/>
                </a:solidFill>
                <a:ea typeface="Times New Roman" panose="02020603050405020304" pitchFamily="18" charset="0"/>
              </a:rPr>
              <a:t> </a:t>
            </a:r>
            <a:r>
              <a:rPr lang="en-US" sz="1000" u="sng">
                <a:solidFill>
                  <a:srgbClr val="0000FF"/>
                </a:solidFill>
                <a:ea typeface="Times New Roman" panose="02020603050405020304" pitchFamily="18" charset="0"/>
              </a:rPr>
              <a:t>/školící materiál studijního programu PI/, API Slaný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0"/>
              </a:rPr>
              <a:t>http://www.mbpconsulting.cz/cs/knowhow/competences/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1"/>
              </a:rPr>
              <a:t>www.ipma.cz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Mezinárodní standard kompetencí projektového řízení </a:t>
            </a: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2"/>
              </a:rPr>
              <a:t>http://www.ipma.cz/dokumenty_spr/narodni_standard_kompentenci_projektoveho_rizeni.pdf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3"/>
              </a:rPr>
              <a:t>http://www.ipma.cz/web/files/DCP-nastroje-a-techniky-technicke-a-kontextove.pdf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4"/>
              </a:rPr>
              <a:t>http://www.ipma.cz/web/files/DCP-nastroje-a-techniky-behavioralni.pdf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Doran, George T. "There's a S.M.A.R.T. way to write management's goals and objectives." Management Review, Nov 1981, Volume 70 Issue 11.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5"/>
              </a:rPr>
              <a:t>http://cs.wikipedia.org/wiki/SMART_metoda#cite_note-1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6"/>
              </a:rPr>
              <a:t>http://www.mira-vlach.cz/logicka-ramcova-matice-definice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7"/>
              </a:rPr>
              <a:t>http://www.ctenarska-gramotnost.cz/projektove-vyucovani/pv-metody/metody-1</a:t>
            </a:r>
            <a:r>
              <a:rPr lang="cs-CZ" sz="1000"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8"/>
              </a:rPr>
              <a:t>http://www.probermeto.cz/clanky/chyby-v-rozhodovani-tymu-groupshift-a-reseni-pomoci-ngt-2-dil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9"/>
              </a:rPr>
              <a:t>http://www.businessinfo.cz/cs/clanky/kreativita-techniky-2812.html#!&amp;chapter=2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0"/>
              </a:rPr>
              <a:t>http://www.ripran.cz/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1"/>
              </a:rPr>
              <a:t>http://www.vlastnicesta.cz/metody-1/swot-analyza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2"/>
              </a:rPr>
              <a:t>http://halek.info/www/prezentace/marketing-prednasky5/mprp5-print.php?projection&amp;l=03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3"/>
              </a:rPr>
              <a:t>https://managementmania.com/cs/matice-bcg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RAJTR, J.: </a:t>
            </a:r>
            <a:r>
              <a:rPr lang="cs-CZ" sz="1000" i="1">
                <a:ea typeface="Times New Roman" panose="02020603050405020304" pitchFamily="18" charset="0"/>
              </a:rPr>
              <a:t>Kolaborativní metody</a:t>
            </a:r>
            <a:r>
              <a:rPr lang="cs-CZ" sz="1000">
                <a:ea typeface="Times New Roman" panose="02020603050405020304" pitchFamily="18" charset="0"/>
              </a:rPr>
              <a:t>. /studie/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4"/>
              </a:rPr>
              <a:t>http://www.systemonline.cz/business-intelligence/balanced-scorecard-jak-dosahnout-podnikovych-ambici.htm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5"/>
              </a:rPr>
              <a:t>http://www.tcbs.cz/weblog/balanced-scorecard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6"/>
              </a:rPr>
              <a:t>http://www.jakpodnikat.cz/dohoda-provedeni-prace.php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7"/>
              </a:rPr>
              <a:t>http://www.epravo.cz/top/clanky/dohoda-o-provedeni-prace-nove-od-1-1-2012-79929.html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8"/>
              </a:rPr>
              <a:t>http://www.jakpodnikat.cz/dohoda-pracovni-cinnosti.php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9"/>
              </a:rPr>
              <a:t>http://www.mpsv.cz/ppropo.php?ID=IPB011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0"/>
              </a:rPr>
              <a:t>http://www.czech.cz/cz/Podnikani/Jak-to-tu-funguje/Smlouva-o-dilo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LEPŠÍK, P.; MAŠÍN, I.: </a:t>
            </a:r>
            <a:r>
              <a:rPr lang="cs-CZ" sz="1000" i="1">
                <a:ea typeface="Times New Roman" panose="02020603050405020304" pitchFamily="18" charset="0"/>
              </a:rPr>
              <a:t>Nástroje řízení projektů</a:t>
            </a:r>
            <a:r>
              <a:rPr lang="cs-CZ" sz="1000">
                <a:ea typeface="Times New Roman" panose="02020603050405020304" pitchFamily="18" charset="0"/>
              </a:rPr>
              <a:t>. Liberec, Technická univerzita v Liberci, 2012. 202 s. ISBN </a:t>
            </a:r>
            <a:r>
              <a:rPr lang="cs-CZ" sz="1000">
                <a:ea typeface="Times New Roman" panose="02020603050405020304" pitchFamily="18" charset="0"/>
              </a:rPr>
              <a:t>978-80-7372-854-0</a:t>
            </a:r>
            <a:endParaRPr lang="cs-CZ" sz="100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1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04313" y="332657"/>
            <a:ext cx="1128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  <a:endParaRPr lang="cs-CZ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34098" y="650305"/>
            <a:ext cx="7241579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https</a:t>
            </a: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://managementmania.com/cs/work-breakdown-structure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ROSENAU, M. D.: </a:t>
            </a:r>
            <a:r>
              <a:rPr lang="cs-CZ" sz="1000" i="1">
                <a:ea typeface="Times New Roman" panose="02020603050405020304" pitchFamily="18" charset="0"/>
              </a:rPr>
              <a:t>Řízení projektů</a:t>
            </a:r>
            <a:r>
              <a:rPr lang="cs-CZ" sz="1000">
                <a:ea typeface="Times New Roman" panose="02020603050405020304" pitchFamily="18" charset="0"/>
              </a:rPr>
              <a:t>. Brno: Coputer Press 2007, 3.vyd. ISBN 978-80-251-1506-0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https://managementmania.com/cs/metody-sitove-analyzy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4"/>
              </a:rPr>
              <a:t>https://managementmania.com/cs/metoda-cpm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https://managementmania.com/cs/metoda-ccm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6"/>
              </a:rPr>
              <a:t>https://managementmania.com/cs/metoda-pert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7"/>
              </a:rPr>
              <a:t>http://en.wikipedia.org/wiki/Beta_distribution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8"/>
              </a:rPr>
              <a:t>http://books.google.cz/books?id=miRg6nZeMHEC&amp;pg=PA183&amp;lpg=PA183&amp;dq=t%C5%99%C3%AD%C4%8D%C3%ADseln%C3%BD+odhad&amp;source=bl&amp;ots=lUbFRKy0Ua&amp;sig=110DycK5nz_Asdy0crVixjdfZWI&amp;hl=cs&amp;sa=X&amp;ei=7fyeULVHhcO0BvTDgdAM&amp;ved=0CCYQ6AEwAQ#v=onepage&amp;q&amp;f=fals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9"/>
              </a:rPr>
              <a:t>https://managementmania.com/cs/matice-odpovednosti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0"/>
              </a:rPr>
              <a:t>https://managementmania.com/cs/matice-odpovednosti-raci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1"/>
              </a:rPr>
              <a:t>https://managementmania.com/cs/matice-odpovednosti-rasci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LEPŠÍK, P.: </a:t>
            </a:r>
            <a:r>
              <a:rPr lang="cs-CZ" sz="1000" i="1">
                <a:ea typeface="Times New Roman" panose="02020603050405020304" pitchFamily="18" charset="0"/>
              </a:rPr>
              <a:t>Plánování projektů</a:t>
            </a:r>
            <a:r>
              <a:rPr lang="cs-CZ" sz="1000">
                <a:ea typeface="Times New Roman" panose="02020603050405020304" pitchFamily="18" charset="0"/>
              </a:rPr>
              <a:t>. In.: </a:t>
            </a:r>
            <a:r>
              <a:rPr lang="cs-CZ" sz="1000" i="1">
                <a:ea typeface="Times New Roman" panose="02020603050405020304" pitchFamily="18" charset="0"/>
              </a:rPr>
              <a:t>Product Lifecycle Management. Sborník vydaných přednášek projektu In-TECH2, část I.</a:t>
            </a:r>
            <a:r>
              <a:rPr lang="cs-CZ" sz="1000">
                <a:ea typeface="Times New Roman" panose="02020603050405020304" pitchFamily="18" charset="0"/>
              </a:rPr>
              <a:t> Liberec: Technická univerzita v Liberci, 2012. S. 30-39. ISBN 978-80-7372-861-8 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2"/>
              </a:rPr>
              <a:t>http://www.mira-vlach.cz/role-projektoveho-manazera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DRÁBKOVÁ, M.; HARANTOVÁ, L.; SASÍKOVÁ M.: </a:t>
            </a:r>
            <a:r>
              <a:rPr lang="cs-CZ" sz="1000" i="1">
                <a:ea typeface="Times New Roman" panose="02020603050405020304" pitchFamily="18" charset="0"/>
              </a:rPr>
              <a:t>Partnerství při společném projektu</a:t>
            </a:r>
            <a:r>
              <a:rPr lang="cs-CZ" sz="1000">
                <a:ea typeface="Times New Roman" panose="02020603050405020304" pitchFamily="18" charset="0"/>
              </a:rPr>
              <a:t>. Zlín: Univerzita Tomáše Bati ve Zlíně, 2012. ISBN978-80-7454-139-1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3"/>
              </a:rPr>
              <a:t>https://managementmania.com/cs/vedeni-a-komunikovani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4"/>
              </a:rPr>
              <a:t>https://managementmania.com/cs/briefing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5"/>
              </a:rPr>
              <a:t>http://www.ipodnikatel.cz/Personalni-management/firemni-porada-zaklad-interni-firemni-komunikace.html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cs typeface="TTE1A4BD80t00"/>
                <a:hlinkClick r:id="rId16"/>
              </a:rPr>
              <a:t>https://managementmania.com/cs/styl-rizeni-styl-vedeni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7"/>
              </a:rPr>
              <a:t>https://managementmania.com/cs/manazerska-mrizka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8"/>
              </a:rPr>
              <a:t>https://managementmania.com/cs/zmocneni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cs typeface="TTE1A4BD80t00"/>
                <a:hlinkClick r:id="rId19"/>
              </a:rPr>
              <a:t>http://www.vedeme.cz/pro-vedeni/kapitoly-vedeni/65-teorie-motivace/85-teorie-motivace.html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0"/>
              </a:rPr>
              <a:t>https://managementmania.com/cs/motivace-a-motivovani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1"/>
              </a:rPr>
              <a:t>https://managementmania.com/cs/mcgregorova-teorie-xy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2"/>
              </a:rPr>
              <a:t>http://www.belbin.cz/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COVEY, S. R.: </a:t>
            </a:r>
            <a:r>
              <a:rPr lang="cs-CZ" sz="1000" i="1">
                <a:ea typeface="Times New Roman" panose="02020603050405020304" pitchFamily="18" charset="0"/>
              </a:rPr>
              <a:t>7 návyků vůdčích osobností pro úspěšný a harmonický život:návrat etiky charakteru</a:t>
            </a:r>
            <a:r>
              <a:rPr lang="cs-CZ" sz="1000">
                <a:ea typeface="Times New Roman" panose="02020603050405020304" pitchFamily="18" charset="0"/>
              </a:rPr>
              <a:t>. 1. vyd. Praha: Pragma, 1994. 329 s. ISBN 80-8521-341-9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KOLÁČKOVÁ, D.: </a:t>
            </a:r>
            <a:r>
              <a:rPr lang="cs-CZ" sz="1000" i="1">
                <a:ea typeface="Times New Roman" panose="02020603050405020304" pitchFamily="18" charset="0"/>
              </a:rPr>
              <a:t>Time management: možnosti využití informačních technologií při efektivním hospodaření s časem</a:t>
            </a:r>
            <a:r>
              <a:rPr lang="cs-CZ" sz="1000">
                <a:ea typeface="Times New Roman" panose="02020603050405020304" pitchFamily="18" charset="0"/>
              </a:rPr>
              <a:t>. Brno: Masarykova univerzita 2007. 60 s.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PACOVSKÝ, P.: </a:t>
            </a:r>
            <a:r>
              <a:rPr lang="cs-CZ" sz="1000" i="1">
                <a:ea typeface="Times New Roman" panose="02020603050405020304" pitchFamily="18" charset="0"/>
              </a:rPr>
              <a:t>Člověk a čas: time management IV. generace</a:t>
            </a:r>
            <a:r>
              <a:rPr lang="cs-CZ" sz="1000">
                <a:ea typeface="Times New Roman" panose="02020603050405020304" pitchFamily="18" charset="0"/>
              </a:rPr>
              <a:t>. 2. aktualiz. vyd. Praha: Grada Publishing, 2006. 259 s. ISBN 80-2471-701-8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VÁGNER, I.: </a:t>
            </a:r>
            <a:r>
              <a:rPr lang="cs-CZ" sz="1000" i="1">
                <a:ea typeface="Times New Roman" panose="02020603050405020304" pitchFamily="18" charset="0"/>
              </a:rPr>
              <a:t>Systém managementu</a:t>
            </a:r>
            <a:r>
              <a:rPr lang="cs-CZ" sz="1000">
                <a:ea typeface="Times New Roman" panose="02020603050405020304" pitchFamily="18" charset="0"/>
              </a:rPr>
              <a:t>. 1. vyd. Brno: Masarykova univerzita, 2006. 432 s. ISBN 80-2103-972-8</a:t>
            </a:r>
          </a:p>
          <a:p>
            <a:pPr marL="342900" indent="-342900" algn="just">
              <a:spcAft>
                <a:spcPts val="1000"/>
              </a:spcAft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LEPŠÍK, P. a kol.: </a:t>
            </a:r>
            <a:r>
              <a:rPr lang="cs-CZ" sz="1000" i="1">
                <a:ea typeface="Times New Roman" panose="02020603050405020304" pitchFamily="18" charset="0"/>
              </a:rPr>
              <a:t>Zvyšování kolaborativní způsobilosti</a:t>
            </a:r>
            <a:r>
              <a:rPr lang="cs-CZ" sz="1000">
                <a:ea typeface="Times New Roman" panose="02020603050405020304" pitchFamily="18" charset="0"/>
              </a:rPr>
              <a:t>. Ostrava, Vysoká škola Báňská – Technická univerzita Ostrava, 2012. 122 s. ISBN 987-80-248-2794</a:t>
            </a:r>
          </a:p>
        </p:txBody>
      </p:sp>
    </p:spTree>
    <p:extLst>
      <p:ext uri="{BB962C8B-B14F-4D97-AF65-F5344CB8AC3E}">
        <p14:creationId xmlns:p14="http://schemas.microsoft.com/office/powerpoint/2010/main" val="329042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135559" y="3789040"/>
            <a:ext cx="7921625" cy="1270992"/>
          </a:xfrm>
        </p:spPr>
        <p:txBody>
          <a:bodyPr>
            <a:normAutofit/>
          </a:bodyPr>
          <a:lstStyle/>
          <a:p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Behaviorální kompetence – vedení a komunikování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1544" y="2117805"/>
            <a:ext cx="8209657" cy="1143000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4"/>
          <p:cNvSpPr txBox="1">
            <a:spLocks/>
          </p:cNvSpPr>
          <p:nvPr/>
        </p:nvSpPr>
        <p:spPr>
          <a:xfrm>
            <a:off x="1524001" y="1052736"/>
            <a:ext cx="7921625" cy="127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Behaviorální kompetence 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4"/>
            <a:ext cx="82633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technických a kontextuálních kompetencí projektového manažera tvoří další skupinu kompetencí, kompetence behaviorální. Jedná se o tzv. „měkké“ dovednosti, mezi které patří např.: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vedení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komunikování,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schopnost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týmové práce,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sebekontrola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</a:t>
            </a:r>
            <a:r>
              <a:rPr lang="cs-CZ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asertivita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vedení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koučování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řešení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konfliktů,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a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Tyto oblasti se dotýkají příp. i vycházejí z vědních oborů, jakými jsou psychologie, sociální psychologie a sociologie. Pro každou dílčí kompetenci již bylo napsáno mnoho samostatných knih, proto zde přiblížíme pouze některé vybrané metody a oblasti týkající se dosahování behaviorálních kompetencí úzce souvisejících a plánováním a řízením společných projektů. </a:t>
            </a: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7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 (</a:t>
            </a:r>
            <a:r>
              <a:rPr lang="cs-CZ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jednou ze základních manažerských funkcí (činností) ve všech jejich novějších pojetích. Rozdíl mezi vedením a řízením vystihuje následující citát Peter F. </a:t>
            </a:r>
            <a:r>
              <a:rPr lang="cs-CZ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Druckera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„Řízení znamená dělat věci správně, vedení znamená dělat správné věci.“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Koncept vedení klade důraz na úlohu manažera ve vedení lidí. Oproti tradičním přístupům řízení je vedení založené na stanovení vize a zapojování lidí pomocí motivování včetně používání zmocnění a podobných metod, pro které je charakteristická větší pravomoc i odpovědnost pracovníků.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vedení v praxi: V praxi to znamená důraz na vůdčí roli manažera, který je v pojetí </a:t>
            </a:r>
            <a:r>
              <a:rPr lang="cs-CZ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leadershipu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především iniciátorem, motivátorem, podněcovatelem a inspirátorem. Jde o schopnost získávat druhé pro hodnoty, vizi a cíle organizace a pro usměrňování jejich chování ve směru strategie organizace.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a oblasti vedení a komunikování jsou: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Volba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správného stylu vedení (styl řízení),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Briefing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Porady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Motivace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motivování,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Zmocnění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[50]</a:t>
            </a:r>
          </a:p>
        </p:txBody>
      </p:sp>
    </p:spTree>
    <p:extLst>
      <p:ext uri="{BB962C8B-B14F-4D97-AF65-F5344CB8AC3E}">
        <p14:creationId xmlns:p14="http://schemas.microsoft.com/office/powerpoint/2010/main" val="23432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5.1.1	Styl řízení / styl </a:t>
            </a:r>
            <a:r>
              <a:rPr lang="cs-CZ" sz="2000" b="1" dirty="0"/>
              <a:t>vedení</a:t>
            </a:r>
          </a:p>
          <a:p>
            <a:endParaRPr lang="cs-CZ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/>
              <a:t>Styl řízení / styl vedení </a:t>
            </a:r>
            <a:r>
              <a:rPr lang="cs-CZ" sz="1600" dirty="0"/>
              <a:t>je pojem, který vyjadřuje charakteristický způsob provádění řídící práce manažerů ve vztahu k řízeným pracovníkům. Zřejmě nejfrekventovanější klasifikaci stylů řízení vypracoval </a:t>
            </a:r>
            <a:r>
              <a:rPr lang="cs-CZ" sz="1600" dirty="0" err="1"/>
              <a:t>Rensis</a:t>
            </a:r>
            <a:r>
              <a:rPr lang="cs-CZ" sz="1600" dirty="0"/>
              <a:t> </a:t>
            </a:r>
            <a:r>
              <a:rPr lang="cs-CZ" sz="1600" dirty="0" err="1"/>
              <a:t>Likert</a:t>
            </a:r>
            <a:r>
              <a:rPr lang="cs-CZ" sz="1600" dirty="0"/>
              <a:t> (Model 4S):</a:t>
            </a:r>
          </a:p>
          <a:p>
            <a:endParaRPr lang="cs-CZ" sz="800" dirty="0"/>
          </a:p>
          <a:p>
            <a:r>
              <a:rPr lang="cs-CZ" sz="1600" dirty="0"/>
              <a:t>	• </a:t>
            </a:r>
            <a:r>
              <a:rPr lang="cs-CZ" sz="1600" b="1" dirty="0" err="1"/>
              <a:t>Exploativně</a:t>
            </a:r>
            <a:r>
              <a:rPr lang="cs-CZ" sz="1600" b="1" dirty="0"/>
              <a:t> </a:t>
            </a:r>
            <a:r>
              <a:rPr lang="cs-CZ" sz="1600" b="1" dirty="0"/>
              <a:t>autoritativní styl </a:t>
            </a:r>
            <a:r>
              <a:rPr lang="cs-CZ" sz="1600" dirty="0"/>
              <a:t>– komunikace shora dolů, žádná zpětná </a:t>
            </a:r>
            <a:r>
              <a:rPr lang="cs-CZ" sz="1600" dirty="0"/>
              <a:t>	  vazba</a:t>
            </a:r>
            <a:r>
              <a:rPr lang="cs-CZ" sz="1600" dirty="0"/>
              <a:t>, využívání strachu z trestu, důraz na metodu „biče“, rozhoduje </a:t>
            </a:r>
            <a:r>
              <a:rPr lang="cs-CZ" sz="1600" dirty="0"/>
              <a:t>	  	  manažer</a:t>
            </a:r>
            <a:r>
              <a:rPr lang="cs-CZ" sz="1600" dirty="0"/>
              <a:t>.</a:t>
            </a:r>
          </a:p>
          <a:p>
            <a:r>
              <a:rPr lang="cs-CZ" sz="1600" dirty="0"/>
              <a:t>	• </a:t>
            </a:r>
            <a:r>
              <a:rPr lang="cs-CZ" sz="1600" b="1" dirty="0"/>
              <a:t>Benevolentní </a:t>
            </a:r>
            <a:r>
              <a:rPr lang="cs-CZ" sz="1600" b="1" dirty="0"/>
              <a:t>autoritativní styl </a:t>
            </a:r>
            <a:r>
              <a:rPr lang="cs-CZ" sz="1600" dirty="0"/>
              <a:t>– komunikace shora dolů, malá zpětná </a:t>
            </a:r>
            <a:r>
              <a:rPr lang="cs-CZ" sz="1600" dirty="0"/>
              <a:t>	  vazba</a:t>
            </a:r>
            <a:r>
              <a:rPr lang="cs-CZ" sz="1600" dirty="0"/>
              <a:t>, využívání odměn, převaha metody „cukru“, rozhoduje manažer.</a:t>
            </a:r>
          </a:p>
          <a:p>
            <a:r>
              <a:rPr lang="cs-CZ" sz="1600" dirty="0"/>
              <a:t>	• </a:t>
            </a:r>
            <a:r>
              <a:rPr lang="cs-CZ" sz="1600" b="1" dirty="0"/>
              <a:t>Konzultativní </a:t>
            </a:r>
            <a:r>
              <a:rPr lang="cs-CZ" sz="1600" b="1" dirty="0"/>
              <a:t>styl </a:t>
            </a:r>
            <a:r>
              <a:rPr lang="cs-CZ" sz="1600" dirty="0"/>
              <a:t>– obousměrná komunikace, intenzivní zpětná vazba, </a:t>
            </a:r>
            <a:r>
              <a:rPr lang="cs-CZ" sz="1600" dirty="0"/>
              <a:t>	  rozhodnutí </a:t>
            </a:r>
            <a:r>
              <a:rPr lang="cs-CZ" sz="1600" dirty="0"/>
              <a:t>dělá manažer po konzultaci.</a:t>
            </a:r>
          </a:p>
          <a:p>
            <a:r>
              <a:rPr lang="cs-CZ" sz="1600" dirty="0"/>
              <a:t>	• </a:t>
            </a:r>
            <a:r>
              <a:rPr lang="cs-CZ" sz="1600" b="1" dirty="0"/>
              <a:t>Participativní </a:t>
            </a:r>
            <a:r>
              <a:rPr lang="cs-CZ" sz="1600" b="1" dirty="0"/>
              <a:t>styl </a:t>
            </a:r>
            <a:r>
              <a:rPr lang="cs-CZ" sz="1600" dirty="0"/>
              <a:t>– volná obousměrná komunikace, otevřenost ve zpětné </a:t>
            </a:r>
            <a:r>
              <a:rPr lang="cs-CZ" sz="1600" dirty="0"/>
              <a:t>	  vazbě</a:t>
            </a:r>
            <a:r>
              <a:rPr lang="cs-CZ" sz="1600" dirty="0"/>
              <a:t>, rozhodnutí jsou dělána skupinově. [53</a:t>
            </a:r>
            <a:r>
              <a:rPr lang="cs-CZ" sz="1600" dirty="0"/>
              <a:t>]</a:t>
            </a:r>
          </a:p>
          <a:p>
            <a:endParaRPr lang="cs-CZ" sz="1600" dirty="0"/>
          </a:p>
          <a:p>
            <a:r>
              <a:rPr lang="cs-CZ" sz="1600" dirty="0"/>
              <a:t>Pro hodnocení stylu řízení se rovněž používá tzv. manažerská mřížka (</a:t>
            </a:r>
            <a:r>
              <a:rPr lang="cs-CZ" sz="1600" dirty="0" err="1"/>
              <a:t>managerial</a:t>
            </a:r>
            <a:r>
              <a:rPr lang="cs-CZ" sz="1600" dirty="0"/>
              <a:t> </a:t>
            </a:r>
            <a:r>
              <a:rPr lang="cs-CZ" sz="1600" dirty="0" err="1"/>
              <a:t>grid</a:t>
            </a:r>
            <a:r>
              <a:rPr lang="cs-CZ" sz="1600" dirty="0"/>
              <a:t>), viz obr. 5.1. Autory jsou Robert Blake a Jane </a:t>
            </a:r>
            <a:r>
              <a:rPr lang="cs-CZ" sz="1600" dirty="0" err="1"/>
              <a:t>Mouton</a:t>
            </a:r>
            <a:r>
              <a:rPr lang="cs-CZ" sz="1600" dirty="0"/>
              <a:t>. Mřížka je dána dvěma dimenzemi:</a:t>
            </a:r>
          </a:p>
          <a:p>
            <a:endParaRPr lang="cs-CZ" sz="1050" dirty="0"/>
          </a:p>
          <a:p>
            <a:r>
              <a:rPr lang="cs-CZ" sz="1600" dirty="0"/>
              <a:t>	• Pozornost </a:t>
            </a:r>
            <a:r>
              <a:rPr lang="cs-CZ" sz="1600" dirty="0"/>
              <a:t>zaměřená na výrobu (výsledky)</a:t>
            </a:r>
          </a:p>
          <a:p>
            <a:r>
              <a:rPr lang="cs-CZ" sz="1600" dirty="0"/>
              <a:t>	• Pozornost </a:t>
            </a:r>
            <a:r>
              <a:rPr lang="cs-CZ" sz="1600" dirty="0"/>
              <a:t>zaměřená na lidi</a:t>
            </a:r>
          </a:p>
          <a:p>
            <a:endParaRPr lang="cs-CZ" sz="1000" dirty="0"/>
          </a:p>
          <a:p>
            <a:r>
              <a:rPr lang="cs-CZ" sz="1600" dirty="0"/>
              <a:t>Každá dimenze (osa) má devět úrovní.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65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4"/>
            <a:ext cx="8263328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5.1.1	Styl řízení / styl </a:t>
            </a:r>
            <a:r>
              <a:rPr lang="cs-CZ" sz="2000" b="1" dirty="0"/>
              <a:t>vedení</a:t>
            </a:r>
          </a:p>
          <a:p>
            <a:endParaRPr lang="cs-CZ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/>
          </a:p>
        </p:txBody>
      </p:sp>
      <p:pic>
        <p:nvPicPr>
          <p:cNvPr id="4" name="Obrázek 3" descr="management_mania_manažerská mřížk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1564678"/>
            <a:ext cx="4859537" cy="48886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3647475" y="6453336"/>
            <a:ext cx="4572000" cy="33855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Obr. 5.1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Manažerská mřížka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[54]</a:t>
            </a:r>
          </a:p>
        </p:txBody>
      </p:sp>
    </p:spTree>
    <p:extLst>
      <p:ext uri="{BB962C8B-B14F-4D97-AF65-F5344CB8AC3E}">
        <p14:creationId xmlns:p14="http://schemas.microsoft.com/office/powerpoint/2010/main" val="36843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7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47528" y="6309320"/>
            <a:ext cx="792088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937128" y="1126564"/>
            <a:ext cx="82633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/>
              <a:t>5.1.1	Styl řízení / styl vedení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Typické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styly řízení/vedení podle mřížky jsou: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„volný průběh“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minimální řízení/vedení a minimální požadavky na splnění úkolu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„venkovský klub“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vysoká orientace na lidi a mezilidské vztahy, minimální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orientace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splnění úkolu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„kompromisní vedení“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střední úroveň orientace na vztahy a orientace na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uspokojivé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splnění úkolu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9.1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„autoritativní vedení“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minimální ohled na lidi, vysoké požadavky na splnění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úkolu</a:t>
            </a: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9.9 </a:t>
            </a:r>
            <a:r>
              <a:rPr lang="cs-CZ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„týmové vedení“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nejvyšší orientace na lidi a vztahy i na splnění úkolu.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Původně se za nejlepší styl považovala varianta 9.9, později převážil názor, že pro různé typy organizací a typy úkolů jsou vhodné různé varianty. [54]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manažer používá na základě své osobnosti, zkušeností, svého manažerského vzdělání a dalších okolností (např. charakter organizace, počet podřízených, úroveň vzdělání pracovníků) určitý styl řízení / styl vedených svých pracovníků. Styl řízení manažerů v konkrétní organizaci může být rovněž ovlivněn firemní kulturou a ovlivňuje klima na pracovišti. Nelze jednoznačně určit, který ze stylů vedení je nejvhodnější, protože pro každý typ organizace nebo situaci ve které se organizace nachází je vhodný jiný styl. Například v rámci krizového řízení musí být používány více autoritativní styly řízení. [53]</a:t>
            </a:r>
          </a:p>
        </p:txBody>
      </p:sp>
    </p:spTree>
    <p:extLst>
      <p:ext uri="{BB962C8B-B14F-4D97-AF65-F5344CB8AC3E}">
        <p14:creationId xmlns:p14="http://schemas.microsoft.com/office/powerpoint/2010/main" val="11407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5.1.2	Briefing, </a:t>
            </a:r>
            <a:r>
              <a:rPr lang="cs-CZ" sz="2000" b="1" dirty="0" err="1"/>
              <a:t>brífing</a:t>
            </a:r>
            <a:endParaRPr lang="cs-CZ" sz="2000" b="1" dirty="0"/>
          </a:p>
          <a:p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/>
              <a:t>Brífink (Briefing) je krátká, spíše neformální porada všech členů týmu před zahájením nějaké konkrétní akce.</a:t>
            </a:r>
          </a:p>
          <a:p>
            <a:endParaRPr lang="cs-CZ" sz="1600" dirty="0"/>
          </a:p>
          <a:p>
            <a:r>
              <a:rPr lang="cs-CZ" sz="1600" dirty="0"/>
              <a:t>Z hlediska vedení lze vyzdvihnout motivační charakter takových porad, uvolnění atmosféry před akcí, snahu o odbourání stresu, pozvednutí morálky a týmového ducha. Z hlediska řízení znalostí je pak důležité využití jak formálních, tak neformálních struktur pro šíření znalostí a informací. [51]</a:t>
            </a:r>
          </a:p>
          <a:p>
            <a:endParaRPr lang="cs-CZ" sz="1600" dirty="0"/>
          </a:p>
          <a:p>
            <a:r>
              <a:rPr lang="cs-CZ" sz="2000" b="1" dirty="0"/>
              <a:t>5.1.3	Pracovní porady </a:t>
            </a:r>
            <a:endParaRPr lang="cs-CZ" sz="2000" b="1" dirty="0"/>
          </a:p>
          <a:p>
            <a:endParaRPr lang="cs-CZ" sz="1600" dirty="0"/>
          </a:p>
          <a:p>
            <a:r>
              <a:rPr lang="cs-CZ" sz="1600" dirty="0"/>
              <a:t>Firemní porady patří k nástrojům vnitrofiremní komunikace, kdy se jedná o organizovanou komunikaci se členy pracovního týmu. Pro efektivní poradu potřebujete splnit tři základní podmínky: mít jasné cíle, dbát na organizaci a pevné vedení. Kvalitní porada pak šetří čas, motivuje, sdružuje, přináší informace a zkušenosti. 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Aby byla pracovní porada efektivní, musíme si ji dobře připravit, realizovat a vyhodnotit. Jinak může být porada naopak přehlídkou ztraceného času a demotivací pro spolupracovníky.</a:t>
            </a:r>
          </a:p>
        </p:txBody>
      </p:sp>
    </p:spTree>
    <p:extLst>
      <p:ext uri="{BB962C8B-B14F-4D97-AF65-F5344CB8AC3E}">
        <p14:creationId xmlns:p14="http://schemas.microsoft.com/office/powerpoint/2010/main" val="32432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8833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	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komunikování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(Leadership &amp; Communicating)</a:t>
            </a:r>
            <a:endParaRPr lang="cs-CZ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26332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5.1.3</a:t>
            </a:r>
            <a:r>
              <a:rPr lang="cs-CZ" sz="2000" b="1" dirty="0"/>
              <a:t>	Pracovní porady </a:t>
            </a:r>
            <a:endParaRPr lang="cs-CZ" sz="2000" b="1" dirty="0"/>
          </a:p>
          <a:p>
            <a:endParaRPr lang="cs-CZ" sz="800" dirty="0"/>
          </a:p>
          <a:p>
            <a:r>
              <a:rPr lang="cs-CZ" sz="1600" b="1" dirty="0"/>
              <a:t>Hlavní cíle porad</a:t>
            </a:r>
          </a:p>
          <a:p>
            <a:r>
              <a:rPr lang="cs-CZ" sz="1600" dirty="0"/>
              <a:t>	• Zjištění </a:t>
            </a:r>
            <a:r>
              <a:rPr lang="cs-CZ" sz="1600" dirty="0"/>
              <a:t>úrovně plnění úkolů za uplynulé období.</a:t>
            </a:r>
          </a:p>
          <a:p>
            <a:r>
              <a:rPr lang="cs-CZ" sz="1600" dirty="0"/>
              <a:t>	• Rozdělení </a:t>
            </a:r>
            <a:r>
              <a:rPr lang="cs-CZ" sz="1600" dirty="0"/>
              <a:t>úkolů a odpovědností na následující období.</a:t>
            </a:r>
          </a:p>
          <a:p>
            <a:r>
              <a:rPr lang="cs-CZ" sz="1600" dirty="0"/>
              <a:t>	• Detekce </a:t>
            </a:r>
            <a:r>
              <a:rPr lang="cs-CZ" sz="1600" dirty="0"/>
              <a:t>rizik, sledování nálady uvnitř týmu.</a:t>
            </a:r>
          </a:p>
          <a:p>
            <a:r>
              <a:rPr lang="cs-CZ" sz="1600" dirty="0"/>
              <a:t>	• Motivování </a:t>
            </a:r>
            <a:r>
              <a:rPr lang="cs-CZ" sz="1600" dirty="0"/>
              <a:t>členů týmu a upevnění týmové sounáležitosti.</a:t>
            </a:r>
          </a:p>
          <a:p>
            <a:endParaRPr lang="cs-CZ" sz="1050" dirty="0"/>
          </a:p>
          <a:p>
            <a:r>
              <a:rPr lang="cs-CZ" sz="1600" b="1" dirty="0"/>
              <a:t>Z čeho při vytváření porad vycházet</a:t>
            </a:r>
          </a:p>
          <a:p>
            <a:r>
              <a:rPr lang="cs-CZ" sz="1600" dirty="0"/>
              <a:t>	• Hlavním </a:t>
            </a:r>
            <a:r>
              <a:rPr lang="cs-CZ" sz="1600" dirty="0"/>
              <a:t>účelem porad je odstraňovat překážky v práci, navodit žádoucí </a:t>
            </a:r>
            <a:r>
              <a:rPr lang="cs-CZ" sz="1600" dirty="0"/>
              <a:t>	  změny</a:t>
            </a:r>
            <a:r>
              <a:rPr lang="cs-CZ" sz="1600" dirty="0"/>
              <a:t>. </a:t>
            </a:r>
          </a:p>
          <a:p>
            <a:r>
              <a:rPr lang="cs-CZ" sz="1600" dirty="0"/>
              <a:t>	• Způsob</a:t>
            </a:r>
            <a:r>
              <a:rPr lang="cs-CZ" sz="1600" dirty="0"/>
              <a:t>, jakým probíhají porady, je ukazatelem kultury dané organizace, </a:t>
            </a:r>
            <a:r>
              <a:rPr lang="cs-CZ" sz="1600" dirty="0"/>
              <a:t>	  manažera</a:t>
            </a:r>
            <a:r>
              <a:rPr lang="cs-CZ" sz="1600" dirty="0"/>
              <a:t>. </a:t>
            </a:r>
          </a:p>
          <a:p>
            <a:r>
              <a:rPr lang="cs-CZ" sz="1600" dirty="0"/>
              <a:t>	• Změna </a:t>
            </a:r>
            <a:r>
              <a:rPr lang="cs-CZ" sz="1600" dirty="0"/>
              <a:t>kultury porad má rozšiřující pozitivní efekt na celou organizaci. </a:t>
            </a:r>
          </a:p>
          <a:p>
            <a:r>
              <a:rPr lang="cs-CZ" sz="1600" dirty="0"/>
              <a:t>	• Neexistuje </a:t>
            </a:r>
            <a:r>
              <a:rPr lang="cs-CZ" sz="1600" dirty="0"/>
              <a:t>jednoduchý nebo jediný „správný způsob“, jak vytvořit efektivní </a:t>
            </a:r>
            <a:r>
              <a:rPr lang="cs-CZ" sz="1600" dirty="0"/>
              <a:t>	  poradu</a:t>
            </a:r>
            <a:r>
              <a:rPr lang="cs-CZ" sz="1600" dirty="0"/>
              <a:t>. </a:t>
            </a:r>
          </a:p>
          <a:p>
            <a:r>
              <a:rPr lang="cs-CZ" sz="1600" dirty="0"/>
              <a:t>	• K </a:t>
            </a:r>
            <a:r>
              <a:rPr lang="cs-CZ" sz="1600" dirty="0"/>
              <a:t>vytvoření efektivní porady je potřeba série předem promyšlených </a:t>
            </a:r>
            <a:r>
              <a:rPr lang="cs-CZ" sz="1600" dirty="0"/>
              <a:t>	  	  rozhodnutí </a:t>
            </a:r>
            <a:r>
              <a:rPr lang="cs-CZ" sz="1600" dirty="0"/>
              <a:t>o přípravě, vedení a ukončení porady. </a:t>
            </a:r>
          </a:p>
          <a:p>
            <a:r>
              <a:rPr lang="cs-CZ" sz="1600" dirty="0"/>
              <a:t>	• Efektivní </a:t>
            </a:r>
            <a:r>
              <a:rPr lang="cs-CZ" sz="1600" dirty="0"/>
              <a:t>postup porady přináší výsledky, které jsou realizovatelné. </a:t>
            </a:r>
          </a:p>
          <a:p>
            <a:r>
              <a:rPr lang="cs-CZ" sz="1600" dirty="0"/>
              <a:t>	• To</a:t>
            </a:r>
            <a:r>
              <a:rPr lang="cs-CZ" sz="1600" dirty="0"/>
              <a:t>, že se na rozhodování podílejí všichni je klíčem k úspěšné realizaci. </a:t>
            </a:r>
          </a:p>
          <a:p>
            <a:r>
              <a:rPr lang="cs-CZ" sz="1600" dirty="0"/>
              <a:t>	• Efektivní </a:t>
            </a:r>
            <a:r>
              <a:rPr lang="cs-CZ" sz="1600" dirty="0"/>
              <a:t>konsensuální rozhodnutí nevznikají najednou a lehce. Je to výsledek </a:t>
            </a:r>
            <a:r>
              <a:rPr lang="cs-CZ" sz="1600" dirty="0"/>
              <a:t>	  obtížně </a:t>
            </a:r>
            <a:r>
              <a:rPr lang="cs-CZ" sz="1600" dirty="0"/>
              <a:t>získaných sérií dohod.</a:t>
            </a:r>
          </a:p>
        </p:txBody>
      </p:sp>
    </p:spTree>
    <p:extLst>
      <p:ext uri="{BB962C8B-B14F-4D97-AF65-F5344CB8AC3E}">
        <p14:creationId xmlns:p14="http://schemas.microsoft.com/office/powerpoint/2010/main" val="8979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Širokoúhlá obrazovka</PresentationFormat>
  <Paragraphs>270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TTE1A4BD80t00</vt:lpstr>
      <vt:lpstr>Motiv Office</vt:lpstr>
      <vt:lpstr>Prezentace aplikace PowerPoint</vt:lpstr>
      <vt:lpstr>Řízení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petr_lepsik</dc:creator>
  <cp:lastModifiedBy>petr_lepsik</cp:lastModifiedBy>
  <cp:revision>1</cp:revision>
  <dcterms:created xsi:type="dcterms:W3CDTF">2023-08-29T09:59:01Z</dcterms:created>
  <dcterms:modified xsi:type="dcterms:W3CDTF">2023-08-29T09:59:27Z</dcterms:modified>
</cp:coreProperties>
</file>