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318" r:id="rId2"/>
    <p:sldId id="257" r:id="rId3"/>
    <p:sldId id="258" r:id="rId4"/>
    <p:sldId id="309" r:id="rId5"/>
    <p:sldId id="259" r:id="rId6"/>
    <p:sldId id="260" r:id="rId7"/>
    <p:sldId id="261" r:id="rId8"/>
    <p:sldId id="262" r:id="rId9"/>
    <p:sldId id="263" r:id="rId10"/>
    <p:sldId id="310" r:id="rId11"/>
    <p:sldId id="264" r:id="rId12"/>
    <p:sldId id="265" r:id="rId13"/>
    <p:sldId id="266" r:id="rId14"/>
    <p:sldId id="267" r:id="rId15"/>
    <p:sldId id="268" r:id="rId16"/>
    <p:sldId id="269" r:id="rId17"/>
    <p:sldId id="311" r:id="rId18"/>
    <p:sldId id="271" r:id="rId19"/>
    <p:sldId id="270" r:id="rId20"/>
    <p:sldId id="272" r:id="rId21"/>
    <p:sldId id="312" r:id="rId22"/>
    <p:sldId id="308" r:id="rId23"/>
    <p:sldId id="274" r:id="rId24"/>
    <p:sldId id="273" r:id="rId25"/>
    <p:sldId id="313" r:id="rId26"/>
    <p:sldId id="275" r:id="rId27"/>
    <p:sldId id="276" r:id="rId28"/>
    <p:sldId id="277" r:id="rId29"/>
    <p:sldId id="314" r:id="rId30"/>
    <p:sldId id="316" r:id="rId31"/>
    <p:sldId id="279" r:id="rId32"/>
    <p:sldId id="278" r:id="rId33"/>
    <p:sldId id="315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4" r:id="rId48"/>
    <p:sldId id="293" r:id="rId49"/>
    <p:sldId id="295" r:id="rId50"/>
    <p:sldId id="296" r:id="rId51"/>
    <p:sldId id="297" r:id="rId52"/>
    <p:sldId id="298" r:id="rId53"/>
    <p:sldId id="299" r:id="rId54"/>
    <p:sldId id="300" r:id="rId55"/>
    <p:sldId id="303" r:id="rId56"/>
    <p:sldId id="304" r:id="rId57"/>
    <p:sldId id="301" r:id="rId58"/>
    <p:sldId id="302" r:id="rId59"/>
    <p:sldId id="305" r:id="rId60"/>
    <p:sldId id="306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2E155-E97E-4983-9B63-1C723E92B578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67C8-24C6-4127-B4B9-75F4DF232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59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ezproxy.is.cuni.cz/contents/overview-of-antepartum-fetal-surveillance/abstract/6" TargetMode="External"/><Relationship Id="rId7" Type="http://schemas.openxmlformats.org/officeDocument/2006/relationships/hyperlink" Target="http://www.uptodate.com.ezproxy.is.cuni.cz/contents/overview-of-antepartum-fetal-surveillance/abstract/1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ptodate.com.ezproxy.is.cuni.cz/contents/overview-of-antepartum-fetal-surveillance/abstract/9" TargetMode="External"/><Relationship Id="rId5" Type="http://schemas.openxmlformats.org/officeDocument/2006/relationships/hyperlink" Target="http://www.uptodate.com.ezproxy.is.cuni.cz/contents/overview-of-antepartum-fetal-surveillance/abstract/8" TargetMode="External"/><Relationship Id="rId4" Type="http://schemas.openxmlformats.org/officeDocument/2006/relationships/hyperlink" Target="http://www.uptodate.com.ezproxy.is.cuni.cz/contents/overview-of-antepartum-fetal-surveillance/abstract/7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ezproxy.is.cuni.cz/contents/overview-of-antepartum-fetal-surveillance/abstract/1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ezproxy.is.cuni.cz/contents/overview-of-antepartum-fetal-surveillance/abstract/6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ezproxy.is.cuni.cz/contents/venous-doppler-for-fetal-assessment?source=see_link&amp;anchor=H2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ptodate.com.ezproxy.is.cuni.cz/contents/antepartum-fetal-heart-rate-assessment/abstract/1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8203/2320-1770.ijrcog20172555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/>
              <a:t>V průběhu nitroděložního vývoje je pH plodu udržováno ve velmi úzkém</a:t>
            </a:r>
            <a:r>
              <a:rPr lang="cs-CZ" baseline="0" dirty="0"/>
              <a:t> rozmezí pomocí </a:t>
            </a:r>
            <a:r>
              <a:rPr lang="cs-CZ" baseline="0" dirty="0" err="1"/>
              <a:t>pufrovacích</a:t>
            </a:r>
            <a:r>
              <a:rPr lang="cs-CZ" baseline="0" dirty="0"/>
              <a:t> systémů založených na bikarbonátech, fosfátech,  hemoglobinu a albuminu, které neutralizují kyselé produkty fetálního metabolismu. Při jejich poruše hrozí rozvoj acidózy a nevratné orgánové poškození.</a:t>
            </a: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r>
              <a:rPr lang="en-US" dirty="0" err="1"/>
              <a:t>Blechner</a:t>
            </a:r>
            <a:r>
              <a:rPr lang="en-US" dirty="0"/>
              <a:t> JN</a:t>
            </a:r>
            <a:r>
              <a:rPr lang="cs-CZ" dirty="0"/>
              <a:t>.</a:t>
            </a:r>
            <a:r>
              <a:rPr lang="en-US" dirty="0"/>
              <a:t> Maternal-fetal acid-base </a:t>
            </a:r>
            <a:r>
              <a:rPr lang="en-US" dirty="0" err="1"/>
              <a:t>physiology.Clin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Gynecol. 1993;36(1):3.</a:t>
            </a:r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6A4EC-866B-411A-94A7-346EB6DA566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/>
              <a:t>Klinickým projevem</a:t>
            </a:r>
            <a:r>
              <a:rPr lang="cs-CZ" baseline="0" dirty="0"/>
              <a:t> fetální hypoxie je asfyxie. Asfyxie vzniká v důsledku vývoje </a:t>
            </a:r>
            <a:r>
              <a:rPr lang="cs-CZ" baseline="0" dirty="0" err="1"/>
              <a:t>hyperkapnie</a:t>
            </a:r>
            <a:r>
              <a:rPr lang="cs-CZ" baseline="0" dirty="0"/>
              <a:t>, hypoxie a metabolické acidózy. Diagnózu nelze učinit bez vyšetření fetální krve. Jako kritická hodnota je považována hodnota fetálního pH</a:t>
            </a:r>
            <a:r>
              <a:rPr lang="cs-CZ" dirty="0"/>
              <a:t> &lt; 7.</a:t>
            </a:r>
            <a:r>
              <a:rPr lang="cs-CZ" baseline="0" dirty="0"/>
              <a:t> Hodnocení </a:t>
            </a:r>
            <a:r>
              <a:rPr lang="cs-CZ" baseline="0" dirty="0" err="1"/>
              <a:t>skŕe</a:t>
            </a:r>
            <a:r>
              <a:rPr lang="cs-CZ" baseline="0" dirty="0"/>
              <a:t> dle </a:t>
            </a:r>
            <a:r>
              <a:rPr lang="cs-CZ" baseline="0" dirty="0" err="1"/>
              <a:t>Apgarové</a:t>
            </a:r>
            <a:r>
              <a:rPr lang="cs-CZ" baseline="0" dirty="0"/>
              <a:t> je pro určení fetální hypoxie a asfyxie nespolehlivé. Pouze 30 – 40 % novorozenců s nízkou hodnotou </a:t>
            </a:r>
            <a:r>
              <a:rPr lang="cs-CZ" baseline="0" dirty="0" err="1"/>
              <a:t>skŕe</a:t>
            </a:r>
            <a:r>
              <a:rPr lang="cs-CZ" baseline="0" dirty="0"/>
              <a:t> dle </a:t>
            </a:r>
            <a:r>
              <a:rPr lang="cs-CZ" baseline="0" dirty="0" err="1"/>
              <a:t>Apgarové</a:t>
            </a:r>
            <a:r>
              <a:rPr lang="cs-CZ" baseline="0" dirty="0"/>
              <a:t> má současně metabolickou acidózu vyjádřenou sníženou hodnotou pH.</a:t>
            </a: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American College of Obstetricians and Gynecologists (ACOG) Committee on Obstetric Practice: Use and abuse of the Apgar score. No. 174, July 1996.</a:t>
            </a: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r>
              <a:rPr lang="cs-CZ" dirty="0"/>
              <a:t>Andres RL, </a:t>
            </a:r>
            <a:r>
              <a:rPr lang="cs-CZ" dirty="0" err="1"/>
              <a:t>Saade</a:t>
            </a:r>
            <a:r>
              <a:rPr lang="cs-CZ" dirty="0"/>
              <a:t> G, </a:t>
            </a:r>
            <a:r>
              <a:rPr lang="cs-CZ" dirty="0" err="1"/>
              <a:t>Gilstrap</a:t>
            </a:r>
            <a:r>
              <a:rPr lang="cs-CZ" dirty="0"/>
              <a:t> LC, Wilkins I, </a:t>
            </a:r>
            <a:r>
              <a:rPr lang="cs-CZ" dirty="0" err="1"/>
              <a:t>Witlin</a:t>
            </a:r>
            <a:r>
              <a:rPr lang="cs-CZ" dirty="0"/>
              <a:t> A, </a:t>
            </a:r>
            <a:r>
              <a:rPr lang="cs-CZ" dirty="0" err="1"/>
              <a:t>Zlatnik</a:t>
            </a:r>
            <a:r>
              <a:rPr lang="cs-CZ" dirty="0"/>
              <a:t> F, </a:t>
            </a:r>
            <a:r>
              <a:rPr lang="cs-CZ" dirty="0" err="1"/>
              <a:t>Hankins</a:t>
            </a:r>
            <a:r>
              <a:rPr lang="cs-CZ" dirty="0"/>
              <a:t> GV.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umbilical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and </a:t>
            </a:r>
            <a:r>
              <a:rPr lang="cs-CZ" dirty="0" err="1"/>
              <a:t>neonatal</a:t>
            </a:r>
            <a:r>
              <a:rPr lang="cs-CZ" dirty="0"/>
              <a:t> morbidity and </a:t>
            </a:r>
            <a:r>
              <a:rPr lang="cs-CZ" dirty="0" err="1"/>
              <a:t>death</a:t>
            </a:r>
            <a:r>
              <a:rPr lang="cs-CZ" dirty="0"/>
              <a:t> in </a:t>
            </a:r>
            <a:r>
              <a:rPr lang="cs-CZ" dirty="0" err="1"/>
              <a:t>neonates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pathologic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acidemia</a:t>
            </a:r>
            <a:r>
              <a:rPr lang="cs-CZ" dirty="0"/>
              <a:t>. </a:t>
            </a:r>
            <a:r>
              <a:rPr lang="cs-CZ" dirty="0" err="1"/>
              <a:t>Am</a:t>
            </a:r>
            <a:r>
              <a:rPr lang="cs-CZ" dirty="0"/>
              <a:t> J </a:t>
            </a:r>
            <a:r>
              <a:rPr lang="cs-CZ" dirty="0" err="1"/>
              <a:t>Obstet</a:t>
            </a:r>
            <a:r>
              <a:rPr lang="cs-CZ" dirty="0"/>
              <a:t> </a:t>
            </a:r>
            <a:r>
              <a:rPr lang="cs-CZ" dirty="0" err="1"/>
              <a:t>Gynecol</a:t>
            </a:r>
            <a:r>
              <a:rPr lang="cs-CZ" dirty="0"/>
              <a:t>. 1999;181(4):867.</a:t>
            </a:r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72327-FAED-4CDD-AB5A-7135B263F1C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Neinvazivní diagnostické metody hypoxie plodu jsou založeny na</a:t>
            </a:r>
            <a:r>
              <a:rPr lang="cs-CZ" baseline="0" dirty="0"/>
              <a:t> hodnocení sekundárních a nespecifických projevů změn vnitřního prostředí.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Přímou diagnózu fetální hypoxie lze stanovit pouze invazivními metodami na základě vyšetření fetální krve.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V těhotenství lze odebrat fetální krev pomocí </a:t>
            </a:r>
            <a:r>
              <a:rPr lang="cs-CZ" baseline="0" dirty="0" err="1"/>
              <a:t>kordocentézy</a:t>
            </a:r>
            <a:r>
              <a:rPr lang="cs-CZ" baseline="0" dirty="0"/>
              <a:t> </a:t>
            </a:r>
            <a:r>
              <a:rPr lang="cs-CZ" dirty="0"/>
              <a:t>(PUBS=perkutánní umbilikální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). Metoda je však používána výjimečně. Za porodu,</a:t>
            </a:r>
            <a:r>
              <a:rPr lang="cs-CZ" baseline="0" dirty="0"/>
              <a:t> při porušení vaku blan, </a:t>
            </a:r>
            <a:r>
              <a:rPr lang="cs-CZ" dirty="0"/>
              <a:t>lze odebrat fetální krev ze skalpu plodu (FBSS=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scalp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). Ani vyšetření hypoxie odběrem z hlavičky plodu se běžně</a:t>
            </a:r>
            <a:r>
              <a:rPr lang="cs-CZ" baseline="0" dirty="0"/>
              <a:t> nepoužívá, neboť se jedná o kontroverzní metodu, která pravděpodobně nezlepšuje neonatální výsledky (citace).</a:t>
            </a:r>
            <a:r>
              <a:rPr lang="cs-CZ" dirty="0"/>
              <a:t>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55D56-A735-4470-BBB1-A1AE046091F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775A1-3E01-4226-94EF-7A6606574BE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Metody monitorování stavu plodu</a:t>
            </a:r>
            <a:r>
              <a:rPr lang="cs-CZ" baseline="0" dirty="0"/>
              <a:t> in </a:t>
            </a:r>
            <a:r>
              <a:rPr lang="cs-CZ" baseline="0" dirty="0" err="1"/>
              <a:t>utero</a:t>
            </a:r>
            <a:endParaRPr lang="cs-CZ" baseline="0" dirty="0"/>
          </a:p>
          <a:p>
            <a:r>
              <a:rPr lang="cs-CZ" baseline="0" dirty="0"/>
              <a:t>Monitorování stavu plodu in </a:t>
            </a:r>
            <a:r>
              <a:rPr lang="cs-CZ" baseline="0" dirty="0" err="1"/>
              <a:t>utero</a:t>
            </a:r>
            <a:r>
              <a:rPr lang="cs-CZ" baseline="0" dirty="0"/>
              <a:t> bývá označováno jako fetální </a:t>
            </a:r>
            <a:r>
              <a:rPr lang="cs-CZ" baseline="0" dirty="0" err="1"/>
              <a:t>surveilance</a:t>
            </a:r>
            <a:r>
              <a:rPr lang="cs-CZ" baseline="0" dirty="0"/>
              <a:t>. </a:t>
            </a:r>
          </a:p>
          <a:p>
            <a:r>
              <a:rPr lang="cs-CZ" baseline="0" dirty="0"/>
              <a:t>Cílem monitorování plodu v děloze je předejít nitroděložní smrti, rozvoji asfyxie a dalších komplikací, které vedou k neonatální morbiditě.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4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/>
              <a:t>Metody monitorování plodu in </a:t>
            </a:r>
            <a:r>
              <a:rPr lang="cs-CZ" dirty="0" err="1"/>
              <a:t>utero</a:t>
            </a:r>
            <a:endParaRPr lang="cs-CZ" dirty="0"/>
          </a:p>
          <a:p>
            <a:pPr eaLnBrk="1" hangingPunct="1"/>
            <a:r>
              <a:rPr lang="cs-CZ" dirty="0"/>
              <a:t>Non-stress test</a:t>
            </a:r>
          </a:p>
          <a:p>
            <a:pPr eaLnBrk="1" hangingPunct="1"/>
            <a:r>
              <a:rPr lang="cs-CZ" dirty="0"/>
              <a:t>Biofyzikální profil</a:t>
            </a:r>
          </a:p>
          <a:p>
            <a:pPr eaLnBrk="1" hangingPunct="1"/>
            <a:r>
              <a:rPr lang="cs-CZ" dirty="0"/>
              <a:t>Modifikovaný biofyzikální profil</a:t>
            </a:r>
          </a:p>
          <a:p>
            <a:pPr eaLnBrk="1" hangingPunct="1"/>
            <a:r>
              <a:rPr lang="cs-CZ" dirty="0"/>
              <a:t>Zátěžový test</a:t>
            </a:r>
          </a:p>
          <a:p>
            <a:pPr eaLnBrk="1" hangingPunct="1"/>
            <a:r>
              <a:rPr lang="cs-CZ" dirty="0"/>
              <a:t>Pohyby plodu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Chronická respirační a nutritivní insuficience plodu vede primárně k restrikci fetálního růstu.</a:t>
            </a:r>
            <a:r>
              <a:rPr lang="cs-CZ" baseline="0" dirty="0"/>
              <a:t> Plod mobilizuje kompenzační mechanizmy, kterými čelí zhoršené nabídce kyslíku a nutrice. Objevují se energii šetřící fyziologické změny (omezení pohybů plodu, snížení variability srdeční akce plodu). Trvá-li porucha déle, nastanou typické změny redistribuce krevního oběhu (snížení periferního odporu mozkových cév, zvýšení periferního cévního odporu na úrovni umbilikálních arterií a aorty plodu). Růst plodu je akcentován proti růstu placenty. Rozvíjí se polycytemie plodu, která zvyšuje kapacitu pro přenos kyslíku. Vyčerpání kompenzačních mechanizmů vede k rozvoji hypoxie na základě smíšené acidózy s postupným narůstáním metabolické acidózy s kumulací netěkavých produktů metabolizmu. Periferní odpor </a:t>
            </a:r>
            <a:r>
              <a:rPr lang="cs-CZ" baseline="0" dirty="0" err="1"/>
              <a:t>fetoplacentární</a:t>
            </a:r>
            <a:r>
              <a:rPr lang="cs-CZ" baseline="0" dirty="0"/>
              <a:t> a systémové cirkulace vede k absenci end diastolického toku v umbilikálních </a:t>
            </a:r>
            <a:r>
              <a:rPr lang="cs-CZ" baseline="0" dirty="0" err="1"/>
              <a:t>arterich</a:t>
            </a:r>
            <a:r>
              <a:rPr lang="cs-CZ" baseline="0" dirty="0"/>
              <a:t>. Snižuje se objem plodové vody, rozvíjí se redukce a absence fetální pohybové aktivity. Srdeční aktivita plodu ztrácí svou variabilitu, postupně se manifestují pozdní </a:t>
            </a:r>
            <a:r>
              <a:rPr lang="cs-CZ" baseline="0" dirty="0" err="1"/>
              <a:t>decelerace</a:t>
            </a:r>
            <a:r>
              <a:rPr lang="cs-CZ" baseline="0" dirty="0"/>
              <a:t> ozev plodu, které přechází v </a:t>
            </a:r>
            <a:r>
              <a:rPr lang="cs-CZ" baseline="0" dirty="0" err="1"/>
              <a:t>agonální</a:t>
            </a:r>
            <a:r>
              <a:rPr lang="cs-CZ" baseline="0" dirty="0"/>
              <a:t> </a:t>
            </a:r>
            <a:r>
              <a:rPr lang="cs-CZ" baseline="0" dirty="0" err="1"/>
              <a:t>kardiotokografickou</a:t>
            </a:r>
            <a:r>
              <a:rPr lang="cs-CZ" baseline="0" dirty="0"/>
              <a:t> křivku. 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530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cs-CZ" dirty="0"/>
              <a:t>Efektivita </a:t>
            </a:r>
            <a:r>
              <a:rPr lang="cs-CZ" dirty="0" err="1"/>
              <a:t>meod</a:t>
            </a:r>
            <a:r>
              <a:rPr lang="cs-CZ" dirty="0"/>
              <a:t> monitorování plodu in </a:t>
            </a:r>
            <a:r>
              <a:rPr lang="cs-CZ" dirty="0" err="1"/>
              <a:t>utero</a:t>
            </a:r>
            <a:r>
              <a:rPr lang="cs-CZ" dirty="0"/>
              <a:t> je kontroverzní. Neexistují randomizované studie</a:t>
            </a:r>
            <a:r>
              <a:rPr lang="cs-CZ" baseline="0" dirty="0"/>
              <a:t> dokládající jednoznačný benefit vyjádřený omezením případů nitroděložního hypoxického inzultu plodu. Praktické užití metod fetální </a:t>
            </a:r>
            <a:r>
              <a:rPr lang="cs-CZ" baseline="0" dirty="0" err="1"/>
              <a:t>surveilance</a:t>
            </a:r>
            <a:r>
              <a:rPr lang="cs-CZ" baseline="0" dirty="0"/>
              <a:t>  se opírá o o</a:t>
            </a:r>
            <a:r>
              <a:rPr lang="cs-CZ" dirty="0"/>
              <a:t>bservační studie, které dokládají nižší výskyt nitroděložní smrti – proti historickým kontrolám a nižší výskyt nitroděložní smrti u primárně rizikové populace proti netestované běžné populaci.</a:t>
            </a:r>
          </a:p>
          <a:p>
            <a:pPr marL="228600" indent="-228600" eaLnBrk="1" hangingPunct="1"/>
            <a:endParaRPr lang="cs-CZ" dirty="0"/>
          </a:p>
          <a:p>
            <a:pPr marL="228600" indent="-228600" eaLnBrk="1" hangingPunct="1"/>
            <a:endParaRPr lang="cs-CZ" dirty="0"/>
          </a:p>
          <a:p>
            <a:pPr marL="228600" indent="-228600" eaLnBrk="1" hangingPunct="1"/>
            <a:r>
              <a:rPr lang="cs-CZ" dirty="0" err="1"/>
              <a:t>Bocking</a:t>
            </a:r>
            <a:r>
              <a:rPr lang="cs-CZ" dirty="0"/>
              <a:t> AD.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and </a:t>
            </a:r>
            <a:r>
              <a:rPr lang="cs-CZ" dirty="0" err="1"/>
              <a:t>asphyxia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animal fetus. </a:t>
            </a:r>
            <a:r>
              <a:rPr lang="cs-CZ" dirty="0" err="1"/>
              <a:t>Clin</a:t>
            </a:r>
            <a:r>
              <a:rPr lang="cs-CZ" dirty="0"/>
              <a:t> Invest Med. 1993 Apr;16(2):166-75.</a:t>
            </a:r>
          </a:p>
          <a:p>
            <a:pPr marL="228600" indent="-228600" eaLnBrk="1" hangingPunct="1"/>
            <a:endParaRPr lang="cs-CZ" dirty="0"/>
          </a:p>
          <a:p>
            <a:pPr marL="228600" indent="-228600" eaLnBrk="1" hangingPunct="1"/>
            <a:r>
              <a:rPr lang="cs-CZ" dirty="0" err="1">
                <a:hlinkClick r:id="rId3"/>
              </a:rPr>
              <a:t>Freeman</a:t>
            </a:r>
            <a:r>
              <a:rPr lang="cs-CZ" dirty="0">
                <a:hlinkClick r:id="rId3"/>
              </a:rPr>
              <a:t> RK, Anderson G, </a:t>
            </a:r>
            <a:r>
              <a:rPr lang="cs-CZ" dirty="0" err="1">
                <a:hlinkClick r:id="rId3"/>
              </a:rPr>
              <a:t>Dorchester</a:t>
            </a:r>
            <a:r>
              <a:rPr lang="cs-CZ" dirty="0">
                <a:hlinkClick r:id="rId3"/>
              </a:rPr>
              <a:t> W. A </a:t>
            </a:r>
            <a:r>
              <a:rPr lang="cs-CZ" dirty="0" err="1">
                <a:hlinkClick r:id="rId3"/>
              </a:rPr>
              <a:t>prospective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multi-institutional</a:t>
            </a:r>
            <a:r>
              <a:rPr lang="cs-CZ" dirty="0">
                <a:hlinkClick r:id="rId3"/>
              </a:rPr>
              <a:t> study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antepartum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fetal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heart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rate</a:t>
            </a:r>
            <a:r>
              <a:rPr lang="cs-CZ" dirty="0">
                <a:hlinkClick r:id="rId3"/>
              </a:rPr>
              <a:t> monitoring. I. Risk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perinatal</a:t>
            </a:r>
            <a:r>
              <a:rPr lang="cs-CZ" dirty="0">
                <a:hlinkClick r:id="rId3"/>
              </a:rPr>
              <a:t> mortality and morbidity </a:t>
            </a:r>
            <a:r>
              <a:rPr lang="cs-CZ" dirty="0" err="1">
                <a:hlinkClick r:id="rId3"/>
              </a:rPr>
              <a:t>according</a:t>
            </a:r>
            <a:r>
              <a:rPr lang="cs-CZ" dirty="0">
                <a:hlinkClick r:id="rId3"/>
              </a:rPr>
              <a:t> to </a:t>
            </a:r>
            <a:r>
              <a:rPr lang="cs-CZ" dirty="0" err="1">
                <a:hlinkClick r:id="rId3"/>
              </a:rPr>
              <a:t>antepartum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fetal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heart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rate</a:t>
            </a:r>
            <a:r>
              <a:rPr lang="cs-CZ" dirty="0">
                <a:hlinkClick r:id="rId3"/>
              </a:rPr>
              <a:t> test </a:t>
            </a:r>
            <a:r>
              <a:rPr lang="cs-CZ" dirty="0" err="1">
                <a:hlinkClick r:id="rId3"/>
              </a:rPr>
              <a:t>results</a:t>
            </a:r>
            <a:r>
              <a:rPr lang="cs-CZ" dirty="0">
                <a:hlinkClick r:id="rId3"/>
              </a:rPr>
              <a:t>. </a:t>
            </a:r>
            <a:r>
              <a:rPr lang="cs-CZ" dirty="0" err="1">
                <a:hlinkClick r:id="rId3"/>
              </a:rPr>
              <a:t>Am</a:t>
            </a:r>
            <a:r>
              <a:rPr lang="cs-CZ" dirty="0">
                <a:hlinkClick r:id="rId3"/>
              </a:rPr>
              <a:t> J </a:t>
            </a:r>
            <a:r>
              <a:rPr lang="cs-CZ" dirty="0" err="1">
                <a:hlinkClick r:id="rId3"/>
              </a:rPr>
              <a:t>Obstet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Gynecol</a:t>
            </a:r>
            <a:r>
              <a:rPr lang="cs-CZ" dirty="0">
                <a:hlinkClick r:id="rId3"/>
              </a:rPr>
              <a:t> 1982; 143:771.</a:t>
            </a:r>
            <a:endParaRPr lang="cs-CZ" dirty="0"/>
          </a:p>
          <a:p>
            <a:pPr marL="228600" indent="-228600" eaLnBrk="1" hangingPunct="1"/>
            <a:r>
              <a:rPr lang="cs-CZ" dirty="0">
                <a:hlinkClick r:id="rId4"/>
              </a:rPr>
              <a:t>Miller DA, </a:t>
            </a:r>
            <a:r>
              <a:rPr lang="cs-CZ" dirty="0" err="1">
                <a:hlinkClick r:id="rId4"/>
              </a:rPr>
              <a:t>Rabello</a:t>
            </a:r>
            <a:r>
              <a:rPr lang="cs-CZ" dirty="0">
                <a:hlinkClick r:id="rId4"/>
              </a:rPr>
              <a:t> YA, Paul RH. </a:t>
            </a:r>
            <a:r>
              <a:rPr lang="cs-CZ" dirty="0" err="1">
                <a:hlinkClick r:id="rId4"/>
              </a:rPr>
              <a:t>The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modified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biophysical</a:t>
            </a:r>
            <a:r>
              <a:rPr lang="cs-CZ" dirty="0">
                <a:hlinkClick r:id="rId4"/>
              </a:rPr>
              <a:t> profile: </a:t>
            </a:r>
            <a:r>
              <a:rPr lang="cs-CZ" dirty="0" err="1">
                <a:hlinkClick r:id="rId4"/>
              </a:rPr>
              <a:t>antepartum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testing</a:t>
            </a:r>
            <a:r>
              <a:rPr lang="cs-CZ" dirty="0">
                <a:hlinkClick r:id="rId4"/>
              </a:rPr>
              <a:t> in </a:t>
            </a:r>
            <a:r>
              <a:rPr lang="cs-CZ" dirty="0" err="1">
                <a:hlinkClick r:id="rId4"/>
              </a:rPr>
              <a:t>the</a:t>
            </a:r>
            <a:r>
              <a:rPr lang="cs-CZ" dirty="0">
                <a:hlinkClick r:id="rId4"/>
              </a:rPr>
              <a:t> 1990s. </a:t>
            </a:r>
            <a:r>
              <a:rPr lang="cs-CZ" dirty="0" err="1">
                <a:hlinkClick r:id="rId4"/>
              </a:rPr>
              <a:t>Am</a:t>
            </a:r>
            <a:r>
              <a:rPr lang="cs-CZ" dirty="0">
                <a:hlinkClick r:id="rId4"/>
              </a:rPr>
              <a:t> J </a:t>
            </a:r>
            <a:r>
              <a:rPr lang="cs-CZ" dirty="0" err="1">
                <a:hlinkClick r:id="rId4"/>
              </a:rPr>
              <a:t>Obstet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Gynecol</a:t>
            </a:r>
            <a:r>
              <a:rPr lang="cs-CZ" dirty="0">
                <a:hlinkClick r:id="rId4"/>
              </a:rPr>
              <a:t> 1996; 174:812.</a:t>
            </a:r>
            <a:endParaRPr lang="cs-CZ" dirty="0"/>
          </a:p>
          <a:p>
            <a:pPr marL="228600" indent="-228600" eaLnBrk="1" hangingPunct="1"/>
            <a:r>
              <a:rPr lang="cs-CZ" dirty="0" err="1">
                <a:hlinkClick r:id="rId5"/>
              </a:rPr>
              <a:t>Clark</a:t>
            </a:r>
            <a:r>
              <a:rPr lang="cs-CZ" dirty="0">
                <a:hlinkClick r:id="rId5"/>
              </a:rPr>
              <a:t> SL, </a:t>
            </a:r>
            <a:r>
              <a:rPr lang="cs-CZ" dirty="0" err="1">
                <a:hlinkClick r:id="rId5"/>
              </a:rPr>
              <a:t>Sabey</a:t>
            </a:r>
            <a:r>
              <a:rPr lang="cs-CZ" dirty="0">
                <a:hlinkClick r:id="rId5"/>
              </a:rPr>
              <a:t> P, </a:t>
            </a:r>
            <a:r>
              <a:rPr lang="cs-CZ" dirty="0" err="1">
                <a:hlinkClick r:id="rId5"/>
              </a:rPr>
              <a:t>Jolley</a:t>
            </a:r>
            <a:r>
              <a:rPr lang="cs-CZ" dirty="0">
                <a:hlinkClick r:id="rId5"/>
              </a:rPr>
              <a:t> K. </a:t>
            </a:r>
            <a:r>
              <a:rPr lang="cs-CZ" dirty="0" err="1">
                <a:hlinkClick r:id="rId5"/>
              </a:rPr>
              <a:t>Nonstress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testing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with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acoustic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stimulation</a:t>
            </a:r>
            <a:r>
              <a:rPr lang="cs-CZ" dirty="0">
                <a:hlinkClick r:id="rId5"/>
              </a:rPr>
              <a:t> and </a:t>
            </a:r>
            <a:r>
              <a:rPr lang="cs-CZ" dirty="0" err="1">
                <a:hlinkClick r:id="rId5"/>
              </a:rPr>
              <a:t>amniotic</a:t>
            </a:r>
            <a:r>
              <a:rPr lang="cs-CZ" dirty="0">
                <a:hlinkClick r:id="rId5"/>
              </a:rPr>
              <a:t> fluid </a:t>
            </a:r>
            <a:r>
              <a:rPr lang="cs-CZ" dirty="0" err="1">
                <a:hlinkClick r:id="rId5"/>
              </a:rPr>
              <a:t>volume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assessment</a:t>
            </a:r>
            <a:r>
              <a:rPr lang="cs-CZ" dirty="0">
                <a:hlinkClick r:id="rId5"/>
              </a:rPr>
              <a:t>: 5973 </a:t>
            </a:r>
            <a:r>
              <a:rPr lang="cs-CZ" dirty="0" err="1">
                <a:hlinkClick r:id="rId5"/>
              </a:rPr>
              <a:t>tests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without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unexpected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fetal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death</a:t>
            </a:r>
            <a:r>
              <a:rPr lang="cs-CZ" dirty="0">
                <a:hlinkClick r:id="rId5"/>
              </a:rPr>
              <a:t>. </a:t>
            </a:r>
            <a:r>
              <a:rPr lang="cs-CZ" dirty="0" err="1">
                <a:hlinkClick r:id="rId5"/>
              </a:rPr>
              <a:t>Am</a:t>
            </a:r>
            <a:r>
              <a:rPr lang="cs-CZ" dirty="0">
                <a:hlinkClick r:id="rId5"/>
              </a:rPr>
              <a:t> J </a:t>
            </a:r>
            <a:r>
              <a:rPr lang="cs-CZ" dirty="0" err="1">
                <a:hlinkClick r:id="rId5"/>
              </a:rPr>
              <a:t>Obstet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Gynecol</a:t>
            </a:r>
            <a:r>
              <a:rPr lang="cs-CZ" dirty="0">
                <a:hlinkClick r:id="rId5"/>
              </a:rPr>
              <a:t> 1989; 160:694.</a:t>
            </a:r>
            <a:endParaRPr lang="cs-CZ" dirty="0"/>
          </a:p>
          <a:p>
            <a:pPr marL="228600" indent="-228600" eaLnBrk="1" hangingPunct="1"/>
            <a:r>
              <a:rPr lang="cs-CZ" dirty="0" err="1">
                <a:hlinkClick r:id="rId6"/>
              </a:rPr>
              <a:t>Nageotte</a:t>
            </a:r>
            <a:r>
              <a:rPr lang="cs-CZ" dirty="0">
                <a:hlinkClick r:id="rId6"/>
              </a:rPr>
              <a:t> MP, </a:t>
            </a:r>
            <a:r>
              <a:rPr lang="cs-CZ" dirty="0" err="1">
                <a:hlinkClick r:id="rId6"/>
              </a:rPr>
              <a:t>Towers</a:t>
            </a:r>
            <a:r>
              <a:rPr lang="cs-CZ" dirty="0">
                <a:hlinkClick r:id="rId6"/>
              </a:rPr>
              <a:t> CV, </a:t>
            </a:r>
            <a:r>
              <a:rPr lang="cs-CZ" dirty="0" err="1">
                <a:hlinkClick r:id="rId6"/>
              </a:rPr>
              <a:t>Asrat</a:t>
            </a:r>
            <a:r>
              <a:rPr lang="cs-CZ" dirty="0">
                <a:hlinkClick r:id="rId6"/>
              </a:rPr>
              <a:t> T, </a:t>
            </a:r>
            <a:r>
              <a:rPr lang="cs-CZ" dirty="0" err="1">
                <a:hlinkClick r:id="rId6"/>
              </a:rPr>
              <a:t>Freeman</a:t>
            </a:r>
            <a:r>
              <a:rPr lang="cs-CZ" dirty="0">
                <a:hlinkClick r:id="rId6"/>
              </a:rPr>
              <a:t> RK. </a:t>
            </a:r>
            <a:r>
              <a:rPr lang="cs-CZ" dirty="0" err="1">
                <a:hlinkClick r:id="rId6"/>
              </a:rPr>
              <a:t>Perinatal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outcome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with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the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modified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biophysical</a:t>
            </a:r>
            <a:r>
              <a:rPr lang="cs-CZ" dirty="0">
                <a:hlinkClick r:id="rId6"/>
              </a:rPr>
              <a:t> profile. </a:t>
            </a:r>
            <a:r>
              <a:rPr lang="cs-CZ" dirty="0" err="1">
                <a:hlinkClick r:id="rId6"/>
              </a:rPr>
              <a:t>Am</a:t>
            </a:r>
            <a:r>
              <a:rPr lang="cs-CZ" dirty="0">
                <a:hlinkClick r:id="rId6"/>
              </a:rPr>
              <a:t> J </a:t>
            </a:r>
            <a:r>
              <a:rPr lang="cs-CZ" dirty="0" err="1">
                <a:hlinkClick r:id="rId6"/>
              </a:rPr>
              <a:t>Obstet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Gynecol</a:t>
            </a:r>
            <a:r>
              <a:rPr lang="cs-CZ" dirty="0">
                <a:hlinkClick r:id="rId6"/>
              </a:rPr>
              <a:t> 1994; 170:1672.</a:t>
            </a:r>
            <a:endParaRPr lang="cs-CZ" dirty="0"/>
          </a:p>
          <a:p>
            <a:pPr marL="228600" indent="-228600" eaLnBrk="1" hangingPunct="1"/>
            <a:r>
              <a:rPr lang="cs-CZ" dirty="0" err="1">
                <a:hlinkClick r:id="rId7"/>
              </a:rPr>
              <a:t>Manning</a:t>
            </a:r>
            <a:r>
              <a:rPr lang="cs-CZ" dirty="0">
                <a:hlinkClick r:id="rId7"/>
              </a:rPr>
              <a:t> FA, </a:t>
            </a:r>
            <a:r>
              <a:rPr lang="cs-CZ" dirty="0" err="1">
                <a:hlinkClick r:id="rId7"/>
              </a:rPr>
              <a:t>Morrison</a:t>
            </a:r>
            <a:r>
              <a:rPr lang="cs-CZ" dirty="0">
                <a:hlinkClick r:id="rId7"/>
              </a:rPr>
              <a:t> I, </a:t>
            </a:r>
            <a:r>
              <a:rPr lang="cs-CZ" dirty="0" err="1">
                <a:hlinkClick r:id="rId7"/>
              </a:rPr>
              <a:t>Harman</a:t>
            </a:r>
            <a:r>
              <a:rPr lang="cs-CZ" dirty="0">
                <a:hlinkClick r:id="rId7"/>
              </a:rPr>
              <a:t> CR, et al. </a:t>
            </a:r>
            <a:r>
              <a:rPr lang="cs-CZ" dirty="0" err="1">
                <a:hlinkClick r:id="rId7"/>
              </a:rPr>
              <a:t>Fetal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assessment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based</a:t>
            </a:r>
            <a:r>
              <a:rPr lang="cs-CZ" dirty="0">
                <a:hlinkClick r:id="rId7"/>
              </a:rPr>
              <a:t> on </a:t>
            </a:r>
            <a:r>
              <a:rPr lang="cs-CZ" dirty="0" err="1">
                <a:hlinkClick r:id="rId7"/>
              </a:rPr>
              <a:t>fetal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biophysical</a:t>
            </a:r>
            <a:r>
              <a:rPr lang="cs-CZ" dirty="0">
                <a:hlinkClick r:id="rId7"/>
              </a:rPr>
              <a:t> profile </a:t>
            </a:r>
            <a:r>
              <a:rPr lang="cs-CZ" dirty="0" err="1">
                <a:hlinkClick r:id="rId7"/>
              </a:rPr>
              <a:t>scoring</a:t>
            </a:r>
            <a:r>
              <a:rPr lang="cs-CZ" dirty="0">
                <a:hlinkClick r:id="rId7"/>
              </a:rPr>
              <a:t>: </a:t>
            </a:r>
            <a:r>
              <a:rPr lang="cs-CZ" dirty="0" err="1">
                <a:hlinkClick r:id="rId7"/>
              </a:rPr>
              <a:t>experience</a:t>
            </a:r>
            <a:r>
              <a:rPr lang="cs-CZ" dirty="0">
                <a:hlinkClick r:id="rId7"/>
              </a:rPr>
              <a:t> in 19,221 </a:t>
            </a:r>
            <a:r>
              <a:rPr lang="cs-CZ" dirty="0" err="1">
                <a:hlinkClick r:id="rId7"/>
              </a:rPr>
              <a:t>referred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high</a:t>
            </a:r>
            <a:r>
              <a:rPr lang="cs-CZ" dirty="0">
                <a:hlinkClick r:id="rId7"/>
              </a:rPr>
              <a:t>-risk </a:t>
            </a:r>
            <a:r>
              <a:rPr lang="cs-CZ" dirty="0" err="1">
                <a:hlinkClick r:id="rId7"/>
              </a:rPr>
              <a:t>pregnancies</a:t>
            </a:r>
            <a:r>
              <a:rPr lang="cs-CZ" dirty="0">
                <a:hlinkClick r:id="rId7"/>
              </a:rPr>
              <a:t>. II. </a:t>
            </a:r>
            <a:r>
              <a:rPr lang="cs-CZ" dirty="0" err="1">
                <a:hlinkClick r:id="rId7"/>
              </a:rPr>
              <a:t>An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analysis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of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false</a:t>
            </a:r>
            <a:r>
              <a:rPr lang="cs-CZ" dirty="0">
                <a:hlinkClick r:id="rId7"/>
              </a:rPr>
              <a:t>-negative </a:t>
            </a:r>
            <a:r>
              <a:rPr lang="cs-CZ" dirty="0" err="1">
                <a:hlinkClick r:id="rId7"/>
              </a:rPr>
              <a:t>fetal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deaths</a:t>
            </a:r>
            <a:r>
              <a:rPr lang="cs-CZ" dirty="0">
                <a:hlinkClick r:id="rId7"/>
              </a:rPr>
              <a:t>. </a:t>
            </a:r>
            <a:r>
              <a:rPr lang="cs-CZ" dirty="0" err="1">
                <a:hlinkClick r:id="rId7"/>
              </a:rPr>
              <a:t>Am</a:t>
            </a:r>
            <a:r>
              <a:rPr lang="cs-CZ" dirty="0">
                <a:hlinkClick r:id="rId7"/>
              </a:rPr>
              <a:t> J </a:t>
            </a:r>
            <a:r>
              <a:rPr lang="cs-CZ" dirty="0" err="1">
                <a:hlinkClick r:id="rId7"/>
              </a:rPr>
              <a:t>Obstet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Gynecol</a:t>
            </a:r>
            <a:r>
              <a:rPr lang="cs-CZ" dirty="0">
                <a:hlinkClick r:id="rId7"/>
              </a:rPr>
              <a:t> 1987; 157:880.</a:t>
            </a:r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cs-CZ" u="none" dirty="0">
                <a:hlinkClick r:id="rId3"/>
              </a:rPr>
              <a:t>Indikace fetální </a:t>
            </a:r>
            <a:r>
              <a:rPr lang="cs-CZ" u="none" dirty="0" err="1">
                <a:hlinkClick r:id="rId3"/>
              </a:rPr>
              <a:t>surveilance</a:t>
            </a:r>
            <a:endParaRPr lang="cs-CZ" u="none" dirty="0">
              <a:hlinkClick r:id="rId3"/>
            </a:endParaRPr>
          </a:p>
          <a:p>
            <a:pPr marL="228600" indent="-228600" eaLnBrk="1" hangingPunct="1"/>
            <a:endParaRPr lang="cs-CZ" dirty="0">
              <a:hlinkClick r:id="rId3"/>
            </a:endParaRPr>
          </a:p>
          <a:p>
            <a:pPr marL="228600" indent="-228600" eaLnBrk="1" hangingPunct="1"/>
            <a:endParaRPr lang="cs-CZ" dirty="0">
              <a:hlinkClick r:id="rId3"/>
            </a:endParaRPr>
          </a:p>
          <a:p>
            <a:pPr marL="228600" indent="-228600" eaLnBrk="1" hangingPunct="1"/>
            <a:endParaRPr lang="cs-CZ" dirty="0">
              <a:hlinkClick r:id="rId3"/>
            </a:endParaRPr>
          </a:p>
          <a:p>
            <a:pPr marL="228600" indent="-228600" eaLnBrk="1" hangingPunct="1"/>
            <a:endParaRPr lang="cs-CZ" dirty="0">
              <a:hlinkClick r:id="rId3"/>
            </a:endParaRPr>
          </a:p>
          <a:p>
            <a:pPr marL="228600" indent="-228600" eaLnBrk="1" hangingPunct="1"/>
            <a:r>
              <a:rPr lang="cs-CZ" dirty="0" err="1">
                <a:hlinkClick r:id="rId3"/>
              </a:rPr>
              <a:t>Practice</a:t>
            </a:r>
            <a:r>
              <a:rPr lang="cs-CZ" dirty="0">
                <a:hlinkClick r:id="rId3"/>
              </a:rPr>
              <a:t> bulletin no. 145: </a:t>
            </a:r>
            <a:r>
              <a:rPr lang="cs-CZ" dirty="0" err="1">
                <a:hlinkClick r:id="rId3"/>
              </a:rPr>
              <a:t>antepartum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fetal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surveillance</a:t>
            </a:r>
            <a:r>
              <a:rPr lang="cs-CZ" dirty="0">
                <a:hlinkClick r:id="rId3"/>
              </a:rPr>
              <a:t>. </a:t>
            </a:r>
            <a:r>
              <a:rPr lang="cs-CZ" dirty="0" err="1">
                <a:hlinkClick r:id="rId3"/>
              </a:rPr>
              <a:t>Obstet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Gynecol</a:t>
            </a:r>
            <a:r>
              <a:rPr lang="cs-CZ" dirty="0">
                <a:hlinkClick r:id="rId3"/>
              </a:rPr>
              <a:t> 2014; 124:182.</a:t>
            </a:r>
            <a:endParaRPr lang="cs-CZ" dirty="0"/>
          </a:p>
          <a:p>
            <a:pPr marL="228600" indent="-228600" eaLnBrk="1" hangingPunct="1"/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Indikaci pro monitorování plodu in </a:t>
            </a:r>
            <a:r>
              <a:rPr lang="cs-CZ" dirty="0" err="1"/>
              <a:t>utero</a:t>
            </a:r>
            <a:r>
              <a:rPr lang="cs-CZ" baseline="0" dirty="0"/>
              <a:t> jsou stavy, kde lze předpokládat poruchu </a:t>
            </a:r>
            <a:r>
              <a:rPr lang="cs-CZ" baseline="0" dirty="0" err="1"/>
              <a:t>maternální</a:t>
            </a:r>
            <a:r>
              <a:rPr lang="cs-CZ" baseline="0" dirty="0"/>
              <a:t>, </a:t>
            </a:r>
            <a:r>
              <a:rPr lang="cs-CZ" baseline="0" dirty="0" err="1"/>
              <a:t>fetomaternální</a:t>
            </a:r>
            <a:r>
              <a:rPr lang="cs-CZ" baseline="0" dirty="0"/>
              <a:t>, nebo fetální poruchy cirkulace.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3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/>
              <a:t>Hypoxie</a:t>
            </a:r>
            <a:r>
              <a:rPr lang="cs-CZ" baseline="0" dirty="0"/>
              <a:t> plodu vzniká v důsledku poruchy </a:t>
            </a:r>
            <a:r>
              <a:rPr lang="cs-CZ" baseline="0" dirty="0" err="1"/>
              <a:t>oxygenace</a:t>
            </a:r>
            <a:r>
              <a:rPr lang="cs-CZ" baseline="0" dirty="0"/>
              <a:t> </a:t>
            </a:r>
            <a:r>
              <a:rPr lang="cs-CZ" baseline="0" dirty="0" err="1"/>
              <a:t>maternální</a:t>
            </a:r>
            <a:r>
              <a:rPr lang="cs-CZ" baseline="0" dirty="0"/>
              <a:t> krve, poruchou placentární funkce, okluzí pupečníku, nebo deteriorací fetálního krevního oběhu. </a:t>
            </a:r>
          </a:p>
          <a:p>
            <a:pPr eaLnBrk="1" hangingPunct="1">
              <a:spcBef>
                <a:spcPct val="0"/>
              </a:spcBef>
            </a:pPr>
            <a:endParaRPr lang="cs-CZ" baseline="0" dirty="0"/>
          </a:p>
          <a:p>
            <a:pPr eaLnBrk="1" hangingPunct="1">
              <a:spcBef>
                <a:spcPct val="0"/>
              </a:spcBef>
            </a:pPr>
            <a:r>
              <a:rPr lang="cs-CZ" baseline="0" dirty="0"/>
              <a:t>Porucha </a:t>
            </a:r>
            <a:r>
              <a:rPr lang="cs-CZ" baseline="0" dirty="0" err="1"/>
              <a:t>oxygenace</a:t>
            </a:r>
            <a:r>
              <a:rPr lang="cs-CZ" baseline="0" dirty="0"/>
              <a:t> vede k akumulaci laktátu, laktátové acidóze a orgánovým poruchám.</a:t>
            </a:r>
          </a:p>
          <a:p>
            <a:pPr eaLnBrk="1" hangingPunct="1">
              <a:spcBef>
                <a:spcPct val="0"/>
              </a:spcBef>
            </a:pPr>
            <a:endParaRPr lang="cs-CZ" baseline="0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599C7-ADCE-445F-B1F1-688E2ADC5DD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Zásadní kontroverzí dostupných metod fetální </a:t>
            </a:r>
            <a:r>
              <a:rPr lang="cs-CZ" dirty="0" err="1"/>
              <a:t>surveilance</a:t>
            </a:r>
            <a:r>
              <a:rPr lang="cs-CZ" dirty="0"/>
              <a:t> je jejich nízká specificita, která je zatížena vysokou mírou falešně pozitivních nálezů.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45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b="0" dirty="0"/>
              <a:t>Pohyby plodu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/>
              <a:t>Klinicky významnou je situace absence fetálních pohybů, nebo jejich významná redukce. </a:t>
            </a:r>
            <a:r>
              <a:rPr lang="cs-CZ" b="0" dirty="0"/>
              <a:t>Metoda sledování</a:t>
            </a:r>
            <a:r>
              <a:rPr lang="cs-CZ" b="0" baseline="0" dirty="0"/>
              <a:t> pohybové aktivity plodu těhotnou ženou je definována konsensuálním doporučením. Vědecky doposud nebyl doložen kritický počet fetálních pohybů, který by signalizoval významné ohrožení plodu. </a:t>
            </a:r>
            <a:endParaRPr lang="cs-CZ" sz="1200" dirty="0"/>
          </a:p>
          <a:p>
            <a:endParaRPr lang="cs-CZ" b="0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Nezátěžový test. 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kardiotokografický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záznam trvající 20 minut, který vykazuje 2 nebo více akcelerací, zejména v souvislosti s fetální pohybovou aktivitou signalizuje dobrý stav plodu. Takový záznam je hodnocen jako „reaktivní“. Naopak absence akcelerací 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kardiotokografického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záznamu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trbání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minut a déle je hodnocen jako nereaktivní a může znamenat fetální tíseň.  V případě nereaktivního nezátěžového testu je indikováno vyšetření biofyzikálního profilu.</a:t>
            </a:r>
          </a:p>
          <a:p>
            <a:pPr marL="228600" indent="-228600"/>
            <a:endParaRPr lang="cs-CZ" u="sng" dirty="0">
              <a:hlinkClick r:id="rId3"/>
            </a:endParaRPr>
          </a:p>
          <a:p>
            <a:pPr marL="228600" indent="-228600"/>
            <a:endParaRPr lang="cs-CZ" u="sng" dirty="0">
              <a:hlinkClick r:id="rId3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RK, Anderson G,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Dorchester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W.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multi-institutional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monitoring. I. Risk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mortality and morbidity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1982; 143:771.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Rochard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Schifrin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BS,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Goupil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1976; 126:699.</a:t>
            </a:r>
          </a:p>
          <a:p>
            <a:pPr marL="228600" indent="-228600"/>
            <a:endParaRPr lang="cs-CZ" u="sng" dirty="0">
              <a:hlinkClick r:id="rId3"/>
            </a:endParaRPr>
          </a:p>
          <a:p>
            <a:pPr marL="228600" indent="-228600"/>
            <a:endParaRPr lang="cs-CZ" u="sng" dirty="0">
              <a:hlinkClick r:id="rId3"/>
            </a:endParaRPr>
          </a:p>
          <a:p>
            <a:pPr marL="228600" indent="-228600"/>
            <a:endParaRPr lang="cs-CZ" u="sng" dirty="0">
              <a:hlinkClick r:id="rId3"/>
            </a:endParaRP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Kontrakční zátěžový test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Kontrakční zátěžový test je vyšetřovací metoda založená na hodnocení reakce plodu na přechodnou redukci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oxygenace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děložní kontrakci. Snížení parciálního tlaku kyslíku (</a:t>
            </a:r>
            <a:r>
              <a:rPr lang="cs-CZ" baseline="0" dirty="0"/>
              <a:t>pO2 ) o 20 mm rtuťového sloupce a více aktivuje </a:t>
            </a:r>
            <a:r>
              <a:rPr lang="cs-CZ" baseline="0" dirty="0">
                <a:cs typeface="Times New Roman" pitchFamily="18" charset="0"/>
              </a:rPr>
              <a:t>chemoreceptory a baroreceptory s výslednou </a:t>
            </a:r>
            <a:r>
              <a:rPr lang="cs-CZ" baseline="0" dirty="0" err="1">
                <a:cs typeface="Times New Roman" pitchFamily="18" charset="0"/>
              </a:rPr>
              <a:t>decelerací</a:t>
            </a:r>
            <a:r>
              <a:rPr lang="cs-CZ" baseline="0" dirty="0">
                <a:cs typeface="Times New Roman" pitchFamily="18" charset="0"/>
              </a:rPr>
              <a:t> ozev plodu.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Itskovitz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Goetzman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BW,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Rudolph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deceleration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normoxemic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chronically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1982; 142:66.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Castillo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JB, Nora-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Rojas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EO, et al. Test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tolerance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contractions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 96. Washington, DC, Pan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1969.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RK, Anderson G,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Dorchester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W.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multi-institutional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monitoring. II.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test versus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1982; 143:778.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b="0" dirty="0"/>
              <a:t>Biofyzikální profil plodu </a:t>
            </a:r>
          </a:p>
          <a:p>
            <a:r>
              <a:rPr lang="cs-CZ" b="0" dirty="0"/>
              <a:t>Biofyzikální</a:t>
            </a:r>
            <a:r>
              <a:rPr lang="cs-CZ" b="0" baseline="0" dirty="0"/>
              <a:t> profil plodu je vyšetřovací metodou založenou na hodnocení nezátěžového testu a ultrazvukových parametrů stavu plodu.</a:t>
            </a:r>
          </a:p>
          <a:p>
            <a:r>
              <a:rPr lang="cs-CZ" b="0" baseline="0" dirty="0"/>
              <a:t>Vyšetření biofyzikálního profilu je časově náročné. Méně náročnou je metoda modifikovaného biofyzikálního profilu, kterou tvoří kombinace vyšetření nezátěžového testu a </a:t>
            </a:r>
            <a:r>
              <a:rPr lang="cs-CZ" b="0" baseline="0" dirty="0" err="1"/>
              <a:t>ulrasonografického</a:t>
            </a:r>
            <a:r>
              <a:rPr lang="cs-CZ" b="0" baseline="0" dirty="0"/>
              <a:t> stanovení objemu plodové vody.</a:t>
            </a:r>
            <a:endParaRPr lang="cs-CZ" b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Stanovení objemu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plodové vody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Přechodná redukce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oxygenace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plodu může vést k redistribuci fetálního krevního oběhu a snížení množství plodové vody, které se manifestuje snížením množství plodové vody –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oligohydramniem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Hodnocení množství plodové vody lze vyšetřit metodou stanovení průměru nejhlubší „kapsy“ plodové vody SDP (single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deepest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Alternativou je vyšetření indexu plodové vody AFI (</a:t>
            </a:r>
            <a:r>
              <a:rPr lang="cs-CZ" sz="1200" dirty="0" err="1"/>
              <a:t>amniotic</a:t>
            </a:r>
            <a:r>
              <a:rPr lang="cs-CZ" sz="1200" dirty="0"/>
              <a:t> fluid index)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Chamberlain PF,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Morrison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amniotic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amniotic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1984; 150:245.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Magann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Chauhan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WC,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Borderline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amniotic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fluid index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2011; 30:523.</a:t>
            </a:r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Hodnocení BFP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10/10 nebo 8/10 bodů při hodnocení množství plodové vody dvěma body, znamená velmi malé riziko (přibližně 1/1000) fetální asfyxie v průběhu 1 týdne.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6/10 nebo 8/10 při sníženém množství plodové vody představuje riziko fetální asfyxie v průběhu 1 týdne 89/1000).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6/10 a normálním množství plodové vody má dobrou prognózu. Indikováno je opakování vyšetření biofyzikálního profilu během 24 hodin, které obvykle prokáže zvýšení bodového hodnocení.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0-4/10 signalizuje riziko fetální asfyxie v průběhu 1 týdne 91 – 600/1000 a představuje indikaci k ukončení gravidity.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Morrison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CR, Chamberlain PF.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1987;156(3):709.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55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Monitorování stavu plodu pomocí dopplerovské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velocimetrie</a:t>
            </a:r>
            <a:endParaRPr lang="cs-C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abnormálním vývoji placenty, který vede k redukci funkčního objemu placentární tkáně o 60 – 70 %, nastává klinicky významná redistribuce krevního oběhu plodu. Periferní odpor v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(MCI) se snižuje, odpor v aortě se naopak zvýší,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enddiastolický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tok v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a.umbilicalis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se zastaví, nebo je negativní.</a:t>
            </a:r>
            <a:r>
              <a:rPr lang="cs-CZ" baseline="0" dirty="0">
                <a:latin typeface="Times New Roman" pitchFamily="18" charset="0"/>
                <a:cs typeface="Times New Roman" pitchFamily="18" charset="0"/>
              </a:rPr>
              <a:t> Nejvýznamnější oběhovou změnou je zvýšení periferního odporu venózního řečiště v </a:t>
            </a:r>
            <a:r>
              <a:rPr lang="cs-CZ" baseline="0" dirty="0" err="1">
                <a:latin typeface="Times New Roman" pitchFamily="18" charset="0"/>
                <a:cs typeface="Times New Roman" pitchFamily="18" charset="0"/>
              </a:rPr>
              <a:t>ductus</a:t>
            </a:r>
            <a:r>
              <a:rPr lang="cs-CZ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aseline="0" dirty="0" err="1">
                <a:latin typeface="Times New Roman" pitchFamily="18" charset="0"/>
                <a:cs typeface="Times New Roman" pitchFamily="18" charset="0"/>
              </a:rPr>
              <a:t>venosus</a:t>
            </a:r>
            <a:r>
              <a:rPr lang="cs-CZ" baseline="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aseline="0" dirty="0" err="1">
                <a:latin typeface="Times New Roman" pitchFamily="18" charset="0"/>
                <a:cs typeface="Times New Roman" pitchFamily="18" charset="0"/>
              </a:rPr>
              <a:t>vena</a:t>
            </a:r>
            <a:r>
              <a:rPr lang="cs-CZ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aseline="0" dirty="0" err="1">
                <a:latin typeface="Times New Roman" pitchFamily="18" charset="0"/>
                <a:cs typeface="Times New Roman" pitchFamily="18" charset="0"/>
              </a:rPr>
              <a:t>cava</a:t>
            </a:r>
            <a:r>
              <a:rPr lang="cs-CZ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aseline="0" dirty="0" err="1"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cs-CZ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Thompson RS,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Trudinger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BJ. Doppler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pulsatility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index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placental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1990; 16:449.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Bilardo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Stigter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RH, et al. Monitoring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intrauterine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longitudinal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2001; 18:564.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Ferrazzi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Bozzo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Rigano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abnormal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circulatory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severely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growth-restricted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fetus.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2002; 19:140.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Ghazali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Chita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MG, Allan LD. Evidence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redistribution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output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asymmetrical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retardation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Gynaecol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1989; 96:697.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Nicolaides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KH,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Bilardo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Soothill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PW,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Campbell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Absence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diastolic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frequencies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sign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hypoxia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acidosis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BMJ 1988; 297:1026.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Weiner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systolic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diastolic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specimens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cordocentesis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1990; 162:1198.</a:t>
            </a:r>
          </a:p>
          <a:p>
            <a:pPr marL="152400" indent="-152400"/>
            <a:endParaRPr lang="cs-CZ" dirty="0"/>
          </a:p>
          <a:p>
            <a:pPr marL="152400" indent="-152400"/>
            <a:endParaRPr lang="cs-CZ" dirty="0"/>
          </a:p>
          <a:p>
            <a:pPr marL="152400" indent="-152400"/>
            <a:endParaRPr lang="cs-C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Dopplerovská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velocimetrie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umbilikální arterii je klinicky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použitelnou metodou v případech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uteroplacentární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insuficience s projevy růstové restrikce plodu. U nerizikové populace těhotných vyšetření perinatologický výsledek nezlepšuje.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Kontopoulos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Vintzileos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Condition-specific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2004; 191:1546.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Gudmundsson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uteroplacental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pregnancies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retardation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Eur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1988; 27:187.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WB,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Trudinger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Baird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PJ.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placental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Gynaecol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1985; 92:31.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Karsdorp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VH, van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Vugt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JM, van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Geijn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HP,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diastolic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waveforms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Lancet 1994; 344:1664.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Alfirevic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Stampalija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-risk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pregnancies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Cochrane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2013; 11:CD007529.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Alfirevic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Stampalija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Cochrane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2010; :CD001450.</a:t>
            </a:r>
          </a:p>
          <a:p>
            <a:pPr marL="171450" indent="-171450"/>
            <a:endParaRPr lang="cs-CZ" b="1" dirty="0"/>
          </a:p>
          <a:p>
            <a:pPr marL="171450" indent="-171450"/>
            <a:endParaRPr lang="cs-CZ" b="1" dirty="0"/>
          </a:p>
          <a:p>
            <a:pPr marL="171450" indent="-171450"/>
            <a:endParaRPr lang="cs-CZ" b="1" dirty="0"/>
          </a:p>
          <a:p>
            <a:pPr marL="171450" indent="-171450"/>
            <a:endParaRPr lang="cs-CZ" b="1" dirty="0"/>
          </a:p>
          <a:p>
            <a:pPr marL="171450" indent="-171450"/>
            <a:endParaRPr lang="cs-CZ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Dopplerovské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velocimetrie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představuje efektivní nástroj pro stanovení fetální anemie. U plodů s projevy růstové restrikce může být použita v hodnocení redistribuce krevního oběhu.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Picklesimer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Oepkes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systolic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fetus.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2007; 197:526.e1.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 G,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Hanif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Kruger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systolic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growth-restricted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2007; 29:310.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Johnson P,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Stojilkovic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Sarkar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in severe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intrauterine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2001; 17:416.</a:t>
            </a:r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Maternální</a:t>
            </a:r>
            <a:r>
              <a:rPr lang="cs-CZ" dirty="0"/>
              <a:t> </a:t>
            </a:r>
            <a:r>
              <a:rPr lang="cs-CZ" dirty="0" err="1"/>
              <a:t>perfúze</a:t>
            </a:r>
            <a:r>
              <a:rPr lang="cs-CZ" dirty="0"/>
              <a:t> </a:t>
            </a:r>
            <a:r>
              <a:rPr lang="cs-CZ" dirty="0" err="1"/>
              <a:t>intervilózního</a:t>
            </a:r>
            <a:r>
              <a:rPr lang="cs-CZ" dirty="0"/>
              <a:t> prostoru (</a:t>
            </a:r>
            <a:r>
              <a:rPr lang="cs-CZ" dirty="0" err="1"/>
              <a:t>preeclampsie</a:t>
            </a:r>
            <a:r>
              <a:rPr lang="cs-CZ" dirty="0"/>
              <a:t>, chronická hypertenze, hypotense, hypovolemie, cyanotické srdeční vady)</a:t>
            </a:r>
          </a:p>
          <a:p>
            <a:pPr eaLnBrk="1" hangingPunct="1"/>
            <a:r>
              <a:rPr lang="cs-CZ" dirty="0"/>
              <a:t>Placentární bariéra (abrupce)</a:t>
            </a:r>
          </a:p>
          <a:p>
            <a:pPr eaLnBrk="1" hangingPunct="1"/>
            <a:r>
              <a:rPr lang="cs-CZ" dirty="0"/>
              <a:t>Pupečník (prolaps, uzel, komprese)</a:t>
            </a:r>
          </a:p>
          <a:p>
            <a:pPr eaLnBrk="1" hangingPunct="1"/>
            <a:r>
              <a:rPr lang="cs-CZ" dirty="0"/>
              <a:t>Kardiovaskulární ústrojí plodu (anemie plodu, srdeční selhávání)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502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Dopplerovské vyšetření žilního systému v kombinaci 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velocimetrií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predikuje stav plodů s růstovou restrikcí. Nejzávažnějším nálezem je pulzace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signalizuje kardiální dysfunkci plodu.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Baschat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Gembruch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2000; 16:407.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Kiserud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Kessler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Rasmussen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Ductus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shunting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growth-restricted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circulatory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2006; 28:143.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Kiserud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-Nes SH,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Blaas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HG,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Ductus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seriously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growth-retarded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fetus.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1994; 4:109.</a:t>
            </a:r>
          </a:p>
          <a:p>
            <a:pPr marL="228600" indent="-228600"/>
            <a:endParaRPr lang="cs-CZ" b="1" dirty="0"/>
          </a:p>
          <a:p>
            <a:pPr marL="228600" indent="-228600"/>
            <a:endParaRPr lang="cs-CZ" b="1" dirty="0"/>
          </a:p>
          <a:p>
            <a:pPr marL="228600" indent="-228600"/>
            <a:endParaRPr lang="cs-CZ" b="1" dirty="0"/>
          </a:p>
          <a:p>
            <a:pPr marL="228600" indent="-228600"/>
            <a:endParaRPr lang="cs-CZ" b="1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Dopplerovské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vyšetření uterinních arterií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průběhu gravidity se za fyziologických podmínek snižuje periferní odpor uterinních arterií. Při poruše trofoblastické invaze, která je typická pro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preeclampsii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dochází k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remodelaci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spirálních arterií a zvýšení periferního odporu v oblasti uterinního řečiště. Na dopplerovské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velocimetrii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uterinních arterií se projeví nálezem typického „zářezu“ -  „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notche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ve 22 – 24. týdnu gravidity. Metoda je analyzována jako možný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screening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preeclampsie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růstové restrikce plodu.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Gudmundsson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Korszun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Olofsson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Dubiel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 New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placental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Acta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2003; 82:807.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Hernandez-Andrade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Brodszki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2002; 19:438.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Soregaroli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Valcamonico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Scalvi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et al. Late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normalisation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velocimetry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Eur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2001; 95:42.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Papageorghiou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CK, Cicero S, et al. Second-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trimester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unselected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2002; 12:78.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Výběr testu a klinická aplikace metod fetální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surveilance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Odborný konsensus byl vysloven pro užití nezátěžového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testu, kontrakčního zátěžového testu a biofyzikálního profilu u rizikových gravidit s vysokou pravděpodobností rozvoje placentární insuficience. Dopplerovská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velocimetrie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měla být indikována v případech prokázané růstové restrikce plodu.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Bishop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EH.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1981; 141:905.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Maternal-Fetal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Berkley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Chauhan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Abuhamad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 Doppler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fetus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intrauterine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2012; 206:300.</a:t>
            </a:r>
          </a:p>
          <a:p>
            <a:pPr marL="152400" indent="-152400"/>
            <a:endParaRPr lang="cs-CZ" b="1" dirty="0"/>
          </a:p>
          <a:p>
            <a:pPr marL="152400" indent="-152400"/>
            <a:endParaRPr lang="cs-CZ" b="1" dirty="0"/>
          </a:p>
          <a:p>
            <a:pPr marL="152400" indent="-152400"/>
            <a:endParaRPr lang="cs-CZ" b="1" dirty="0"/>
          </a:p>
          <a:p>
            <a:pPr marL="152400" indent="-152400"/>
            <a:endParaRPr lang="cs-CZ" b="1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Metody fetální </a:t>
            </a:r>
            <a:r>
              <a:rPr lang="cs-CZ" dirty="0" err="1"/>
              <a:t>surveilance</a:t>
            </a:r>
            <a:r>
              <a:rPr lang="cs-CZ" dirty="0"/>
              <a:t> by měly být indikována při reálném riziku fetální demise. Riziko mrtvorozenosti se u plodů normálního růstu zvyšuje plynule</a:t>
            </a:r>
            <a:r>
              <a:rPr lang="cs-CZ" baseline="0" dirty="0"/>
              <a:t> mezi 32.týdnem gravidity a termínem porodu. Frekvence vyšetření se neopírá o vědecká data. Konsensuální doporučení je obvykle vyšetřovat stav plodu jednou týdně.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stavů se zhoršenými parametry fetální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surveilance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vyplývá z klinické situace. Například při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maternálním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diabetu může parametry zlepšit kompenzace glykemií.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Morris RK, Malin G,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Doppler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wellbeing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-risk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bivariate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2011; 37:135.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Gardosi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Madurasinghe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stillbirth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study. BMJ 2013; 346:f108.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Slomka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Phelan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nonreactive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and a positive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test.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1981; 139:11.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Mathews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MacDorman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MF. Infant mortality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 period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/infant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set.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2007; 55:1.</a:t>
            </a:r>
          </a:p>
          <a:p>
            <a:pPr marL="228600" indent="-228600"/>
            <a:endParaRPr lang="cs-CZ" b="1" dirty="0"/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err="1"/>
              <a:t>Antepartální</a:t>
            </a:r>
            <a:r>
              <a:rPr lang="cs-CZ" dirty="0"/>
              <a:t> </a:t>
            </a:r>
            <a:r>
              <a:rPr lang="cs-CZ" dirty="0" err="1"/>
              <a:t>kardiotokografické</a:t>
            </a:r>
            <a:r>
              <a:rPr lang="cs-CZ" dirty="0"/>
              <a:t> vyšetření</a:t>
            </a:r>
          </a:p>
          <a:p>
            <a:r>
              <a:rPr lang="cs-CZ" dirty="0"/>
              <a:t>Cíle</a:t>
            </a:r>
            <a:r>
              <a:rPr lang="cs-CZ" baseline="0" dirty="0"/>
              <a:t> </a:t>
            </a:r>
            <a:r>
              <a:rPr lang="cs-CZ" baseline="0" dirty="0" err="1"/>
              <a:t>antepartální</a:t>
            </a:r>
            <a:r>
              <a:rPr lang="cs-CZ" baseline="0" dirty="0"/>
              <a:t> </a:t>
            </a:r>
            <a:r>
              <a:rPr lang="cs-CZ" baseline="0" dirty="0" err="1"/>
              <a:t>kardiotokografie</a:t>
            </a:r>
            <a:r>
              <a:rPr lang="cs-CZ" baseline="0" dirty="0"/>
              <a:t> je zabránit neurologickému poškození a smrti plodu v důsledku nitroděložní hypoxie.</a:t>
            </a:r>
            <a:endParaRPr lang="cs-CZ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b="0" dirty="0"/>
              <a:t>Převodní srdeční systém se vyvíjí mezi 3. až 6.týdnem gravidity. Srdeční akce</a:t>
            </a:r>
            <a:r>
              <a:rPr lang="cs-CZ" b="0" baseline="0" dirty="0"/>
              <a:t> je regulována na základě signálů monitorujících krevní tlak a parciální tlak kyslíku a oxidu uhličitého cestou autonomního nervového systému.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 err="1"/>
              <a:t>Cardiac</a:t>
            </a:r>
            <a:r>
              <a:rPr lang="cs-CZ" b="1" dirty="0"/>
              <a:t> </a:t>
            </a:r>
            <a:r>
              <a:rPr lang="cs-CZ" b="1" dirty="0" err="1"/>
              <a:t>development</a:t>
            </a:r>
            <a:r>
              <a:rPr lang="cs-CZ" dirty="0"/>
              <a:t> — 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conduction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and </a:t>
            </a:r>
            <a:r>
              <a:rPr lang="cs-CZ" dirty="0" err="1"/>
              <a:t>six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post-</a:t>
            </a:r>
            <a:r>
              <a:rPr lang="cs-CZ" dirty="0" err="1"/>
              <a:t>conception</a:t>
            </a:r>
            <a:r>
              <a:rPr lang="cs-CZ" dirty="0"/>
              <a:t>.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in </a:t>
            </a:r>
            <a:r>
              <a:rPr lang="cs-CZ" dirty="0" err="1"/>
              <a:t>gestation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becoming</a:t>
            </a:r>
            <a:r>
              <a:rPr lang="cs-CZ" dirty="0"/>
              <a:t> </a:t>
            </a:r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gestational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. </a:t>
            </a:r>
            <a:r>
              <a:rPr lang="cs-CZ" dirty="0" err="1"/>
              <a:t>Thus</a:t>
            </a:r>
            <a:r>
              <a:rPr lang="cs-CZ" dirty="0"/>
              <a:t>,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physiological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differentiating</a:t>
            </a:r>
            <a:r>
              <a:rPr lang="cs-CZ" dirty="0"/>
              <a:t> a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abnormal</a:t>
            </a:r>
            <a:r>
              <a:rPr lang="cs-CZ" dirty="0"/>
              <a:t> FHR </a:t>
            </a:r>
            <a:r>
              <a:rPr lang="cs-CZ" dirty="0" err="1"/>
              <a:t>pattern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pregnancy</a:t>
            </a:r>
            <a:r>
              <a:rPr lang="cs-CZ" dirty="0"/>
              <a:t>.</a:t>
            </a:r>
          </a:p>
          <a:p>
            <a:r>
              <a:rPr lang="cs-CZ" dirty="0" err="1"/>
              <a:t>Cardiac</a:t>
            </a:r>
            <a:r>
              <a:rPr lang="cs-CZ" dirty="0"/>
              <a:t> output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are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separately</a:t>
            </a:r>
            <a:r>
              <a:rPr lang="cs-CZ" dirty="0"/>
              <a:t>. (</a:t>
            </a:r>
            <a:r>
              <a:rPr lang="cs-CZ" dirty="0" err="1"/>
              <a:t>See</a:t>
            </a:r>
            <a:r>
              <a:rPr lang="cs-CZ" dirty="0"/>
              <a:t> </a:t>
            </a:r>
            <a:r>
              <a:rPr lang="cs-CZ" u="sng" dirty="0">
                <a:hlinkClick r:id="rId3"/>
              </a:rPr>
              <a:t>"</a:t>
            </a:r>
            <a:r>
              <a:rPr lang="cs-CZ" u="sng" dirty="0" err="1">
                <a:hlinkClick r:id="rId3"/>
              </a:rPr>
              <a:t>Venous</a:t>
            </a:r>
            <a:r>
              <a:rPr lang="cs-CZ" u="sng" dirty="0">
                <a:hlinkClick r:id="rId3"/>
              </a:rPr>
              <a:t> Doppler </a:t>
            </a:r>
            <a:r>
              <a:rPr lang="cs-CZ" u="sng" dirty="0" err="1">
                <a:hlinkClick r:id="rId3"/>
              </a:rPr>
              <a:t>for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fetal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assessment</a:t>
            </a:r>
            <a:r>
              <a:rPr lang="cs-CZ" u="sng" dirty="0">
                <a:hlinkClick r:id="rId3"/>
              </a:rPr>
              <a:t>", </a:t>
            </a:r>
            <a:r>
              <a:rPr lang="cs-CZ" u="sng" dirty="0" err="1">
                <a:hlinkClick r:id="rId3"/>
              </a:rPr>
              <a:t>section</a:t>
            </a:r>
            <a:r>
              <a:rPr lang="cs-CZ" u="sng" dirty="0">
                <a:hlinkClick r:id="rId3"/>
              </a:rPr>
              <a:t> on '</a:t>
            </a:r>
            <a:r>
              <a:rPr lang="cs-CZ" u="sng" dirty="0" err="1">
                <a:hlinkClick r:id="rId3"/>
              </a:rPr>
              <a:t>Fetal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circulation</a:t>
            </a:r>
            <a:r>
              <a:rPr lang="cs-CZ" u="sng" dirty="0">
                <a:hlinkClick r:id="rId3"/>
              </a:rPr>
              <a:t>'</a:t>
            </a:r>
            <a:r>
              <a:rPr lang="cs-CZ" dirty="0"/>
              <a:t>.)</a:t>
            </a:r>
            <a:endParaRPr lang="cs-CZ" b="1" dirty="0"/>
          </a:p>
          <a:p>
            <a:r>
              <a:rPr lang="cs-CZ" b="1" dirty="0" err="1"/>
              <a:t>Autonomic</a:t>
            </a:r>
            <a:r>
              <a:rPr lang="cs-CZ" b="1" dirty="0"/>
              <a:t> </a:t>
            </a:r>
            <a:r>
              <a:rPr lang="cs-CZ" b="1" dirty="0" err="1"/>
              <a:t>nervous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dirty="0"/>
              <a:t> — 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parasympathetic</a:t>
            </a:r>
            <a:r>
              <a:rPr lang="cs-CZ" dirty="0"/>
              <a:t> and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comprise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regulates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FHR. FHR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moment-to-moment </a:t>
            </a:r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modulation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medullary</a:t>
            </a:r>
            <a:r>
              <a:rPr lang="cs-CZ" dirty="0"/>
              <a:t> </a:t>
            </a:r>
            <a:r>
              <a:rPr lang="cs-CZ" dirty="0" err="1"/>
              <a:t>cardiorespiratory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 in response to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[</a:t>
            </a:r>
            <a:r>
              <a:rPr lang="cs-CZ" u="sng" dirty="0">
                <a:hlinkClick r:id="rId4"/>
              </a:rPr>
              <a:t>1</a:t>
            </a:r>
            <a:r>
              <a:rPr lang="cs-CZ" dirty="0"/>
              <a:t>]:</a:t>
            </a:r>
          </a:p>
          <a:p>
            <a:r>
              <a:rPr lang="cs-CZ" dirty="0"/>
              <a:t>●</a:t>
            </a:r>
            <a:r>
              <a:rPr lang="cs-CZ" dirty="0" err="1"/>
              <a:t>Chemoreceptors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Baroreceptors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, such as </a:t>
            </a:r>
            <a:r>
              <a:rPr lang="cs-CZ" dirty="0" err="1"/>
              <a:t>arousal</a:t>
            </a:r>
            <a:r>
              <a:rPr lang="cs-CZ" dirty="0"/>
              <a:t> and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Hormonal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r>
              <a:rPr lang="cs-CZ" dirty="0"/>
              <a:t>●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control</a:t>
            </a:r>
            <a:endParaRPr lang="cs-CZ" b="1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Parasympatická vlákna cestou </a:t>
            </a:r>
            <a:r>
              <a:rPr lang="cs-CZ" dirty="0" err="1"/>
              <a:t>nervus</a:t>
            </a:r>
            <a:r>
              <a:rPr lang="cs-CZ" dirty="0"/>
              <a:t> vagus inervuje sinoatriální</a:t>
            </a:r>
            <a:r>
              <a:rPr lang="cs-CZ" baseline="0" dirty="0"/>
              <a:t> a atrioventrikulární nodus a působí </a:t>
            </a:r>
            <a:r>
              <a:rPr lang="cs-CZ" baseline="0" dirty="0" err="1"/>
              <a:t>chronotropní</a:t>
            </a:r>
            <a:r>
              <a:rPr lang="cs-CZ" baseline="0" dirty="0"/>
              <a:t> účinek </a:t>
            </a:r>
            <a:r>
              <a:rPr lang="cs-CZ" dirty="0">
                <a:cs typeface="Times New Roman" pitchFamily="18" charset="0"/>
              </a:rPr>
              <a:t>(zpomalení srdeční akce) a </a:t>
            </a:r>
            <a:r>
              <a:rPr lang="cs-CZ" dirty="0" err="1">
                <a:cs typeface="Times New Roman" pitchFamily="18" charset="0"/>
              </a:rPr>
              <a:t>zodpúovídá</a:t>
            </a:r>
            <a:r>
              <a:rPr lang="cs-CZ" dirty="0">
                <a:cs typeface="Times New Roman" pitchFamily="18" charset="0"/>
              </a:rPr>
              <a:t> za </a:t>
            </a:r>
            <a:r>
              <a:rPr lang="cs-CZ" dirty="0" err="1">
                <a:cs typeface="Times New Roman" pitchFamily="18" charset="0"/>
              </a:rPr>
              <a:t>oscilatorní</a:t>
            </a:r>
            <a:r>
              <a:rPr lang="cs-CZ" baseline="0" dirty="0">
                <a:cs typeface="Times New Roman" pitchFamily="18" charset="0"/>
              </a:rPr>
              <a:t> efekt (variabilita intervalů R – R). </a:t>
            </a:r>
            <a:r>
              <a:rPr lang="cs-CZ" baseline="0" dirty="0" err="1">
                <a:cs typeface="Times New Roman" pitchFamily="18" charset="0"/>
              </a:rPr>
              <a:t>Sympaticus</a:t>
            </a:r>
            <a:r>
              <a:rPr lang="cs-CZ" baseline="0" dirty="0">
                <a:cs typeface="Times New Roman" pitchFamily="18" charset="0"/>
              </a:rPr>
              <a:t> stimuluje uvolnění noradrenalinu a zrychlení srdeční akce a zvýšení </a:t>
            </a:r>
            <a:r>
              <a:rPr lang="cs-CZ" baseline="0" dirty="0" err="1">
                <a:cs typeface="Times New Roman" pitchFamily="18" charset="0"/>
              </a:rPr>
              <a:t>iontropního</a:t>
            </a:r>
            <a:r>
              <a:rPr lang="cs-CZ" baseline="0" dirty="0">
                <a:cs typeface="Times New Roman" pitchFamily="18" charset="0"/>
              </a:rPr>
              <a:t> účinku </a:t>
            </a:r>
            <a:r>
              <a:rPr lang="cs-CZ" dirty="0">
                <a:cs typeface="Times New Roman" pitchFamily="18" charset="0"/>
              </a:rPr>
              <a:t>(síla svalové kontrakce).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cs typeface="Times New Roman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Parer</a:t>
            </a:r>
            <a:r>
              <a:rPr lang="cs-CZ" dirty="0"/>
              <a:t>, JT.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. In: </a:t>
            </a:r>
            <a:r>
              <a:rPr lang="cs-CZ" dirty="0" err="1"/>
              <a:t>Maternal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: </a:t>
            </a:r>
            <a:r>
              <a:rPr lang="cs-CZ" dirty="0" err="1"/>
              <a:t>Principles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. </a:t>
            </a:r>
            <a:r>
              <a:rPr lang="cs-CZ" dirty="0" err="1"/>
              <a:t>Creasy</a:t>
            </a:r>
            <a:r>
              <a:rPr lang="cs-CZ" dirty="0"/>
              <a:t> and </a:t>
            </a:r>
            <a:r>
              <a:rPr lang="cs-CZ" dirty="0" err="1"/>
              <a:t>Resnik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), W.B. </a:t>
            </a:r>
            <a:r>
              <a:rPr lang="cs-CZ" dirty="0" err="1"/>
              <a:t>Saunders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, Philadelphia, 1999.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Vývoj parasympatiku vede k postupnému snížení srdeční akce s gestačním stářím a zvýšení variability po 24.týdnu těhotenství. Působení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sympatiku vede k manifestaci periodických akcelerací srdečních ozev. Po 24.týdnu gravidity vykazuje 50 % zdravých plodů akcelerace, ve 30.týdnu již 95 % zdravých plodů. V průběhu těhotenství do 30.týdne trvají akcelerace do 10 minut a zvýšení srdeční aktivity je přibližně o 10 srdečních akci za minutu, po 30.týdnu trvají 15 sekund a zvýšení srdeční akce je obvykle o 15/minutu.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Sadovsky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Nicolaides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KH. Reference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normoxaemic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nonanaemic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1989; 4:61.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MI,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JH, Cha KJ,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Computerized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Gynaecol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2001; 74:157.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Pillai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James 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1990; 76:812.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Produkty</a:t>
            </a:r>
            <a:r>
              <a:rPr lang="cs-CZ" baseline="0" dirty="0"/>
              <a:t> metabolismu plodu je těkavá kyselina uhličitá a netěkavé organické kyseliny. Zatímco je výsledkem aerobní glykolýza je těkavá kyselina uhličitá (oxid uhličitý), anaerobní metabolismus vede k produkci netěkavého </a:t>
            </a:r>
            <a:r>
              <a:rPr lang="cs-CZ" dirty="0"/>
              <a:t>laktátu, </a:t>
            </a:r>
            <a:r>
              <a:rPr lang="el-GR" dirty="0"/>
              <a:t> β-</a:t>
            </a:r>
            <a:r>
              <a:rPr lang="cs-CZ" dirty="0" err="1"/>
              <a:t>hydroxybutyrátu</a:t>
            </a:r>
            <a:r>
              <a:rPr lang="cs-CZ" baseline="0" dirty="0"/>
              <a:t> a </a:t>
            </a:r>
            <a:r>
              <a:rPr lang="cs-CZ" dirty="0" err="1"/>
              <a:t>acetacetátu</a:t>
            </a:r>
            <a:r>
              <a:rPr lang="cs-CZ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r>
              <a:rPr lang="cs-CZ" dirty="0" err="1"/>
              <a:t>Nageotte</a:t>
            </a:r>
            <a:r>
              <a:rPr lang="cs-CZ" dirty="0"/>
              <a:t> MP. </a:t>
            </a:r>
            <a:r>
              <a:rPr lang="cs-CZ" dirty="0" err="1"/>
              <a:t>Intrapartum</a:t>
            </a:r>
            <a:r>
              <a:rPr lang="cs-CZ" dirty="0"/>
              <a:t>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surveillance</a:t>
            </a:r>
            <a:r>
              <a:rPr lang="cs-CZ" dirty="0"/>
              <a:t>. In: </a:t>
            </a:r>
            <a:r>
              <a:rPr lang="cs-CZ" dirty="0" err="1"/>
              <a:t>Creasy</a:t>
            </a:r>
            <a:r>
              <a:rPr lang="cs-CZ" dirty="0"/>
              <a:t> &amp; </a:t>
            </a:r>
            <a:r>
              <a:rPr lang="cs-CZ" dirty="0" err="1"/>
              <a:t>Resnik’s</a:t>
            </a:r>
            <a:r>
              <a:rPr lang="cs-CZ" dirty="0"/>
              <a:t> </a:t>
            </a:r>
            <a:r>
              <a:rPr lang="cs-CZ" dirty="0" err="1"/>
              <a:t>Maternal-Fetal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, 7th </a:t>
            </a:r>
            <a:r>
              <a:rPr lang="cs-CZ" dirty="0" err="1"/>
              <a:t>ed</a:t>
            </a:r>
            <a:r>
              <a:rPr lang="cs-CZ" dirty="0"/>
              <a:t>, </a:t>
            </a:r>
            <a:r>
              <a:rPr lang="cs-CZ" dirty="0" err="1"/>
              <a:t>Creasy</a:t>
            </a:r>
            <a:r>
              <a:rPr lang="cs-CZ" dirty="0"/>
              <a:t>, </a:t>
            </a:r>
            <a:r>
              <a:rPr lang="cs-CZ" dirty="0" err="1"/>
              <a:t>Resnik</a:t>
            </a:r>
            <a:r>
              <a:rPr lang="cs-CZ" dirty="0"/>
              <a:t>, </a:t>
            </a:r>
            <a:r>
              <a:rPr lang="cs-CZ" dirty="0" err="1"/>
              <a:t>Iams</a:t>
            </a:r>
            <a:r>
              <a:rPr lang="cs-CZ" dirty="0"/>
              <a:t>, </a:t>
            </a:r>
            <a:r>
              <a:rPr lang="cs-CZ" dirty="0" err="1"/>
              <a:t>Lockwood</a:t>
            </a:r>
            <a:r>
              <a:rPr lang="cs-CZ" dirty="0"/>
              <a:t>, </a:t>
            </a:r>
            <a:r>
              <a:rPr lang="cs-CZ" dirty="0" err="1"/>
              <a:t>Moore</a:t>
            </a:r>
            <a:r>
              <a:rPr lang="cs-CZ" dirty="0"/>
              <a:t>, Greene (</a:t>
            </a:r>
            <a:r>
              <a:rPr lang="cs-CZ" dirty="0" err="1"/>
              <a:t>Eds</a:t>
            </a:r>
            <a:r>
              <a:rPr lang="cs-CZ" dirty="0"/>
              <a:t>), </a:t>
            </a:r>
            <a:r>
              <a:rPr lang="cs-CZ" dirty="0" err="1"/>
              <a:t>Saunders</a:t>
            </a:r>
            <a:r>
              <a:rPr lang="cs-CZ" dirty="0"/>
              <a:t>, Philadelphia 2013. p.488. </a:t>
            </a:r>
            <a:endParaRPr lang="cs-CZ" b="1" dirty="0"/>
          </a:p>
          <a:p>
            <a:pPr eaLnBrk="1" hangingPunct="1">
              <a:spcBef>
                <a:spcPct val="0"/>
              </a:spcBef>
            </a:pPr>
            <a:endParaRPr lang="cs-CZ" b="1" dirty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44FCD-F8E8-470E-B534-FB49E1F8AE0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mírné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plodu, která je obvyklým doprovodným jevem děložní kontrakce, jsou stimulovány chemoreceptory plodu s cílem zlepšit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perfuzi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vitálně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důležitých orgánů srdce, mozku a nadledvin.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Signál směřující do mozkového kmene vede ke zvýšení produkce katecholaminů a zvýšení frekvence i variability ozev plodu. Při perzistující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dochází k redistribuci krevního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poběhu plodu. Periferní vasokonstrikce působí systémovou hypertenzi. Jsou stimulovány baroreceptory, které cestou mozkového kmene stimulují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nervus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vagus a navodí redukci ozev plodu s projevem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decelerací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kardiotokografickém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záznamu. Prolongovaná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provázena perzistující bradykardií, rekurentními pozdními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deceleracemi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ztrátou variability ozev plodu, absenci pohybů a ztrátou svalového tonu plodu.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BK,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Katz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Klein SA.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injury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response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1983; 62:59.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Antoine C,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BK,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Silverman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Simultaneous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transcutaneous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Eur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1984; 17:69.</a:t>
            </a:r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dirty="0"/>
              <a:t>Interpretace </a:t>
            </a:r>
            <a:r>
              <a:rPr lang="cs-CZ" sz="1200" dirty="0" err="1"/>
              <a:t>antepartálního</a:t>
            </a:r>
            <a:r>
              <a:rPr lang="cs-CZ" sz="1200" dirty="0"/>
              <a:t> </a:t>
            </a:r>
            <a:r>
              <a:rPr lang="cs-CZ" sz="1200" dirty="0" err="1"/>
              <a:t>moni</a:t>
            </a:r>
            <a:endParaRPr lang="cs-CZ" sz="1200" dirty="0"/>
          </a:p>
          <a:p>
            <a:r>
              <a:rPr lang="cs-CZ" sz="1200" dirty="0"/>
              <a:t>Při hodnocení </a:t>
            </a:r>
            <a:r>
              <a:rPr lang="cs-CZ" sz="1200" dirty="0" err="1"/>
              <a:t>antepartálního</a:t>
            </a:r>
            <a:r>
              <a:rPr lang="cs-CZ" sz="1200" dirty="0"/>
              <a:t> </a:t>
            </a:r>
            <a:r>
              <a:rPr lang="cs-CZ" sz="1200" dirty="0" err="1"/>
              <a:t>kardiotokografického</a:t>
            </a:r>
            <a:r>
              <a:rPr lang="cs-CZ" sz="1200" dirty="0"/>
              <a:t> záznamu je třeba zohlednit gestační stáří, </a:t>
            </a:r>
            <a:r>
              <a:rPr lang="cs-CZ" sz="1200" dirty="0" err="1"/>
              <a:t>příapdné</a:t>
            </a:r>
            <a:r>
              <a:rPr lang="cs-CZ" sz="1200" dirty="0"/>
              <a:t> ovlivnění akce srdeční </a:t>
            </a:r>
            <a:r>
              <a:rPr lang="cs-CZ" sz="1200" dirty="0" err="1"/>
              <a:t>maternálním</a:t>
            </a:r>
            <a:r>
              <a:rPr lang="cs-CZ" sz="1200" dirty="0"/>
              <a:t> onemocněním, nebo aplikací léků a fetálními patologiemi (růstová restrikce, anemie plodu, srdeční </a:t>
            </a:r>
            <a:r>
              <a:rPr lang="cs-CZ" sz="1200" dirty="0" err="1"/>
              <a:t>dysrytmie</a:t>
            </a:r>
            <a:r>
              <a:rPr lang="cs-CZ" sz="1200" dirty="0"/>
              <a:t>).</a:t>
            </a:r>
            <a:endParaRPr lang="cs-CZ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Při nálezu akcelerací a normální variability je zřejmé,</a:t>
            </a:r>
            <a:r>
              <a:rPr lang="cs-CZ" baseline="0" dirty="0"/>
              <a:t> že plod není hypoxický ani </a:t>
            </a:r>
            <a:r>
              <a:rPr lang="cs-CZ" baseline="0" dirty="0" err="1"/>
              <a:t>acidotický</a:t>
            </a:r>
            <a:r>
              <a:rPr lang="cs-CZ" baseline="0" dirty="0"/>
              <a:t>. </a:t>
            </a:r>
            <a:r>
              <a:rPr lang="cs-CZ" sz="1200" dirty="0"/>
              <a:t>Krátké a mělké </a:t>
            </a:r>
            <a:r>
              <a:rPr lang="cs-CZ" sz="1200" dirty="0" err="1"/>
              <a:t>decelerace</a:t>
            </a:r>
            <a:r>
              <a:rPr lang="cs-CZ" sz="1200" dirty="0"/>
              <a:t> jsou způsobeny aktivací chemoreceptorů a signalizují pouze přechodnou </a:t>
            </a:r>
            <a:r>
              <a:rPr lang="cs-CZ" sz="1200" dirty="0" err="1"/>
              <a:t>hypoxemii</a:t>
            </a:r>
            <a:r>
              <a:rPr lang="cs-CZ" sz="1200" dirty="0"/>
              <a:t>. Naopak opakované, hluboké a prolongované </a:t>
            </a:r>
            <a:r>
              <a:rPr lang="cs-CZ" sz="1200" dirty="0" err="1"/>
              <a:t>decelerace</a:t>
            </a:r>
            <a:r>
              <a:rPr lang="cs-CZ" sz="1200" dirty="0"/>
              <a:t> mohou znamenat metabolickou acidózu a hypotenzi. Tachykardie a ztráta variability může znamenat dekompenzaci stavu plodu.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kardiotokografického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vyšetření je konsensuální. Randomizované studie dokládající efektivitu vyšetření neexistují.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kardiotokografie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doporučována u vysoce rizikových gravidit s reálným rizikem nitroděložní smrti plodu </a:t>
            </a:r>
            <a:r>
              <a:rPr lang="cs-CZ" dirty="0"/>
              <a:t>(placentární insuficience, poruchy </a:t>
            </a:r>
            <a:r>
              <a:rPr lang="cs-CZ" dirty="0" err="1"/>
              <a:t>uteroplacentární</a:t>
            </a:r>
            <a:r>
              <a:rPr lang="cs-CZ" dirty="0"/>
              <a:t> </a:t>
            </a:r>
            <a:r>
              <a:rPr lang="cs-CZ" dirty="0" err="1"/>
              <a:t>perfuze</a:t>
            </a:r>
            <a:r>
              <a:rPr lang="cs-CZ" dirty="0"/>
              <a:t>).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ACOG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Bulletin #9,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Washington DC 1999.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Rouse DJ,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Goldenberg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Cliver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decision-analytic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1995; 173:1357.</a:t>
            </a:r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b="1" dirty="0"/>
          </a:p>
          <a:p>
            <a:pPr marL="190500" indent="-190500"/>
            <a:endParaRPr lang="cs-CZ" dirty="0"/>
          </a:p>
          <a:p>
            <a:pPr marL="190500" indent="-190500"/>
            <a:endParaRPr lang="cs-CZ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Antepartální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neměla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být používána před 26. až 28.týdnem gravidity.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Workshop.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1997; 177:1385.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Westgate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Wibbens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Bennet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deceleration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center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2007; 197:236.e1.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Rouse DJ,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Goldenberg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Cliver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antenatal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decision-analytic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1995; 173:1357.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ACOG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Bulletin #9,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Washington DC 1999.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Evertson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Gauthier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RJ,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Schifrin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BS, Paul RH.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1979; 133:29.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 R, Patrick J.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nonstress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test: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1981; 141:646.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Macones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Hankins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workshop report on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monitoring: update on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2008; 112:661.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Interpretace </a:t>
            </a:r>
            <a:r>
              <a:rPr lang="cs-CZ" dirty="0" err="1"/>
              <a:t>antepartálního</a:t>
            </a:r>
            <a:r>
              <a:rPr lang="cs-CZ" dirty="0"/>
              <a:t> </a:t>
            </a:r>
            <a:r>
              <a:rPr lang="cs-CZ" dirty="0" err="1"/>
              <a:t>kardikotokogramu</a:t>
            </a:r>
            <a:endParaRPr lang="cs-CZ" dirty="0"/>
          </a:p>
          <a:p>
            <a:r>
              <a:rPr lang="cs-CZ" dirty="0"/>
              <a:t>Rozlišujeme tři nálezy: reaktivní, reaktivní s </a:t>
            </a:r>
            <a:r>
              <a:rPr lang="cs-CZ" dirty="0" err="1"/>
              <a:t>deceleracemi</a:t>
            </a:r>
            <a:r>
              <a:rPr lang="cs-CZ" dirty="0"/>
              <a:t> a nereaktivní.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Reaktivní test</a:t>
            </a:r>
          </a:p>
          <a:p>
            <a:r>
              <a:rPr lang="cs-CZ" dirty="0"/>
              <a:t>Pokud se během 20 minut záznamu manifestují 2 nebo více akcelerací o 15/minutu trvající 15</a:t>
            </a:r>
            <a:r>
              <a:rPr lang="cs-CZ" baseline="0" dirty="0"/>
              <a:t> sekund nebo více, hodnotíme záznam jako reaktivní. V graviditě do 32.týdne je kritériem normální akcelerace změna bazální frekvence o 10/minutu trvající 10 sekund.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8207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dirty="0"/>
              <a:t>Reaktivní s </a:t>
            </a:r>
            <a:r>
              <a:rPr lang="cs-CZ" sz="1200" dirty="0" err="1"/>
              <a:t>deceleracemi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Nález reaktivní s </a:t>
            </a:r>
            <a:r>
              <a:rPr lang="cs-CZ" sz="1200" dirty="0" err="1"/>
              <a:t>deceleracemi</a:t>
            </a:r>
            <a:r>
              <a:rPr lang="cs-CZ" sz="1200" dirty="0"/>
              <a:t> má nejasný klinický význam. Svědčí obvykle pro intermitentní umbilikální kompresi</a:t>
            </a:r>
            <a:r>
              <a:rPr lang="cs-CZ" sz="1200" baseline="0" dirty="0"/>
              <a:t> a j</a:t>
            </a:r>
            <a:r>
              <a:rPr lang="cs-CZ" sz="1200" dirty="0"/>
              <a:t>e </a:t>
            </a:r>
            <a:r>
              <a:rPr lang="cs-CZ" sz="1200" dirty="0" err="1"/>
              <a:t>preditkviním</a:t>
            </a:r>
            <a:r>
              <a:rPr lang="cs-CZ" sz="1200" dirty="0"/>
              <a:t> </a:t>
            </a:r>
            <a:r>
              <a:rPr lang="cs-CZ" sz="1200" dirty="0" err="1"/>
              <a:t>faktroem</a:t>
            </a:r>
            <a:r>
              <a:rPr lang="cs-CZ" sz="1200" dirty="0"/>
              <a:t> pro abnormální </a:t>
            </a:r>
            <a:r>
              <a:rPr lang="cs-CZ" sz="1200" dirty="0" err="1"/>
              <a:t>intrapartální</a:t>
            </a:r>
            <a:r>
              <a:rPr lang="cs-CZ" sz="1200" dirty="0"/>
              <a:t> </a:t>
            </a:r>
            <a:r>
              <a:rPr lang="cs-CZ" sz="1200" dirty="0" err="1"/>
              <a:t>akrdiotokografický</a:t>
            </a:r>
            <a:r>
              <a:rPr lang="cs-CZ" sz="1200" dirty="0"/>
              <a:t> záznam</a:t>
            </a:r>
            <a:r>
              <a:rPr lang="cs-CZ" sz="1200" baseline="0" dirty="0"/>
              <a:t>. Při nálezu reaktivního záznamu s </a:t>
            </a:r>
            <a:r>
              <a:rPr lang="cs-CZ" sz="1200" baseline="0" dirty="0" err="1"/>
              <a:t>deceleracemi</a:t>
            </a:r>
            <a:r>
              <a:rPr lang="cs-CZ" sz="1200" baseline="0" dirty="0"/>
              <a:t> je doporučováno ultrasonografické </a:t>
            </a:r>
            <a:r>
              <a:rPr lang="cs-CZ" sz="1200" baseline="0" dirty="0" err="1"/>
              <a:t>vyšetřeí</a:t>
            </a:r>
            <a:r>
              <a:rPr lang="cs-CZ" sz="1200" baseline="0" dirty="0"/>
              <a:t> se zaměřením na množství plodové vody, obtočení pupečníku kolem krku nebo končetin plodu, růstovou restrikci plodu, nebo srdeční </a:t>
            </a:r>
            <a:r>
              <a:rPr lang="cs-CZ" sz="1200" baseline="0" dirty="0" err="1"/>
              <a:t>dysrytmie</a:t>
            </a:r>
            <a:r>
              <a:rPr lang="cs-CZ" sz="1200" baseline="0" dirty="0"/>
              <a:t>. Nález může být indikací k indukci porodu, který by měl být </a:t>
            </a:r>
            <a:r>
              <a:rPr lang="cs-CZ" sz="1200" baseline="0" dirty="0" err="1"/>
              <a:t>kardiotokograficky</a:t>
            </a:r>
            <a:r>
              <a:rPr lang="cs-CZ" sz="1200" baseline="0" dirty="0"/>
              <a:t> kontinuálně monitorován.</a:t>
            </a:r>
            <a:br>
              <a:rPr lang="cs-CZ" sz="1200" dirty="0"/>
            </a:br>
            <a:endParaRPr lang="cs-CZ" b="1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Absence akceleraci v průběhu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kardiotokografického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záznamu trvající 40 a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více minut je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hornocen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jako nereaktivní. Může signalizovat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hypoxemii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acidózu plodu. Nález může souviset s nezralostí nebo spánkem plodu. Záznam může provázet nikotinismus těhotné. Při nálezu nereaktivního testu se doporučuje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vibroakustická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stimulace. Při zjevných známkách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ketoacidózy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 hypotenze těhotné ženy je indikací ke kompenzaci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maternálního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stavu.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Snijders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umbilical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1993; 169:755.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Oncken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Kranzler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O'Malley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et al.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cigarette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smoking on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2002; 99:751.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Pillai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James 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Arch Dis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1990; 65:39.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Antepartum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ACOG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Bulletin #9,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Obstetricians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Gynecologists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Washington DC 1999.</a:t>
            </a:r>
          </a:p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Ray, C., &amp; Ray, A. (2017). Intrapartum cardiotocography and its correlation with umbilical cord blood pH in term pregnancies: a prospective study.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Reproduction, Contraception, Obstetrics and Gynecology, 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(7), 2745-2752.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doi: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://dx.doi.org/10.18203/2320-1770.ijrcog20172555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38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0680E-5404-4C52-817A-D576D834932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Alfirevic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Gyte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G.M.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cardiotocography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(CTG) as 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(EFM)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Cochrane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2013; CD006066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789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J.G., Daly S.,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McGuire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W., Smith V.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Cardiotocography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intermittent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auscultation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admission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ward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wellbeing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Cochrane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2012; CD005122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016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Benachi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Leveque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M.L.,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Cabrol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Papiernik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oxygen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pulse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oximetry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(5): 1996; 797–800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467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Suwanrath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Suntharasaj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fetuses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281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2010; 449–454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5250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D.J.,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J.T.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asphyxia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Nathanielsz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P.W.,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J.T.,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(I). 1984;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Perinatalogy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New York; 113–169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254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Modanlou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H.D.,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Murata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Sinusoidal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reappraisal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significance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Gynaecol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2004; 169–180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7796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Graça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L.M.,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Cardoso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C.G.,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Calhaz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‐Jorge C. An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sinusoidal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J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1988; 203–212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145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0858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726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628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  <a:p>
            <a:pPr eaLnBrk="1" hangingPunct="1">
              <a:spcBef>
                <a:spcPct val="0"/>
              </a:spcBef>
            </a:pPr>
            <a:endParaRPr lang="cs-CZ"/>
          </a:p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AC7E1-8370-4499-8085-AB1395FDBC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Cahill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A.G.,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Roehl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K.A.,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Odibo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A.O.,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Macones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G.A.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neonatal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acidemia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207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(3): 2012; 206.e1–206.e8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330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489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9529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A00AE-D08B-4366-BEA2-D5500BF50CD2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34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Srovnáme-li</a:t>
            </a:r>
            <a:r>
              <a:rPr lang="cs-CZ" baseline="0" dirty="0"/>
              <a:t> regulační mechanizmy acidobazické rovnováhy plodu a novorozence, nemá plod možnost korigovat </a:t>
            </a:r>
            <a:r>
              <a:rPr lang="cs-CZ" baseline="0" dirty="0" err="1"/>
              <a:t>acidemii</a:t>
            </a:r>
            <a:r>
              <a:rPr lang="cs-CZ" baseline="0" dirty="0"/>
              <a:t> respiračním ústrojím a ledvinami. </a:t>
            </a:r>
            <a:r>
              <a:rPr lang="cs-CZ" dirty="0"/>
              <a:t>Acidóza plodu je tak vždy smíšená, respirační acidóza přechází plynule v acidózu metabolickou.</a:t>
            </a:r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2DF25-7446-4F67-BAD7-0EE38FCCE53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br>
              <a:rPr lang="cs-CZ" dirty="0"/>
            </a:br>
            <a:r>
              <a:rPr lang="cs-CZ" dirty="0"/>
              <a:t>ACOG </a:t>
            </a:r>
            <a:r>
              <a:rPr lang="cs-CZ" dirty="0" err="1"/>
              <a:t>Committee</a:t>
            </a:r>
            <a:r>
              <a:rPr lang="cs-CZ" dirty="0"/>
              <a:t> on </a:t>
            </a:r>
            <a:r>
              <a:rPr lang="cs-CZ" dirty="0" err="1"/>
              <a:t>Obstetric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. ACOG </a:t>
            </a:r>
            <a:r>
              <a:rPr lang="cs-CZ" dirty="0" err="1"/>
              <a:t>Committee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No. 348, </a:t>
            </a:r>
            <a:r>
              <a:rPr lang="cs-CZ" dirty="0" err="1"/>
              <a:t>November</a:t>
            </a:r>
            <a:r>
              <a:rPr lang="cs-CZ" dirty="0"/>
              <a:t> 2006: </a:t>
            </a:r>
            <a:r>
              <a:rPr lang="cs-CZ" dirty="0" err="1"/>
              <a:t>Umbilical</a:t>
            </a:r>
            <a:r>
              <a:rPr lang="cs-CZ" dirty="0"/>
              <a:t> </a:t>
            </a:r>
            <a:r>
              <a:rPr lang="cs-CZ" dirty="0" err="1"/>
              <a:t>cord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gas</a:t>
            </a:r>
            <a:r>
              <a:rPr lang="cs-CZ" dirty="0"/>
              <a:t> and acid-base </a:t>
            </a:r>
            <a:r>
              <a:rPr lang="cs-CZ" dirty="0" err="1"/>
              <a:t>analysis</a:t>
            </a:r>
            <a:r>
              <a:rPr lang="cs-CZ" dirty="0"/>
              <a:t>. </a:t>
            </a:r>
            <a:r>
              <a:rPr lang="cs-CZ" dirty="0" err="1"/>
              <a:t>Obstet</a:t>
            </a:r>
            <a:r>
              <a:rPr lang="cs-CZ" dirty="0"/>
              <a:t> </a:t>
            </a:r>
            <a:r>
              <a:rPr lang="cs-CZ" dirty="0" err="1"/>
              <a:t>Gynecol</a:t>
            </a:r>
            <a:r>
              <a:rPr lang="cs-CZ" dirty="0"/>
              <a:t>. 2006;108(5):1319.</a:t>
            </a:r>
          </a:p>
          <a:p>
            <a:pPr eaLnBrk="1" hangingPunct="1">
              <a:spcBef>
                <a:spcPct val="0"/>
              </a:spcBef>
            </a:pPr>
            <a:br>
              <a:rPr lang="en-US" dirty="0"/>
            </a:br>
            <a:r>
              <a:rPr lang="en-US" dirty="0"/>
              <a:t>American College of Obstetricians and Gynecologists (ACOG) and American Academy of Pediatrics (AAP): Neonatal encephalopathy and cerebral palsy: Defining the pathogenesis and pathophysiology. American College of Obstetricians and Gynecologists, Washington, DC, January 2003 p. 74.</a:t>
            </a: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3D590-3E84-4D03-BBB7-0F4E1EFDDBC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/>
              <a:t>ACOG </a:t>
            </a:r>
            <a:r>
              <a:rPr lang="cs-CZ" dirty="0" err="1"/>
              <a:t>Committee</a:t>
            </a:r>
            <a:r>
              <a:rPr lang="cs-CZ" dirty="0"/>
              <a:t> on </a:t>
            </a:r>
            <a:r>
              <a:rPr lang="cs-CZ" dirty="0" err="1"/>
              <a:t>Obstetric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. ACOG </a:t>
            </a:r>
            <a:r>
              <a:rPr lang="cs-CZ" dirty="0" err="1"/>
              <a:t>Committee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No. 348, </a:t>
            </a:r>
            <a:r>
              <a:rPr lang="cs-CZ" dirty="0" err="1"/>
              <a:t>November</a:t>
            </a:r>
            <a:r>
              <a:rPr lang="cs-CZ" dirty="0"/>
              <a:t> 2006: </a:t>
            </a:r>
            <a:r>
              <a:rPr lang="cs-CZ" dirty="0" err="1"/>
              <a:t>Umbilical</a:t>
            </a:r>
            <a:r>
              <a:rPr lang="cs-CZ" dirty="0"/>
              <a:t> </a:t>
            </a:r>
            <a:r>
              <a:rPr lang="cs-CZ" dirty="0" err="1"/>
              <a:t>cord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gas</a:t>
            </a:r>
            <a:r>
              <a:rPr lang="cs-CZ" dirty="0"/>
              <a:t> and acid-base </a:t>
            </a:r>
            <a:r>
              <a:rPr lang="cs-CZ" dirty="0" err="1"/>
              <a:t>analysis</a:t>
            </a:r>
            <a:r>
              <a:rPr lang="cs-CZ" dirty="0"/>
              <a:t>. </a:t>
            </a:r>
            <a:r>
              <a:rPr lang="cs-CZ" dirty="0" err="1"/>
              <a:t>Obstet</a:t>
            </a:r>
            <a:r>
              <a:rPr lang="cs-CZ" dirty="0"/>
              <a:t> </a:t>
            </a:r>
            <a:r>
              <a:rPr lang="cs-CZ" dirty="0" err="1"/>
              <a:t>Gynecol</a:t>
            </a:r>
            <a:r>
              <a:rPr lang="cs-CZ" dirty="0"/>
              <a:t>. 2006;108(5):1319.</a:t>
            </a:r>
          </a:p>
          <a:p>
            <a:pPr eaLnBrk="1" hangingPunct="1">
              <a:spcBef>
                <a:spcPct val="0"/>
              </a:spcBef>
            </a:pPr>
            <a:br>
              <a:rPr lang="en-US" dirty="0"/>
            </a:br>
            <a:r>
              <a:rPr lang="en-US" dirty="0"/>
              <a:t>American College of Obstetricians and Gynecologists (ACOG) and American Academy of Pediatrics (AAP): Neonatal encephalopathy and cerebral palsy: Defining the pathogenesis and pathophysiology. American College of Obstetricians and Gynecologists, Washington, DC, January 2003 p. 74.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1E353-C2E4-4513-9203-9BB60F6F970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39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EF785-58CA-4095-A3D4-C2E269AFE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20E63F-599E-42DA-A59D-9B2CE77D9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FF8EC2-20D7-45C0-A719-8E3D71C6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75DD60-B404-4F6C-84B0-71426A16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00E59-7A23-4C40-85DE-6A6E53E2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4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B9E28-976C-4C38-8B06-D184B87C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4BDF18-BE02-4468-98D1-0411C4231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CD565-695C-4433-81BE-E127C053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02B84-0755-4871-B5B1-4DEEAA8A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8B5795-8A1E-4681-BA4F-17B938C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40045A-5486-4BE9-A2AE-09658D716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399AEE-D756-4863-9798-9C84C82EC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6F3707-EAE9-46FE-8F9F-5204756E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508E6F-778C-4772-8FDC-4D45A73B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AD2B7D-F953-4FAF-935A-8815A747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2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2" y="6477003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40145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2974B-DB9D-4B16-9BF7-AA87B7E6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C6D0B-93BD-462F-A476-E7120DD6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61E0E9-9D74-4C66-A2D0-7CCD640C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77F308-5C89-46E1-B8D3-A12F5DF4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AF586F-4971-437E-A8DF-90B9CEAD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98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48D5D-9BB5-4383-8A3E-BC767D57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DFEF2B-D9C9-466C-BF36-CC0EFCD3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56651-B751-4AA2-9F2A-0C94F81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5E7893-F974-4C3E-80D0-F43A970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399383-DBC2-46F3-B574-658AE6B5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7FE2A-F4D3-4EA2-9ACA-C8328B39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E35B1-89E6-40D5-AA19-C42AD6397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A56E91-F632-47E5-9255-57AEA23B1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8F7707-D291-46F5-B60B-9F0E16B7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041445-9D3F-410E-8710-572A62F6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21364A-BC6C-4FB7-9142-A998686E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8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D6C68-883D-43A7-9785-848841FA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4E59EC-469D-4D71-8487-0FBC117CC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1D31E4-E0F8-4282-AC62-FAB978F3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0B623B-8C3C-42D6-A77E-3F957E434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FAA78B-518C-4F29-8D1E-2FF845D61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18F825-C769-4900-861B-392F474F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7D9A70-93A1-43C4-BA05-B4D69F60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C2F047-F7E9-4B16-AFA8-251FD65C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99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DD593-EC3D-479C-B07B-A13D15C9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0E6D1E-0F93-4475-BFC6-9D60DD3B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BBBD37-88F1-4242-ADFE-25F293F9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38CEE1-93DD-4EE3-9F2C-6262BD02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64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FCB67B-83D3-4371-8E4D-3FF3BAFA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DB3D75-D539-4CBD-86C2-F0337792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6C4890-F0F0-4483-B40C-0B9CA496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14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C9E46-138F-4D0F-A593-131DAA51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E7A13-B84B-4FFE-B7F3-F93E8D1A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AE05DF-7B29-49AF-8D94-5646FC8F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67C1E3-FE05-40EF-BEC9-63D089EE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4F033A-CADF-4ACC-8666-C73F5215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03A4E6-2C14-459D-8648-391A6B2D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82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5DC0B-8B18-406F-839C-EF6ADE50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FA5696-4F65-4851-8A50-54DDA1BEA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8832D2-FF20-4613-9F90-E37743F1F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1AF1F2-D271-472F-8CC6-84D644EC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44701D-FC53-4A68-8023-695F356D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458140-343A-4E3D-95D9-1B9F2504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95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93470E-9B2A-4CB8-A241-9C6B74FF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73329-2D41-4969-A072-2E3E711A2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A43D0F-7866-411D-B8EA-C2C4A97B6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C975-FC1B-4719-AA2A-9D338BFAD4DC}" type="datetimeFigureOut">
              <a:rPr lang="cs-CZ" smtClean="0"/>
              <a:t>22.5.2020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06222-145F-47DD-81E0-AEE489CC4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713530-F285-4EFC-8585-951BBE70B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64EC-6A2A-452E-B85A-F8EA486F8B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47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Acidobazická rovnováha  a hypoxie plodu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Petr Křepelka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919536" y="620689"/>
          <a:ext cx="8424936" cy="424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Terminologie související s fetální hypoxií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Acidóza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zvýšení koncentrace H+ v tkáních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Acidémie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zvýšení koncentrace H+ v krvi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Respirační acidóza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↓ pH, ↑pCO2, norm. bikarbonáty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Metabolická acidóza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 ↓ pH, norm. pCO2, ↓ bikarbonáty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Smíšená acidóza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↓ pH, ↑pCO2, ↓ bikarbonáty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Hypoxémie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↓ O2 v krvi plodu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Hypoxie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↓ O2 ve tkáních plodu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Asfyxie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hypoxie + metabolická acidóza (pH </a:t>
                      </a:r>
                      <a:r>
                        <a:rPr lang="cs-CZ" sz="1600" dirty="0" err="1">
                          <a:effectLst/>
                        </a:rPr>
                        <a:t>a.umbilicalis</a:t>
                      </a:r>
                      <a:r>
                        <a:rPr lang="cs-CZ" sz="1600" dirty="0">
                          <a:effectLst/>
                        </a:rPr>
                        <a:t> &lt; 7, deficit bází ≥ 12 </a:t>
                      </a:r>
                      <a:r>
                        <a:rPr lang="cs-CZ" sz="1600" dirty="0" err="1">
                          <a:effectLst/>
                        </a:rPr>
                        <a:t>mmol</a:t>
                      </a:r>
                      <a:r>
                        <a:rPr lang="cs-CZ" sz="1600" dirty="0">
                          <a:effectLst/>
                        </a:rPr>
                        <a:t>/l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07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Asfyxie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APG ?</a:t>
            </a:r>
          </a:p>
          <a:p>
            <a:pPr>
              <a:defRPr/>
            </a:pPr>
            <a:r>
              <a:rPr lang="cs-CZ" dirty="0"/>
              <a:t>30 – 40 % novorozenců … nízká hodnota APG – metabolická acidóza</a:t>
            </a:r>
          </a:p>
          <a:p>
            <a:pPr>
              <a:defRPr/>
            </a:pPr>
            <a:r>
              <a:rPr lang="cs-CZ" dirty="0"/>
              <a:t>Vývoj asfyxie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 err="1"/>
              <a:t>Hyperkapnie</a:t>
            </a:r>
            <a:endParaRPr lang="cs-CZ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/>
              <a:t>Hypoxie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cs-CZ" dirty="0"/>
              <a:t>Metabolická acidóza</a:t>
            </a:r>
          </a:p>
          <a:p>
            <a:pPr marL="571500" indent="-514350">
              <a:defRPr/>
            </a:pPr>
            <a:r>
              <a:rPr lang="cs-CZ" dirty="0"/>
              <a:t>Pro diagnózu je nutné vyšetřit fetální krev</a:t>
            </a:r>
          </a:p>
          <a:p>
            <a:pPr marL="571500" indent="-514350">
              <a:defRPr/>
            </a:pPr>
            <a:r>
              <a:rPr lang="cs-CZ" dirty="0"/>
              <a:t>Kritická hodnota pH &lt; 7 (6,9 ?)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Možnosti diagnostiky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err="1"/>
              <a:t>Antepartální</a:t>
            </a:r>
            <a:r>
              <a:rPr lang="cs-CZ" dirty="0"/>
              <a:t> vyšetření – prakticky použitelná, neinvazivní metoda </a:t>
            </a:r>
            <a:r>
              <a:rPr lang="cs-CZ" dirty="0" err="1"/>
              <a:t>nexistuje</a:t>
            </a:r>
            <a:endParaRPr lang="cs-CZ" dirty="0"/>
          </a:p>
          <a:p>
            <a:pPr marL="400050" lvl="1" indent="0">
              <a:buNone/>
              <a:defRPr/>
            </a:pPr>
            <a:r>
              <a:rPr lang="cs-CZ" dirty="0"/>
              <a:t>(PUBS=perkutánní umbilikální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 err="1"/>
              <a:t>Intrapartální</a:t>
            </a:r>
            <a:r>
              <a:rPr lang="cs-CZ" dirty="0"/>
              <a:t> vyšetření –  prakticky použitelná, neinvazivní metoda neexistuje, pouze odběr z hlavičky plodu (FBSS=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scalp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), FPO – klinické studie – nevede ke zlepšení výstupu</a:t>
            </a:r>
          </a:p>
          <a:p>
            <a:pPr>
              <a:defRPr/>
            </a:pPr>
            <a:r>
              <a:rPr lang="cs-CZ" dirty="0"/>
              <a:t>Kontrola po porodu – retrospektivní význam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Plod udržuje pH v úzkých mezích</a:t>
            </a:r>
          </a:p>
          <a:p>
            <a:pPr>
              <a:defRPr/>
            </a:pPr>
            <a:r>
              <a:rPr lang="cs-CZ" dirty="0" err="1"/>
              <a:t>Pufrovací</a:t>
            </a:r>
            <a:r>
              <a:rPr lang="cs-CZ" dirty="0"/>
              <a:t> systém – </a:t>
            </a:r>
            <a:r>
              <a:rPr lang="cs-CZ" dirty="0" err="1"/>
              <a:t>bikarbonátym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pPr>
              <a:defRPr/>
            </a:pPr>
            <a:r>
              <a:rPr lang="cs-CZ" dirty="0"/>
              <a:t>Respirační –smíšená – metabolická acidóza</a:t>
            </a:r>
          </a:p>
          <a:p>
            <a:pPr>
              <a:defRPr/>
            </a:pPr>
            <a:r>
              <a:rPr lang="cs-CZ" dirty="0"/>
              <a:t>Etiologie – </a:t>
            </a:r>
            <a:r>
              <a:rPr lang="cs-CZ" dirty="0" err="1"/>
              <a:t>uteroplacentární</a:t>
            </a:r>
            <a:r>
              <a:rPr lang="cs-CZ" dirty="0"/>
              <a:t> </a:t>
            </a:r>
            <a:r>
              <a:rPr lang="cs-CZ" dirty="0" err="1"/>
              <a:t>hypoperfúze</a:t>
            </a:r>
            <a:r>
              <a:rPr lang="cs-CZ" dirty="0"/>
              <a:t> – snížení </a:t>
            </a:r>
            <a:r>
              <a:rPr lang="cs-CZ" dirty="0" err="1"/>
              <a:t>oxygenace</a:t>
            </a:r>
            <a:r>
              <a:rPr lang="cs-CZ" dirty="0"/>
              <a:t> tkání plodu a anaerobní metabolismus</a:t>
            </a:r>
          </a:p>
          <a:p>
            <a:pPr>
              <a:defRPr/>
            </a:pPr>
            <a:r>
              <a:rPr lang="cs-CZ" dirty="0"/>
              <a:t>Placenta zastupuje funkci ledvin a plic v eliminaci H</a:t>
            </a:r>
            <a:r>
              <a:rPr lang="cs-CZ" baseline="30000" dirty="0"/>
              <a:t>+</a:t>
            </a:r>
          </a:p>
          <a:p>
            <a:pPr>
              <a:defRPr/>
            </a:pP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– rychlý průnik placentou – laktát – pomalý průnik placentou, hromadí se v plodu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Monitorování stavu plodu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Cíl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Prevence</a:t>
            </a:r>
          </a:p>
          <a:p>
            <a:pPr lvl="1" eaLnBrk="1" hangingPunct="1"/>
            <a:r>
              <a:rPr lang="cs-CZ"/>
              <a:t>Nitroděložní smrti</a:t>
            </a:r>
          </a:p>
          <a:p>
            <a:pPr lvl="1" eaLnBrk="1" hangingPunct="1"/>
            <a:r>
              <a:rPr lang="cs-CZ"/>
              <a:t>Asfyxie</a:t>
            </a:r>
          </a:p>
          <a:p>
            <a:pPr lvl="1" eaLnBrk="1" hangingPunct="1"/>
            <a:r>
              <a:rPr lang="cs-CZ"/>
              <a:t>Dalších komplikací vedoucích k neonatální morbiditě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Metody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Non-stress test</a:t>
            </a:r>
          </a:p>
          <a:p>
            <a:pPr eaLnBrk="1" hangingPunct="1"/>
            <a:r>
              <a:rPr lang="cs-CZ" dirty="0"/>
              <a:t>Biofyzikální profil</a:t>
            </a:r>
          </a:p>
          <a:p>
            <a:pPr eaLnBrk="1" hangingPunct="1"/>
            <a:r>
              <a:rPr lang="cs-CZ" dirty="0"/>
              <a:t>Modifikovaný biofyzikální profil</a:t>
            </a:r>
          </a:p>
          <a:p>
            <a:pPr eaLnBrk="1" hangingPunct="1"/>
            <a:r>
              <a:rPr lang="cs-CZ" dirty="0"/>
              <a:t>Zátěžový test</a:t>
            </a:r>
          </a:p>
          <a:p>
            <a:pPr eaLnBrk="1" hangingPunct="1"/>
            <a:r>
              <a:rPr lang="cs-CZ" dirty="0"/>
              <a:t>Pohyby plodu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991544" y="548680"/>
          <a:ext cx="792088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Non-stress test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Biofyzikální profil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Modifikovaný biofyzikální profil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Zátěžový test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Pohyby plodu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89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62484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Efektivita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Kontroverzní – neexistují randomizované studie</a:t>
            </a:r>
          </a:p>
          <a:p>
            <a:pPr eaLnBrk="1" hangingPunct="1"/>
            <a:r>
              <a:rPr lang="cs-CZ" dirty="0"/>
              <a:t>Pouze</a:t>
            </a:r>
          </a:p>
          <a:p>
            <a:pPr lvl="1" eaLnBrk="1" hangingPunct="1"/>
            <a:r>
              <a:rPr lang="cs-CZ" dirty="0"/>
              <a:t>Observační studie dokládají nižší výskyt nitroděložní smrti – proti historickým kontrolám</a:t>
            </a:r>
          </a:p>
          <a:p>
            <a:pPr lvl="1" eaLnBrk="1" hangingPunct="1"/>
            <a:r>
              <a:rPr lang="cs-CZ" dirty="0"/>
              <a:t>Nižší výskyt nitroděložní smrti u primárně rizikové populace proti netestované běžné populaci</a:t>
            </a:r>
          </a:p>
          <a:p>
            <a:pPr lvl="1" eaLnBrk="1" hangingPunct="1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Metabolismus plodu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Produkce kyselin</a:t>
            </a:r>
          </a:p>
          <a:p>
            <a:pPr eaLnBrk="1" hangingPunct="1"/>
            <a:r>
              <a:rPr lang="cs-CZ"/>
              <a:t>pH plodu je udržováno ve fyziologickém rozmezí</a:t>
            </a:r>
          </a:p>
          <a:p>
            <a:pPr eaLnBrk="1" hangingPunct="1"/>
            <a:r>
              <a:rPr lang="cs-CZ"/>
              <a:t>Jinak hrozí poškození funkce orgánů (mozek, srdce)</a:t>
            </a:r>
          </a:p>
          <a:p>
            <a:pPr eaLnBrk="1" hangingPunct="1"/>
            <a:r>
              <a:rPr lang="cs-CZ"/>
              <a:t>Pufrovací systém</a:t>
            </a:r>
          </a:p>
          <a:p>
            <a:pPr lvl="2" eaLnBrk="1" hangingPunct="1"/>
            <a:r>
              <a:rPr lang="cs-CZ"/>
              <a:t>Bikarbonáty</a:t>
            </a:r>
          </a:p>
          <a:p>
            <a:pPr lvl="2" eaLnBrk="1" hangingPunct="1"/>
            <a:r>
              <a:rPr lang="cs-CZ"/>
              <a:t>Hemoglobin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Indikace</a:t>
            </a: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1800" dirty="0"/>
              <a:t>Diabetes </a:t>
            </a:r>
            <a:r>
              <a:rPr lang="cs-CZ" sz="1800" dirty="0" err="1"/>
              <a:t>mellitus</a:t>
            </a:r>
            <a:endParaRPr lang="cs-CZ" sz="1800" dirty="0"/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Hypertenze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IUGR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err="1"/>
              <a:t>Gemini</a:t>
            </a:r>
            <a:endParaRPr lang="cs-CZ" sz="1800" dirty="0"/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Omezení pohybové aktivity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SLE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APS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Srpkovitá anemie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err="1"/>
              <a:t>Isoimunizace</a:t>
            </a:r>
            <a:endParaRPr lang="cs-CZ" sz="1800" dirty="0"/>
          </a:p>
          <a:p>
            <a:pPr eaLnBrk="1" hangingPunct="1">
              <a:lnSpc>
                <a:spcPct val="80000"/>
              </a:lnSpc>
            </a:pPr>
            <a:r>
              <a:rPr lang="cs-CZ" sz="1800" dirty="0" err="1"/>
              <a:t>Oligohydramnion</a:t>
            </a:r>
            <a:r>
              <a:rPr lang="cs-CZ" sz="1800" dirty="0"/>
              <a:t>, </a:t>
            </a:r>
            <a:r>
              <a:rPr lang="cs-CZ" sz="1800" dirty="0" err="1"/>
              <a:t>polyhydramnion</a:t>
            </a:r>
            <a:endParaRPr lang="cs-CZ" sz="1800" dirty="0"/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Anamnestická demise plodu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PPROM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err="1"/>
              <a:t>Nonimunní</a:t>
            </a:r>
            <a:r>
              <a:rPr lang="cs-CZ" sz="1800" dirty="0"/>
              <a:t> hydrops, cyanotická srdeční vada matky, </a:t>
            </a:r>
            <a:r>
              <a:rPr lang="cs-CZ" sz="1800" dirty="0" err="1"/>
              <a:t>hyperthyreosa</a:t>
            </a:r>
            <a:endParaRPr lang="cs-CZ" sz="1800" dirty="0"/>
          </a:p>
          <a:p>
            <a:pPr eaLnBrk="1" hangingPunct="1">
              <a:lnSpc>
                <a:spcPct val="80000"/>
              </a:lnSpc>
            </a:pPr>
            <a:r>
              <a:rPr lang="cs-CZ" sz="1800" dirty="0"/>
              <a:t>Pravděpodobně: pokročilý </a:t>
            </a:r>
            <a:r>
              <a:rPr lang="cs-CZ" sz="1800" dirty="0" err="1"/>
              <a:t>maternální</a:t>
            </a:r>
            <a:r>
              <a:rPr lang="cs-CZ" sz="1800" dirty="0"/>
              <a:t> věk, obezita, patologický </a:t>
            </a:r>
            <a:r>
              <a:rPr lang="cs-CZ" sz="1800" dirty="0" err="1"/>
              <a:t>screening</a:t>
            </a:r>
            <a:r>
              <a:rPr lang="cs-CZ" sz="1800" dirty="0"/>
              <a:t>, strukturální abnormality plodu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063552" y="476673"/>
          <a:ext cx="8064896" cy="5904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Indikace fetální surveilance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Diabetes mellitus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Hypertenze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IUGR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Gemini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Omezení pohybové aktivity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Systémový lupus erytematodes - SLE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Antifosfolipidový syndrom - APS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Srpkovitá anemie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Isoimunizace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Oligohydramnion, polyhydramnion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Anamnestická demise plodu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PPROM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Nonimunní hydrops, cyanotická srdeční vada matky, hyperthyreosa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58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Pravděpodobně: pokročilý </a:t>
                      </a:r>
                      <a:r>
                        <a:rPr lang="cs-CZ" sz="1600" dirty="0" err="1">
                          <a:effectLst/>
                        </a:rPr>
                        <a:t>maternální</a:t>
                      </a:r>
                      <a:r>
                        <a:rPr lang="cs-CZ" sz="1600" dirty="0">
                          <a:effectLst/>
                        </a:rPr>
                        <a:t> věk, obezita, patologický </a:t>
                      </a:r>
                      <a:r>
                        <a:rPr lang="cs-CZ" sz="1600" dirty="0" err="1">
                          <a:effectLst/>
                        </a:rPr>
                        <a:t>screening</a:t>
                      </a:r>
                      <a:r>
                        <a:rPr lang="cs-CZ" sz="1600" dirty="0">
                          <a:effectLst/>
                        </a:rPr>
                        <a:t>, strukturální abnormality plodu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131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Efektivita vyšetřovacích metod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0752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Falešná negativita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Falešná pozitivita(%)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35-60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0,2-0,65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55-90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0,07-0,08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40 - 50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MBFP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857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400" y="0"/>
            <a:ext cx="45085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Pohyby plodu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Konsensus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Kritický počet ???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Nejméně 10 pohybů během 12 hodin při obvyklé aktivitě matky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Nejméně 10 pohybů během 2 hodin při klidu matky a soustředění na pohyby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Nejméně 4 pohyby během 1 hodiny při klidu matky a soustředění na pohyby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Nejméně 10 pohybů během 25 minut u gravidity 22 – 36 týdnů a 35 minut u gravidity starší 37  týdnů</a:t>
            </a:r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35560" y="620688"/>
          <a:ext cx="7848872" cy="391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Kritéria normální pohybové aktivity plodu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Nejméně 10 pohybů během 12 hodin při obvyklé aktivitě matky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Nejméně 10 pohybů během 2 hodin při klidu matky a soustředění na pohyby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Nejméně 4 pohyby během 1 hodiny při klidu matky a soustředění na pohyby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3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Nejméně 10 pohybů během 25 minut u gravidity 22 – 36 týdnů a 35 minut u gravidity starší 37  týdnů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708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NST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≥ 2 akcelerace … dobrý ukazatel stavu plodu</a:t>
            </a:r>
          </a:p>
          <a:p>
            <a:r>
              <a:rPr lang="cs-CZ" dirty="0"/>
              <a:t>Falešná pozitivita – nereaktivní </a:t>
            </a:r>
            <a:r>
              <a:rPr lang="cs-CZ" dirty="0" err="1"/>
              <a:t>záznam+norm.BFP</a:t>
            </a:r>
            <a:endParaRPr lang="cs-CZ" dirty="0"/>
          </a:p>
          <a:p>
            <a:r>
              <a:rPr lang="cs-CZ" dirty="0"/>
              <a:t>Falešná negativita – reaktivní </a:t>
            </a:r>
            <a:r>
              <a:rPr lang="cs-CZ" dirty="0" err="1"/>
              <a:t>záznam+nitroděložní</a:t>
            </a:r>
            <a:r>
              <a:rPr lang="cs-CZ" dirty="0"/>
              <a:t> úmrtí do 1 týdne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Kontrakční zátěžový test</a:t>
            </a: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Fetální reakce na přechodnou redukci </a:t>
            </a:r>
            <a:r>
              <a:rPr lang="cs-CZ" dirty="0" err="1"/>
              <a:t>oxygenace</a:t>
            </a:r>
            <a:r>
              <a:rPr lang="cs-CZ" dirty="0"/>
              <a:t> při děložní kontrakci (pO</a:t>
            </a:r>
            <a:r>
              <a:rPr lang="cs-CZ" baseline="-25000" dirty="0"/>
              <a:t>2 </a:t>
            </a:r>
            <a:r>
              <a:rPr lang="en-US" dirty="0"/>
              <a:t>&lt;</a:t>
            </a:r>
            <a:r>
              <a:rPr lang="cs-CZ" dirty="0"/>
              <a:t> 20 mm </a:t>
            </a:r>
            <a:r>
              <a:rPr lang="cs-CZ" dirty="0" err="1"/>
              <a:t>Hg</a:t>
            </a:r>
            <a:r>
              <a:rPr lang="cs-CZ" dirty="0"/>
              <a:t>) </a:t>
            </a:r>
            <a:r>
              <a:rPr lang="cs-CZ" dirty="0">
                <a:cs typeface="Times New Roman" pitchFamily="18" charset="0"/>
              </a:rPr>
              <a:t>→ </a:t>
            </a:r>
            <a:r>
              <a:rPr lang="cs-CZ" dirty="0" err="1">
                <a:cs typeface="Times New Roman" pitchFamily="18" charset="0"/>
              </a:rPr>
              <a:t>chemoreceptory+baroreceptory</a:t>
            </a:r>
            <a:r>
              <a:rPr lang="cs-CZ" dirty="0">
                <a:cs typeface="Times New Roman" pitchFamily="18" charset="0"/>
              </a:rPr>
              <a:t> = </a:t>
            </a:r>
            <a:r>
              <a:rPr lang="cs-CZ" dirty="0" err="1">
                <a:cs typeface="Times New Roman" pitchFamily="18" charset="0"/>
              </a:rPr>
              <a:t>decelerace</a:t>
            </a:r>
            <a:endParaRPr lang="cs-CZ" dirty="0"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BFP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NST (reaktivní během 30 minut…2 body)</a:t>
            </a:r>
          </a:p>
          <a:p>
            <a:r>
              <a:rPr lang="cs-CZ" dirty="0"/>
              <a:t>UZ</a:t>
            </a:r>
          </a:p>
          <a:p>
            <a:pPr lvl="1"/>
            <a:r>
              <a:rPr lang="cs-CZ" dirty="0"/>
              <a:t>AFV (alespoň jedna kapsa 2x1 cm … 2 body)</a:t>
            </a:r>
          </a:p>
          <a:p>
            <a:pPr lvl="1"/>
            <a:r>
              <a:rPr lang="cs-CZ" dirty="0"/>
              <a:t>Dýchací pohyby (</a:t>
            </a:r>
            <a:r>
              <a:rPr lang="en-US" dirty="0"/>
              <a:t>&gt;</a:t>
            </a:r>
            <a:r>
              <a:rPr lang="cs-CZ" dirty="0"/>
              <a:t>1 epizoda pohybů ≥30 sec. během 30 minut …2 body)</a:t>
            </a:r>
            <a:endParaRPr lang="en-US" dirty="0"/>
          </a:p>
          <a:p>
            <a:pPr lvl="1"/>
            <a:r>
              <a:rPr lang="cs-CZ" dirty="0"/>
              <a:t>Pohyby (</a:t>
            </a:r>
            <a:r>
              <a:rPr lang="en-US" dirty="0"/>
              <a:t>&gt;</a:t>
            </a:r>
            <a:r>
              <a:rPr lang="cs-CZ" dirty="0"/>
              <a:t>3 epizoda diskrétních pohybů končetin během 30 minut …2 body)</a:t>
            </a:r>
          </a:p>
          <a:p>
            <a:pPr lvl="1"/>
            <a:r>
              <a:rPr lang="cs-CZ" dirty="0"/>
              <a:t>Tonus (</a:t>
            </a:r>
            <a:r>
              <a:rPr lang="en-US" dirty="0"/>
              <a:t>&gt;</a:t>
            </a:r>
            <a:r>
              <a:rPr lang="cs-CZ" dirty="0"/>
              <a:t>1 epizoda extenzí končetin nebo páteře během 30 minut …2 body)</a:t>
            </a:r>
          </a:p>
          <a:p>
            <a:r>
              <a:rPr lang="cs-CZ" dirty="0"/>
              <a:t>Modifikovaný NST=NST+AFV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207568" y="1124745"/>
          <a:ext cx="7704856" cy="454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Vyšetření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Bodové hodnocení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NST (reaktivní během 30 minut)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AFV (alespoň jedna kapsa 2x1 cm)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Dýchací pohyby (&gt;1 epizoda pohybů ≥30 sec. během 30 minut)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Pohyby (&gt;3 epizoda diskrétních pohybů končetin během 30 minut)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Tonus (&gt;1 epizoda extenzí končetin nebo páteře během 30 minut)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2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Hypoxie plodu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Porucha oxygenace maternální krve</a:t>
            </a:r>
          </a:p>
          <a:p>
            <a:pPr eaLnBrk="1" hangingPunct="1"/>
            <a:r>
              <a:rPr lang="cs-CZ"/>
              <a:t>Porucha funkce placenty</a:t>
            </a:r>
          </a:p>
          <a:p>
            <a:pPr eaLnBrk="1" hangingPunct="1"/>
            <a:r>
              <a:rPr lang="cs-CZ"/>
              <a:t>Porucha oxidativního metabolismu – produkce organických kyselin (laktát) – akumulace laktátu – orgánové poruchy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135561" y="548680"/>
          <a:ext cx="7992889" cy="5616624"/>
        </p:xfrm>
        <a:graphic>
          <a:graphicData uri="http://schemas.openxmlformats.org/drawingml/2006/table">
            <a:tbl>
              <a:tblPr/>
              <a:tblGrid>
                <a:gridCol w="133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Parametr</a:t>
                      </a:r>
                      <a:endParaRPr lang="cs-CZ" sz="16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Norma (2 body)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Abnormální nález (0 bodů)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NST - reaktivní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Nejméně 2 akcelerace během 20 minut</a:t>
                      </a:r>
                      <a:endParaRPr lang="cs-CZ" sz="16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≤ 2 akcelerace nebo 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nehodnotitelný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NST během 20 minut</a:t>
                      </a:r>
                      <a:endParaRPr lang="cs-CZ" sz="16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Dýchací pohyby plodu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Nejméně jedna epizoda trvající &gt; 30 sekund nebo  &gt;20 sekund v průběhu 30 minut 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Žádné dýchací pohyby nebo dýchací pohyby trvající ≤ 20 </a:t>
                      </a:r>
                      <a:r>
                        <a:rPr lang="cs-CZ" sz="18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ev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≤ 30 sekund</a:t>
                      </a:r>
                      <a:endParaRPr lang="cs-CZ" sz="16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Pohyby plodu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Nejméně 3 pohyby trupu nebo končetin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≤ 3 pohyby trupu nebo končetin</a:t>
                      </a:r>
                      <a:endParaRPr lang="cs-CZ" sz="16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Svalový tonus plodu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Nejméně jedna epizoda flexe a extenze končetin nebo trupu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Žádné pohyby, nebo pomalé a neúplné pohyby končetin či trupu</a:t>
                      </a:r>
                      <a:endParaRPr lang="cs-CZ" sz="16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AFI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Nejméně jedna kapsa &gt; 2 cm ve vertikální ose</a:t>
                      </a:r>
                      <a:endParaRPr lang="cs-CZ" sz="16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Největší kapsa plodové vody ≤ 2 cm ve vertikální ose</a:t>
                      </a:r>
                      <a:endParaRPr lang="cs-CZ" sz="16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0"/>
            <a:ext cx="57023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AFV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Fetální reakce na přechodnou redukci </a:t>
            </a:r>
            <a:r>
              <a:rPr lang="cs-CZ" sz="2400" dirty="0" err="1"/>
              <a:t>oxygenace</a:t>
            </a:r>
            <a:r>
              <a:rPr lang="cs-CZ" sz="2400" dirty="0"/>
              <a:t> při děložní kontrakci (pO</a:t>
            </a:r>
            <a:r>
              <a:rPr lang="cs-CZ" sz="2400" baseline="-25000" dirty="0"/>
              <a:t>2 </a:t>
            </a:r>
            <a:r>
              <a:rPr lang="en-US" sz="2400" dirty="0"/>
              <a:t>&lt;</a:t>
            </a:r>
            <a:r>
              <a:rPr lang="cs-CZ" sz="2400" dirty="0"/>
              <a:t> 20 mm </a:t>
            </a:r>
            <a:r>
              <a:rPr lang="cs-CZ" sz="2400" dirty="0" err="1"/>
              <a:t>Hg</a:t>
            </a:r>
            <a:r>
              <a:rPr lang="cs-CZ" sz="2400" dirty="0"/>
              <a:t>) </a:t>
            </a:r>
            <a:r>
              <a:rPr lang="cs-CZ" sz="2400" dirty="0">
                <a:cs typeface="Times New Roman" pitchFamily="18" charset="0"/>
              </a:rPr>
              <a:t>→ redistribuce oběhu – oligurie – </a:t>
            </a:r>
            <a:r>
              <a:rPr lang="cs-CZ" sz="2400" dirty="0" err="1">
                <a:cs typeface="Times New Roman" pitchFamily="18" charset="0"/>
              </a:rPr>
              <a:t>oligohydramnion</a:t>
            </a:r>
            <a:endParaRPr lang="cs-CZ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cs typeface="Times New Roman" pitchFamily="18" charset="0"/>
              </a:rPr>
              <a:t>SDP = </a:t>
            </a:r>
            <a:r>
              <a:rPr lang="cs-CZ" sz="2400" dirty="0"/>
              <a:t>single </a:t>
            </a:r>
            <a:r>
              <a:rPr lang="cs-CZ" sz="2400" dirty="0" err="1"/>
              <a:t>deepest</a:t>
            </a:r>
            <a:r>
              <a:rPr lang="cs-CZ" sz="2400" dirty="0"/>
              <a:t> </a:t>
            </a:r>
            <a:r>
              <a:rPr lang="cs-CZ" sz="2400" dirty="0" err="1"/>
              <a:t>amniotic</a:t>
            </a:r>
            <a:r>
              <a:rPr lang="cs-CZ" sz="2400" dirty="0"/>
              <a:t> fluid </a:t>
            </a:r>
            <a:r>
              <a:rPr lang="cs-CZ" sz="2400" dirty="0" err="1"/>
              <a:t>pocket</a:t>
            </a:r>
            <a:r>
              <a:rPr lang="cs-CZ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Oligohydramnion</a:t>
            </a:r>
            <a:r>
              <a:rPr lang="cs-CZ" dirty="0"/>
              <a:t> &lt;2 cm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Norma  ≥2 cm and &lt;8 cm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Polyhydramnion</a:t>
            </a:r>
            <a:r>
              <a:rPr lang="cs-CZ" dirty="0"/>
              <a:t>  ≥8 cm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AFI = </a:t>
            </a:r>
            <a:r>
              <a:rPr lang="cs-CZ" sz="2400" dirty="0" err="1"/>
              <a:t>amniotic</a:t>
            </a:r>
            <a:r>
              <a:rPr lang="cs-CZ" sz="2400" dirty="0"/>
              <a:t> fluid index 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Oligohydramnion</a:t>
            </a:r>
            <a:r>
              <a:rPr lang="cs-CZ" dirty="0"/>
              <a:t> ≤5 cm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Norma  </a:t>
            </a:r>
            <a:r>
              <a:rPr lang="en-US" dirty="0"/>
              <a:t>&lt;</a:t>
            </a:r>
            <a:r>
              <a:rPr lang="cs-CZ" dirty="0"/>
              <a:t>5 cm and </a:t>
            </a:r>
            <a:r>
              <a:rPr lang="en-US" dirty="0"/>
              <a:t>&gt;</a:t>
            </a:r>
            <a:r>
              <a:rPr lang="cs-CZ" dirty="0"/>
              <a:t>24 cm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Polyhydramnion</a:t>
            </a:r>
            <a:r>
              <a:rPr lang="cs-CZ" dirty="0"/>
              <a:t>  ≥24 cm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423592" y="836713"/>
          <a:ext cx="7488832" cy="518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Hodnocení množství plodové vody pomocí ultrasonografie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SDP = single deepest amniotic fluid pocket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2400">
                          <a:effectLst/>
                        </a:rPr>
                        <a:t>Oligohydramnion &lt;2 cm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2400">
                          <a:effectLst/>
                        </a:rPr>
                        <a:t>Norma  ≥2 cm and &lt;8 cm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2400">
                          <a:effectLst/>
                        </a:rPr>
                        <a:t>Polyhydramnion  ≥8 cm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AFI = </a:t>
                      </a:r>
                      <a:r>
                        <a:rPr lang="cs-CZ" sz="2400" dirty="0" err="1">
                          <a:effectLst/>
                        </a:rPr>
                        <a:t>amniotic</a:t>
                      </a:r>
                      <a:r>
                        <a:rPr lang="cs-CZ" sz="2400" dirty="0">
                          <a:effectLst/>
                        </a:rPr>
                        <a:t> fluid index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2400" dirty="0" err="1">
                          <a:effectLst/>
                        </a:rPr>
                        <a:t>Oligohydramnion</a:t>
                      </a:r>
                      <a:r>
                        <a:rPr lang="cs-CZ" sz="2400" dirty="0">
                          <a:effectLst/>
                        </a:rPr>
                        <a:t> ≤5 cm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2400" dirty="0">
                          <a:effectLst/>
                        </a:rPr>
                        <a:t>Norma  &lt;5 cm and &gt;24 cm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2400" dirty="0" err="1">
                          <a:effectLst/>
                        </a:rPr>
                        <a:t>Polyhydramnion</a:t>
                      </a:r>
                      <a:r>
                        <a:rPr lang="cs-CZ" sz="2400" dirty="0">
                          <a:effectLst/>
                        </a:rPr>
                        <a:t>  ≥24 cm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834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Dopplerovská velocimetrie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Abnormální vývoj placenty … </a:t>
            </a:r>
            <a:r>
              <a:rPr lang="cs-CZ" dirty="0" err="1"/>
              <a:t>hemodynamické</a:t>
            </a:r>
            <a:r>
              <a:rPr lang="cs-CZ" dirty="0"/>
              <a:t> změny (60 – 70 % placentárního řečiště je kompromitováno)</a:t>
            </a:r>
          </a:p>
          <a:p>
            <a:pPr lvl="1"/>
            <a:r>
              <a:rPr lang="cs-CZ" dirty="0"/>
              <a:t>MCA odpor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↓, aortální odpor ↑,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enddiastolický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tok v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a.umbilicalis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se zastaví, nebo je negativní,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ductus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venosus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vena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cava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odpor ↑</a:t>
            </a:r>
          </a:p>
          <a:p>
            <a:pPr lvl="1"/>
            <a:r>
              <a:rPr lang="cs-CZ" dirty="0">
                <a:latin typeface="Times New Roman" pitchFamily="18" charset="0"/>
                <a:cs typeface="Times New Roman" pitchFamily="18" charset="0"/>
              </a:rPr>
              <a:t>Potvrzeno randomizovanými studiemi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a.umbilicalis</a:t>
            </a: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Uteroplacentární insuficience</a:t>
            </a:r>
          </a:p>
          <a:p>
            <a:r>
              <a:rPr lang="cs-CZ"/>
              <a:t>Časný výskyt růstové restrikce</a:t>
            </a:r>
          </a:p>
          <a:p>
            <a:r>
              <a:rPr lang="cs-CZ"/>
              <a:t>Použitelnost pouze u IUGR (PÚ - OR 0.71, 95% CI 0.52-0.98, 1.2 vs 1.7 %, number needed to treat 203) </a:t>
            </a:r>
          </a:p>
          <a:p>
            <a:r>
              <a:rPr lang="cs-CZ"/>
              <a:t>U low risk populace nezlepšuje outcome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a.cerebri media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Dopplerovské vyšetření rychlosti toku a.cerebri media – nejlepší ukazatel fetální anemie</a:t>
            </a:r>
          </a:p>
          <a:p>
            <a:r>
              <a:rPr lang="cs-CZ"/>
              <a:t>IUGR </a:t>
            </a:r>
          </a:p>
          <a:p>
            <a:r>
              <a:rPr lang="cs-CZ"/>
              <a:t>Redistribuce krevního oběhu - výzkum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Fetální žilní systém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Kombinace s a.umbilicalis</a:t>
            </a:r>
          </a:p>
          <a:p>
            <a:r>
              <a:rPr lang="cs-CZ"/>
              <a:t>Pulzace v.umbilicalis – kardiální dysfunkce</a:t>
            </a:r>
          </a:p>
          <a:p>
            <a:r>
              <a:rPr lang="cs-CZ"/>
              <a:t>Predikuje outcome u IUGR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a.uterina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fyziologické gravidity se odpor </a:t>
            </a:r>
            <a:r>
              <a:rPr lang="cs-CZ" dirty="0" err="1"/>
              <a:t>a.uterina</a:t>
            </a:r>
            <a:r>
              <a:rPr lang="cs-CZ" dirty="0"/>
              <a:t> snižuje</a:t>
            </a:r>
          </a:p>
          <a:p>
            <a:r>
              <a:rPr lang="cs-CZ" dirty="0"/>
              <a:t>Porucha trofoblastické invaze – </a:t>
            </a:r>
            <a:r>
              <a:rPr lang="cs-CZ" dirty="0" err="1"/>
              <a:t>remodelování</a:t>
            </a:r>
            <a:r>
              <a:rPr lang="cs-CZ" dirty="0"/>
              <a:t> spirálních arterií = vysoký krevní tlak v </a:t>
            </a:r>
            <a:r>
              <a:rPr lang="cs-CZ" dirty="0" err="1"/>
              <a:t>a.uterina</a:t>
            </a:r>
            <a:r>
              <a:rPr lang="cs-CZ" dirty="0"/>
              <a:t> (uterinního řečiště)</a:t>
            </a:r>
          </a:p>
          <a:p>
            <a:r>
              <a:rPr lang="cs-CZ" dirty="0" err="1"/>
              <a:t>A.uterina</a:t>
            </a:r>
            <a:r>
              <a:rPr lang="cs-CZ" dirty="0"/>
              <a:t> </a:t>
            </a:r>
            <a:r>
              <a:rPr lang="cs-CZ" dirty="0" err="1"/>
              <a:t>notching</a:t>
            </a:r>
            <a:r>
              <a:rPr lang="cs-CZ" dirty="0"/>
              <a:t> 22 – 24.týden gravidity</a:t>
            </a:r>
          </a:p>
          <a:p>
            <a:r>
              <a:rPr lang="cs-CZ" dirty="0" err="1"/>
              <a:t>Preeclampsie</a:t>
            </a:r>
            <a:r>
              <a:rPr lang="cs-CZ" dirty="0"/>
              <a:t>, IUGR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Výběr testu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Observační studie – užití NST, CST, BFP u high risk gravidit</a:t>
            </a:r>
          </a:p>
          <a:p>
            <a:r>
              <a:rPr lang="cs-CZ"/>
              <a:t>NST mezi 24 – 28.týdnem (</a:t>
            </a:r>
            <a:r>
              <a:rPr lang="en-US"/>
              <a:t>&gt;</a:t>
            </a:r>
            <a:r>
              <a:rPr lang="cs-CZ"/>
              <a:t>50% nereaktivních)</a:t>
            </a:r>
          </a:p>
          <a:p>
            <a:r>
              <a:rPr lang="cs-CZ"/>
              <a:t>Flow a.umbilicalis + BFP - IUGR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19256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Maternální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perfúze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intervilózního</a:t>
                      </a:r>
                      <a:r>
                        <a:rPr lang="cs-CZ" dirty="0"/>
                        <a:t> prostoru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Kardiální insuficience</a:t>
                      </a:r>
                    </a:p>
                    <a:p>
                      <a:r>
                        <a:rPr lang="cs-CZ" dirty="0"/>
                        <a:t>Hypotense</a:t>
                      </a:r>
                    </a:p>
                    <a:p>
                      <a:r>
                        <a:rPr lang="cs-CZ" dirty="0"/>
                        <a:t>Hypertenze</a:t>
                      </a:r>
                    </a:p>
                    <a:p>
                      <a:r>
                        <a:rPr lang="cs-CZ" dirty="0"/>
                        <a:t>Hypovolemie</a:t>
                      </a:r>
                    </a:p>
                    <a:p>
                      <a:r>
                        <a:rPr lang="cs-CZ" dirty="0"/>
                        <a:t>Cyanotické srdeční vady</a:t>
                      </a:r>
                    </a:p>
                    <a:p>
                      <a:r>
                        <a:rPr lang="cs-CZ" dirty="0" err="1"/>
                        <a:t>Preeclampsie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Placentární bariéra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Abrupce placenty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Pupečník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Prolaps</a:t>
                      </a:r>
                    </a:p>
                    <a:p>
                      <a:r>
                        <a:rPr lang="cs-CZ" dirty="0"/>
                        <a:t>Uzel</a:t>
                      </a:r>
                    </a:p>
                    <a:p>
                      <a:r>
                        <a:rPr lang="cs-CZ" dirty="0"/>
                        <a:t>Komprese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Kardiovaskulární ústrojí plodu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Anemie</a:t>
                      </a:r>
                    </a:p>
                    <a:p>
                      <a:r>
                        <a:rPr lang="cs-CZ" dirty="0"/>
                        <a:t>Kardiální insuficience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87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Timing</a:t>
            </a:r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Zahájit při reálném riziku demise</a:t>
            </a:r>
          </a:p>
          <a:p>
            <a:r>
              <a:rPr lang="cs-CZ" dirty="0"/>
              <a:t>Riziko mrtvorozenosti u plodů </a:t>
            </a:r>
            <a:r>
              <a:rPr lang="cs-CZ" dirty="0" err="1"/>
              <a:t>norm.růstu</a:t>
            </a:r>
            <a:r>
              <a:rPr lang="cs-CZ" dirty="0"/>
              <a:t> ≥32.týden ….termín</a:t>
            </a:r>
          </a:p>
          <a:p>
            <a:r>
              <a:rPr lang="cs-CZ" dirty="0"/>
              <a:t>Jak často?</a:t>
            </a:r>
          </a:p>
          <a:p>
            <a:r>
              <a:rPr lang="cs-CZ" dirty="0"/>
              <a:t>Nejsou data</a:t>
            </a:r>
          </a:p>
          <a:p>
            <a:r>
              <a:rPr lang="cs-CZ" dirty="0"/>
              <a:t>1x týdně ?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Management </a:t>
            </a:r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Klinická situace</a:t>
            </a:r>
          </a:p>
          <a:p>
            <a:pPr lvl="1"/>
            <a:r>
              <a:rPr lang="cs-CZ" dirty="0"/>
              <a:t>Diabetes – kompenzace</a:t>
            </a:r>
          </a:p>
          <a:p>
            <a:pPr lvl="1"/>
            <a:r>
              <a:rPr lang="cs-CZ" dirty="0"/>
              <a:t>Chronická onemocnění – progrese</a:t>
            </a:r>
          </a:p>
          <a:p>
            <a:pPr lvl="1"/>
            <a:r>
              <a:rPr lang="cs-CZ" dirty="0"/>
              <a:t>Typ patologie – </a:t>
            </a:r>
            <a:r>
              <a:rPr lang="cs-CZ" dirty="0" err="1"/>
              <a:t>decelerace</a:t>
            </a:r>
            <a:r>
              <a:rPr lang="cs-CZ" dirty="0"/>
              <a:t>, ztráta variability, nereaktivní NST, BFP 0 – 2 – 4 – 6</a:t>
            </a:r>
          </a:p>
          <a:p>
            <a:pPr lvl="1"/>
            <a:r>
              <a:rPr lang="cs-CZ" dirty="0"/>
              <a:t>Pozitivní CST – 40 % porodů vaginálně </a:t>
            </a:r>
          </a:p>
          <a:p>
            <a:pPr lvl="1"/>
            <a:r>
              <a:rPr lang="cs-CZ" dirty="0" err="1"/>
              <a:t>Cost</a:t>
            </a:r>
            <a:r>
              <a:rPr lang="cs-CZ" dirty="0"/>
              <a:t> benefit - ? Chybí data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Antepartální CTG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</a:t>
            </a:r>
          </a:p>
        </p:txBody>
      </p:sp>
      <p:sp>
        <p:nvSpPr>
          <p:cNvPr id="768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Prevence </a:t>
            </a:r>
          </a:p>
          <a:p>
            <a:pPr lvl="1"/>
            <a:r>
              <a:rPr lang="cs-CZ" dirty="0"/>
              <a:t>Intrauterinní smrti plodu</a:t>
            </a:r>
          </a:p>
          <a:p>
            <a:pPr lvl="1"/>
            <a:r>
              <a:rPr lang="cs-CZ" dirty="0"/>
              <a:t>Neurologického poškození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Fyziologie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Převodní srdeční systém se vyvíjí mezi 3 – 6.týdnem gravidity</a:t>
            </a:r>
          </a:p>
          <a:p>
            <a:r>
              <a:rPr lang="cs-CZ"/>
              <a:t>Autonomní nervový systém</a:t>
            </a:r>
          </a:p>
          <a:p>
            <a:pPr lvl="1"/>
            <a:r>
              <a:rPr lang="cs-CZ"/>
              <a:t>Chemoreceptory</a:t>
            </a:r>
          </a:p>
          <a:p>
            <a:pPr lvl="1"/>
            <a:r>
              <a:rPr lang="cs-CZ"/>
              <a:t>Baroreceptory</a:t>
            </a:r>
          </a:p>
          <a:p>
            <a:pPr lvl="1"/>
            <a:r>
              <a:rPr lang="cs-CZ"/>
              <a:t>Činnost CNS (spánek, bdělost)</a:t>
            </a:r>
          </a:p>
          <a:p>
            <a:pPr lvl="1"/>
            <a:r>
              <a:rPr lang="cs-CZ"/>
              <a:t>Hormonální regulace</a:t>
            </a:r>
          </a:p>
          <a:p>
            <a:pPr lvl="1"/>
            <a:r>
              <a:rPr lang="cs-CZ"/>
              <a:t>Kontrola objemu cirkulující krve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Autonomní nervový systém</a:t>
            </a:r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/>
              <a:t>Parasympaticus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N.vagus</a:t>
            </a:r>
            <a:r>
              <a:rPr lang="cs-CZ" dirty="0"/>
              <a:t> (</a:t>
            </a:r>
            <a:r>
              <a:rPr lang="cs-CZ" dirty="0" err="1"/>
              <a:t>medulla</a:t>
            </a:r>
            <a:r>
              <a:rPr lang="cs-CZ" dirty="0"/>
              <a:t> </a:t>
            </a:r>
            <a:r>
              <a:rPr lang="cs-CZ" dirty="0" err="1"/>
              <a:t>oblongata</a:t>
            </a:r>
            <a:r>
              <a:rPr lang="cs-CZ" dirty="0"/>
              <a:t>) </a:t>
            </a:r>
            <a:r>
              <a:rPr lang="cs-CZ" dirty="0">
                <a:cs typeface="Times New Roman" pitchFamily="18" charset="0"/>
              </a:rPr>
              <a:t>→ sinoatriální a atrioventrikulární nodus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cs typeface="Times New Roman" pitchFamily="18" charset="0"/>
              </a:rPr>
              <a:t>Chronotropní</a:t>
            </a:r>
            <a:r>
              <a:rPr lang="cs-CZ" dirty="0">
                <a:cs typeface="Times New Roman" pitchFamily="18" charset="0"/>
              </a:rPr>
              <a:t> efekt (zpomalení srdeční akce)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cs typeface="Times New Roman" pitchFamily="18" charset="0"/>
              </a:rPr>
              <a:t>Oscilatorní</a:t>
            </a:r>
            <a:r>
              <a:rPr lang="cs-CZ" dirty="0">
                <a:cs typeface="Times New Roman" pitchFamily="18" charset="0"/>
              </a:rPr>
              <a:t> efekt (variabilita intervalů R-R)</a:t>
            </a:r>
          </a:p>
          <a:p>
            <a:pPr>
              <a:lnSpc>
                <a:spcPct val="90000"/>
              </a:lnSpc>
            </a:pPr>
            <a:r>
              <a:rPr lang="cs-CZ" dirty="0" err="1">
                <a:cs typeface="Times New Roman" pitchFamily="18" charset="0"/>
              </a:rPr>
              <a:t>Sympaticus</a:t>
            </a:r>
            <a:endParaRPr lang="cs-CZ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cs typeface="Times New Roman" pitchFamily="18" charset="0"/>
              </a:rPr>
              <a:t>Myokard plodu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cs typeface="Times New Roman" pitchFamily="18" charset="0"/>
              </a:rPr>
              <a:t>Stimulace – uvolnění noradrenalinu, zrychlení srdeční akce, zlepšení </a:t>
            </a:r>
            <a:r>
              <a:rPr lang="cs-CZ" dirty="0" err="1">
                <a:cs typeface="Times New Roman" pitchFamily="18" charset="0"/>
              </a:rPr>
              <a:t>inotropie</a:t>
            </a:r>
            <a:r>
              <a:rPr lang="cs-CZ" dirty="0">
                <a:cs typeface="Times New Roman" pitchFamily="18" charset="0"/>
              </a:rPr>
              <a:t> (síla svalové kontrakce)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Gestační stáří a srdeční aktivita</a:t>
            </a:r>
          </a:p>
        </p:txBody>
      </p:sp>
      <p:sp>
        <p:nvSpPr>
          <p:cNvPr id="829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Parasympaticus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Snížení frekvence srdeční akce s gestačním stářím</a:t>
            </a:r>
          </a:p>
          <a:p>
            <a:pPr lvl="1"/>
            <a:r>
              <a:rPr lang="cs-CZ" dirty="0"/>
              <a:t>Variabilita </a:t>
            </a:r>
            <a:r>
              <a:rPr lang="en-US" dirty="0"/>
              <a:t>&gt;</a:t>
            </a:r>
            <a:r>
              <a:rPr lang="cs-CZ" dirty="0"/>
              <a:t>24.týden</a:t>
            </a:r>
          </a:p>
          <a:p>
            <a:r>
              <a:rPr lang="cs-CZ" dirty="0" err="1"/>
              <a:t>Sympaticus</a:t>
            </a:r>
            <a:endParaRPr lang="cs-CZ" dirty="0"/>
          </a:p>
          <a:p>
            <a:pPr lvl="1"/>
            <a:r>
              <a:rPr lang="cs-CZ" dirty="0"/>
              <a:t>Akcelerace </a:t>
            </a:r>
          </a:p>
          <a:p>
            <a:pPr lvl="2"/>
            <a:r>
              <a:rPr lang="cs-CZ" dirty="0"/>
              <a:t> 24.týden – 50 % </a:t>
            </a:r>
          </a:p>
          <a:p>
            <a:pPr lvl="2"/>
            <a:r>
              <a:rPr lang="cs-CZ" dirty="0"/>
              <a:t>30.týden – 95 %normálních plodů</a:t>
            </a:r>
          </a:p>
          <a:p>
            <a:pPr lvl="2"/>
            <a:r>
              <a:rPr lang="en-US" dirty="0"/>
              <a:t>&lt;</a:t>
            </a:r>
            <a:r>
              <a:rPr lang="cs-CZ" dirty="0"/>
              <a:t>30.týdne – akcelerace o 10/min. na 10 sec.</a:t>
            </a:r>
          </a:p>
          <a:p>
            <a:pPr lvl="2"/>
            <a:r>
              <a:rPr lang="en-US" dirty="0"/>
              <a:t>&gt;</a:t>
            </a:r>
            <a:r>
              <a:rPr lang="cs-CZ" dirty="0"/>
              <a:t>30.týden – akcelerace o 15/min. na 15 sec.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144464"/>
            <a:ext cx="8713788" cy="623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Srdeční činnost a hypoxie</a:t>
            </a:r>
          </a:p>
        </p:txBody>
      </p:sp>
      <p:sp>
        <p:nvSpPr>
          <p:cNvPr id="849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cs-CZ"/>
              <a:t>Porucha oxygenace</a:t>
            </a:r>
          </a:p>
          <a:p>
            <a:pPr marL="990600" lvl="1" indent="-533400"/>
            <a:r>
              <a:rPr lang="cs-CZ"/>
              <a:t>Maternální oběh – uteroplacentární perfuse</a:t>
            </a:r>
          </a:p>
          <a:p>
            <a:pPr marL="990600" lvl="1" indent="-533400"/>
            <a:r>
              <a:rPr lang="cs-CZ"/>
              <a:t>Fetální oběh – fetoplacentární perfuse, pupečník, oběh plodu</a:t>
            </a:r>
          </a:p>
          <a:p>
            <a:pPr marL="609600" indent="-609600">
              <a:buNone/>
            </a:pPr>
            <a:endParaRPr lang="cs-CZ"/>
          </a:p>
          <a:p>
            <a:pPr marL="609600" indent="-609600"/>
            <a:endParaRPr lang="cs-CZ"/>
          </a:p>
          <a:p>
            <a:pPr marL="990600" lvl="1" indent="-533400"/>
            <a:endParaRPr lang="cs-CZ"/>
          </a:p>
          <a:p>
            <a:pPr marL="990600" lvl="1" indent="-533400"/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Hypoxemie</a:t>
            </a: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/>
              <a:t>Mírná hypoxemie v souvislosti s děložní kontrakcí</a:t>
            </a:r>
          </a:p>
          <a:p>
            <a:pPr lvl="1">
              <a:lnSpc>
                <a:spcPct val="80000"/>
              </a:lnSpc>
            </a:pPr>
            <a:r>
              <a:rPr lang="cs-CZ"/>
              <a:t>Stimulace chemoreceptorů plodu – signál do mozkového kmene – zlepšit perfusi mozku, srdce, nadledvin a placenty – stimulace sympatiku – zvýšení hladiny katecholaminů – zvýšení frekvence a variability</a:t>
            </a:r>
          </a:p>
          <a:p>
            <a:pPr>
              <a:lnSpc>
                <a:spcPct val="80000"/>
              </a:lnSpc>
            </a:pPr>
            <a:r>
              <a:rPr lang="cs-CZ"/>
              <a:t>Perzistující hypoxemie</a:t>
            </a:r>
          </a:p>
          <a:p>
            <a:pPr lvl="1">
              <a:lnSpc>
                <a:spcPct val="80000"/>
              </a:lnSpc>
            </a:pPr>
            <a:r>
              <a:rPr lang="cs-CZ"/>
              <a:t>Redistribuce oběhu – vasokonstrikce periferních cév – systémová hypertenze</a:t>
            </a:r>
          </a:p>
          <a:p>
            <a:pPr lvl="1">
              <a:lnSpc>
                <a:spcPct val="80000"/>
              </a:lnSpc>
            </a:pPr>
            <a:r>
              <a:rPr lang="cs-CZ"/>
              <a:t>Stimulace baroreceptorů – signál do mozkového kmene – aktivace n.vaguus – snížení frekvence (decelerace)</a:t>
            </a:r>
          </a:p>
          <a:p>
            <a:pPr>
              <a:lnSpc>
                <a:spcPct val="80000"/>
              </a:lnSpc>
            </a:pPr>
            <a:r>
              <a:rPr lang="cs-CZ"/>
              <a:t>Prolongovaná hypoxemie – perzistující bradykardie, rekurentní pozdní decelerace, ztráta variability, ztráta pohybů plodu a svalového tonu</a:t>
            </a:r>
          </a:p>
          <a:p>
            <a:pPr>
              <a:lnSpc>
                <a:spcPct val="80000"/>
              </a:lnSpc>
            </a:pPr>
            <a:endParaRPr lang="cs-CZ"/>
          </a:p>
          <a:p>
            <a:pPr lvl="1">
              <a:lnSpc>
                <a:spcPct val="80000"/>
              </a:lnSpc>
            </a:pP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ABR plodu - fyziologie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Metabolismus plodu produkuje (těkavou) kyselinu uhličitou a (netěkavé) organické kyseliny</a:t>
            </a:r>
          </a:p>
          <a:p>
            <a:pPr eaLnBrk="1" hangingPunct="1"/>
            <a:r>
              <a:rPr lang="cs-CZ" dirty="0"/>
              <a:t>Aerobní glykolýza – kyselina uhličitá</a:t>
            </a:r>
          </a:p>
          <a:p>
            <a:pPr eaLnBrk="1" hangingPunct="1"/>
            <a:r>
              <a:rPr lang="cs-CZ" dirty="0"/>
              <a:t>Anaerobní metabolismus – laktát, </a:t>
            </a:r>
            <a:r>
              <a:rPr lang="el-GR" dirty="0"/>
              <a:t> β-</a:t>
            </a:r>
            <a:r>
              <a:rPr lang="cs-CZ" dirty="0" err="1"/>
              <a:t>hydroxybutyrát</a:t>
            </a:r>
            <a:r>
              <a:rPr lang="cs-CZ" dirty="0"/>
              <a:t>, </a:t>
            </a:r>
            <a:r>
              <a:rPr lang="cs-CZ" dirty="0" err="1"/>
              <a:t>acetacetát</a:t>
            </a:r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0"/>
            <a:ext cx="45466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Interpretace </a:t>
            </a:r>
            <a:r>
              <a:rPr lang="cs-CZ" sz="4000" dirty="0" err="1"/>
              <a:t>antepartálního</a:t>
            </a:r>
            <a:r>
              <a:rPr lang="cs-CZ" sz="4000" dirty="0"/>
              <a:t> monitoru</a:t>
            </a:r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Nutno zohlednit</a:t>
            </a:r>
          </a:p>
          <a:p>
            <a:pPr lvl="1"/>
            <a:r>
              <a:rPr lang="cs-CZ"/>
              <a:t>Gestační stáří</a:t>
            </a:r>
          </a:p>
          <a:p>
            <a:pPr lvl="1"/>
            <a:r>
              <a:rPr lang="cs-CZ"/>
              <a:t>Maternální onemocnění a léky</a:t>
            </a:r>
          </a:p>
          <a:p>
            <a:pPr lvl="1"/>
            <a:r>
              <a:rPr lang="cs-CZ"/>
              <a:t>Fetální poruchy (IUGR, anemie, arytmie)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Interpretace antepartálního monitoru</a:t>
            </a:r>
          </a:p>
        </p:txBody>
      </p:sp>
      <p:sp>
        <p:nvSpPr>
          <p:cNvPr id="952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Akcelerace+variabilita</a:t>
            </a:r>
            <a:r>
              <a:rPr lang="cs-CZ" dirty="0"/>
              <a:t> = plod není hypoxický ani </a:t>
            </a:r>
            <a:r>
              <a:rPr lang="cs-CZ" dirty="0" err="1"/>
              <a:t>acidotický</a:t>
            </a:r>
            <a:endParaRPr lang="cs-CZ" dirty="0"/>
          </a:p>
          <a:p>
            <a:r>
              <a:rPr lang="cs-CZ" dirty="0"/>
              <a:t>Krátké a mělké </a:t>
            </a:r>
            <a:r>
              <a:rPr lang="cs-CZ" dirty="0" err="1"/>
              <a:t>decelerace</a:t>
            </a:r>
            <a:r>
              <a:rPr lang="cs-CZ" dirty="0"/>
              <a:t> jsou způsobeny aktivací chemoreceptorů a znamená pouze přechodnou </a:t>
            </a:r>
            <a:r>
              <a:rPr lang="cs-CZ" dirty="0" err="1"/>
              <a:t>hypoxemii</a:t>
            </a:r>
            <a:endParaRPr lang="cs-CZ" dirty="0"/>
          </a:p>
          <a:p>
            <a:r>
              <a:rPr lang="cs-CZ" dirty="0"/>
              <a:t>Opakované, hluboké a prolongované </a:t>
            </a:r>
            <a:r>
              <a:rPr lang="cs-CZ" dirty="0" err="1"/>
              <a:t>decelerace</a:t>
            </a:r>
            <a:r>
              <a:rPr lang="cs-CZ" dirty="0"/>
              <a:t> mohou znamenat metabolickou acidózu a hypotenzi</a:t>
            </a:r>
          </a:p>
          <a:p>
            <a:r>
              <a:rPr lang="cs-CZ" dirty="0"/>
              <a:t>Tachykardie a ztráta variability může znamenat dekompenzaci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Efektivita antepartálního CTG</a:t>
            </a:r>
          </a:p>
        </p:txBody>
      </p:sp>
      <p:sp>
        <p:nvSpPr>
          <p:cNvPr id="972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Neexistují randomizované studie (vliv na mrtvorozenost?)</a:t>
            </a:r>
          </a:p>
          <a:p>
            <a:r>
              <a:rPr lang="cs-CZ" dirty="0"/>
              <a:t>Monitorování u vysoce rizikových gravidit je všeobecně používáno (nepřímé důkazy – randomizace není možná)</a:t>
            </a:r>
          </a:p>
          <a:p>
            <a:r>
              <a:rPr lang="cs-CZ" dirty="0"/>
              <a:t>Používá se u všech gravidit s rizikem fetální smrti (placentární insuficience, poruchy </a:t>
            </a:r>
            <a:r>
              <a:rPr lang="cs-CZ" dirty="0" err="1"/>
              <a:t>uteroplacentární</a:t>
            </a:r>
            <a:r>
              <a:rPr lang="cs-CZ" dirty="0"/>
              <a:t> </a:t>
            </a:r>
            <a:r>
              <a:rPr lang="cs-CZ" dirty="0" err="1"/>
              <a:t>perfůze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NST</a:t>
            </a:r>
          </a:p>
        </p:txBody>
      </p:sp>
      <p:sp>
        <p:nvSpPr>
          <p:cNvPr id="993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 před 26 – 28 týdnem</a:t>
            </a:r>
          </a:p>
          <a:p>
            <a:r>
              <a:rPr lang="cs-CZ"/>
              <a:t>Frekvence dny – týden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Reaktivní test</a:t>
            </a:r>
            <a:br>
              <a:rPr lang="cs-CZ" sz="4000"/>
            </a:br>
            <a:endParaRPr lang="cs-CZ" sz="4000"/>
          </a:p>
        </p:txBody>
      </p:sp>
      <p:sp>
        <p:nvSpPr>
          <p:cNvPr id="1054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cs-CZ"/>
              <a:t>≥2 akcelerace 15/15 sec. během 20 minut, </a:t>
            </a:r>
            <a:r>
              <a:rPr lang="en-US"/>
              <a:t>&lt;</a:t>
            </a:r>
            <a:r>
              <a:rPr lang="cs-CZ"/>
              <a:t>32.týdnem 10/10 sec.</a:t>
            </a:r>
            <a:endParaRPr lang="en-US"/>
          </a:p>
          <a:p>
            <a:endParaRPr 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0"/>
            <a:ext cx="73533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Reaktivní s </a:t>
            </a:r>
            <a:r>
              <a:rPr lang="cs-CZ" sz="4000" dirty="0" err="1"/>
              <a:t>deceleracemi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013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Nejasný význam</a:t>
            </a:r>
          </a:p>
          <a:p>
            <a:pPr lvl="1"/>
            <a:r>
              <a:rPr lang="cs-CZ" dirty="0"/>
              <a:t>Prediktivní faktor pro abnormální CTG intra </a:t>
            </a:r>
            <a:r>
              <a:rPr lang="cs-CZ" dirty="0" err="1"/>
              <a:t>partum</a:t>
            </a:r>
            <a:endParaRPr lang="cs-CZ" dirty="0"/>
          </a:p>
          <a:p>
            <a:pPr lvl="1"/>
            <a:r>
              <a:rPr lang="cs-CZ" dirty="0" err="1"/>
              <a:t>Dopp</a:t>
            </a:r>
            <a:r>
              <a:rPr lang="cs-CZ" dirty="0"/>
              <a:t> UZ (</a:t>
            </a:r>
            <a:r>
              <a:rPr lang="cs-CZ" dirty="0" err="1"/>
              <a:t>oligohydramnion,circumplikace</a:t>
            </a:r>
            <a:r>
              <a:rPr lang="cs-CZ" dirty="0"/>
              <a:t> pupečníku, IUGR, arytmie), BFP, </a:t>
            </a:r>
            <a:r>
              <a:rPr lang="cs-CZ" dirty="0" err="1"/>
              <a:t>flowmetrie</a:t>
            </a:r>
            <a:endParaRPr lang="cs-CZ" dirty="0"/>
          </a:p>
          <a:p>
            <a:pPr lvl="1"/>
            <a:r>
              <a:rPr lang="cs-CZ" dirty="0"/>
              <a:t>Indukce porodu dle podmínek, kontinuální monitor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Nereaktivní test </a:t>
            </a:r>
            <a:br>
              <a:rPr lang="cs-CZ" sz="4000"/>
            </a:br>
            <a:endParaRPr lang="cs-CZ" sz="4000"/>
          </a:p>
        </p:txBody>
      </p:sp>
      <p:sp>
        <p:nvSpPr>
          <p:cNvPr id="1034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/>
              <a:t>0 akcelerací během 40 minut</a:t>
            </a:r>
          </a:p>
          <a:p>
            <a:pPr lvl="1"/>
            <a:r>
              <a:rPr lang="cs-CZ"/>
              <a:t>Hypoxie, acidemie … pH 7.28 ± 0.11</a:t>
            </a:r>
          </a:p>
          <a:p>
            <a:pPr lvl="1"/>
            <a:r>
              <a:rPr lang="cs-CZ"/>
              <a:t>Immaturita, fetální spánek, nikotinismus matky</a:t>
            </a:r>
          </a:p>
          <a:p>
            <a:pPr lvl="1"/>
            <a:r>
              <a:rPr lang="cs-CZ"/>
              <a:t>Neurologické nebo kardiální onemocnění plodu</a:t>
            </a:r>
          </a:p>
          <a:p>
            <a:pPr lvl="1"/>
            <a:r>
              <a:rPr lang="cs-CZ"/>
              <a:t>Léky</a:t>
            </a:r>
          </a:p>
          <a:p>
            <a:pPr lvl="1"/>
            <a:r>
              <a:rPr lang="cs-CZ"/>
              <a:t>Vibroakustická stimulace</a:t>
            </a:r>
          </a:p>
          <a:p>
            <a:pPr lvl="1"/>
            <a:r>
              <a:rPr lang="cs-CZ"/>
              <a:t>Korekce ketoacidózy, hypotenze matky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0"/>
            <a:ext cx="67691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Báze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Hydrogenuhličitanový </a:t>
            </a:r>
            <a:r>
              <a:rPr lang="cs-CZ" dirty="0" err="1"/>
              <a:t>pufrační</a:t>
            </a:r>
            <a:r>
              <a:rPr lang="cs-CZ" dirty="0"/>
              <a:t> systém (bikarbonáty)</a:t>
            </a:r>
          </a:p>
          <a:p>
            <a:pPr eaLnBrk="1" hangingPunct="1"/>
            <a:r>
              <a:rPr lang="cs-CZ" dirty="0"/>
              <a:t>Hemoglobin</a:t>
            </a:r>
          </a:p>
          <a:p>
            <a:pPr eaLnBrk="1" hangingPunct="1"/>
            <a:r>
              <a:rPr lang="cs-CZ" dirty="0"/>
              <a:t>Fosfáty</a:t>
            </a:r>
          </a:p>
          <a:p>
            <a:pPr eaLnBrk="1" hangingPunct="1"/>
            <a:r>
              <a:rPr lang="cs-CZ" dirty="0" err="1"/>
              <a:t>Erytrocytární</a:t>
            </a:r>
            <a:r>
              <a:rPr lang="cs-CZ" dirty="0"/>
              <a:t> bikarbonáty</a:t>
            </a:r>
          </a:p>
          <a:p>
            <a:pPr eaLnBrk="1" hangingPunct="1"/>
            <a:r>
              <a:rPr lang="cs-CZ" dirty="0"/>
              <a:t>Placentární bikarbonáty</a:t>
            </a:r>
          </a:p>
          <a:p>
            <a:pPr eaLnBrk="1" hangingPunct="1"/>
            <a:r>
              <a:rPr lang="cs-CZ" dirty="0"/>
              <a:t>Albumin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CST</a:t>
            </a:r>
          </a:p>
        </p:txBody>
      </p:sp>
      <p:sp>
        <p:nvSpPr>
          <p:cNvPr id="1085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3 kontrakce během 10 minut</a:t>
            </a:r>
          </a:p>
          <a:p>
            <a:pPr>
              <a:lnSpc>
                <a:spcPct val="90000"/>
              </a:lnSpc>
            </a:pPr>
            <a:r>
              <a:rPr lang="cs-CZ" dirty="0"/>
              <a:t>Pozitivní – nereaktivní – pozdní </a:t>
            </a:r>
            <a:r>
              <a:rPr lang="cs-CZ" dirty="0" err="1"/>
              <a:t>decelerace</a:t>
            </a:r>
            <a:r>
              <a:rPr lang="cs-CZ" dirty="0"/>
              <a:t> následující po 50 % kontrakcí (</a:t>
            </a:r>
            <a:r>
              <a:rPr lang="cs-CZ" dirty="0" err="1"/>
              <a:t>hypoxemie</a:t>
            </a:r>
            <a:r>
              <a:rPr lang="cs-CZ" dirty="0"/>
              <a:t> u 20 – 40 % případů)</a:t>
            </a:r>
          </a:p>
          <a:p>
            <a:pPr>
              <a:lnSpc>
                <a:spcPct val="90000"/>
              </a:lnSpc>
            </a:pPr>
            <a:r>
              <a:rPr lang="cs-CZ" dirty="0"/>
              <a:t>Negativní – reaktivní – 0 pozdních, nebo variabilních </a:t>
            </a:r>
            <a:r>
              <a:rPr lang="cs-CZ" dirty="0" err="1"/>
              <a:t>decelerací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Nejednoznačný – intermitentní pozdní, nebo variabilní </a:t>
            </a:r>
            <a:r>
              <a:rPr lang="cs-CZ" dirty="0" err="1"/>
              <a:t>decelerace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Nevyhovující – neinterpretovatelný záznam, nebo kontrakcí méně než 3/10 minut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FD645-B4B4-444D-85DD-314007F2F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Intrapartální</a:t>
            </a:r>
            <a:r>
              <a:rPr lang="cs-CZ" dirty="0"/>
              <a:t> CTG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04E928-F916-4BD7-9536-02AA55FAC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4196797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CAF2C-DAE2-4688-A28A-57D332E4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Specificita a sensitivita CTG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4F3F9-D175-49DE-8B04-3DD6BC81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N=301</a:t>
            </a:r>
          </a:p>
          <a:p>
            <a:r>
              <a:rPr lang="cs-CZ" sz="1600" dirty="0" err="1"/>
              <a:t>Cord</a:t>
            </a:r>
            <a:r>
              <a:rPr lang="cs-CZ" sz="1600" dirty="0"/>
              <a:t> </a:t>
            </a:r>
            <a:r>
              <a:rPr lang="cs-CZ" sz="1600" dirty="0" err="1"/>
              <a:t>blood</a:t>
            </a:r>
            <a:r>
              <a:rPr lang="cs-CZ" sz="1600" dirty="0"/>
              <a:t> pH &lt;7.2</a:t>
            </a:r>
          </a:p>
          <a:p>
            <a:r>
              <a:rPr lang="cs-CZ" sz="1600" dirty="0" err="1"/>
              <a:t>Avidóza</a:t>
            </a:r>
            <a:r>
              <a:rPr lang="cs-CZ" sz="1600" dirty="0"/>
              <a:t> </a:t>
            </a:r>
            <a:r>
              <a:rPr lang="cs-CZ" sz="1600" dirty="0" err="1"/>
              <a:t>celekem</a:t>
            </a:r>
            <a:r>
              <a:rPr lang="cs-CZ" sz="1600" dirty="0"/>
              <a:t> 18,3 %</a:t>
            </a:r>
          </a:p>
          <a:p>
            <a:r>
              <a:rPr lang="cs-CZ" sz="1600" dirty="0"/>
              <a:t>Normální CTG 50,2 % Acidóza – 7,3 %</a:t>
            </a:r>
          </a:p>
          <a:p>
            <a:r>
              <a:rPr lang="cs-CZ" sz="1600" dirty="0"/>
              <a:t>Nedeterminované CTG 36,5 % Acidóza – 22,7 %</a:t>
            </a:r>
          </a:p>
          <a:p>
            <a:r>
              <a:rPr lang="cs-CZ" sz="1600" dirty="0"/>
              <a:t>Abnormální CTG 13,3 % Acidóza- 52,5 %</a:t>
            </a:r>
          </a:p>
          <a:p>
            <a:pPr marL="0" indent="0">
              <a:buNone/>
            </a:pPr>
            <a:r>
              <a:rPr lang="cs-CZ" sz="1600" dirty="0"/>
              <a:t>(</a:t>
            </a:r>
            <a:r>
              <a:rPr lang="cs-CZ" sz="1600" dirty="0" err="1"/>
              <a:t>Ray</a:t>
            </a:r>
            <a:r>
              <a:rPr lang="cs-CZ" sz="1600" dirty="0"/>
              <a:t> et al. 2017)</a:t>
            </a:r>
            <a:br>
              <a:rPr lang="cs-CZ" sz="1600" dirty="0"/>
            </a:b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9380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9DD0F-8023-45B2-8100-8D5DB02C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FIGO 2015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4FE69A-5697-4F50-B57C-0953F15E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</a:t>
            </a:r>
          </a:p>
          <a:p>
            <a:pPr lvl="1"/>
            <a:r>
              <a:rPr lang="cs-CZ" dirty="0"/>
              <a:t>Nejasné</a:t>
            </a:r>
          </a:p>
          <a:p>
            <a:pPr lvl="1"/>
            <a:r>
              <a:rPr lang="cs-CZ" dirty="0"/>
              <a:t>Evidence VTG vs auskultace ?</a:t>
            </a:r>
          </a:p>
          <a:p>
            <a:pPr lvl="1"/>
            <a:r>
              <a:rPr lang="cs-CZ" dirty="0"/>
              <a:t>Křeče méně časté u CTG, perinatální mortalita a HIE bez statisticky významného rozdílu (</a:t>
            </a:r>
            <a:r>
              <a:rPr lang="cs-CZ" dirty="0" err="1"/>
              <a:t>Alfirevic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2013)</a:t>
            </a:r>
          </a:p>
        </p:txBody>
      </p:sp>
    </p:spTree>
    <p:extLst>
      <p:ext uri="{BB962C8B-B14F-4D97-AF65-F5344CB8AC3E}">
        <p14:creationId xmlns:p14="http://schemas.microsoft.com/office/powerpoint/2010/main" val="40840575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E81CB-1585-48C4-BCC9-54D6C09A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- konsenzuální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DE3EA-8D5F-46E3-9A86-202F4635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Situace s vysokým rizikem acidózy – kontinuální CTG</a:t>
            </a:r>
          </a:p>
          <a:p>
            <a:pPr lvl="1"/>
            <a:r>
              <a:rPr lang="cs-CZ" dirty="0"/>
              <a:t>Krvácení</a:t>
            </a:r>
          </a:p>
          <a:p>
            <a:pPr lvl="1"/>
            <a:r>
              <a:rPr lang="cs-CZ" dirty="0" err="1"/>
              <a:t>Febrilie</a:t>
            </a:r>
            <a:r>
              <a:rPr lang="cs-CZ" dirty="0"/>
              <a:t> rodičky</a:t>
            </a:r>
          </a:p>
          <a:p>
            <a:pPr lvl="1"/>
            <a:r>
              <a:rPr lang="cs-CZ" dirty="0"/>
              <a:t>IUGR</a:t>
            </a:r>
          </a:p>
          <a:p>
            <a:pPr lvl="1"/>
            <a:r>
              <a:rPr lang="cs-CZ" dirty="0"/>
              <a:t>EPA</a:t>
            </a:r>
          </a:p>
          <a:p>
            <a:pPr lvl="1"/>
            <a:r>
              <a:rPr lang="cs-CZ" dirty="0"/>
              <a:t>Mekonium</a:t>
            </a:r>
          </a:p>
          <a:p>
            <a:pPr lvl="1"/>
            <a:r>
              <a:rPr lang="cs-CZ" dirty="0"/>
              <a:t>Augmentace porodu</a:t>
            </a:r>
          </a:p>
          <a:p>
            <a:r>
              <a:rPr lang="cs-CZ" dirty="0"/>
              <a:t>Vstupní </a:t>
            </a:r>
            <a:r>
              <a:rPr lang="cs-CZ" dirty="0" err="1"/>
              <a:t>ctg</a:t>
            </a:r>
            <a:r>
              <a:rPr lang="cs-CZ" dirty="0"/>
              <a:t> u </a:t>
            </a:r>
            <a:r>
              <a:rPr lang="cs-CZ" dirty="0" err="1"/>
              <a:t>low</a:t>
            </a:r>
            <a:r>
              <a:rPr lang="cs-CZ" dirty="0"/>
              <a:t>-risk těhotných – častější CS (</a:t>
            </a:r>
            <a:r>
              <a:rPr lang="cs-CZ" dirty="0" err="1"/>
              <a:t>Devane</a:t>
            </a:r>
            <a:r>
              <a:rPr lang="cs-CZ" dirty="0"/>
              <a:t> et al. 2012)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2026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F934A-6463-43E2-90D0-4D9D132B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těhotné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948AF-0001-4DEF-A601-3A761B52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Supinační</a:t>
            </a:r>
          </a:p>
          <a:p>
            <a:pPr lvl="1"/>
            <a:r>
              <a:rPr lang="cs-CZ" dirty="0"/>
              <a:t>Vyloučit </a:t>
            </a:r>
            <a:r>
              <a:rPr lang="cs-CZ" dirty="0" err="1"/>
              <a:t>kavální</a:t>
            </a:r>
            <a:r>
              <a:rPr lang="cs-CZ" dirty="0"/>
              <a:t> syndrom</a:t>
            </a:r>
          </a:p>
          <a:p>
            <a:r>
              <a:rPr lang="cs-CZ" dirty="0"/>
              <a:t>Na boku</a:t>
            </a:r>
          </a:p>
          <a:p>
            <a:r>
              <a:rPr lang="cs-CZ" dirty="0"/>
              <a:t>V </a:t>
            </a:r>
            <a:r>
              <a:rPr lang="cs-CZ" dirty="0" err="1"/>
              <a:t>polosedu</a:t>
            </a:r>
            <a:r>
              <a:rPr lang="cs-CZ" dirty="0"/>
              <a:t> (</a:t>
            </a:r>
            <a:r>
              <a:rPr lang="cs-CZ" dirty="0" err="1"/>
              <a:t>Carbone</a:t>
            </a:r>
            <a:r>
              <a:rPr lang="cs-CZ" dirty="0"/>
              <a:t> et al. 1996)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448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E8136-1FD2-46C8-A9A0-7504A9F7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záznamu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B3EE4A-A50E-426D-A9FF-2F8985833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1, 2, 3 cm za minutu</a:t>
            </a:r>
          </a:p>
        </p:txBody>
      </p:sp>
    </p:spTree>
    <p:extLst>
      <p:ext uri="{BB962C8B-B14F-4D97-AF65-F5344CB8AC3E}">
        <p14:creationId xmlns:p14="http://schemas.microsoft.com/office/powerpoint/2010/main" val="2300261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E5F21C-7D24-49C0-B34C-E00BA6D4D9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9856" y="319089"/>
            <a:ext cx="6872288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44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D5950-431F-49E3-923B-CEABB95F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Taktika monitorování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6ACEA-9355-4322-9CC0-9CD99D92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Externí vs interní snímač</a:t>
            </a:r>
          </a:p>
          <a:p>
            <a:r>
              <a:rPr lang="cs-CZ" dirty="0"/>
              <a:t>Monitorování srdeční aktivity rodičky</a:t>
            </a:r>
          </a:p>
          <a:p>
            <a:r>
              <a:rPr lang="cs-CZ" dirty="0"/>
              <a:t>Monitorování dvojčat</a:t>
            </a:r>
          </a:p>
          <a:p>
            <a:r>
              <a:rPr lang="cs-CZ" dirty="0"/>
              <a:t>Monitorování děložní činnosti – externí vs interní</a:t>
            </a:r>
          </a:p>
        </p:txBody>
      </p:sp>
    </p:spTree>
    <p:extLst>
      <p:ext uri="{BB962C8B-B14F-4D97-AF65-F5344CB8AC3E}">
        <p14:creationId xmlns:p14="http://schemas.microsoft.com/office/powerpoint/2010/main" val="2818187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09888-A1B9-402A-BB8C-514C9E77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parametry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7615D-0746-4BB4-A102-B6D9734D2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Bazální frekvence 110-160/min., trvání 10 minut</a:t>
            </a:r>
          </a:p>
          <a:p>
            <a:r>
              <a:rPr lang="cs-CZ" dirty="0"/>
              <a:t>Tachykardie &gt;160 &gt;10 minut</a:t>
            </a:r>
          </a:p>
          <a:p>
            <a:r>
              <a:rPr lang="cs-CZ" dirty="0"/>
              <a:t>Bradykardie &lt;110 &lt;10 minut</a:t>
            </a:r>
          </a:p>
          <a:p>
            <a:r>
              <a:rPr lang="cs-CZ" dirty="0"/>
              <a:t>Variabilita, odchylky / 1 minutu, norma </a:t>
            </a:r>
            <a:r>
              <a:rPr lang="en-US" dirty="0" err="1"/>
              <a:t>amplitud</a:t>
            </a:r>
            <a:r>
              <a:rPr lang="cs-CZ" dirty="0"/>
              <a:t>a</a:t>
            </a:r>
            <a:r>
              <a:rPr lang="en-US" dirty="0"/>
              <a:t> 5−25 </a:t>
            </a:r>
            <a:r>
              <a:rPr lang="cs-CZ" dirty="0"/>
              <a:t>/min.</a:t>
            </a:r>
          </a:p>
          <a:p>
            <a:r>
              <a:rPr lang="cs-CZ" dirty="0"/>
              <a:t>Snížená variabilita &lt;5 minutu, trvání 50 minut, nebo při </a:t>
            </a:r>
            <a:r>
              <a:rPr lang="cs-CZ" dirty="0" err="1"/>
              <a:t>deceleraci</a:t>
            </a:r>
            <a:r>
              <a:rPr lang="cs-CZ" dirty="0"/>
              <a:t> &gt;3 minuty</a:t>
            </a:r>
          </a:p>
          <a:p>
            <a:r>
              <a:rPr lang="cs-CZ" dirty="0"/>
              <a:t>Zvýšená variabilita amplituda &gt;25 trvání &gt;30 minut</a:t>
            </a:r>
          </a:p>
        </p:txBody>
      </p:sp>
    </p:spTree>
    <p:extLst>
      <p:ext uri="{BB962C8B-B14F-4D97-AF65-F5344CB8AC3E}">
        <p14:creationId xmlns:p14="http://schemas.microsoft.com/office/powerpoint/2010/main" val="386043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Faktory ovlivňující ABR plodu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Maternální</a:t>
            </a:r>
            <a:r>
              <a:rPr lang="cs-CZ" dirty="0"/>
              <a:t> </a:t>
            </a:r>
            <a:r>
              <a:rPr lang="cs-CZ" dirty="0" err="1"/>
              <a:t>perfúze</a:t>
            </a:r>
            <a:r>
              <a:rPr lang="cs-CZ" dirty="0"/>
              <a:t> </a:t>
            </a:r>
            <a:r>
              <a:rPr lang="cs-CZ" dirty="0" err="1"/>
              <a:t>intervilózního</a:t>
            </a:r>
            <a:r>
              <a:rPr lang="cs-CZ" dirty="0"/>
              <a:t> prostoru (</a:t>
            </a:r>
            <a:r>
              <a:rPr lang="cs-CZ" dirty="0" err="1"/>
              <a:t>preeclampsie</a:t>
            </a:r>
            <a:r>
              <a:rPr lang="cs-CZ" dirty="0"/>
              <a:t>, chronická hypertenze, hypotense, hypovolemie, cyanotické srdeční vady)</a:t>
            </a:r>
          </a:p>
          <a:p>
            <a:pPr eaLnBrk="1" hangingPunct="1"/>
            <a:r>
              <a:rPr lang="cs-CZ" dirty="0"/>
              <a:t>Placentární bariéra (abrupce)</a:t>
            </a:r>
          </a:p>
          <a:p>
            <a:pPr eaLnBrk="1" hangingPunct="1"/>
            <a:r>
              <a:rPr lang="cs-CZ" dirty="0"/>
              <a:t>Pupečník (prolaps, uzel, komprese)</a:t>
            </a:r>
          </a:p>
          <a:p>
            <a:pPr eaLnBrk="1" hangingPunct="1"/>
            <a:r>
              <a:rPr lang="cs-CZ" dirty="0"/>
              <a:t>Kardiovaskulární ústrojí plodu (anemie plodu, srdeční selhávání)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BBD96-B399-41F1-84F3-8048CA00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Akcelerace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55428-7086-4D08-9BEE-A23D53FE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Nástup vrcholu za  méně než 30 sekund, změna frekvence nejméně o 15 sec. A trvání nejméně 15 sec., ale méně než 10 minut</a:t>
            </a:r>
          </a:p>
          <a:p>
            <a:r>
              <a:rPr lang="cs-CZ" dirty="0"/>
              <a:t> Vazba na pohyby plodu</a:t>
            </a:r>
          </a:p>
          <a:p>
            <a:r>
              <a:rPr lang="cs-CZ" dirty="0"/>
              <a:t>Před 32.týdnem gravidity amplituda nižší 10/10</a:t>
            </a:r>
          </a:p>
          <a:p>
            <a:r>
              <a:rPr lang="cs-CZ" dirty="0"/>
              <a:t>Po 32-34.týdnu spánkové periody 50 minut (</a:t>
            </a:r>
            <a:r>
              <a:rPr lang="cs-CZ" dirty="0" err="1"/>
              <a:t>Suwanrath</a:t>
            </a:r>
            <a:r>
              <a:rPr lang="cs-CZ" dirty="0"/>
              <a:t> et al. 2010)</a:t>
            </a:r>
          </a:p>
          <a:p>
            <a:r>
              <a:rPr lang="cs-CZ" dirty="0"/>
              <a:t>Absence akcelerací při normální variabilitě – obvykle nevýznamné</a:t>
            </a:r>
          </a:p>
        </p:txBody>
      </p:sp>
    </p:spTree>
    <p:extLst>
      <p:ext uri="{BB962C8B-B14F-4D97-AF65-F5344CB8AC3E}">
        <p14:creationId xmlns:p14="http://schemas.microsoft.com/office/powerpoint/2010/main" val="16662786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EC887-5E12-4401-8252-8D8FBB2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Decelerace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AABA1-1B69-4FEB-B560-6FFD6855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Časné – mělké, uniformní (komprese hlavy) (</a:t>
            </a:r>
            <a:r>
              <a:rPr lang="cs-CZ" dirty="0" err="1"/>
              <a:t>Court</a:t>
            </a:r>
            <a:r>
              <a:rPr lang="cs-CZ" dirty="0"/>
              <a:t> et al. 1984)</a:t>
            </a:r>
          </a:p>
          <a:p>
            <a:r>
              <a:rPr lang="cs-CZ" dirty="0"/>
              <a:t>Variabilní – tvar V, </a:t>
            </a:r>
            <a:r>
              <a:rPr lang="cs-CZ" dirty="0" err="1"/>
              <a:t>nonuniformní</a:t>
            </a:r>
            <a:r>
              <a:rPr lang="cs-CZ" dirty="0"/>
              <a:t>, rychlé dosažení nadiru – do 30 sec, komprese pupečníku, aktivace baroreceptorů</a:t>
            </a:r>
          </a:p>
          <a:p>
            <a:r>
              <a:rPr lang="cs-CZ" dirty="0"/>
              <a:t>Pozdní- uniformní, nadir dosažen za delší dobu než 30 sec., aktivace chemoreceptorů, hypoxie plodu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8906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87C7B0-220D-42D6-9458-95FFAB708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6286" y="371475"/>
            <a:ext cx="6879431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5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CEE0C9-576E-46F4-8720-4A8D527C0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4139" y="295275"/>
            <a:ext cx="69437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8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975E0-5594-4E3C-AD7A-BF37E682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Prolongovaná </a:t>
            </a:r>
            <a:r>
              <a:rPr lang="cs-CZ" dirty="0" err="1"/>
              <a:t>decelerace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73E47-8898-4484-859C-2887881C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Trvá déle než 3 minuty – aktivace chemoreceptorů – hypoxie</a:t>
            </a:r>
          </a:p>
          <a:p>
            <a:r>
              <a:rPr lang="cs-CZ" dirty="0"/>
              <a:t>Trvání nad 5 minut, frekvence pod 80, snížená variabilita – akutní hypoxie a acidóza – nutná intervence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0231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6D2576-7211-4009-8DB2-07906CAB00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6286" y="319089"/>
            <a:ext cx="6879431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7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DC120-B18B-435B-BFAA-BA54EEA7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Sinusoida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115C31-9976-4A69-9900-012818F4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Amplituda 5-15/min., frekvence 3-5 cyklů za minutu – trvání déle než 30 minut</a:t>
            </a:r>
          </a:p>
          <a:p>
            <a:r>
              <a:rPr lang="cs-CZ" dirty="0"/>
              <a:t>Absence akcelerací</a:t>
            </a:r>
          </a:p>
          <a:p>
            <a:r>
              <a:rPr lang="cs-CZ" dirty="0"/>
              <a:t>Fetální anemie, </a:t>
            </a:r>
            <a:r>
              <a:rPr lang="cs-CZ" dirty="0" err="1"/>
              <a:t>aloimunizace</a:t>
            </a:r>
            <a:r>
              <a:rPr lang="cs-CZ" dirty="0"/>
              <a:t>, F-M hemoragie, TTTS, ruptura 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praevia</a:t>
            </a:r>
            <a:endParaRPr lang="cs-CZ" dirty="0"/>
          </a:p>
          <a:p>
            <a:r>
              <a:rPr lang="cs-CZ" dirty="0"/>
              <a:t>Akutní hypoxie, </a:t>
            </a:r>
            <a:r>
              <a:rPr lang="cs-CZ" dirty="0" err="1"/>
              <a:t>intraamniální</a:t>
            </a:r>
            <a:r>
              <a:rPr lang="cs-CZ" dirty="0"/>
              <a:t> infekce, srdeční vady, hydrocefalus, </a:t>
            </a:r>
            <a:r>
              <a:rPr lang="cs-CZ" dirty="0" err="1"/>
              <a:t>gastroschisis</a:t>
            </a:r>
            <a:r>
              <a:rPr lang="cs-CZ" dirty="0"/>
              <a:t> (</a:t>
            </a:r>
            <a:r>
              <a:rPr lang="cs-CZ" dirty="0" err="1"/>
              <a:t>Modanlou</a:t>
            </a:r>
            <a:r>
              <a:rPr lang="cs-CZ" dirty="0"/>
              <a:t> et al. 2004)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5543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6E2FFC3-7177-4CAA-A950-14FFF9C8AA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414" y="338139"/>
            <a:ext cx="71151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9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1406B-BC63-473E-8B30-C18B2687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Pseudosinusoida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2A320-63B6-4165-BE8D-BD5D997C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Méně pravidelný obraz, více „zubovitý“</a:t>
            </a:r>
          </a:p>
          <a:p>
            <a:r>
              <a:rPr lang="cs-CZ" dirty="0"/>
              <a:t>Trvání do 30 minut</a:t>
            </a:r>
          </a:p>
          <a:p>
            <a:r>
              <a:rPr lang="cs-CZ" dirty="0"/>
              <a:t>Analgetika během porodu  (</a:t>
            </a:r>
            <a:r>
              <a:rPr lang="cs-CZ" dirty="0" err="1"/>
              <a:t>Graçaet</a:t>
            </a:r>
            <a:r>
              <a:rPr lang="cs-CZ" dirty="0"/>
              <a:t> al. 1988)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0282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B671D0E-3BB9-4B25-9249-6D739DE06B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150" y="314325"/>
            <a:ext cx="67437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Fetální vs. Adultní ABR</a:t>
            </a:r>
          </a:p>
        </p:txBody>
      </p:sp>
      <p:sp>
        <p:nvSpPr>
          <p:cNvPr id="25602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Plod nemá možnost kompenzovat </a:t>
            </a:r>
            <a:r>
              <a:rPr lang="cs-CZ" dirty="0" err="1"/>
              <a:t>acidemii</a:t>
            </a:r>
            <a:r>
              <a:rPr lang="cs-CZ" dirty="0"/>
              <a:t> respiračním ústrojím a ledvinami</a:t>
            </a:r>
          </a:p>
          <a:p>
            <a:pPr eaLnBrk="1" hangingPunct="1"/>
            <a:r>
              <a:rPr lang="cs-CZ" dirty="0"/>
              <a:t>Acidóza je vždy smíšená, plynule přechází respirační v metabolickou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E5FE9-184F-4932-A151-8A72080F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plodu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32E18-F9AB-40D2-840E-C1E47443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Hluboký spánek - no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, trvání do 50 minut (snížená variabilita, chybení akcelerací)</a:t>
            </a:r>
          </a:p>
          <a:p>
            <a:r>
              <a:rPr lang="cs-CZ" dirty="0"/>
              <a:t>Aktivní spánek – REM – normální variabilita, akcelerace přítomny</a:t>
            </a:r>
          </a:p>
          <a:p>
            <a:r>
              <a:rPr lang="cs-CZ" dirty="0"/>
              <a:t>Bdělost – akcelerace velmi četné</a:t>
            </a:r>
          </a:p>
        </p:txBody>
      </p:sp>
    </p:spTree>
    <p:extLst>
      <p:ext uri="{BB962C8B-B14F-4D97-AF65-F5344CB8AC3E}">
        <p14:creationId xmlns:p14="http://schemas.microsoft.com/office/powerpoint/2010/main" val="9409416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C86B8B9-8D6D-419D-9EBA-CFA8871C0C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883" y="170922"/>
            <a:ext cx="6819347" cy="64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130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88577-B763-4FDF-B46E-ECDBD620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BF019-688D-4AEB-A878-93C1FF94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Trvání 45 – 120 sec.</a:t>
            </a:r>
          </a:p>
          <a:p>
            <a:r>
              <a:rPr lang="cs-CZ" dirty="0" err="1"/>
              <a:t>Tachysystolie</a:t>
            </a:r>
            <a:r>
              <a:rPr lang="cs-CZ" dirty="0"/>
              <a:t> – více než 5 kontrakcí za 10 minut ve dvou po sobě jdoucích desetiminutových intervalech nebo v průměru za 30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593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EE7E9A-55F5-40F4-AD26-156D65BB10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681" y="659346"/>
            <a:ext cx="7386638" cy="48958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A431AE-B538-4EDB-BF34-EB6EB33BF3DC}"/>
              </a:ext>
            </a:extLst>
          </p:cNvPr>
          <p:cNvSpPr txBox="1"/>
          <p:nvPr/>
        </p:nvSpPr>
        <p:spPr>
          <a:xfrm>
            <a:off x="2781301" y="6112933"/>
            <a:ext cx="17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Cahill</a:t>
            </a:r>
            <a:r>
              <a:rPr lang="cs-CZ" dirty="0"/>
              <a:t> et al. 2012</a:t>
            </a:r>
          </a:p>
        </p:txBody>
      </p:sp>
    </p:spTree>
    <p:extLst>
      <p:ext uri="{BB962C8B-B14F-4D97-AF65-F5344CB8AC3E}">
        <p14:creationId xmlns:p14="http://schemas.microsoft.com/office/powerpoint/2010/main" val="1247544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A1987-BF7A-4097-A9CE-BB35B0A1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hypoxie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531FE-B30C-4FD9-8093-24AD5059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Nadměrná děložní činnost – </a:t>
            </a:r>
            <a:r>
              <a:rPr lang="cs-CZ" dirty="0" err="1"/>
              <a:t>tachysystolie</a:t>
            </a:r>
            <a:r>
              <a:rPr lang="cs-CZ" dirty="0"/>
              <a:t> v první době porodní</a:t>
            </a:r>
          </a:p>
          <a:p>
            <a:pPr lvl="1"/>
            <a:r>
              <a:rPr lang="cs-CZ" dirty="0"/>
              <a:t>Přerušit oxytocin, prostaglandiny, ev. </a:t>
            </a:r>
            <a:r>
              <a:rPr lang="cs-CZ" dirty="0" err="1"/>
              <a:t>Tokolýza</a:t>
            </a:r>
            <a:endParaRPr lang="cs-CZ" dirty="0"/>
          </a:p>
          <a:p>
            <a:r>
              <a:rPr lang="cs-CZ" dirty="0"/>
              <a:t>Tlačení ve druhé době porodní – ukončit tlačení</a:t>
            </a:r>
          </a:p>
          <a:p>
            <a:r>
              <a:rPr lang="cs-CZ" dirty="0" err="1"/>
              <a:t>Aortokavální</a:t>
            </a:r>
            <a:r>
              <a:rPr lang="cs-CZ" dirty="0"/>
              <a:t> komprese – polohování</a:t>
            </a:r>
          </a:p>
          <a:p>
            <a:r>
              <a:rPr lang="cs-CZ" dirty="0" err="1"/>
              <a:t>Maternální</a:t>
            </a:r>
            <a:r>
              <a:rPr lang="cs-CZ" dirty="0"/>
              <a:t> hypotenze – PDA</a:t>
            </a:r>
          </a:p>
          <a:p>
            <a:r>
              <a:rPr lang="cs-CZ" dirty="0" err="1"/>
              <a:t>Maternální</a:t>
            </a:r>
            <a:r>
              <a:rPr lang="cs-CZ" dirty="0"/>
              <a:t> respirační a oběhové poruchy</a:t>
            </a:r>
          </a:p>
          <a:p>
            <a:r>
              <a:rPr lang="cs-CZ" dirty="0"/>
              <a:t>Placentární poruchy</a:t>
            </a:r>
          </a:p>
          <a:p>
            <a:r>
              <a:rPr lang="cs-CZ" dirty="0"/>
              <a:t>Komprese pupečníku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7926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EE7E9A-55F5-40F4-AD26-156D65BB10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86835"/>
          <a:stretch/>
        </p:blipFill>
        <p:spPr>
          <a:xfrm>
            <a:off x="2402681" y="659348"/>
            <a:ext cx="7386638" cy="64452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0B329FC-0AAC-49D7-9018-ACBE18985A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0542" y="1320277"/>
            <a:ext cx="7350919" cy="37433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5ABA840-DFAA-4C47-BE73-E934E3A5FD83}"/>
              </a:ext>
            </a:extLst>
          </p:cNvPr>
          <p:cNvSpPr txBox="1"/>
          <p:nvPr/>
        </p:nvSpPr>
        <p:spPr>
          <a:xfrm>
            <a:off x="2781301" y="6112933"/>
            <a:ext cx="17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Cahill</a:t>
            </a:r>
            <a:r>
              <a:rPr lang="cs-CZ" dirty="0"/>
              <a:t> et al. 2012</a:t>
            </a:r>
          </a:p>
        </p:txBody>
      </p:sp>
    </p:spTree>
    <p:extLst>
      <p:ext uri="{BB962C8B-B14F-4D97-AF65-F5344CB8AC3E}">
        <p14:creationId xmlns:p14="http://schemas.microsoft.com/office/powerpoint/2010/main" val="19541003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09670-EF86-412E-AF48-8B5C0F9C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CTG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AF846-1B86-45C6-8047-282D196B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</a:t>
            </a:r>
          </a:p>
          <a:p>
            <a:r>
              <a:rPr lang="cs-CZ" dirty="0"/>
              <a:t>Senzitivita</a:t>
            </a:r>
          </a:p>
          <a:p>
            <a:r>
              <a:rPr lang="cs-CZ" dirty="0"/>
              <a:t>Specificita </a:t>
            </a:r>
          </a:p>
        </p:txBody>
      </p:sp>
    </p:spTree>
    <p:extLst>
      <p:ext uri="{BB962C8B-B14F-4D97-AF65-F5344CB8AC3E}">
        <p14:creationId xmlns:p14="http://schemas.microsoft.com/office/powerpoint/2010/main" val="29299531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83189-6253-4EB8-BCB3-9C9EA78B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NICE klasifikace CTG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8BB2F-9CBF-43FF-A321-FAB85DE5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National Institute for Health and Care Excellence (NICE)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6957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0E77FE2-1A24-4446-87F9-61EC75DC12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53" y="595314"/>
            <a:ext cx="7608094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86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CD0ED2D-6405-4695-BBB0-B26C888316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724" y="202104"/>
            <a:ext cx="6854476" cy="65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Acidóza – zvýšení koncentrace H</a:t>
            </a:r>
            <a:r>
              <a:rPr lang="cs-CZ" baseline="30000" dirty="0"/>
              <a:t>+ </a:t>
            </a:r>
            <a:r>
              <a:rPr lang="cs-CZ" dirty="0"/>
              <a:t>v tkáních</a:t>
            </a:r>
          </a:p>
          <a:p>
            <a:pPr>
              <a:defRPr/>
            </a:pPr>
            <a:r>
              <a:rPr lang="cs-CZ" dirty="0" err="1"/>
              <a:t>Acidémie</a:t>
            </a:r>
            <a:r>
              <a:rPr lang="cs-CZ" dirty="0"/>
              <a:t> – zvýšení koncentrace H</a:t>
            </a:r>
            <a:r>
              <a:rPr lang="cs-CZ" baseline="30000" dirty="0"/>
              <a:t>+ </a:t>
            </a:r>
            <a:r>
              <a:rPr lang="cs-CZ" dirty="0"/>
              <a:t>v krvi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/>
              <a:t>Respirační - ↓ pH, ↑pCO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norm</a:t>
            </a:r>
            <a:r>
              <a:rPr lang="cs-CZ" dirty="0"/>
              <a:t>. bikarbonáty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/>
              <a:t>Metabolická - ↓ pH, </a:t>
            </a:r>
            <a:r>
              <a:rPr lang="cs-CZ" dirty="0" err="1"/>
              <a:t>norm</a:t>
            </a:r>
            <a:r>
              <a:rPr lang="cs-CZ" dirty="0"/>
              <a:t>. pCO</a:t>
            </a:r>
            <a:r>
              <a:rPr lang="cs-CZ" baseline="-25000" dirty="0"/>
              <a:t>2</a:t>
            </a:r>
            <a:r>
              <a:rPr lang="cs-CZ" dirty="0"/>
              <a:t>, ↓ bikarbonáty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cs-CZ" dirty="0"/>
              <a:t>Smíšená - ↓ pH, ↑pCO</a:t>
            </a:r>
            <a:r>
              <a:rPr lang="cs-CZ" baseline="-25000" dirty="0"/>
              <a:t>2, </a:t>
            </a:r>
            <a:r>
              <a:rPr lang="cs-CZ" dirty="0"/>
              <a:t>↓ bikarbonáty</a:t>
            </a:r>
          </a:p>
          <a:p>
            <a:pPr>
              <a:defRPr/>
            </a:pPr>
            <a:r>
              <a:rPr lang="cs-CZ" dirty="0" err="1"/>
              <a:t>Hypoxémie</a:t>
            </a:r>
            <a:r>
              <a:rPr lang="cs-CZ" dirty="0"/>
              <a:t> - ↓ O</a:t>
            </a:r>
            <a:r>
              <a:rPr lang="cs-CZ" baseline="-25000" dirty="0"/>
              <a:t>2</a:t>
            </a:r>
            <a:r>
              <a:rPr lang="cs-CZ" dirty="0"/>
              <a:t> v krvi plodu</a:t>
            </a:r>
          </a:p>
          <a:p>
            <a:pPr>
              <a:defRPr/>
            </a:pPr>
            <a:r>
              <a:rPr lang="cs-CZ" dirty="0"/>
              <a:t>Hypoxie - ↓ O</a:t>
            </a:r>
            <a:r>
              <a:rPr lang="cs-CZ" baseline="-25000" dirty="0"/>
              <a:t>2</a:t>
            </a:r>
            <a:r>
              <a:rPr lang="cs-CZ" dirty="0"/>
              <a:t> ve tkáních plodu</a:t>
            </a:r>
          </a:p>
          <a:p>
            <a:pPr>
              <a:defRPr/>
            </a:pPr>
            <a:r>
              <a:rPr lang="cs-CZ" dirty="0"/>
              <a:t>Asfyxie – hypoxie + metabolická acidóza (pH </a:t>
            </a:r>
            <a:r>
              <a:rPr lang="cs-CZ" dirty="0" err="1"/>
              <a:t>a.umbilicalis</a:t>
            </a:r>
            <a:r>
              <a:rPr lang="cs-CZ" dirty="0"/>
              <a:t> &lt; 7, deficit bází ≥ 12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77DBBE2-70D4-4100-B863-BECD1470D7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981" y="485775"/>
            <a:ext cx="7158038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75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18EC64E-50C9-4E5D-97A8-5EF23D4163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9117" y="1681164"/>
            <a:ext cx="7293769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11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F02E2-BF9B-4245-AE6E-F4F776F3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CTG klasifikace NICHD</a:t>
            </a:r>
            <a:r>
              <a:rPr lang="en-US" dirty="0"/>
              <a:t>.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1BEC0-16A3-43A0-A127-42983497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Institute of Child Health and Human Development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8123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026" y="0"/>
            <a:ext cx="34004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1D915B9-7079-447B-AA83-C9F83A180007}"/>
              </a:ext>
            </a:extLst>
          </p:cNvPr>
          <p:cNvSpPr txBox="1"/>
          <p:nvPr/>
        </p:nvSpPr>
        <p:spPr>
          <a:xfrm>
            <a:off x="6275616" y="4267200"/>
            <a:ext cx="4232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……děkuji za pozornost</a:t>
            </a:r>
          </a:p>
          <a:p>
            <a:r>
              <a:rPr lang="cs-CZ" sz="3200" dirty="0"/>
              <a:t>petr.krepelka@upmd.eu</a:t>
            </a:r>
          </a:p>
        </p:txBody>
      </p:sp>
    </p:spTree>
    <p:extLst>
      <p:ext uri="{BB962C8B-B14F-4D97-AF65-F5344CB8AC3E}">
        <p14:creationId xmlns:p14="http://schemas.microsoft.com/office/powerpoint/2010/main" val="13146039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7602</Words>
  <Application>Microsoft Office PowerPoint</Application>
  <PresentationFormat>Širokoúhlá obrazovka</PresentationFormat>
  <Paragraphs>760</Paragraphs>
  <Slides>94</Slides>
  <Notes>63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9" baseType="lpstr">
      <vt:lpstr>Arial</vt:lpstr>
      <vt:lpstr>Calibri</vt:lpstr>
      <vt:lpstr>Calibri Light</vt:lpstr>
      <vt:lpstr>Times New Roman</vt:lpstr>
      <vt:lpstr>Motiv Office</vt:lpstr>
      <vt:lpstr>Acidobazická rovnováha  a hypoxie plodu</vt:lpstr>
      <vt:lpstr>Metabolismus plodu</vt:lpstr>
      <vt:lpstr>Hypoxie plodu</vt:lpstr>
      <vt:lpstr>Prezentace aplikace PowerPoint</vt:lpstr>
      <vt:lpstr>ABR plodu - fyziologie</vt:lpstr>
      <vt:lpstr>Báze</vt:lpstr>
      <vt:lpstr>Faktory ovlivňující ABR plodu</vt:lpstr>
      <vt:lpstr>Fetální vs. Adultní ABR</vt:lpstr>
      <vt:lpstr>Terminologie</vt:lpstr>
      <vt:lpstr>Prezentace aplikace PowerPoint</vt:lpstr>
      <vt:lpstr>Asfyxie</vt:lpstr>
      <vt:lpstr>Možnosti diagnostiky</vt:lpstr>
      <vt:lpstr>Závěr</vt:lpstr>
      <vt:lpstr>Monitorování stavu plodu</vt:lpstr>
      <vt:lpstr>Cíl</vt:lpstr>
      <vt:lpstr>Metody</vt:lpstr>
      <vt:lpstr>Prezentace aplikace PowerPoint</vt:lpstr>
      <vt:lpstr>Prezentace aplikace PowerPoint</vt:lpstr>
      <vt:lpstr>Efektivita</vt:lpstr>
      <vt:lpstr>Indikace</vt:lpstr>
      <vt:lpstr>Prezentace aplikace PowerPoint</vt:lpstr>
      <vt:lpstr>Efektivita vyšetřovacích metod</vt:lpstr>
      <vt:lpstr>Prezentace aplikace PowerPoint</vt:lpstr>
      <vt:lpstr>Pohyby plodu</vt:lpstr>
      <vt:lpstr>Prezentace aplikace PowerPoint</vt:lpstr>
      <vt:lpstr>NST</vt:lpstr>
      <vt:lpstr>Kontrakční zátěžový test</vt:lpstr>
      <vt:lpstr>BFP</vt:lpstr>
      <vt:lpstr>Prezentace aplikace PowerPoint</vt:lpstr>
      <vt:lpstr>Prezentace aplikace PowerPoint</vt:lpstr>
      <vt:lpstr>Prezentace aplikace PowerPoint</vt:lpstr>
      <vt:lpstr>AFV</vt:lpstr>
      <vt:lpstr>Prezentace aplikace PowerPoint</vt:lpstr>
      <vt:lpstr>Dopplerovská velocimetrie</vt:lpstr>
      <vt:lpstr>a.umbilicalis</vt:lpstr>
      <vt:lpstr>a.cerebri media</vt:lpstr>
      <vt:lpstr>Fetální žilní systém</vt:lpstr>
      <vt:lpstr>a.uterina</vt:lpstr>
      <vt:lpstr>Výběr testu</vt:lpstr>
      <vt:lpstr>Timing</vt:lpstr>
      <vt:lpstr>Management </vt:lpstr>
      <vt:lpstr>Antepartální CTG</vt:lpstr>
      <vt:lpstr>Cíl</vt:lpstr>
      <vt:lpstr>Fyziologie</vt:lpstr>
      <vt:lpstr>Autonomní nervový systém</vt:lpstr>
      <vt:lpstr>Gestační stáří a srdeční aktivita</vt:lpstr>
      <vt:lpstr>Prezentace aplikace PowerPoint</vt:lpstr>
      <vt:lpstr>Srdeční činnost a hypoxie</vt:lpstr>
      <vt:lpstr>Hypoxemie</vt:lpstr>
      <vt:lpstr>Prezentace aplikace PowerPoint</vt:lpstr>
      <vt:lpstr>Interpretace antepartálního monitoru</vt:lpstr>
      <vt:lpstr>Interpretace antepartálního monitoru</vt:lpstr>
      <vt:lpstr>Efektivita antepartálního CTG</vt:lpstr>
      <vt:lpstr>NST</vt:lpstr>
      <vt:lpstr>Reaktivní test </vt:lpstr>
      <vt:lpstr>Prezentace aplikace PowerPoint</vt:lpstr>
      <vt:lpstr>Reaktivní s deceleracemi </vt:lpstr>
      <vt:lpstr>Nereaktivní test  </vt:lpstr>
      <vt:lpstr>Prezentace aplikace PowerPoint</vt:lpstr>
      <vt:lpstr>CST</vt:lpstr>
      <vt:lpstr>Intrapartální CTG</vt:lpstr>
      <vt:lpstr>Specificita a sensitivita CTG</vt:lpstr>
      <vt:lpstr>FIGO 2015</vt:lpstr>
      <vt:lpstr>Indikace - konsenzuální</vt:lpstr>
      <vt:lpstr>Poloha těhotné</vt:lpstr>
      <vt:lpstr>Rychlost záznamu</vt:lpstr>
      <vt:lpstr>Prezentace aplikace PowerPoint</vt:lpstr>
      <vt:lpstr>Taktika monitorování</vt:lpstr>
      <vt:lpstr>Základní parametry</vt:lpstr>
      <vt:lpstr>Akcelerace</vt:lpstr>
      <vt:lpstr>Decelerace</vt:lpstr>
      <vt:lpstr>Prezentace aplikace PowerPoint</vt:lpstr>
      <vt:lpstr>Prezentace aplikace PowerPoint</vt:lpstr>
      <vt:lpstr>Prolongovaná decelerace</vt:lpstr>
      <vt:lpstr>Prezentace aplikace PowerPoint</vt:lpstr>
      <vt:lpstr>Sinusoida</vt:lpstr>
      <vt:lpstr>Prezentace aplikace PowerPoint</vt:lpstr>
      <vt:lpstr>Pseudosinusoida</vt:lpstr>
      <vt:lpstr>Prezentace aplikace PowerPoint</vt:lpstr>
      <vt:lpstr>Stav plodu</vt:lpstr>
      <vt:lpstr>Prezentace aplikace PowerPoint</vt:lpstr>
      <vt:lpstr>Kontrakce</vt:lpstr>
      <vt:lpstr>Prezentace aplikace PowerPoint</vt:lpstr>
      <vt:lpstr>Příčiny hypoxie</vt:lpstr>
      <vt:lpstr>Prezentace aplikace PowerPoint</vt:lpstr>
      <vt:lpstr>Limity CTG</vt:lpstr>
      <vt:lpstr>NICE klasifikace CTG</vt:lpstr>
      <vt:lpstr>Prezentace aplikace PowerPoint</vt:lpstr>
      <vt:lpstr>Prezentace aplikace PowerPoint</vt:lpstr>
      <vt:lpstr>Prezentace aplikace PowerPoint</vt:lpstr>
      <vt:lpstr>Prezentace aplikace PowerPoint</vt:lpstr>
      <vt:lpstr>CTG klasifikace NICHD.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Acidobazická rovnováha  a hypoxie plodu</dc:title>
  <dc:creator>Petr Křepelka</dc:creator>
  <cp:lastModifiedBy>Petr Křepelka</cp:lastModifiedBy>
  <cp:revision>1</cp:revision>
  <dcterms:created xsi:type="dcterms:W3CDTF">2020-05-22T08:51:04Z</dcterms:created>
  <dcterms:modified xsi:type="dcterms:W3CDTF">2020-05-22T08:51:52Z</dcterms:modified>
</cp:coreProperties>
</file>