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033BBBF-1854-4EEA-9C46-716F8483E6B7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CD469E5-6E88-4385-8ECE-A381E08342E2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3D71BF1-17B6-47FD-86CB-ECCE93F0E280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3CB7C23-5611-49E4-9311-BD01FD1A5E72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F1B3582-4235-4D54-AF78-EB8D5A8A2196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4A2A07A-645D-4F17-BE31-E3F2B35D4B3C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F6FC8B3-55DD-4F00-A33B-F56FF0C00569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3B998E5-2BDE-4388-9BA8-CA165BC947E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733016D-9867-41AF-9A50-1A22BFFD5A31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D37FC88-6268-40F1-8B3D-AFA217E7AD37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D65EC2E-04ED-4E87-AEA3-F914CE1CB65A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E7927C3-175B-41D4-924E-38C5C568D064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7DC427-5508-4666-967F-E6FBF5A004FE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229AB3-5FC1-4DC7-92DE-1294EFDCA15A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B4BD25-8DCF-4680-A7F2-AEB0A2B40D61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16F181-6638-45F1-AC47-D6F0C7712420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F3BF9C-BE95-46AE-8138-D2CE257927ED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E5C564-BDC0-4865-AE6E-FA0EEBD12E33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9CD935-43EC-42BD-B20D-A9CF83E235B0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70D089-EC52-4DC0-839D-16010D87ACBE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22C050-7929-4D30-8B6C-7C42D01763EC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C91A91-32E1-488D-B788-318CB35D6E71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F3A123-D265-4AF3-9C32-9ADD373E9A31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9EB7B6-1500-4E15-AD5C-74C7BFB526A1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5320" cy="7912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1760" cy="10332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sldNum" idx="1"/>
          </p:nvPr>
        </p:nvSpPr>
        <p:spPr>
          <a:xfrm>
            <a:off x="8547840" y="4690800"/>
            <a:ext cx="468360" cy="33372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640EB5C-644A-450A-99D4-3F1551CC6D85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1760" cy="10332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sldNum" idx="2"/>
          </p:nvPr>
        </p:nvSpPr>
        <p:spPr>
          <a:xfrm>
            <a:off x="8547840" y="4690800"/>
            <a:ext cx="468360" cy="33372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BC16859-E6AD-448F-9A72-F24A39B88BBB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5320" cy="79128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0" y="3673080"/>
            <a:ext cx="9139320" cy="1213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0" y="1440000"/>
            <a:ext cx="9139320" cy="161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Podnikatelské služby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CK v ČR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Do 1989 – 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 1989 –……………..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2000 – CK zpět …………. a CA živnosti 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F3F334A-7F7D-41C0-B22B-A5D839E48E66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CK v ČR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0" y="1259280"/>
            <a:ext cx="9139320" cy="359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 roce 2020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Obtížnější pro CK, které jsou menší a …………….. na nějakou dlouhodoběji uzavřenou oblast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2021 – duben 639 CK (o 65 než na začátku roku) -  prosinec 605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2023 – cca 570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75EDA4B-8246-4642-A0D0-7B5647BC89A6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a vlivy na podnikání v cestovním ruchu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8000"/>
          </a:bodyPr>
          <a:p>
            <a:pPr marL="2577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krachy a pozastavení činnosti díky pandemii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– ……………………………...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089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zdražují se pohonné hmoty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– ………………………….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089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zaměření se na tuzemský cestovní ruch nebo specifické oblasti – …………...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089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oslabující koruna vůči eur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u –……………………………..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089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Největší hráči v CK plánují rozšiřování kamenných poboček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089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 místo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nezávislé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činnosti pod větší CK a CA jako frančízant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08960" indent="-386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Transformace…………………...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1B1DA26-2A2F-4373-BF16-94295D51D0F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Založení CK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62000"/>
          </a:bodyPr>
          <a:p>
            <a:pPr marL="267840" indent="-2008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Nápad 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67840" indent="-2008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Předložit místně příslušnému živnostenskému úřadu doklady, osoby, která je žadatelem.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0736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07360" indent="-2008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Žádost o koncesi schválí příslušný úřad – JAKÝ?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0736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0736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07360" indent="-2008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Jaké doklady?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CCBD16F-2FD9-44EB-9F92-903DD450E692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Doklady pro založení CK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6000"/>
          </a:bodyPr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32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Více ve skriptech.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4977C51-80B4-419C-8925-BFEB62BBE266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označit provozovnu a prospekty slovy 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 propagačních materiálech uvádět konkrétní cestovní kancelář,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dát vždy najevo, že je pouhým zprostředkovatelem a že tedy nenese žádnou zodpovědnost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CA by měla pečlivě vybírat cestovní kanceláře - ……………………...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24D14CF-B83A-42E9-B0C3-9E5DE944A75E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8520" cy="124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Vývoj cestovních ruchu skutečnost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pPr marL="336960" indent="-2527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 roce 2023 –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960" indent="-2527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Zaměstnané osoby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960" indent="-2527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Největší propad díky covidu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96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br>
              <a:rPr sz="3200"/>
            </a:b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F315C6D-6617-41EC-8067-D9C503B02A1F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9" name="" descr=""/>
          <p:cNvPicPr/>
          <p:nvPr/>
        </p:nvPicPr>
        <p:blipFill>
          <a:blip r:embed="rId1"/>
          <a:stretch/>
        </p:blipFill>
        <p:spPr>
          <a:xfrm>
            <a:off x="1620000" y="0"/>
            <a:ext cx="5939280" cy="51429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D45D187-90BC-4E57-9D8B-6DF56CE66BAB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3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8816400" cy="4856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5478371-07B0-4081-B9C7-F1D38A592EEA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Zaměstnanost v CR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2020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2021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D525917-61C9-42EE-A871-8CF89811CC64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Cestovní ruch – CK a CA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zprostředkování, organizování a zajišťování služeb, které umožňují obyvatelům, aby se mohli cestovního ruchu zúčastnit!!!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Stravovací, ubytovací či dopravní podniky – možnosti praxe u specializace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CE2240D-D432-407B-8A27-A9B5AC9E319A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0" name="" descr=""/>
          <p:cNvPicPr/>
          <p:nvPr/>
        </p:nvPicPr>
        <p:blipFill>
          <a:blip r:embed="rId1"/>
          <a:stretch/>
        </p:blipFill>
        <p:spPr>
          <a:xfrm>
            <a:off x="143640" y="48960"/>
            <a:ext cx="8492760" cy="4987440"/>
          </a:xfrm>
          <a:prstGeom prst="rect">
            <a:avLst/>
          </a:prstGeom>
          <a:ln w="0">
            <a:noFill/>
          </a:ln>
        </p:spPr>
      </p:pic>
      <p:pic>
        <p:nvPicPr>
          <p:cNvPr id="221" name="" descr=""/>
          <p:cNvPicPr/>
          <p:nvPr/>
        </p:nvPicPr>
        <p:blipFill>
          <a:blip r:embed="rId2"/>
          <a:stretch/>
        </p:blipFill>
        <p:spPr>
          <a:xfrm>
            <a:off x="143640" y="180000"/>
            <a:ext cx="8999640" cy="49629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DDFF166-0D4D-4F3E-82A6-9B48D5DF80C0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Co se děje, pokud koruna oslabuje?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Pro koho to přináší výhody?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9D01BEC-E5E4-4D67-A628-9C6F68A6938F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Vliv inflace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7000"/>
          </a:bodyPr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Cena zájezdu: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38080" indent="-314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do Bulharska Čedok 1989 od 3 000 do 5 000 korun X dnes se letecky za 15 000 Kč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724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724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Platy: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38080" indent="-3142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před 1989 zhruba 850 – 4 000 Kč. Generální ředitel 1932 10 000 Kč a podíl na  zisku 12 000 Kč/rok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2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D1CC023-BF36-42F3-B6A1-70B34A8A4FF5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Vliv CR na HDP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6000"/>
          </a:bodyPr>
          <a:p>
            <a:pPr marL="328320" indent="-246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888840"/>
                <a:tab algn="l" pos="1803240"/>
                <a:tab algn="l" pos="2717640"/>
                <a:tab algn="l" pos="3632040"/>
                <a:tab algn="l" pos="4546440"/>
                <a:tab algn="l" pos="5460840"/>
                <a:tab algn="l" pos="6375240"/>
                <a:tab algn="l" pos="7289640"/>
                <a:tab algn="l" pos="8204040"/>
                <a:tab algn="l" pos="9118440"/>
                <a:tab algn="l" pos="10032840"/>
                <a:tab algn="l" pos="10310760"/>
                <a:tab algn="l" pos="10760040"/>
                <a:tab algn="l" pos="10763280"/>
                <a:tab algn="l" pos="10766520"/>
                <a:tab algn="l" pos="10769760"/>
                <a:tab algn="l" pos="10772640"/>
                <a:tab algn="l" pos="10775880"/>
                <a:tab algn="l" pos="1077912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tvorba nových pracovních příležitostí,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8320" indent="-246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888840"/>
                <a:tab algn="l" pos="1803240"/>
                <a:tab algn="l" pos="2717640"/>
                <a:tab algn="l" pos="3632040"/>
                <a:tab algn="l" pos="4546440"/>
                <a:tab algn="l" pos="5460840"/>
                <a:tab algn="l" pos="6375240"/>
                <a:tab algn="l" pos="7289640"/>
                <a:tab algn="l" pos="8204040"/>
                <a:tab algn="l" pos="9118440"/>
                <a:tab algn="l" pos="10032840"/>
                <a:tab algn="l" pos="10310760"/>
                <a:tab algn="l" pos="10760040"/>
                <a:tab algn="l" pos="10763280"/>
                <a:tab algn="l" pos="10766520"/>
                <a:tab algn="l" pos="10769760"/>
                <a:tab algn="l" pos="10772640"/>
                <a:tab algn="l" pos="10775880"/>
                <a:tab algn="l" pos="1077912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koloběh finančních prostředků,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8320" indent="-246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888840"/>
                <a:tab algn="l" pos="1803240"/>
                <a:tab algn="l" pos="2717640"/>
                <a:tab algn="l" pos="3632040"/>
                <a:tab algn="l" pos="4546440"/>
                <a:tab algn="l" pos="5460840"/>
                <a:tab algn="l" pos="6375240"/>
                <a:tab algn="l" pos="7289640"/>
                <a:tab algn="l" pos="8204040"/>
                <a:tab algn="l" pos="9118440"/>
                <a:tab algn="l" pos="10032840"/>
                <a:tab algn="l" pos="10310760"/>
                <a:tab algn="l" pos="10760040"/>
                <a:tab algn="l" pos="10763280"/>
                <a:tab algn="l" pos="10766520"/>
                <a:tab algn="l" pos="10769760"/>
                <a:tab algn="l" pos="10772640"/>
                <a:tab algn="l" pos="10775880"/>
                <a:tab algn="l" pos="1077912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příjem do státního rozpočtu,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8320" indent="-246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888840"/>
                <a:tab algn="l" pos="1803240"/>
                <a:tab algn="l" pos="2717640"/>
                <a:tab algn="l" pos="3632040"/>
                <a:tab algn="l" pos="4546440"/>
                <a:tab algn="l" pos="5460840"/>
                <a:tab algn="l" pos="6375240"/>
                <a:tab algn="l" pos="7289640"/>
                <a:tab algn="l" pos="8204040"/>
                <a:tab algn="l" pos="9118440"/>
                <a:tab algn="l" pos="10032840"/>
                <a:tab algn="l" pos="10310760"/>
                <a:tab algn="l" pos="10760040"/>
                <a:tab algn="l" pos="10763280"/>
                <a:tab algn="l" pos="10766520"/>
                <a:tab algn="l" pos="10769760"/>
                <a:tab algn="l" pos="10772640"/>
                <a:tab algn="l" pos="10775880"/>
                <a:tab algn="l" pos="1077912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záchranu kulturních, uměleckých a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historických památek,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8320" indent="-246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888840"/>
                <a:tab algn="l" pos="1803240"/>
                <a:tab algn="l" pos="2717640"/>
                <a:tab algn="l" pos="3632040"/>
                <a:tab algn="l" pos="4546440"/>
                <a:tab algn="l" pos="5460840"/>
                <a:tab algn="l" pos="6375240"/>
                <a:tab algn="l" pos="7289640"/>
                <a:tab algn="l" pos="8204040"/>
                <a:tab algn="l" pos="9118440"/>
                <a:tab algn="l" pos="10032840"/>
                <a:tab algn="l" pos="10310760"/>
                <a:tab algn="l" pos="10760040"/>
                <a:tab algn="l" pos="10763280"/>
                <a:tab algn="l" pos="10766520"/>
                <a:tab algn="l" pos="10769760"/>
                <a:tab algn="l" pos="10772640"/>
                <a:tab algn="l" pos="10775880"/>
                <a:tab algn="l" pos="1077912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investic do místní infrastruktury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8320" indent="-246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888840"/>
                <a:tab algn="l" pos="1803240"/>
                <a:tab algn="l" pos="2717640"/>
                <a:tab algn="l" pos="3632040"/>
                <a:tab algn="l" pos="4546440"/>
                <a:tab algn="l" pos="5460840"/>
                <a:tab algn="l" pos="6375240"/>
                <a:tab algn="l" pos="7289640"/>
                <a:tab algn="l" pos="8204040"/>
                <a:tab algn="l" pos="9118440"/>
                <a:tab algn="l" pos="10032840"/>
                <a:tab algn="l" pos="10310760"/>
                <a:tab algn="l" pos="10760040"/>
                <a:tab algn="l" pos="10763280"/>
                <a:tab algn="l" pos="10766520"/>
                <a:tab algn="l" pos="10769760"/>
                <a:tab algn="l" pos="10772640"/>
                <a:tab algn="l" pos="10775880"/>
                <a:tab algn="l" pos="10779120"/>
                <a:tab algn="l" pos="10782360"/>
              </a:tabLst>
            </a:pPr>
            <a:r>
              <a:rPr b="0" lang="cs-CZ" sz="3200" spc="-1" strike="noStrike">
                <a:solidFill>
                  <a:srgbClr val="ff0000"/>
                </a:solidFill>
                <a:latin typeface="Times New Roman"/>
              </a:rPr>
              <a:t>     </a:t>
            </a:r>
            <a:r>
              <a:rPr b="0" lang="cs-CZ" sz="3200" spc="-1" strike="noStrike">
                <a:solidFill>
                  <a:srgbClr val="ff0000"/>
                </a:solidFill>
                <a:latin typeface="Times New Roman"/>
              </a:rPr>
              <a:t>Multiplikační efekt –………………..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9BA2D16-3950-47C0-B6CB-DDAD5C3B0D21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1297080" y="216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Arial"/>
              </a:rPr>
              <a:t>Ubytovací služby</a:t>
            </a:r>
            <a:endParaRPr b="0" lang="cs-CZ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4A18F91-A020-44CF-8D8C-80163931EFF4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Ubytovací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0480" algn="ctr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poskytování přechodného ubytování a to zejména ve spojení s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účastí na cestovním ruchu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, ale i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při výkonu povolání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(služební cesty).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ctr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Umožňují účastníkům přenocování nebo přechodné ubytování mimo místo trvalého bydliště a uspokojují jejich potřeby související s přenocováním nebo přechodným ubytováním.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FB1CCC9-9D2D-4099-93F7-8BBFE940FA7E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Historie ubytování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rozvoj dostavníkové a železniční dopravy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rozvoj automobilismu a cyklistiky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luxusní hotelové řetězce od 20. století.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13E4918-993F-4CD4-B823-C4A2804762C9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Ubytovací služby - povinnosti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5000"/>
          </a:bodyPr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životnost volná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ve všech ubytovacích zařízeních (například hotel, motel, kemp, ubytovna) a v bytových domech, rodinných domech nebo ve stavbách pro rodinnou rekreaci. V případě ubytování v bytových domech, rodinných domech nebo ve stavbách pro rodinnou rekreaci s kapacitou do 10 lůžek (včetně přistýlek) podávání snídaní ubytovaným hostům.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3 základní podmínky + označení provozovny jménem odpovědné osoby, provozní dobu, příslušnou kategorií a třídou ubytovacího zařízení.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Právní vztah mezi ubytovatelem a hostem upraven dle NOZ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317F975-82E2-46B6-8795-802D5BE7B1BB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Ubytovací služby - povinnosti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Odvádět místní poplatky – ………..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Vést knihu hostů a registrovat hosty zahraniční - 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AF6F022-DFB6-4217-8D7C-7F08EAED6C54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Hotel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Je možné, aby hotel byla volná živnost?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08028E5-EE21-4355-89E0-09D6742C6F71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2" presetSubtype="4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6" dur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10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10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CK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Sestavuje zájezdy, nabízí, rezervuje a prodává vlastní zájezdy, zájezdy připravené jinými CK a další služby cestovního ruchu individuálním zájemcům a jiným CK.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D18BDA7-4E42-4D45-926B-308A0A6D5CE7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Stravování - živnost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04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Stravovací služba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výroba, příprava nebo rozvoz pokrmů za účelem jejich podávání zejména v rámci provozované hostinské živnosti, při podávání občerstvení a při podávání pokrmů jako součásti ubytovacích služeb a služeb cestovního ruchu.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04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Řemeslná živnost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……………. činnost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991C011-5F69-4EFA-A7CA-A0D0FCFD63DC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0" y="18108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Ostatní ubytovací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0" y="720000"/>
            <a:ext cx="9139320" cy="41364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8000"/>
          </a:bodyPr>
          <a:p>
            <a:pPr marL="263880" indent="-25416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Placené: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praní a žehlení prádla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bezpečnostní schránky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tlumočnické a průvodcovské služby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půjčování osobních dopravních prostředků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garáže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doplňkový prodej (časopisy, hygienické potřeby, památkové předměty, atd.)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marL="263880" indent="-25416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Neplacené: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bezdrátový internet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úschova zavazadel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vyřizování vzkazů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podávání informací (kulturní památky, doprava atd.)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donáška zavazadel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uvedení hosta do pokoje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péče o děti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673920" indent="-2527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venkovní parkoviště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ED28459-20E3-4143-9FFA-6884D73D6628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 hotelu - 4P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Produkt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doplňkové produkty k základní poskytované službě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Price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vliv úroveň hospodářského rozvoje země a poptávky – ……………</a:t>
            </a:r>
            <a:r>
              <a:rPr b="0" lang="cs-CZ" sz="2400" spc="-1" strike="noStrike">
                <a:solidFill>
                  <a:srgbClr val="ff0000"/>
                </a:solidFill>
                <a:latin typeface="Times New Roman"/>
              </a:rPr>
              <a:t>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Place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centrum města,předměstí, v okolí dálnic, na vesnicích, ve vlaku, atd.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Promotion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reklamní brožury hotelů, průvodce, billboardy (Pytloun)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1DD97F0-C133-49E9-B93E-5B905E03E815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Bariéry podnikání ve stravovacích a ubytovacích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3200"/>
            </a:br>
            <a:br>
              <a:rPr sz="3200"/>
            </a:b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99213EA-BAF9-4A87-AF0E-F68807D37649}" type="slidenum">
              <a:t>33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Bariéry podnikání ve stravovacích a ubytovacích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04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Konkurence!!!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konkurence mezi odlišnými typy ubytování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, např. mezi městskými hotely a vilami u moře;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konkurence mezi jednotkami, které patří k témuž typu ubytování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, např. mezi hotely jednoho řetězce umístěnými v centru města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ABB5DFD-DB48-4B45-83D8-1A2B4AB2D0A6}" type="slidenum">
              <a:t>34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0" y="35892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COVID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1080" y="1080000"/>
            <a:ext cx="9139320" cy="37764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Covid hotel –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Prominutí místního poplatku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Výzva pro nepokryté náklady –………………………….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krach zhruba 40 % ubytovacích zařízení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Obsazenost v COVIDU jen 20 %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60B94DD-12FD-47E3-8827-C70490773C0E}" type="slidenum">
              <a:t>35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0" y="35892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Současnost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1080" y="1080000"/>
            <a:ext cx="9139320" cy="37764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Energeticky náročné odvětví – ……..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Potřeba něčím zaujmout – ………………...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Nedostatek kvalitních zaměstnanců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Inflace: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Přes snížení inflace a cen nedochází k poklesu cen pohoštění.</a:t>
            </a:r>
            <a:br>
              <a:rPr sz="20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81C3124-C7CB-4529-93D3-4843C4776DDE}" type="slidenum">
              <a:t>36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0" y="35892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Lidský faktor ve stravovacích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1080" y="1080000"/>
            <a:ext cx="9139320" cy="37764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Rozlišné nároky na jednotlivé pozice: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Kuchař/ka – 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Servírky/barmani – 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8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Rozlišné odměňování jednotlivých pozic: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Kuchař/ka –.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Servírky/barmani – 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9871C4B-3CDF-471E-8FC6-D071DF549C3A}" type="slidenum">
              <a:t>37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0" y="18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Členění ubytovacích zařízení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>
          <a:xfrm>
            <a:off x="0" y="540360"/>
            <a:ext cx="9139320" cy="37764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0">
              <a:lnSpc>
                <a:spcPct val="8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podle velikosti: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Malá X Střední Velká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8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cs-CZ" sz="1600" spc="-1" strike="noStrike" u="sng">
                <a:solidFill>
                  <a:srgbClr val="000000"/>
                </a:solidFill>
                <a:uFillTx/>
                <a:latin typeface="Times New Roman"/>
                <a:ea typeface="Arial"/>
              </a:rPr>
              <a:t>podle doby provozu: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Celoroční x Sezónní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8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  <a:ea typeface="Arial"/>
              </a:rPr>
              <a:t>podle umístění: 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městská zařízení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lázeňská zařízení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horská zařízení přímořská zařízení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zařízení na venkově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  <a:ea typeface="Arial"/>
              </a:rPr>
              <a:t>podle převažující klientely: </a:t>
            </a:r>
            <a:endParaRPr b="0" lang="cs-CZ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pro obchodníky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rodiny s dětmi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sportovce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seniory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Arial"/>
              </a:rPr>
              <a:t>zařízení specializující se na kongresovou turistiku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B1AA2CE-0551-44D0-9CB4-9F55AC22D7BF}" type="slidenum">
              <a:t>38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0" y="1440000"/>
            <a:ext cx="9139320" cy="161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0" y="3673080"/>
            <a:ext cx="9139320" cy="1213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prodává věci související s cestovním ruchem, zejména vstupenky, mapy, plány, jízdní řády, tištěné průvodce a upomínkové předměty.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010F8AA-3465-4DC3-AE06-9FB00AEC59A3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Rozdíly CA a CK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. živnost (vázaná dříve) X ………………. (volná dříve)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………………………………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. X 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Pojištění……………………….. X……………………...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93E0360-173D-4270-84DD-A3686F18C6A2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Trendy v cestovních ruchu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krachující CK – 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960" indent="0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960" indent="-32400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zlevňují/zdražující se pohonné hmoty – 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960" indent="0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960" indent="-32400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větší důraz na pověst a tradici CK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960" indent="0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960" indent="0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187AAD5-18C9-4974-A98E-F4173464CA1C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Historie cestovního ruchu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32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5000"/>
          </a:bodyPr>
          <a:p>
            <a:pPr marL="367200" indent="-2754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první cestovatelé Egypťani, kteří při svých cestách využívali služeb studentů a místních obyvatel.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první historicky dokázané popisy z cest 450 př. n. l. Herodot.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nejznámějším středověkým cestopisem je „Milion“, přeložen do češtiny kolem roku 1400, který napsal Marco Polo.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 novověku patřilo cestování ke společenskému bontonu pouze nejvyšších vrstev evropské šlechty.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nový charakter cestování vznikl s rozvojem průmyslu a dopravy v 19. století.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777960"/>
                <a:tab algn="l" pos="1227240"/>
                <a:tab algn="l" pos="1676520"/>
                <a:tab algn="l" pos="2125800"/>
                <a:tab algn="l" pos="2575080"/>
                <a:tab algn="l" pos="3024360"/>
                <a:tab algn="l" pos="3473280"/>
                <a:tab algn="l" pos="3922560"/>
                <a:tab algn="l" pos="4371840"/>
                <a:tab algn="l" pos="4821120"/>
                <a:tab algn="l" pos="5270400"/>
                <a:tab algn="l" pos="5719680"/>
                <a:tab algn="l" pos="6168960"/>
                <a:tab algn="l" pos="6618240"/>
                <a:tab algn="l" pos="7067520"/>
                <a:tab algn="l" pos="7516800"/>
                <a:tab algn="l" pos="7966080"/>
                <a:tab algn="l" pos="8415360"/>
                <a:tab algn="l" pos="8864640"/>
                <a:tab algn="l" pos="9313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začátek novodobého cestovního ruchu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1841Thomas Cook – 1. hromadný výlet Derby do Rugby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65963D2-7573-482E-8308-341E94682D29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Krach nejstarší CK (2019) - faktory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39320" cy="32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4000"/>
          </a:bodyPr>
          <a:p>
            <a:pPr marL="362880" indent="-272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804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Nepovedená ………... se zadluženou My Travel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2880" indent="-272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804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Nástup ………………….. (AirBnB) a nízkonákladových aerolinek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2880" indent="-272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804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Politická nejistota kolem Brexitu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2880" indent="-272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804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Počasí –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2880" indent="-272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804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 době krachu cca 600 000 turistů na dovolené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36387A0-F39D-46B3-ACFC-FAE60B0501DC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39320" cy="53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39320" cy="2804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0" y="0"/>
            <a:ext cx="9139320" cy="3553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40040" cy="50360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9ABD374-4C27-44B2-9635-0D5DBAAE254F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2024-04-16T20:51:05Z</dcterms:modified>
  <cp:revision>160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