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4093" r:id="rId2"/>
  </p:sldMasterIdLst>
  <p:notesMasterIdLst>
    <p:notesMasterId r:id="rId44"/>
  </p:notesMasterIdLst>
  <p:sldIdLst>
    <p:sldId id="320" r:id="rId3"/>
    <p:sldId id="314" r:id="rId4"/>
    <p:sldId id="312" r:id="rId5"/>
    <p:sldId id="313" r:id="rId6"/>
    <p:sldId id="274" r:id="rId7"/>
    <p:sldId id="286" r:id="rId8"/>
    <p:sldId id="261" r:id="rId9"/>
    <p:sldId id="276" r:id="rId10"/>
    <p:sldId id="265" r:id="rId11"/>
    <p:sldId id="266" r:id="rId12"/>
    <p:sldId id="315" r:id="rId13"/>
    <p:sldId id="277" r:id="rId14"/>
    <p:sldId id="279" r:id="rId15"/>
    <p:sldId id="278" r:id="rId16"/>
    <p:sldId id="280" r:id="rId17"/>
    <p:sldId id="31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317" r:id="rId28"/>
    <p:sldId id="296" r:id="rId29"/>
    <p:sldId id="297" r:id="rId30"/>
    <p:sldId id="298" r:id="rId31"/>
    <p:sldId id="299" r:id="rId32"/>
    <p:sldId id="300" r:id="rId33"/>
    <p:sldId id="301" r:id="rId34"/>
    <p:sldId id="318" r:id="rId35"/>
    <p:sldId id="310" r:id="rId36"/>
    <p:sldId id="302" r:id="rId37"/>
    <p:sldId id="303" r:id="rId38"/>
    <p:sldId id="304" r:id="rId39"/>
    <p:sldId id="305" r:id="rId40"/>
    <p:sldId id="306" r:id="rId41"/>
    <p:sldId id="309" r:id="rId42"/>
    <p:sldId id="319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70" autoAdjust="0"/>
  </p:normalViewPr>
  <p:slideViewPr>
    <p:cSldViewPr>
      <p:cViewPr varScale="1">
        <p:scale>
          <a:sx n="101" d="100"/>
          <a:sy n="101" d="100"/>
        </p:scale>
        <p:origin x="136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6AC443-6DF5-4C23-8ACC-E737B41A24E6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D3B8D4-103F-4678-832D-0C8A037D57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0086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518103-58A7-4B30-B565-156E907DE1E1}" type="slidenum">
              <a:rPr lang="cs-CZ" altLang="cs-CZ">
                <a:latin typeface="Calibri" panose="020F0502020204030204" pitchFamily="34" charset="0"/>
              </a:rPr>
              <a:pPr eaLnBrk="1" hangingPunct="1"/>
              <a:t>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48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D49684-6D6E-491B-9156-EA16C69A4888}" type="slidenum">
              <a:rPr lang="cs-CZ" altLang="cs-CZ">
                <a:latin typeface="Calibri" panose="020F0502020204030204" pitchFamily="34" charset="0"/>
              </a:rPr>
              <a:pPr eaLnBrk="1" hangingPunct="1"/>
              <a:t>11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1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5A4B7D-2DC0-432A-97B7-B20EBB2E66BE}" type="slidenum">
              <a:rPr lang="cs-CZ" altLang="cs-CZ">
                <a:latin typeface="Calibri" panose="020F0502020204030204" pitchFamily="34" charset="0"/>
              </a:rPr>
              <a:pPr eaLnBrk="1" hangingPunct="1"/>
              <a:t>12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5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6A9FF5-7434-4311-9350-DEAD9FC2404E}" type="slidenum">
              <a:rPr lang="cs-CZ" altLang="cs-CZ">
                <a:latin typeface="Calibri" panose="020F0502020204030204" pitchFamily="34" charset="0"/>
              </a:rPr>
              <a:pPr eaLnBrk="1" hangingPunct="1"/>
              <a:t>13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83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89D6E9-A769-4828-B757-A1501A4331CB}" type="slidenum">
              <a:rPr lang="cs-CZ" altLang="cs-CZ">
                <a:latin typeface="Calibri" panose="020F0502020204030204" pitchFamily="34" charset="0"/>
              </a:rPr>
              <a:pPr eaLnBrk="1" hangingPunct="1"/>
              <a:t>14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29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242832-A60B-4FCD-B5C8-F18BE90F01BD}" type="slidenum">
              <a:rPr lang="cs-CZ" altLang="cs-CZ">
                <a:latin typeface="Calibri" panose="020F0502020204030204" pitchFamily="34" charset="0"/>
              </a:rPr>
              <a:pPr eaLnBrk="1" hangingPunct="1"/>
              <a:t>15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92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242832-A60B-4FCD-B5C8-F18BE90F01BD}" type="slidenum">
              <a:rPr lang="cs-CZ" altLang="cs-CZ">
                <a:latin typeface="Calibri" panose="020F0502020204030204" pitchFamily="34" charset="0"/>
              </a:rPr>
              <a:pPr eaLnBrk="1" hangingPunct="1"/>
              <a:t>16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89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BB60F6-8867-4EB0-B8B4-2FD953707EF7}" type="slidenum">
              <a:rPr lang="cs-CZ" altLang="cs-CZ">
                <a:latin typeface="Calibri" panose="020F0502020204030204" pitchFamily="34" charset="0"/>
              </a:rPr>
              <a:pPr eaLnBrk="1" hangingPunct="1"/>
              <a:t>17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8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2D6E84-BF91-4CCF-A8BB-500971576524}" type="slidenum">
              <a:rPr lang="cs-CZ" altLang="cs-CZ">
                <a:latin typeface="Calibri" panose="020F0502020204030204" pitchFamily="34" charset="0"/>
              </a:rPr>
              <a:pPr eaLnBrk="1" hangingPunct="1"/>
              <a:t>18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51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D49684-6D6E-491B-9156-EA16C69A4888}" type="slidenum">
              <a:rPr lang="cs-CZ" altLang="cs-CZ">
                <a:latin typeface="Calibri" panose="020F0502020204030204" pitchFamily="34" charset="0"/>
              </a:rPr>
              <a:pPr eaLnBrk="1" hangingPunct="1"/>
              <a:t>19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43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823877-B280-4BC8-8D4F-FC1E9BEE185D}" type="slidenum">
              <a:rPr lang="cs-CZ" altLang="cs-CZ">
                <a:latin typeface="Calibri" panose="020F0502020204030204" pitchFamily="34" charset="0"/>
              </a:rPr>
              <a:pPr eaLnBrk="1" hangingPunct="1"/>
              <a:t>20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7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642644-2CAB-4A80-95BD-3E2B981DD233}" type="slidenum">
              <a:rPr lang="cs-CZ" altLang="cs-CZ">
                <a:latin typeface="Calibri" panose="020F0502020204030204" pitchFamily="34" charset="0"/>
              </a:rPr>
              <a:pPr eaLnBrk="1" hangingPunct="1"/>
              <a:t>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46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06CFBD-4338-4690-AD9D-AE528EDCD26B}" type="slidenum">
              <a:rPr lang="cs-CZ" altLang="cs-CZ">
                <a:latin typeface="Calibri" panose="020F0502020204030204" pitchFamily="34" charset="0"/>
              </a:rPr>
              <a:pPr eaLnBrk="1" hangingPunct="1"/>
              <a:t>21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59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1600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640BCC-9C8D-4DFA-AD89-8C4660706A95}" type="slidenum">
              <a:rPr lang="cs-CZ" altLang="cs-CZ">
                <a:latin typeface="Calibri" panose="020F0502020204030204" pitchFamily="34" charset="0"/>
              </a:rPr>
              <a:pPr eaLnBrk="1" hangingPunct="1"/>
              <a:t>22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50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C1C8D5-43EB-4394-9024-5C921D3E1539}" type="slidenum">
              <a:rPr lang="cs-CZ" altLang="cs-CZ">
                <a:latin typeface="Calibri" panose="020F0502020204030204" pitchFamily="34" charset="0"/>
              </a:rPr>
              <a:pPr eaLnBrk="1" hangingPunct="1"/>
              <a:t>23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12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A50A4F-73D0-4849-AC68-968785D5AE9F}" type="slidenum">
              <a:rPr lang="cs-CZ" altLang="cs-CZ">
                <a:latin typeface="Calibri" panose="020F0502020204030204" pitchFamily="34" charset="0"/>
              </a:rPr>
              <a:pPr eaLnBrk="1" hangingPunct="1"/>
              <a:t>24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93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9A0076-F759-4360-9DA2-08A63596638B}" type="slidenum">
              <a:rPr lang="cs-CZ" altLang="cs-CZ">
                <a:latin typeface="Calibri" panose="020F0502020204030204" pitchFamily="34" charset="0"/>
              </a:rPr>
              <a:pPr eaLnBrk="1" hangingPunct="1"/>
              <a:t>25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65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242832-A60B-4FCD-B5C8-F18BE90F01BD}" type="slidenum">
              <a:rPr lang="cs-CZ" altLang="cs-CZ">
                <a:latin typeface="Calibri" panose="020F0502020204030204" pitchFamily="34" charset="0"/>
              </a:rPr>
              <a:pPr eaLnBrk="1" hangingPunct="1"/>
              <a:t>26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33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80E52F-B1DB-4731-831C-2335AB7E8597}" type="slidenum">
              <a:rPr lang="cs-CZ" altLang="cs-CZ">
                <a:latin typeface="Calibri" panose="020F0502020204030204" pitchFamily="34" charset="0"/>
              </a:rPr>
              <a:pPr eaLnBrk="1" hangingPunct="1"/>
              <a:t>27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69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F3A7EE-690B-4405-A04D-F3404F5F2B4E}" type="slidenum">
              <a:rPr lang="cs-CZ" altLang="cs-CZ">
                <a:latin typeface="Calibri" panose="020F0502020204030204" pitchFamily="34" charset="0"/>
              </a:rPr>
              <a:pPr eaLnBrk="1" hangingPunct="1"/>
              <a:t>28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116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32BE0C-B1CC-4037-811A-8B5D7A1D0723}" type="slidenum">
              <a:rPr lang="cs-CZ" altLang="cs-CZ">
                <a:latin typeface="Calibri" panose="020F0502020204030204" pitchFamily="34" charset="0"/>
              </a:rPr>
              <a:pPr eaLnBrk="1" hangingPunct="1"/>
              <a:t>29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78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DC5DC9-635D-4793-9A96-D542042A7D22}" type="slidenum">
              <a:rPr lang="cs-CZ" altLang="cs-CZ">
                <a:latin typeface="Calibri" panose="020F0502020204030204" pitchFamily="34" charset="0"/>
              </a:rPr>
              <a:pPr eaLnBrk="1" hangingPunct="1"/>
              <a:t>30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6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642644-2CAB-4A80-95BD-3E2B981DD233}" type="slidenum">
              <a:rPr lang="cs-CZ" altLang="cs-CZ">
                <a:latin typeface="Calibri" panose="020F0502020204030204" pitchFamily="34" charset="0"/>
              </a:rPr>
              <a:pPr eaLnBrk="1" hangingPunct="1"/>
              <a:t>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41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592AA6-5441-4BB3-97F1-0712773A0DDA}" type="slidenum">
              <a:rPr lang="cs-CZ" altLang="cs-CZ">
                <a:latin typeface="Calibri" panose="020F0502020204030204" pitchFamily="34" charset="0"/>
              </a:rPr>
              <a:pPr eaLnBrk="1" hangingPunct="1"/>
              <a:t>31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982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EA4752-CF6B-47A7-8186-A663B04EF2A5}" type="slidenum">
              <a:rPr lang="cs-CZ" altLang="cs-CZ">
                <a:latin typeface="Calibri" panose="020F0502020204030204" pitchFamily="34" charset="0"/>
              </a:rPr>
              <a:pPr eaLnBrk="1" hangingPunct="1"/>
              <a:t>32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38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242832-A60B-4FCD-B5C8-F18BE90F01BD}" type="slidenum">
              <a:rPr lang="cs-CZ" altLang="cs-CZ">
                <a:latin typeface="Calibri" panose="020F0502020204030204" pitchFamily="34" charset="0"/>
              </a:rPr>
              <a:pPr eaLnBrk="1" hangingPunct="1"/>
              <a:t>33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45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55D619-79A1-4CED-9D62-C79448F32CF8}" type="slidenum">
              <a:rPr lang="cs-CZ" altLang="cs-CZ">
                <a:latin typeface="Calibri" panose="020F0502020204030204" pitchFamily="34" charset="0"/>
              </a:rPr>
              <a:pPr eaLnBrk="1" hangingPunct="1"/>
              <a:t>34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78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DBCB2E-58EF-4429-AB53-3AFB3BBC5C26}" type="slidenum">
              <a:rPr lang="cs-CZ" altLang="cs-CZ">
                <a:latin typeface="Calibri" panose="020F0502020204030204" pitchFamily="34" charset="0"/>
              </a:rPr>
              <a:pPr eaLnBrk="1" hangingPunct="1"/>
              <a:t>35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320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12EF77-AED9-4F47-8CD2-8DCED61ABB1F}" type="slidenum">
              <a:rPr lang="cs-CZ" altLang="cs-CZ">
                <a:latin typeface="Calibri" panose="020F0502020204030204" pitchFamily="34" charset="0"/>
              </a:rPr>
              <a:pPr eaLnBrk="1" hangingPunct="1"/>
              <a:t>36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6F7ADB-C7F2-4ABF-84F1-A5CD0AEA23C5}" type="slidenum">
              <a:rPr lang="cs-CZ" altLang="cs-CZ">
                <a:latin typeface="Calibri" panose="020F0502020204030204" pitchFamily="34" charset="0"/>
              </a:rPr>
              <a:pPr eaLnBrk="1" hangingPunct="1"/>
              <a:t>37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42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066770-7682-4E98-ADA9-F9F1BE6FDC59}" type="slidenum">
              <a:rPr lang="cs-CZ" altLang="cs-CZ">
                <a:latin typeface="Calibri" panose="020F0502020204030204" pitchFamily="34" charset="0"/>
              </a:rPr>
              <a:pPr eaLnBrk="1" hangingPunct="1"/>
              <a:t>38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107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EBF8F0-0FE2-4B42-9892-022B92516890}" type="slidenum">
              <a:rPr lang="cs-CZ" altLang="cs-CZ">
                <a:latin typeface="Calibri" panose="020F0502020204030204" pitchFamily="34" charset="0"/>
              </a:rPr>
              <a:pPr eaLnBrk="1" hangingPunct="1"/>
              <a:t>39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56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AC2ACE-DB50-49C0-BB59-39498D9816A9}" type="slidenum">
              <a:rPr lang="cs-CZ" altLang="cs-CZ">
                <a:latin typeface="Calibri" panose="020F0502020204030204" pitchFamily="34" charset="0"/>
              </a:rPr>
              <a:pPr eaLnBrk="1" hangingPunct="1"/>
              <a:t>40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6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20F3E0-167C-4B85-90C9-4899F452B5FD}" type="slidenum">
              <a:rPr lang="cs-CZ" altLang="cs-CZ">
                <a:latin typeface="Calibri" panose="020F0502020204030204" pitchFamily="34" charset="0"/>
              </a:rPr>
              <a:pPr eaLnBrk="1" hangingPunct="1"/>
              <a:t>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804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242832-A60B-4FCD-B5C8-F18BE90F01BD}" type="slidenum">
              <a:rPr lang="cs-CZ" altLang="cs-CZ">
                <a:latin typeface="Calibri" panose="020F0502020204030204" pitchFamily="34" charset="0"/>
              </a:rPr>
              <a:pPr eaLnBrk="1" hangingPunct="1"/>
              <a:t>41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34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F8C7D5-5B4B-4E04-8AB7-16053962D4C2}" type="slidenum">
              <a:rPr lang="cs-CZ" altLang="cs-CZ">
                <a:latin typeface="Calibri" panose="020F0502020204030204" pitchFamily="34" charset="0"/>
              </a:rPr>
              <a:pPr eaLnBrk="1" hangingPunct="1"/>
              <a:t>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45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353DF4-B845-407E-8A27-9E63F9453A6A}" type="slidenum">
              <a:rPr lang="cs-CZ" altLang="cs-CZ">
                <a:latin typeface="Calibri" panose="020F0502020204030204" pitchFamily="34" charset="0"/>
              </a:rPr>
              <a:pPr eaLnBrk="1" hangingPunct="1"/>
              <a:t>7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6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alt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3D52E3-9094-4733-9B12-991321A027F3}" type="slidenum">
              <a:rPr lang="cs-CZ" altLang="cs-CZ">
                <a:latin typeface="Calibri" panose="020F0502020204030204" pitchFamily="34" charset="0"/>
              </a:rPr>
              <a:pPr eaLnBrk="1" hangingPunct="1"/>
              <a:t>8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93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1D8E62-32AC-41FF-841E-E899830ECB68}" type="slidenum">
              <a:rPr lang="cs-CZ" altLang="cs-CZ">
                <a:latin typeface="Calibri" panose="020F0502020204030204" pitchFamily="34" charset="0"/>
              </a:rPr>
              <a:pPr eaLnBrk="1" hangingPunct="1"/>
              <a:t>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60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3F1DF7-007E-4D9B-AEBA-977B431F867F}" type="slidenum">
              <a:rPr lang="cs-CZ" altLang="cs-CZ">
                <a:latin typeface="Calibri" panose="020F0502020204030204" pitchFamily="34" charset="0"/>
              </a:rPr>
              <a:pPr eaLnBrk="1" hangingPunct="1"/>
              <a:t>10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8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040B4F-163B-4231-A9B4-2F757FF817D3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B0DCC-4825-49BC-8682-739D34E86F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593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046B-D656-4655-A5D3-092EC4F18C5D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8F9E9-9144-4908-9CA8-1C3A3EFA28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751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972D-87BB-4B45-93DA-F904F8D84EF2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DE2B4-5BF8-4466-AB96-78743A53BA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96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40B4F-163B-4231-A9B4-2F757FF817D3}" type="datetimeFigureOut">
              <a:rPr lang="cs-CZ" smtClean="0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0DCC-4825-49BC-8682-739D34E86FE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8162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51A06-0274-42A6-AF47-47CA32FDC5D3}" type="datetimeFigureOut">
              <a:rPr lang="cs-CZ" smtClean="0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344E-433D-431B-9C9D-2CBD8F74CC1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6946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97B76-08CB-4931-A332-F1452B63BB23}" type="datetimeFigureOut">
              <a:rPr lang="cs-CZ" smtClean="0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376E-9E80-4E71-9A65-D0F544AD67E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5803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EA9EA-17EE-44D6-8A2C-09D2C1DC268D}" type="datetimeFigureOut">
              <a:rPr lang="cs-CZ" smtClean="0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366E-3312-468C-93F4-3A19FE8572A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022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474E1-E099-47B9-81F0-D31826BA17C3}" type="datetimeFigureOut">
              <a:rPr lang="cs-CZ" smtClean="0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66E-E543-4B03-91BE-AE7425E9642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9104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05006-E15C-4AB6-8087-1468EBDD396F}" type="datetimeFigureOut">
              <a:rPr lang="cs-CZ" smtClean="0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DBA-9E4E-43A0-89D4-35A51465700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5421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11642-3920-46D2-B099-27DB96364CC0}" type="datetimeFigureOut">
              <a:rPr lang="cs-CZ" smtClean="0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5498-C4DF-4AA2-8C85-D53DE003B40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7788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BF178-BF50-4031-9821-AE0ABADE53CE}" type="datetimeFigureOut">
              <a:rPr lang="cs-CZ" smtClean="0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64CB-0D0C-46BB-943D-51AAA9FDA97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203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1A06-0274-42A6-AF47-47CA32FDC5D3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A344E-433D-431B-9C9D-2CBD8F74CC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503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88C62-2091-4CEF-BCEF-A592CE2BD68F}" type="datetimeFigureOut">
              <a:rPr lang="cs-CZ" smtClean="0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B975-CEAC-4377-A5AA-F302CC7A040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3069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BD046B-D656-4655-A5D3-092EC4F18C5D}" type="datetimeFigureOut">
              <a:rPr lang="cs-CZ" smtClean="0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F9E9-9144-4908-9CA8-1C3A3EFA285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6926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6972D-87BB-4B45-93DA-F904F8D84EF2}" type="datetimeFigureOut">
              <a:rPr lang="cs-CZ" smtClean="0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DE2B4-5BF8-4466-AB96-78743A53BA9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279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897B76-08CB-4931-A332-F1452B63BB23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3376E-9E80-4E71-9A65-D0F544AD67E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A9EA-17EE-44D6-8A2C-09D2C1DC268D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1366E-3312-468C-93F4-3A19FE8572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177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3474E1-E099-47B9-81F0-D31826BA17C3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F266E-E543-4B03-91BE-AE7425E964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844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5006-E15C-4AB6-8087-1468EBDD396F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D3DBA-9E4E-43A0-89D4-35A51465700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511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511642-3920-46D2-B099-27DB96364CC0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15498-C4DF-4AA2-8C85-D53DE003B4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310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CBF178-BF50-4031-9821-AE0ABADE53CE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364CB-0D0C-46BB-943D-51AAA9FDA9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939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A88C62-2091-4CEF-BCEF-A592CE2BD68F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CB975-CEAC-4377-A5AA-F302CC7A040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97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3A2C2B1-1C3E-40AA-801A-02D77EFB1788}" type="datetimeFigureOut">
              <a:rPr lang="cs-CZ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Comic Sans MS" panose="030F0702030302020204" pitchFamily="66" charset="0"/>
              </a:defRPr>
            </a:lvl1pPr>
          </a:lstStyle>
          <a:p>
            <a:fld id="{C2396CEA-1A73-461B-A508-7DF45516A56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2" r:id="rId2"/>
    <p:sldLayoutId id="2147484088" r:id="rId3"/>
    <p:sldLayoutId id="2147484083" r:id="rId4"/>
    <p:sldLayoutId id="2147484089" r:id="rId5"/>
    <p:sldLayoutId id="2147484084" r:id="rId6"/>
    <p:sldLayoutId id="2147484090" r:id="rId7"/>
    <p:sldLayoutId id="2147484091" r:id="rId8"/>
    <p:sldLayoutId id="2147484092" r:id="rId9"/>
    <p:sldLayoutId id="2147484085" r:id="rId10"/>
    <p:sldLayoutId id="21474840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mic Sans MS" pitchFamily="66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A2C2B1-1C3E-40AA-801A-02D77EFB1788}" type="datetimeFigureOut">
              <a:rPr lang="cs-CZ" smtClean="0"/>
              <a:pPr>
                <a:defRPr/>
              </a:pPr>
              <a:t>17.04.2024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6CEA-1A73-461B-A508-7DF45516A56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630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Bilancování v logistických systémech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</a:t>
            </a:r>
            <a:r>
              <a:rPr lang="cs-CZ" sz="2000" dirty="0" smtClean="0">
                <a:solidFill>
                  <a:schemeClr val="tx1"/>
                </a:solidFill>
              </a:rPr>
              <a:t>oc. Ing. Jakub Dyntar, Ph.D.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66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2275" y="2420938"/>
            <a:ext cx="7242175" cy="2879725"/>
          </a:xfrm>
        </p:spPr>
        <p:txBody>
          <a:bodyPr/>
          <a:lstStyle/>
          <a:p>
            <a:pPr marL="596900" indent="-514350">
              <a:buFont typeface="Wingdings 2" panose="05020102010507070707" pitchFamily="18" charset="2"/>
              <a:buNone/>
            </a:pPr>
            <a:r>
              <a:rPr lang="cs-CZ" altLang="en-US" sz="2400" smtClean="0"/>
              <a:t>………  vektor celkových produkcí typu (n, 1)</a:t>
            </a:r>
          </a:p>
          <a:p>
            <a:pPr marL="596900" indent="-514350">
              <a:buFont typeface="Wingdings 2" panose="05020102010507070707" pitchFamily="18" charset="2"/>
              <a:buNone/>
            </a:pPr>
            <a:endParaRPr lang="cs-CZ" altLang="en-US" sz="2400" smtClean="0"/>
          </a:p>
          <a:p>
            <a:pPr marL="596900" indent="-514350">
              <a:buFont typeface="Wingdings 2" panose="05020102010507070707" pitchFamily="18" charset="2"/>
              <a:buNone/>
            </a:pPr>
            <a:r>
              <a:rPr lang="cs-CZ" altLang="en-US" sz="2400" smtClean="0"/>
              <a:t>………  vektor produkcí určených ke spotřebě   	mimo bilancovaný systém typu (n, 1)</a:t>
            </a:r>
          </a:p>
          <a:p>
            <a:pPr marL="596900" indent="-514350">
              <a:buFont typeface="Wingdings 2" panose="05020102010507070707" pitchFamily="18" charset="2"/>
              <a:buNone/>
            </a:pPr>
            <a:endParaRPr lang="cs-CZ" altLang="en-US" sz="2400" smtClean="0"/>
          </a:p>
          <a:p>
            <a:pPr marL="596900" indent="-514350">
              <a:buFont typeface="Wingdings 2" panose="05020102010507070707" pitchFamily="18" charset="2"/>
              <a:buNone/>
            </a:pPr>
            <a:r>
              <a:rPr lang="cs-CZ" altLang="en-US" sz="2400" smtClean="0"/>
              <a:t>………   matice měrných spotřeb typu (n, n)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3143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3619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3619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4437063"/>
            <a:ext cx="2952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Nadpis 1"/>
          <p:cNvSpPr txBox="1">
            <a:spLocks/>
          </p:cNvSpPr>
          <p:nvPr/>
        </p:nvSpPr>
        <p:spPr>
          <a:xfrm>
            <a:off x="1587500" y="427038"/>
            <a:ext cx="7499350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742950" indent="-742950">
              <a:defRPr/>
            </a:pPr>
            <a:r>
              <a:rPr lang="cs-CZ" sz="4300" u="sng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Model </a:t>
            </a:r>
            <a:r>
              <a:rPr lang="cs-CZ" sz="4300" u="sng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mezivýrobkových</a:t>
            </a:r>
            <a:r>
              <a:rPr lang="cs-CZ" sz="4300" u="sng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vztahů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5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971600" y="88462"/>
            <a:ext cx="8979346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742950" indent="-742950">
              <a:defRPr/>
            </a:pPr>
            <a:r>
              <a:rPr lang="cs-CZ" sz="3600" u="sng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Model mezivýrobkových </a:t>
            </a:r>
            <a:r>
              <a:rPr lang="cs-CZ" sz="3600" u="sng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vztahů - řešení</a:t>
            </a:r>
            <a:endParaRPr lang="cs-CZ" sz="3600" u="sng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41555"/>
            <a:ext cx="2663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827584" y="2686649"/>
            <a:ext cx="7891462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cs-CZ" sz="4000" smtClean="0">
                <a:solidFill>
                  <a:srgbClr val="FF0000"/>
                </a:solidFill>
                <a:latin typeface="+mn-lt"/>
                <a:cs typeface="+mn-cs"/>
              </a:rPr>
              <a:t>Předpoklad: sériová výroba všech výrobků a polotovarů!!!</a:t>
            </a:r>
            <a:endParaRPr lang="cs-CZ" sz="4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4427835" y="1712993"/>
            <a:ext cx="5762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151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98" y="1641555"/>
            <a:ext cx="30210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8101012" cy="1143000"/>
          </a:xfrm>
        </p:spPr>
        <p:txBody>
          <a:bodyPr/>
          <a:lstStyle/>
          <a:p>
            <a:pPr marL="742950" indent="-742950" eaLnBrk="1" hangingPunct="1">
              <a:defRPr/>
            </a:pPr>
            <a:r>
              <a:rPr lang="cs-CZ" u="sng" dirty="0" smtClean="0"/>
              <a:t>Model bilance spotřeby surovin</a:t>
            </a:r>
            <a:endParaRPr lang="cs-CZ" u="sng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973138" y="1341438"/>
            <a:ext cx="9144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144713" algn="l"/>
              </a:tabLst>
              <a:defRPr/>
            </a:pPr>
            <a:r>
              <a:rPr lang="cs-CZ" sz="2800" dirty="0">
                <a:latin typeface="+mn-lt"/>
                <a:cs typeface="+mn-cs"/>
              </a:rPr>
              <a:t>surovina 1:	s</a:t>
            </a:r>
            <a:r>
              <a:rPr lang="cs-CZ" sz="2800" baseline="-25000" dirty="0">
                <a:latin typeface="+mn-lt"/>
                <a:cs typeface="+mn-cs"/>
              </a:rPr>
              <a:t>1</a:t>
            </a:r>
            <a:r>
              <a:rPr lang="cs-CZ" sz="2800" dirty="0">
                <a:latin typeface="+mn-lt"/>
                <a:cs typeface="+mn-cs"/>
              </a:rPr>
              <a:t> = s</a:t>
            </a:r>
            <a:r>
              <a:rPr lang="cs-CZ" sz="2800" baseline="-25000" dirty="0">
                <a:latin typeface="+mn-lt"/>
                <a:cs typeface="+mn-cs"/>
              </a:rPr>
              <a:t>11</a:t>
            </a:r>
            <a:r>
              <a:rPr lang="cs-CZ" sz="2800" dirty="0">
                <a:latin typeface="+mn-lt"/>
                <a:cs typeface="+mn-cs"/>
              </a:rPr>
              <a:t> • x</a:t>
            </a:r>
            <a:r>
              <a:rPr lang="cs-CZ" sz="2800" baseline="-25000" dirty="0">
                <a:latin typeface="+mn-lt"/>
                <a:cs typeface="+mn-cs"/>
              </a:rPr>
              <a:t>1</a:t>
            </a:r>
            <a:r>
              <a:rPr lang="cs-CZ" sz="2800" dirty="0">
                <a:latin typeface="+mn-lt"/>
                <a:cs typeface="+mn-cs"/>
              </a:rPr>
              <a:t> + s</a:t>
            </a:r>
            <a:r>
              <a:rPr lang="cs-CZ" sz="2800" baseline="-25000" dirty="0">
                <a:latin typeface="+mn-lt"/>
                <a:cs typeface="+mn-cs"/>
              </a:rPr>
              <a:t>12</a:t>
            </a:r>
            <a:r>
              <a:rPr lang="cs-CZ" sz="2800" dirty="0">
                <a:latin typeface="+mn-lt"/>
                <a:cs typeface="+mn-cs"/>
              </a:rPr>
              <a:t> • x</a:t>
            </a:r>
            <a:r>
              <a:rPr lang="cs-CZ" sz="2800" baseline="-25000" dirty="0">
                <a:latin typeface="+mn-lt"/>
                <a:cs typeface="+mn-cs"/>
              </a:rPr>
              <a:t>2</a:t>
            </a:r>
            <a:r>
              <a:rPr lang="cs-CZ" sz="2800" dirty="0">
                <a:latin typeface="+mn-lt"/>
                <a:cs typeface="+mn-cs"/>
              </a:rPr>
              <a:t> + ……… s</a:t>
            </a:r>
            <a:r>
              <a:rPr lang="cs-CZ" sz="2800" baseline="-25000" dirty="0">
                <a:latin typeface="+mn-lt"/>
                <a:cs typeface="+mn-cs"/>
              </a:rPr>
              <a:t>1n</a:t>
            </a:r>
            <a:r>
              <a:rPr lang="cs-CZ" sz="2800" dirty="0">
                <a:latin typeface="+mn-lt"/>
                <a:cs typeface="+mn-cs"/>
              </a:rPr>
              <a:t> • </a:t>
            </a:r>
            <a:r>
              <a:rPr lang="cs-CZ" sz="2800" dirty="0" err="1">
                <a:latin typeface="+mn-lt"/>
                <a:cs typeface="+mn-cs"/>
              </a:rPr>
              <a:t>x</a:t>
            </a:r>
            <a:r>
              <a:rPr lang="cs-CZ" sz="2800" baseline="-25000" dirty="0" err="1">
                <a:latin typeface="+mn-lt"/>
                <a:cs typeface="+mn-cs"/>
              </a:rPr>
              <a:t>n</a:t>
            </a:r>
            <a:endParaRPr lang="cs-CZ" sz="2800" baseline="-25000" dirty="0">
              <a:latin typeface="+mn-lt"/>
              <a:cs typeface="+mn-cs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r>
              <a:rPr lang="cs-CZ" sz="2800" dirty="0">
                <a:latin typeface="+mj-lt"/>
              </a:rPr>
              <a:t>surovina 2:	s</a:t>
            </a:r>
            <a:r>
              <a:rPr lang="cs-CZ" sz="2800" baseline="-25000" dirty="0">
                <a:latin typeface="+mj-lt"/>
              </a:rPr>
              <a:t>2</a:t>
            </a:r>
            <a:r>
              <a:rPr lang="cs-CZ" sz="2800" dirty="0">
                <a:latin typeface="+mj-lt"/>
              </a:rPr>
              <a:t> = s</a:t>
            </a:r>
            <a:r>
              <a:rPr lang="cs-CZ" sz="2800" baseline="-25000" dirty="0">
                <a:latin typeface="+mj-lt"/>
              </a:rPr>
              <a:t>21</a:t>
            </a:r>
            <a:r>
              <a:rPr lang="cs-CZ" sz="2800" dirty="0">
                <a:latin typeface="+mj-lt"/>
              </a:rPr>
              <a:t> • x</a:t>
            </a:r>
            <a:r>
              <a:rPr lang="cs-CZ" sz="2800" baseline="-25000" dirty="0">
                <a:latin typeface="+mj-lt"/>
              </a:rPr>
              <a:t>1</a:t>
            </a:r>
            <a:r>
              <a:rPr lang="cs-CZ" sz="2800" dirty="0">
                <a:latin typeface="+mj-lt"/>
              </a:rPr>
              <a:t> + s</a:t>
            </a:r>
            <a:r>
              <a:rPr lang="cs-CZ" sz="2800" baseline="-25000" dirty="0">
                <a:latin typeface="+mj-lt"/>
              </a:rPr>
              <a:t>22</a:t>
            </a:r>
            <a:r>
              <a:rPr lang="cs-CZ" sz="2800" dirty="0">
                <a:latin typeface="+mj-lt"/>
              </a:rPr>
              <a:t> • x</a:t>
            </a:r>
            <a:r>
              <a:rPr lang="cs-CZ" sz="2800" baseline="-25000" dirty="0">
                <a:latin typeface="+mj-lt"/>
              </a:rPr>
              <a:t>2</a:t>
            </a:r>
            <a:r>
              <a:rPr lang="cs-CZ" sz="2800" dirty="0">
                <a:latin typeface="+mj-lt"/>
              </a:rPr>
              <a:t> + ……… s</a:t>
            </a:r>
            <a:r>
              <a:rPr lang="cs-CZ" sz="2800" baseline="-25000" dirty="0">
                <a:latin typeface="+mj-lt"/>
              </a:rPr>
              <a:t>2n</a:t>
            </a:r>
            <a:r>
              <a:rPr lang="cs-CZ" sz="2800" dirty="0">
                <a:latin typeface="+mj-lt"/>
              </a:rPr>
              <a:t> • </a:t>
            </a:r>
            <a:r>
              <a:rPr lang="cs-CZ" sz="2800" dirty="0" err="1">
                <a:latin typeface="+mj-lt"/>
              </a:rPr>
              <a:t>x</a:t>
            </a:r>
            <a:r>
              <a:rPr lang="cs-CZ" sz="2800" baseline="-25000" dirty="0" err="1">
                <a:latin typeface="+mj-lt"/>
              </a:rPr>
              <a:t>n</a:t>
            </a:r>
            <a:endParaRPr lang="cs-CZ" sz="2800" baseline="-250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r>
              <a:rPr lang="cs-CZ" sz="2800" dirty="0">
                <a:latin typeface="+mj-lt"/>
              </a:rPr>
              <a:t>surovina 3:	s</a:t>
            </a:r>
            <a:r>
              <a:rPr lang="cs-CZ" sz="2800" baseline="-25000" dirty="0">
                <a:latin typeface="+mj-lt"/>
              </a:rPr>
              <a:t>3</a:t>
            </a:r>
            <a:r>
              <a:rPr lang="cs-CZ" sz="2800" dirty="0">
                <a:latin typeface="+mj-lt"/>
              </a:rPr>
              <a:t> = s</a:t>
            </a:r>
            <a:r>
              <a:rPr lang="cs-CZ" sz="2800" baseline="-25000" dirty="0">
                <a:latin typeface="+mj-lt"/>
              </a:rPr>
              <a:t>31</a:t>
            </a:r>
            <a:r>
              <a:rPr lang="cs-CZ" sz="2800" dirty="0">
                <a:latin typeface="+mj-lt"/>
              </a:rPr>
              <a:t> • x</a:t>
            </a:r>
            <a:r>
              <a:rPr lang="cs-CZ" sz="2800" baseline="-25000" dirty="0">
                <a:latin typeface="+mj-lt"/>
              </a:rPr>
              <a:t>1</a:t>
            </a:r>
            <a:r>
              <a:rPr lang="cs-CZ" sz="2800" dirty="0">
                <a:latin typeface="+mj-lt"/>
              </a:rPr>
              <a:t> + s</a:t>
            </a:r>
            <a:r>
              <a:rPr lang="cs-CZ" sz="2800" baseline="-25000" dirty="0">
                <a:latin typeface="+mj-lt"/>
              </a:rPr>
              <a:t>32</a:t>
            </a:r>
            <a:r>
              <a:rPr lang="cs-CZ" sz="2800" dirty="0">
                <a:latin typeface="+mj-lt"/>
              </a:rPr>
              <a:t> • x</a:t>
            </a:r>
            <a:r>
              <a:rPr lang="cs-CZ" sz="2800" baseline="-25000" dirty="0">
                <a:latin typeface="+mj-lt"/>
              </a:rPr>
              <a:t>2</a:t>
            </a:r>
            <a:r>
              <a:rPr lang="cs-CZ" sz="2800" dirty="0">
                <a:latin typeface="+mj-lt"/>
              </a:rPr>
              <a:t> + ……… s</a:t>
            </a:r>
            <a:r>
              <a:rPr lang="cs-CZ" sz="2800" baseline="-25000" dirty="0">
                <a:latin typeface="+mj-lt"/>
              </a:rPr>
              <a:t>3n</a:t>
            </a:r>
            <a:r>
              <a:rPr lang="cs-CZ" sz="2800" dirty="0">
                <a:latin typeface="+mj-lt"/>
              </a:rPr>
              <a:t> • </a:t>
            </a:r>
            <a:r>
              <a:rPr lang="cs-CZ" sz="2800" dirty="0" err="1">
                <a:latin typeface="+mj-lt"/>
              </a:rPr>
              <a:t>x</a:t>
            </a:r>
            <a:r>
              <a:rPr lang="cs-CZ" sz="2800" baseline="-25000" dirty="0" err="1">
                <a:latin typeface="+mj-lt"/>
              </a:rPr>
              <a:t>n</a:t>
            </a:r>
            <a:endParaRPr lang="cs-CZ" sz="2800" baseline="-250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endParaRPr lang="cs-CZ" sz="14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endParaRPr lang="cs-CZ" sz="20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r>
              <a:rPr lang="cs-CZ" sz="2800" dirty="0">
                <a:latin typeface="+mn-lt"/>
              </a:rPr>
              <a:t>surovina m:	</a:t>
            </a:r>
            <a:r>
              <a:rPr lang="cs-CZ" sz="2800" dirty="0" err="1">
                <a:latin typeface="+mn-lt"/>
              </a:rPr>
              <a:t>s</a:t>
            </a:r>
            <a:r>
              <a:rPr lang="cs-CZ" sz="2800" baseline="-25000" dirty="0" err="1">
                <a:latin typeface="+mn-lt"/>
              </a:rPr>
              <a:t>m</a:t>
            </a:r>
            <a:r>
              <a:rPr lang="cs-CZ" sz="2800" dirty="0">
                <a:latin typeface="+mn-lt"/>
              </a:rPr>
              <a:t> = s</a:t>
            </a:r>
            <a:r>
              <a:rPr lang="cs-CZ" sz="2800" baseline="-25000" dirty="0">
                <a:latin typeface="+mn-lt"/>
              </a:rPr>
              <a:t>m1</a:t>
            </a:r>
            <a:r>
              <a:rPr lang="cs-CZ" sz="2800" dirty="0">
                <a:latin typeface="+mn-lt"/>
              </a:rPr>
              <a:t> • x</a:t>
            </a:r>
            <a:r>
              <a:rPr lang="cs-CZ" sz="2800" baseline="-25000" dirty="0">
                <a:latin typeface="+mn-lt"/>
              </a:rPr>
              <a:t>1</a:t>
            </a:r>
            <a:r>
              <a:rPr lang="cs-CZ" sz="2800" dirty="0">
                <a:latin typeface="+mn-lt"/>
              </a:rPr>
              <a:t> + s</a:t>
            </a:r>
            <a:r>
              <a:rPr lang="cs-CZ" sz="2800" baseline="-25000" dirty="0">
                <a:latin typeface="+mn-lt"/>
              </a:rPr>
              <a:t>m2</a:t>
            </a:r>
            <a:r>
              <a:rPr lang="cs-CZ" sz="2800" dirty="0">
                <a:latin typeface="+mn-lt"/>
              </a:rPr>
              <a:t> • x</a:t>
            </a:r>
            <a:r>
              <a:rPr lang="cs-CZ" sz="2800" baseline="-25000" dirty="0">
                <a:latin typeface="+mn-lt"/>
              </a:rPr>
              <a:t>2</a:t>
            </a:r>
            <a:r>
              <a:rPr lang="cs-CZ" sz="2800" dirty="0">
                <a:latin typeface="+mn-lt"/>
              </a:rPr>
              <a:t> + ……… </a:t>
            </a:r>
            <a:r>
              <a:rPr lang="cs-CZ" sz="2800" dirty="0" err="1">
                <a:latin typeface="+mn-lt"/>
              </a:rPr>
              <a:t>s</a:t>
            </a:r>
            <a:r>
              <a:rPr lang="cs-CZ" sz="2800" baseline="-25000" dirty="0" err="1">
                <a:latin typeface="+mn-lt"/>
              </a:rPr>
              <a:t>mn</a:t>
            </a:r>
            <a:r>
              <a:rPr lang="cs-CZ" sz="2800" dirty="0">
                <a:latin typeface="+mn-lt"/>
              </a:rPr>
              <a:t> • </a:t>
            </a:r>
            <a:r>
              <a:rPr lang="cs-CZ" sz="2800" dirty="0" err="1">
                <a:latin typeface="+mn-lt"/>
              </a:rPr>
              <a:t>x</a:t>
            </a:r>
            <a:r>
              <a:rPr lang="cs-CZ" sz="2800" baseline="-25000" dirty="0" err="1">
                <a:latin typeface="+mn-lt"/>
              </a:rPr>
              <a:t>n</a:t>
            </a:r>
            <a:endParaRPr lang="cs-CZ" sz="2800" baseline="-25000" dirty="0">
              <a:latin typeface="+mn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endParaRPr lang="cs-CZ" sz="28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endParaRPr lang="cs-CZ" sz="28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144713" algn="l"/>
              </a:tabLst>
              <a:defRPr/>
            </a:pPr>
            <a:endParaRPr lang="cs-CZ" sz="2800" dirty="0">
              <a:latin typeface="+mn-lt"/>
              <a:cs typeface="+mn-cs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28733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253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5778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2541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15778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2543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15778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45" name="TextovéPole 30"/>
          <p:cNvSpPr txBox="1">
            <a:spLocks noChangeArrowheads="1"/>
          </p:cNvSpPr>
          <p:nvPr/>
        </p:nvSpPr>
        <p:spPr bwMode="auto">
          <a:xfrm>
            <a:off x="4356100" y="5013325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600">
                <a:latin typeface="Cambria Math" panose="02040503050406030204" pitchFamily="18" charset="0"/>
              </a:rPr>
              <a:t>B</a:t>
            </a:r>
          </a:p>
        </p:txBody>
      </p:sp>
      <p:sp>
        <p:nvSpPr>
          <p:cNvPr id="1742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3" name="Skupina 33"/>
          <p:cNvGrpSpPr>
            <a:grpSpLocks/>
          </p:cNvGrpSpPr>
          <p:nvPr/>
        </p:nvGrpSpPr>
        <p:grpSpPr bwMode="auto">
          <a:xfrm>
            <a:off x="1116013" y="4221163"/>
            <a:ext cx="719137" cy="2565400"/>
            <a:chOff x="1115616" y="4221088"/>
            <a:chExt cx="720080" cy="2564904"/>
          </a:xfrm>
        </p:grpSpPr>
        <p:grpSp>
          <p:nvGrpSpPr>
            <p:cNvPr id="17456" name="Skupina 8"/>
            <p:cNvGrpSpPr>
              <a:grpSpLocks/>
            </p:cNvGrpSpPr>
            <p:nvPr/>
          </p:nvGrpSpPr>
          <p:grpSpPr bwMode="auto">
            <a:xfrm>
              <a:off x="1115616" y="4221088"/>
              <a:ext cx="720080" cy="2564904"/>
              <a:chOff x="1979712" y="4293096"/>
              <a:chExt cx="720080" cy="2564904"/>
            </a:xfrm>
          </p:grpSpPr>
          <p:sp>
            <p:nvSpPr>
              <p:cNvPr id="6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x</a:t>
                </a:r>
                <a:r>
                  <a:rPr lang="cs-CZ" sz="2800" baseline="-25000" dirty="0">
                    <a:latin typeface="+mn-lt"/>
                    <a:cs typeface="+mn-cs"/>
                  </a:rPr>
                  <a:t>1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x</a:t>
                </a:r>
                <a:r>
                  <a:rPr lang="cs-CZ" sz="2800" baseline="-25000" dirty="0">
                    <a:latin typeface="+mj-lt"/>
                  </a:rPr>
                  <a:t>2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x</a:t>
                </a:r>
                <a:r>
                  <a:rPr lang="cs-CZ" sz="2800" baseline="-25000" dirty="0">
                    <a:latin typeface="+mj-lt"/>
                  </a:rPr>
                  <a:t>3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 err="1">
                    <a:latin typeface="+mn-lt"/>
                  </a:rPr>
                  <a:t>x</a:t>
                </a:r>
                <a:r>
                  <a:rPr lang="cs-CZ" sz="2800" baseline="-25000" dirty="0" err="1">
                    <a:latin typeface="+mn-lt"/>
                  </a:rPr>
                  <a:t>n</a:t>
                </a:r>
                <a:endParaRPr lang="cs-CZ" sz="2800" baseline="-25000" dirty="0">
                  <a:latin typeface="+mn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7" name="Jednoduché závorky 6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7457" name="Picture 2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8" name="Skupina 36"/>
          <p:cNvGrpSpPr>
            <a:grpSpLocks/>
          </p:cNvGrpSpPr>
          <p:nvPr/>
        </p:nvGrpSpPr>
        <p:grpSpPr bwMode="auto">
          <a:xfrm>
            <a:off x="3059113" y="4248150"/>
            <a:ext cx="720725" cy="2565400"/>
            <a:chOff x="3059832" y="4248472"/>
            <a:chExt cx="720080" cy="2564904"/>
          </a:xfrm>
        </p:grpSpPr>
        <p:grpSp>
          <p:nvGrpSpPr>
            <p:cNvPr id="17452" name="Skupina 9"/>
            <p:cNvGrpSpPr>
              <a:grpSpLocks/>
            </p:cNvGrpSpPr>
            <p:nvPr/>
          </p:nvGrpSpPr>
          <p:grpSpPr bwMode="auto">
            <a:xfrm>
              <a:off x="3059832" y="4248472"/>
              <a:ext cx="720080" cy="2564904"/>
              <a:chOff x="1979712" y="4293096"/>
              <a:chExt cx="720080" cy="2564904"/>
            </a:xfrm>
          </p:grpSpPr>
          <p:sp>
            <p:nvSpPr>
              <p:cNvPr id="11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s</a:t>
                </a:r>
                <a:r>
                  <a:rPr lang="cs-CZ" sz="2800" baseline="-25000" dirty="0">
                    <a:latin typeface="+mn-lt"/>
                    <a:cs typeface="+mn-cs"/>
                  </a:rPr>
                  <a:t>1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s</a:t>
                </a:r>
                <a:r>
                  <a:rPr lang="cs-CZ" sz="2800" baseline="-25000" dirty="0">
                    <a:latin typeface="+mj-lt"/>
                  </a:rPr>
                  <a:t>2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s</a:t>
                </a:r>
                <a:r>
                  <a:rPr lang="cs-CZ" sz="2800" baseline="-25000" dirty="0">
                    <a:latin typeface="+mj-lt"/>
                  </a:rPr>
                  <a:t>3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 err="1">
                    <a:latin typeface="+mn-lt"/>
                  </a:rPr>
                  <a:t>s</a:t>
                </a:r>
                <a:r>
                  <a:rPr lang="cs-CZ" sz="2800" baseline="-25000" dirty="0" err="1">
                    <a:latin typeface="+mn-lt"/>
                  </a:rPr>
                  <a:t>m</a:t>
                </a:r>
                <a:endParaRPr lang="cs-CZ" sz="2800" baseline="-25000" dirty="0">
                  <a:latin typeface="+mn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12" name="Jednoduché závorky 11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7453" name="Picture 2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3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3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0" name="Skupina 43"/>
          <p:cNvGrpSpPr>
            <a:grpSpLocks/>
          </p:cNvGrpSpPr>
          <p:nvPr/>
        </p:nvGrpSpPr>
        <p:grpSpPr bwMode="auto">
          <a:xfrm>
            <a:off x="5292725" y="4221163"/>
            <a:ext cx="3671888" cy="2565400"/>
            <a:chOff x="5292080" y="4221088"/>
            <a:chExt cx="3672408" cy="2564904"/>
          </a:xfrm>
        </p:grpSpPr>
        <p:grpSp>
          <p:nvGrpSpPr>
            <p:cNvPr id="17446" name="Skupina 12"/>
            <p:cNvGrpSpPr>
              <a:grpSpLocks/>
            </p:cNvGrpSpPr>
            <p:nvPr/>
          </p:nvGrpSpPr>
          <p:grpSpPr bwMode="auto">
            <a:xfrm>
              <a:off x="5292080" y="4221088"/>
              <a:ext cx="3672408" cy="2564904"/>
              <a:chOff x="1979712" y="4293096"/>
              <a:chExt cx="720080" cy="2564904"/>
            </a:xfrm>
          </p:grpSpPr>
          <p:sp>
            <p:nvSpPr>
              <p:cNvPr id="14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  s</a:t>
                </a:r>
                <a:r>
                  <a:rPr lang="cs-CZ" sz="2800" baseline="-25000" dirty="0">
                    <a:latin typeface="+mn-lt"/>
                    <a:cs typeface="+mn-cs"/>
                  </a:rPr>
                  <a:t>11</a:t>
                </a:r>
                <a:r>
                  <a:rPr lang="cs-CZ" sz="2800" dirty="0">
                    <a:latin typeface="+mn-lt"/>
                    <a:cs typeface="+mn-cs"/>
                  </a:rPr>
                  <a:t>  s</a:t>
                </a:r>
                <a:r>
                  <a:rPr lang="cs-CZ" sz="2800" baseline="-25000" dirty="0">
                    <a:latin typeface="+mn-lt"/>
                    <a:cs typeface="+mn-cs"/>
                  </a:rPr>
                  <a:t>12</a:t>
                </a:r>
                <a:r>
                  <a:rPr lang="cs-CZ" sz="2800" dirty="0">
                    <a:latin typeface="+mn-lt"/>
                    <a:cs typeface="+mn-cs"/>
                  </a:rPr>
                  <a:t>    ……… s</a:t>
                </a:r>
                <a:r>
                  <a:rPr lang="cs-CZ" sz="2800" baseline="-25000" dirty="0">
                    <a:latin typeface="+mn-lt"/>
                    <a:cs typeface="+mn-cs"/>
                  </a:rPr>
                  <a:t>1n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  s</a:t>
                </a:r>
                <a:r>
                  <a:rPr lang="cs-CZ" sz="2800" baseline="-25000" dirty="0">
                    <a:latin typeface="+mj-lt"/>
                  </a:rPr>
                  <a:t>21   </a:t>
                </a:r>
                <a:r>
                  <a:rPr lang="cs-CZ" sz="2800" dirty="0">
                    <a:latin typeface="+mj-lt"/>
                  </a:rPr>
                  <a:t>s</a:t>
                </a:r>
                <a:r>
                  <a:rPr lang="cs-CZ" sz="2800" baseline="-25000" dirty="0">
                    <a:latin typeface="+mj-lt"/>
                  </a:rPr>
                  <a:t>22</a:t>
                </a:r>
                <a:r>
                  <a:rPr lang="cs-CZ" sz="2800" dirty="0">
                    <a:latin typeface="+mj-lt"/>
                  </a:rPr>
                  <a:t>   ……… s</a:t>
                </a:r>
                <a:r>
                  <a:rPr lang="cs-CZ" sz="2800" baseline="-25000" dirty="0">
                    <a:latin typeface="+mj-lt"/>
                  </a:rPr>
                  <a:t>2n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  s</a:t>
                </a:r>
                <a:r>
                  <a:rPr lang="cs-CZ" sz="2800" baseline="-25000" dirty="0">
                    <a:latin typeface="+mj-lt"/>
                  </a:rPr>
                  <a:t>31</a:t>
                </a:r>
                <a:r>
                  <a:rPr lang="cs-CZ" sz="2800" dirty="0">
                    <a:latin typeface="+mj-lt"/>
                  </a:rPr>
                  <a:t>  s</a:t>
                </a:r>
                <a:r>
                  <a:rPr lang="cs-CZ" sz="2800" baseline="-25000" dirty="0">
                    <a:latin typeface="+mj-lt"/>
                  </a:rPr>
                  <a:t>32</a:t>
                </a:r>
                <a:r>
                  <a:rPr lang="cs-CZ" sz="2800" dirty="0">
                    <a:latin typeface="+mj-lt"/>
                  </a:rPr>
                  <a:t>   ……… s</a:t>
                </a:r>
                <a:r>
                  <a:rPr lang="cs-CZ" sz="2800" baseline="-25000" dirty="0">
                    <a:latin typeface="+mj-lt"/>
                  </a:rPr>
                  <a:t>3n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</a:rPr>
                  <a:t>  s</a:t>
                </a:r>
                <a:r>
                  <a:rPr lang="cs-CZ" sz="2800" baseline="-25000" dirty="0">
                    <a:latin typeface="+mn-lt"/>
                  </a:rPr>
                  <a:t>m1 </a:t>
                </a:r>
                <a:r>
                  <a:rPr lang="cs-CZ" sz="2800" dirty="0">
                    <a:latin typeface="+mn-lt"/>
                  </a:rPr>
                  <a:t>  s</a:t>
                </a:r>
                <a:r>
                  <a:rPr lang="cs-CZ" sz="2800" baseline="-25000" dirty="0">
                    <a:latin typeface="+mn-lt"/>
                  </a:rPr>
                  <a:t>m2</a:t>
                </a:r>
                <a:r>
                  <a:rPr lang="cs-CZ" sz="2800" dirty="0">
                    <a:latin typeface="+mn-lt"/>
                  </a:rPr>
                  <a:t>   ……… </a:t>
                </a:r>
                <a:r>
                  <a:rPr lang="cs-CZ" sz="2800" dirty="0" err="1">
                    <a:latin typeface="+mn-lt"/>
                  </a:rPr>
                  <a:t>s</a:t>
                </a:r>
                <a:r>
                  <a:rPr lang="cs-CZ" sz="2800" baseline="-25000" dirty="0" err="1">
                    <a:latin typeface="+mn-lt"/>
                  </a:rPr>
                  <a:t>mn</a:t>
                </a:r>
                <a:r>
                  <a:rPr lang="cs-CZ" sz="2800" baseline="-25000" dirty="0">
                    <a:latin typeface="+mn-lt"/>
                  </a:rPr>
                  <a:t>	</a:t>
                </a: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15" name="Jednoduché závorky 14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7447" name="Picture 2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8" name="Picture 2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9" name="Picture 2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3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2555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852738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2557" name="Picture 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852738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38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2560" name="Picture 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924175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0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2562" name="Picture 3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924175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2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2564" name="Picture 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2852738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2566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013325"/>
            <a:ext cx="323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10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2275" y="2420938"/>
            <a:ext cx="7242175" cy="4464050"/>
          </a:xfrm>
        </p:spPr>
        <p:txBody>
          <a:bodyPr/>
          <a:lstStyle/>
          <a:p>
            <a:pPr marL="596900" indent="-514350">
              <a:buFont typeface="Wingdings 2" panose="05020102010507070707" pitchFamily="18" charset="2"/>
              <a:buNone/>
            </a:pPr>
            <a:r>
              <a:rPr lang="cs-CZ" altLang="en-US" sz="2400" smtClean="0"/>
              <a:t>………  vektor celkových produkcí typu (n, 1)</a:t>
            </a:r>
          </a:p>
          <a:p>
            <a:pPr marL="596900" indent="-514350">
              <a:buFont typeface="Wingdings 2" panose="05020102010507070707" pitchFamily="18" charset="2"/>
              <a:buNone/>
            </a:pPr>
            <a:endParaRPr lang="cs-CZ" altLang="en-US" sz="2400" smtClean="0"/>
          </a:p>
          <a:p>
            <a:pPr marL="596900" indent="-514350">
              <a:buFont typeface="Wingdings 2" panose="05020102010507070707" pitchFamily="18" charset="2"/>
              <a:buNone/>
            </a:pPr>
            <a:r>
              <a:rPr lang="cs-CZ" altLang="en-US" sz="2400" smtClean="0"/>
              <a:t>………  vektor celkových požadavků na materiálové 	vstupy typu (m, 1)</a:t>
            </a:r>
          </a:p>
          <a:p>
            <a:pPr marL="596900" indent="-514350">
              <a:buFont typeface="Wingdings 2" panose="05020102010507070707" pitchFamily="18" charset="2"/>
              <a:buNone/>
            </a:pPr>
            <a:endParaRPr lang="cs-CZ" altLang="en-US" sz="1000" smtClean="0"/>
          </a:p>
          <a:p>
            <a:pPr marL="596900" indent="-514350">
              <a:buFont typeface="Wingdings 2" panose="05020102010507070707" pitchFamily="18" charset="2"/>
              <a:buNone/>
            </a:pPr>
            <a:endParaRPr lang="cs-CZ" altLang="en-US" sz="1000" smtClean="0"/>
          </a:p>
          <a:p>
            <a:pPr marL="596900" indent="-514350">
              <a:buFont typeface="Wingdings 2" panose="05020102010507070707" pitchFamily="18" charset="2"/>
              <a:buNone/>
            </a:pPr>
            <a:r>
              <a:rPr lang="cs-CZ" altLang="en-US" sz="2400" smtClean="0"/>
              <a:t>………   matice měrných spotřeb materiálových 	vstupů na výrobky a polotovary typu (m, n)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3619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8101012" cy="1143000"/>
          </a:xfrm>
        </p:spPr>
        <p:txBody>
          <a:bodyPr/>
          <a:lstStyle/>
          <a:p>
            <a:pPr marL="742950" indent="-742950" eaLnBrk="1" hangingPunct="1">
              <a:defRPr/>
            </a:pPr>
            <a:r>
              <a:rPr lang="cs-CZ" u="sng" dirty="0" smtClean="0"/>
              <a:t>Model bilance spotřeby surovin</a:t>
            </a:r>
            <a:endParaRPr lang="cs-CZ" u="sng" dirty="0"/>
          </a:p>
        </p:txBody>
      </p:sp>
      <p:sp>
        <p:nvSpPr>
          <p:cNvPr id="18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3564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84313"/>
            <a:ext cx="2124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3566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323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356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3143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5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marL="742950" indent="-742950" eaLnBrk="1" hangingPunct="1">
              <a:defRPr/>
            </a:pPr>
            <a:r>
              <a:rPr lang="cs-CZ" sz="3700" u="sng" dirty="0" smtClean="0"/>
              <a:t>Model bilance kapacit výrobních zařízení</a:t>
            </a:r>
            <a:endParaRPr lang="cs-CZ" sz="3700" u="sng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973138" y="1341438"/>
            <a:ext cx="9144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144713" algn="l"/>
              </a:tabLst>
              <a:defRPr/>
            </a:pPr>
            <a:r>
              <a:rPr lang="cs-CZ" sz="2800" dirty="0">
                <a:latin typeface="+mn-lt"/>
                <a:cs typeface="+mn-cs"/>
              </a:rPr>
              <a:t>stroj 1:	f</a:t>
            </a:r>
            <a:r>
              <a:rPr lang="cs-CZ" sz="2800" baseline="-25000" dirty="0">
                <a:latin typeface="+mn-lt"/>
                <a:cs typeface="+mn-cs"/>
              </a:rPr>
              <a:t>1</a:t>
            </a:r>
            <a:r>
              <a:rPr lang="cs-CZ" sz="2800" dirty="0">
                <a:latin typeface="+mn-lt"/>
                <a:cs typeface="+mn-cs"/>
              </a:rPr>
              <a:t> = t</a:t>
            </a:r>
            <a:r>
              <a:rPr lang="cs-CZ" sz="2800" baseline="-25000" dirty="0">
                <a:latin typeface="+mn-lt"/>
                <a:cs typeface="+mn-cs"/>
              </a:rPr>
              <a:t>11</a:t>
            </a:r>
            <a:r>
              <a:rPr lang="cs-CZ" sz="2800" dirty="0">
                <a:latin typeface="+mn-lt"/>
                <a:cs typeface="+mn-cs"/>
              </a:rPr>
              <a:t> • x</a:t>
            </a:r>
            <a:r>
              <a:rPr lang="cs-CZ" sz="2800" baseline="-25000" dirty="0">
                <a:latin typeface="+mn-lt"/>
                <a:cs typeface="+mn-cs"/>
              </a:rPr>
              <a:t>1</a:t>
            </a:r>
            <a:r>
              <a:rPr lang="cs-CZ" sz="2800" dirty="0">
                <a:latin typeface="+mn-lt"/>
                <a:cs typeface="+mn-cs"/>
              </a:rPr>
              <a:t> + t</a:t>
            </a:r>
            <a:r>
              <a:rPr lang="cs-CZ" sz="2800" baseline="-25000" dirty="0">
                <a:latin typeface="+mn-lt"/>
                <a:cs typeface="+mn-cs"/>
              </a:rPr>
              <a:t>12</a:t>
            </a:r>
            <a:r>
              <a:rPr lang="cs-CZ" sz="2800" dirty="0">
                <a:latin typeface="+mn-lt"/>
                <a:cs typeface="+mn-cs"/>
              </a:rPr>
              <a:t> • x</a:t>
            </a:r>
            <a:r>
              <a:rPr lang="cs-CZ" sz="2800" baseline="-25000" dirty="0">
                <a:latin typeface="+mn-lt"/>
                <a:cs typeface="+mn-cs"/>
              </a:rPr>
              <a:t>2</a:t>
            </a:r>
            <a:r>
              <a:rPr lang="cs-CZ" sz="2800" dirty="0">
                <a:latin typeface="+mn-lt"/>
                <a:cs typeface="+mn-cs"/>
              </a:rPr>
              <a:t> + ……… t</a:t>
            </a:r>
            <a:r>
              <a:rPr lang="cs-CZ" sz="2800" baseline="-25000" dirty="0">
                <a:latin typeface="+mn-lt"/>
                <a:cs typeface="+mn-cs"/>
              </a:rPr>
              <a:t>1n</a:t>
            </a:r>
            <a:r>
              <a:rPr lang="cs-CZ" sz="2800" dirty="0">
                <a:latin typeface="+mn-lt"/>
                <a:cs typeface="+mn-cs"/>
              </a:rPr>
              <a:t> • </a:t>
            </a:r>
            <a:r>
              <a:rPr lang="cs-CZ" sz="2800" dirty="0" err="1">
                <a:latin typeface="+mn-lt"/>
                <a:cs typeface="+mn-cs"/>
              </a:rPr>
              <a:t>x</a:t>
            </a:r>
            <a:r>
              <a:rPr lang="cs-CZ" sz="2800" baseline="-25000" dirty="0" err="1">
                <a:latin typeface="+mn-lt"/>
                <a:cs typeface="+mn-cs"/>
              </a:rPr>
              <a:t>n</a:t>
            </a:r>
            <a:endParaRPr lang="cs-CZ" sz="2800" baseline="-25000" dirty="0">
              <a:latin typeface="+mn-lt"/>
              <a:cs typeface="+mn-cs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r>
              <a:rPr lang="cs-CZ" sz="2800" dirty="0">
                <a:latin typeface="+mj-lt"/>
              </a:rPr>
              <a:t>stroj 2:	f</a:t>
            </a:r>
            <a:r>
              <a:rPr lang="cs-CZ" sz="2800" baseline="-25000" dirty="0">
                <a:latin typeface="+mj-lt"/>
              </a:rPr>
              <a:t>2</a:t>
            </a:r>
            <a:r>
              <a:rPr lang="cs-CZ" sz="2800" dirty="0">
                <a:latin typeface="+mj-lt"/>
              </a:rPr>
              <a:t> = t</a:t>
            </a:r>
            <a:r>
              <a:rPr lang="cs-CZ" sz="2800" baseline="-25000" dirty="0">
                <a:latin typeface="+mj-lt"/>
              </a:rPr>
              <a:t>21</a:t>
            </a:r>
            <a:r>
              <a:rPr lang="cs-CZ" sz="2800" dirty="0">
                <a:latin typeface="+mj-lt"/>
              </a:rPr>
              <a:t> • x</a:t>
            </a:r>
            <a:r>
              <a:rPr lang="cs-CZ" sz="2800" baseline="-25000" dirty="0">
                <a:latin typeface="+mj-lt"/>
              </a:rPr>
              <a:t>1</a:t>
            </a:r>
            <a:r>
              <a:rPr lang="cs-CZ" sz="2800" dirty="0">
                <a:latin typeface="+mj-lt"/>
              </a:rPr>
              <a:t> + t</a:t>
            </a:r>
            <a:r>
              <a:rPr lang="cs-CZ" sz="2800" baseline="-25000" dirty="0">
                <a:latin typeface="+mj-lt"/>
              </a:rPr>
              <a:t>22</a:t>
            </a:r>
            <a:r>
              <a:rPr lang="cs-CZ" sz="2800" dirty="0">
                <a:latin typeface="+mj-lt"/>
              </a:rPr>
              <a:t> • x</a:t>
            </a:r>
            <a:r>
              <a:rPr lang="cs-CZ" sz="2800" baseline="-25000" dirty="0">
                <a:latin typeface="+mj-lt"/>
              </a:rPr>
              <a:t>2</a:t>
            </a:r>
            <a:r>
              <a:rPr lang="cs-CZ" sz="2800" dirty="0">
                <a:latin typeface="+mj-lt"/>
              </a:rPr>
              <a:t> + ……… t</a:t>
            </a:r>
            <a:r>
              <a:rPr lang="cs-CZ" sz="2800" baseline="-25000" dirty="0">
                <a:latin typeface="+mj-lt"/>
              </a:rPr>
              <a:t>2n</a:t>
            </a:r>
            <a:r>
              <a:rPr lang="cs-CZ" sz="2800" dirty="0">
                <a:latin typeface="+mj-lt"/>
              </a:rPr>
              <a:t> • </a:t>
            </a:r>
            <a:r>
              <a:rPr lang="cs-CZ" sz="2800" dirty="0" err="1">
                <a:latin typeface="+mj-lt"/>
              </a:rPr>
              <a:t>x</a:t>
            </a:r>
            <a:r>
              <a:rPr lang="cs-CZ" sz="2800" baseline="-25000" dirty="0" err="1">
                <a:latin typeface="+mj-lt"/>
              </a:rPr>
              <a:t>n</a:t>
            </a:r>
            <a:endParaRPr lang="cs-CZ" sz="2800" baseline="-250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r>
              <a:rPr lang="cs-CZ" sz="2800" dirty="0">
                <a:latin typeface="+mj-lt"/>
              </a:rPr>
              <a:t>stroj 3:	f</a:t>
            </a:r>
            <a:r>
              <a:rPr lang="cs-CZ" sz="2800" baseline="-25000" dirty="0">
                <a:latin typeface="+mj-lt"/>
              </a:rPr>
              <a:t>3</a:t>
            </a:r>
            <a:r>
              <a:rPr lang="cs-CZ" sz="2800" dirty="0">
                <a:latin typeface="+mj-lt"/>
              </a:rPr>
              <a:t> = t</a:t>
            </a:r>
            <a:r>
              <a:rPr lang="cs-CZ" sz="2800" baseline="-25000" dirty="0">
                <a:latin typeface="+mj-lt"/>
              </a:rPr>
              <a:t>31</a:t>
            </a:r>
            <a:r>
              <a:rPr lang="cs-CZ" sz="2800" dirty="0">
                <a:latin typeface="+mj-lt"/>
              </a:rPr>
              <a:t> • x</a:t>
            </a:r>
            <a:r>
              <a:rPr lang="cs-CZ" sz="2800" baseline="-25000" dirty="0">
                <a:latin typeface="+mj-lt"/>
              </a:rPr>
              <a:t>1</a:t>
            </a:r>
            <a:r>
              <a:rPr lang="cs-CZ" sz="2800" dirty="0">
                <a:latin typeface="+mj-lt"/>
              </a:rPr>
              <a:t> + t</a:t>
            </a:r>
            <a:r>
              <a:rPr lang="cs-CZ" sz="2800" baseline="-25000" dirty="0">
                <a:latin typeface="+mj-lt"/>
              </a:rPr>
              <a:t>32</a:t>
            </a:r>
            <a:r>
              <a:rPr lang="cs-CZ" sz="2800" dirty="0">
                <a:latin typeface="+mj-lt"/>
              </a:rPr>
              <a:t> • x</a:t>
            </a:r>
            <a:r>
              <a:rPr lang="cs-CZ" sz="2800" baseline="-25000" dirty="0">
                <a:latin typeface="+mj-lt"/>
              </a:rPr>
              <a:t>2</a:t>
            </a:r>
            <a:r>
              <a:rPr lang="cs-CZ" sz="2800" dirty="0">
                <a:latin typeface="+mj-lt"/>
              </a:rPr>
              <a:t> + ……… t</a:t>
            </a:r>
            <a:r>
              <a:rPr lang="cs-CZ" sz="2800" baseline="-25000" dirty="0">
                <a:latin typeface="+mj-lt"/>
              </a:rPr>
              <a:t>3n</a:t>
            </a:r>
            <a:r>
              <a:rPr lang="cs-CZ" sz="2800" dirty="0">
                <a:latin typeface="+mj-lt"/>
              </a:rPr>
              <a:t> • </a:t>
            </a:r>
            <a:r>
              <a:rPr lang="cs-CZ" sz="2800" dirty="0" err="1">
                <a:latin typeface="+mj-lt"/>
              </a:rPr>
              <a:t>x</a:t>
            </a:r>
            <a:r>
              <a:rPr lang="cs-CZ" sz="2800" baseline="-25000" dirty="0" err="1">
                <a:latin typeface="+mj-lt"/>
              </a:rPr>
              <a:t>n</a:t>
            </a:r>
            <a:endParaRPr lang="cs-CZ" sz="2800" baseline="-250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endParaRPr lang="cs-CZ" sz="14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endParaRPr lang="cs-CZ" sz="20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r>
              <a:rPr lang="cs-CZ" sz="2800" dirty="0">
                <a:latin typeface="+mn-lt"/>
              </a:rPr>
              <a:t>stroj k:	</a:t>
            </a:r>
            <a:r>
              <a:rPr lang="cs-CZ" sz="2800" dirty="0" err="1">
                <a:latin typeface="+mn-lt"/>
              </a:rPr>
              <a:t>f</a:t>
            </a:r>
            <a:r>
              <a:rPr lang="cs-CZ" sz="2800" baseline="-25000" dirty="0" err="1">
                <a:latin typeface="+mn-lt"/>
              </a:rPr>
              <a:t>k</a:t>
            </a:r>
            <a:r>
              <a:rPr lang="cs-CZ" sz="2800" dirty="0">
                <a:latin typeface="+mn-lt"/>
              </a:rPr>
              <a:t> = t</a:t>
            </a:r>
            <a:r>
              <a:rPr lang="cs-CZ" sz="2800" baseline="-25000" dirty="0">
                <a:latin typeface="+mn-lt"/>
              </a:rPr>
              <a:t>k1</a:t>
            </a:r>
            <a:r>
              <a:rPr lang="cs-CZ" sz="2800" dirty="0">
                <a:latin typeface="+mn-lt"/>
              </a:rPr>
              <a:t> • x</a:t>
            </a:r>
            <a:r>
              <a:rPr lang="cs-CZ" sz="2800" baseline="-25000" dirty="0">
                <a:latin typeface="+mn-lt"/>
              </a:rPr>
              <a:t>1</a:t>
            </a:r>
            <a:r>
              <a:rPr lang="cs-CZ" sz="2800" dirty="0">
                <a:latin typeface="+mn-lt"/>
              </a:rPr>
              <a:t> + t</a:t>
            </a:r>
            <a:r>
              <a:rPr lang="cs-CZ" sz="2800" baseline="-25000" dirty="0">
                <a:latin typeface="+mn-lt"/>
              </a:rPr>
              <a:t>k2</a:t>
            </a:r>
            <a:r>
              <a:rPr lang="cs-CZ" sz="2800" dirty="0">
                <a:latin typeface="+mn-lt"/>
              </a:rPr>
              <a:t> • x</a:t>
            </a:r>
            <a:r>
              <a:rPr lang="cs-CZ" sz="2800" baseline="-25000" dirty="0">
                <a:latin typeface="+mn-lt"/>
              </a:rPr>
              <a:t>2</a:t>
            </a:r>
            <a:r>
              <a:rPr lang="cs-CZ" sz="2800" dirty="0">
                <a:latin typeface="+mn-lt"/>
              </a:rPr>
              <a:t> + ……… </a:t>
            </a:r>
            <a:r>
              <a:rPr lang="cs-CZ" sz="2800" dirty="0" err="1">
                <a:latin typeface="+mn-lt"/>
              </a:rPr>
              <a:t>t</a:t>
            </a:r>
            <a:r>
              <a:rPr lang="cs-CZ" sz="2800" baseline="-25000" dirty="0" err="1">
                <a:latin typeface="+mn-lt"/>
              </a:rPr>
              <a:t>kn</a:t>
            </a:r>
            <a:r>
              <a:rPr lang="cs-CZ" sz="2800" dirty="0">
                <a:latin typeface="+mn-lt"/>
              </a:rPr>
              <a:t> • </a:t>
            </a:r>
            <a:r>
              <a:rPr lang="cs-CZ" sz="2800" dirty="0" err="1">
                <a:latin typeface="+mn-lt"/>
              </a:rPr>
              <a:t>x</a:t>
            </a:r>
            <a:r>
              <a:rPr lang="cs-CZ" sz="2800" baseline="-25000" dirty="0" err="1">
                <a:latin typeface="+mn-lt"/>
              </a:rPr>
              <a:t>n</a:t>
            </a:r>
            <a:endParaRPr lang="cs-CZ" sz="2800" baseline="-25000" dirty="0">
              <a:latin typeface="+mn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endParaRPr lang="cs-CZ" sz="28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endParaRPr lang="cs-CZ" sz="28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144713" algn="l"/>
              </a:tabLst>
              <a:defRPr/>
            </a:pPr>
            <a:endParaRPr lang="cs-CZ" sz="2800" dirty="0">
              <a:latin typeface="+mn-lt"/>
              <a:cs typeface="+mn-cs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28733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587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5778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589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15778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591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15778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4593" name="TextovéPole 30"/>
          <p:cNvSpPr txBox="1">
            <a:spLocks noChangeArrowheads="1"/>
          </p:cNvSpPr>
          <p:nvPr/>
        </p:nvSpPr>
        <p:spPr bwMode="auto">
          <a:xfrm>
            <a:off x="4356100" y="5013325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600">
                <a:latin typeface="Cambria Math" panose="02040503050406030204" pitchFamily="18" charset="0"/>
              </a:rPr>
              <a:t>C</a:t>
            </a:r>
          </a:p>
        </p:txBody>
      </p:sp>
      <p:sp>
        <p:nvSpPr>
          <p:cNvPr id="1947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3" name="Skupina 33"/>
          <p:cNvGrpSpPr>
            <a:grpSpLocks/>
          </p:cNvGrpSpPr>
          <p:nvPr/>
        </p:nvGrpSpPr>
        <p:grpSpPr bwMode="auto">
          <a:xfrm>
            <a:off x="1116013" y="4221163"/>
            <a:ext cx="719137" cy="2565400"/>
            <a:chOff x="1115616" y="4221088"/>
            <a:chExt cx="720080" cy="2564904"/>
          </a:xfrm>
        </p:grpSpPr>
        <p:grpSp>
          <p:nvGrpSpPr>
            <p:cNvPr id="19505" name="Skupina 8"/>
            <p:cNvGrpSpPr>
              <a:grpSpLocks/>
            </p:cNvGrpSpPr>
            <p:nvPr/>
          </p:nvGrpSpPr>
          <p:grpSpPr bwMode="auto">
            <a:xfrm>
              <a:off x="1115616" y="4221088"/>
              <a:ext cx="720080" cy="2564904"/>
              <a:chOff x="1979712" y="4293096"/>
              <a:chExt cx="720080" cy="2564904"/>
            </a:xfrm>
          </p:grpSpPr>
          <p:sp>
            <p:nvSpPr>
              <p:cNvPr id="6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x</a:t>
                </a:r>
                <a:r>
                  <a:rPr lang="cs-CZ" sz="2800" baseline="-25000" dirty="0">
                    <a:latin typeface="+mn-lt"/>
                    <a:cs typeface="+mn-cs"/>
                  </a:rPr>
                  <a:t>1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x</a:t>
                </a:r>
                <a:r>
                  <a:rPr lang="cs-CZ" sz="2800" baseline="-25000" dirty="0">
                    <a:latin typeface="+mj-lt"/>
                  </a:rPr>
                  <a:t>2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x</a:t>
                </a:r>
                <a:r>
                  <a:rPr lang="cs-CZ" sz="2800" baseline="-25000" dirty="0">
                    <a:latin typeface="+mj-lt"/>
                  </a:rPr>
                  <a:t>3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 err="1">
                    <a:latin typeface="+mn-lt"/>
                  </a:rPr>
                  <a:t>x</a:t>
                </a:r>
                <a:r>
                  <a:rPr lang="cs-CZ" sz="2800" baseline="-25000" dirty="0" err="1">
                    <a:latin typeface="+mn-lt"/>
                  </a:rPr>
                  <a:t>n</a:t>
                </a:r>
                <a:endParaRPr lang="cs-CZ" sz="2800" baseline="-25000" dirty="0">
                  <a:latin typeface="+mn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7" name="Jednoduché závorky 6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9506" name="Picture 2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8" name="Skupina 36"/>
          <p:cNvGrpSpPr>
            <a:grpSpLocks/>
          </p:cNvGrpSpPr>
          <p:nvPr/>
        </p:nvGrpSpPr>
        <p:grpSpPr bwMode="auto">
          <a:xfrm>
            <a:off x="3059113" y="4248150"/>
            <a:ext cx="720725" cy="2565400"/>
            <a:chOff x="3059832" y="4248472"/>
            <a:chExt cx="720080" cy="2564904"/>
          </a:xfrm>
        </p:grpSpPr>
        <p:grpSp>
          <p:nvGrpSpPr>
            <p:cNvPr id="19501" name="Skupina 9"/>
            <p:cNvGrpSpPr>
              <a:grpSpLocks/>
            </p:cNvGrpSpPr>
            <p:nvPr/>
          </p:nvGrpSpPr>
          <p:grpSpPr bwMode="auto">
            <a:xfrm>
              <a:off x="3059832" y="4248472"/>
              <a:ext cx="720080" cy="2564904"/>
              <a:chOff x="1979712" y="4293096"/>
              <a:chExt cx="720080" cy="2564904"/>
            </a:xfrm>
          </p:grpSpPr>
          <p:sp>
            <p:nvSpPr>
              <p:cNvPr id="11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f</a:t>
                </a:r>
                <a:r>
                  <a:rPr lang="cs-CZ" sz="2800" baseline="-25000" dirty="0">
                    <a:latin typeface="+mn-lt"/>
                    <a:cs typeface="+mn-cs"/>
                  </a:rPr>
                  <a:t>1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f</a:t>
                </a:r>
                <a:r>
                  <a:rPr lang="cs-CZ" sz="2800" baseline="-25000" dirty="0">
                    <a:latin typeface="+mj-lt"/>
                  </a:rPr>
                  <a:t>2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f</a:t>
                </a:r>
                <a:r>
                  <a:rPr lang="cs-CZ" sz="2800" baseline="-25000" dirty="0">
                    <a:latin typeface="+mj-lt"/>
                  </a:rPr>
                  <a:t>3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 err="1">
                    <a:latin typeface="+mn-lt"/>
                  </a:rPr>
                  <a:t>f</a:t>
                </a:r>
                <a:r>
                  <a:rPr lang="cs-CZ" sz="2800" baseline="-25000" dirty="0" err="1">
                    <a:latin typeface="+mn-lt"/>
                  </a:rPr>
                  <a:t>k</a:t>
                </a: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12" name="Jednoduché závorky 11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9502" name="Picture 2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7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7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0" name="Skupina 43"/>
          <p:cNvGrpSpPr>
            <a:grpSpLocks/>
          </p:cNvGrpSpPr>
          <p:nvPr/>
        </p:nvGrpSpPr>
        <p:grpSpPr bwMode="auto">
          <a:xfrm>
            <a:off x="5292725" y="4221163"/>
            <a:ext cx="3671888" cy="2565400"/>
            <a:chOff x="5292080" y="4221088"/>
            <a:chExt cx="3672408" cy="2564904"/>
          </a:xfrm>
        </p:grpSpPr>
        <p:grpSp>
          <p:nvGrpSpPr>
            <p:cNvPr id="19495" name="Skupina 12"/>
            <p:cNvGrpSpPr>
              <a:grpSpLocks/>
            </p:cNvGrpSpPr>
            <p:nvPr/>
          </p:nvGrpSpPr>
          <p:grpSpPr bwMode="auto">
            <a:xfrm>
              <a:off x="5292080" y="4221088"/>
              <a:ext cx="3672408" cy="2564904"/>
              <a:chOff x="1979712" y="4293096"/>
              <a:chExt cx="720080" cy="2564904"/>
            </a:xfrm>
          </p:grpSpPr>
          <p:sp>
            <p:nvSpPr>
              <p:cNvPr id="14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  t</a:t>
                </a:r>
                <a:r>
                  <a:rPr lang="cs-CZ" sz="2800" baseline="-25000" dirty="0">
                    <a:latin typeface="+mn-lt"/>
                    <a:cs typeface="+mn-cs"/>
                  </a:rPr>
                  <a:t>11</a:t>
                </a:r>
                <a:r>
                  <a:rPr lang="cs-CZ" sz="2800" dirty="0">
                    <a:latin typeface="+mn-lt"/>
                    <a:cs typeface="+mn-cs"/>
                  </a:rPr>
                  <a:t>  t</a:t>
                </a:r>
                <a:r>
                  <a:rPr lang="cs-CZ" sz="2800" baseline="-25000" dirty="0">
                    <a:latin typeface="+mn-lt"/>
                    <a:cs typeface="+mn-cs"/>
                  </a:rPr>
                  <a:t>12</a:t>
                </a:r>
                <a:r>
                  <a:rPr lang="cs-CZ" sz="2800" dirty="0">
                    <a:latin typeface="+mn-lt"/>
                    <a:cs typeface="+mn-cs"/>
                  </a:rPr>
                  <a:t>    ……… t</a:t>
                </a:r>
                <a:r>
                  <a:rPr lang="cs-CZ" sz="2800" baseline="-25000" dirty="0">
                    <a:latin typeface="+mn-lt"/>
                    <a:cs typeface="+mn-cs"/>
                  </a:rPr>
                  <a:t>1n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  t</a:t>
                </a:r>
                <a:r>
                  <a:rPr lang="cs-CZ" sz="2800" baseline="-25000" dirty="0">
                    <a:latin typeface="+mj-lt"/>
                  </a:rPr>
                  <a:t>21   </a:t>
                </a:r>
                <a:r>
                  <a:rPr lang="cs-CZ" sz="2800" dirty="0">
                    <a:latin typeface="+mj-lt"/>
                  </a:rPr>
                  <a:t>t</a:t>
                </a:r>
                <a:r>
                  <a:rPr lang="cs-CZ" sz="2800" baseline="-25000" dirty="0">
                    <a:latin typeface="+mj-lt"/>
                  </a:rPr>
                  <a:t>22</a:t>
                </a:r>
                <a:r>
                  <a:rPr lang="cs-CZ" sz="2800" dirty="0">
                    <a:latin typeface="+mj-lt"/>
                  </a:rPr>
                  <a:t>   ……… t</a:t>
                </a:r>
                <a:r>
                  <a:rPr lang="cs-CZ" sz="2800" baseline="-25000" dirty="0">
                    <a:latin typeface="+mj-lt"/>
                  </a:rPr>
                  <a:t>2n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  t</a:t>
                </a:r>
                <a:r>
                  <a:rPr lang="cs-CZ" sz="2800" baseline="-25000" dirty="0">
                    <a:latin typeface="+mj-lt"/>
                  </a:rPr>
                  <a:t>31</a:t>
                </a:r>
                <a:r>
                  <a:rPr lang="cs-CZ" sz="2800" dirty="0">
                    <a:latin typeface="+mj-lt"/>
                  </a:rPr>
                  <a:t>  t</a:t>
                </a:r>
                <a:r>
                  <a:rPr lang="cs-CZ" sz="2800" baseline="-25000" dirty="0">
                    <a:latin typeface="+mj-lt"/>
                  </a:rPr>
                  <a:t>32</a:t>
                </a:r>
                <a:r>
                  <a:rPr lang="cs-CZ" sz="2800" dirty="0">
                    <a:latin typeface="+mj-lt"/>
                  </a:rPr>
                  <a:t>   ……… t</a:t>
                </a:r>
                <a:r>
                  <a:rPr lang="cs-CZ" sz="2800" baseline="-25000" dirty="0">
                    <a:latin typeface="+mj-lt"/>
                  </a:rPr>
                  <a:t>3n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</a:rPr>
                  <a:t>  t</a:t>
                </a:r>
                <a:r>
                  <a:rPr lang="cs-CZ" sz="2800" baseline="-25000" dirty="0">
                    <a:latin typeface="+mn-lt"/>
                  </a:rPr>
                  <a:t>k1 </a:t>
                </a:r>
                <a:r>
                  <a:rPr lang="cs-CZ" sz="2800" dirty="0">
                    <a:latin typeface="+mn-lt"/>
                  </a:rPr>
                  <a:t>  t</a:t>
                </a:r>
                <a:r>
                  <a:rPr lang="cs-CZ" sz="2800" baseline="-25000" dirty="0">
                    <a:latin typeface="+mn-lt"/>
                  </a:rPr>
                  <a:t>k2</a:t>
                </a:r>
                <a:r>
                  <a:rPr lang="cs-CZ" sz="2800" dirty="0">
                    <a:latin typeface="+mn-lt"/>
                  </a:rPr>
                  <a:t>   ……… </a:t>
                </a:r>
                <a:r>
                  <a:rPr lang="cs-CZ" sz="2800" dirty="0" err="1">
                    <a:latin typeface="+mn-lt"/>
                  </a:rPr>
                  <a:t>t</a:t>
                </a:r>
                <a:r>
                  <a:rPr lang="cs-CZ" sz="2800" baseline="-25000" dirty="0" err="1">
                    <a:latin typeface="+mn-lt"/>
                  </a:rPr>
                  <a:t>kn</a:t>
                </a:r>
                <a:r>
                  <a:rPr lang="cs-CZ" sz="2800" baseline="-25000" dirty="0">
                    <a:latin typeface="+mn-lt"/>
                  </a:rPr>
                  <a:t>	</a:t>
                </a: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15" name="Jednoduché závorky 14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9496" name="Picture 2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7" name="Picture 2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8" name="Picture 2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603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52738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605" name="Picture 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52738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86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608" name="Picture 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610" name="Picture 3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2924175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0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612" name="Picture 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2852738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61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013325"/>
            <a:ext cx="3619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2275" y="2420938"/>
            <a:ext cx="7242175" cy="4464050"/>
          </a:xfrm>
        </p:spPr>
        <p:txBody>
          <a:bodyPr/>
          <a:lstStyle/>
          <a:p>
            <a:pPr marL="596900" indent="-514350">
              <a:buFont typeface="Wingdings 2" panose="05020102010507070707" pitchFamily="18" charset="2"/>
              <a:buNone/>
            </a:pPr>
            <a:r>
              <a:rPr lang="cs-CZ" altLang="en-US" sz="2400" smtClean="0"/>
              <a:t>………  vektor celkových produkcí typu (n, 1)</a:t>
            </a:r>
          </a:p>
          <a:p>
            <a:pPr marL="596900" indent="-514350">
              <a:buFont typeface="Wingdings 2" panose="05020102010507070707" pitchFamily="18" charset="2"/>
              <a:buNone/>
            </a:pPr>
            <a:endParaRPr lang="cs-CZ" altLang="en-US" sz="2400" smtClean="0"/>
          </a:p>
          <a:p>
            <a:pPr marL="596900" indent="-514350">
              <a:buFont typeface="Wingdings 2" panose="05020102010507070707" pitchFamily="18" charset="2"/>
              <a:buNone/>
            </a:pPr>
            <a:r>
              <a:rPr lang="cs-CZ" altLang="en-US" sz="2400" smtClean="0"/>
              <a:t>………  vektor celkových požadavků na doby   	činnosti bilancovaných strojů, linek ve 	sledovaném období typu (k, 1)</a:t>
            </a:r>
          </a:p>
          <a:p>
            <a:pPr marL="596900" indent="-514350">
              <a:buFont typeface="Wingdings 2" panose="05020102010507070707" pitchFamily="18" charset="2"/>
              <a:buNone/>
            </a:pPr>
            <a:endParaRPr lang="cs-CZ" altLang="en-US" sz="1000" smtClean="0"/>
          </a:p>
          <a:p>
            <a:pPr marL="596900" indent="-514350">
              <a:buFont typeface="Wingdings 2" panose="05020102010507070707" pitchFamily="18" charset="2"/>
              <a:buNone/>
            </a:pPr>
            <a:endParaRPr lang="cs-CZ" altLang="en-US" sz="1000" smtClean="0"/>
          </a:p>
          <a:p>
            <a:pPr marL="596900" indent="-514350">
              <a:buFont typeface="Wingdings 2" panose="05020102010507070707" pitchFamily="18" charset="2"/>
              <a:buNone/>
            </a:pPr>
            <a:r>
              <a:rPr lang="cs-CZ" altLang="en-US" sz="2400" smtClean="0"/>
              <a:t>………   matice specifických spotřeb aparaturního 	času na jednotku produkce výrobků a 	polotovarů typu (k, n)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3619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0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marL="742950" indent="-742950" eaLnBrk="1" hangingPunct="1">
              <a:defRPr/>
            </a:pPr>
            <a:r>
              <a:rPr lang="cs-CZ" sz="3700" u="sng" dirty="0" smtClean="0"/>
              <a:t>Model bilance kapacit výrobních zařízení</a:t>
            </a:r>
            <a:endParaRPr lang="cs-CZ" sz="3700" u="sng" dirty="0"/>
          </a:p>
        </p:txBody>
      </p:sp>
      <p:sp>
        <p:nvSpPr>
          <p:cNvPr id="204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561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843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561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3619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561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868863"/>
            <a:ext cx="2952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5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0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1115617" y="-46627"/>
            <a:ext cx="7056784" cy="1143000"/>
          </a:xfrm>
        </p:spPr>
        <p:txBody>
          <a:bodyPr>
            <a:normAutofit/>
          </a:bodyPr>
          <a:lstStyle/>
          <a:p>
            <a:pPr marL="742950" indent="-742950" eaLnBrk="1" hangingPunct="1">
              <a:defRPr/>
            </a:pPr>
            <a:r>
              <a:rPr lang="cs-CZ" sz="3300" u="sng" dirty="0" smtClean="0"/>
              <a:t>Bilance v sériové výrobě – příklad </a:t>
            </a:r>
            <a:endParaRPr lang="cs-CZ" sz="3300" u="sng" dirty="0"/>
          </a:p>
        </p:txBody>
      </p:sp>
      <p:sp>
        <p:nvSpPr>
          <p:cNvPr id="204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5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22187"/>
          <a:stretch/>
        </p:blipFill>
        <p:spPr>
          <a:xfrm>
            <a:off x="1187624" y="1053607"/>
            <a:ext cx="7283605" cy="47566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6021288"/>
            <a:ext cx="7519594" cy="5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913" y="1773238"/>
            <a:ext cx="7407275" cy="266382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5400" b="1" u="dotted" cap="small" dirty="0" smtClean="0"/>
              <a:t>BILANČNÍ MODELY</a:t>
            </a:r>
          </a:p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5400" b="1" cap="small" dirty="0" smtClean="0"/>
              <a:t>rozdělené zadání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Rozdělené zadání- úvod</a:t>
            </a:r>
            <a:endParaRPr lang="cs-CZ" u="sng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12875"/>
            <a:ext cx="8101012" cy="5040313"/>
          </a:xfrm>
        </p:spPr>
        <p:txBody>
          <a:bodyPr/>
          <a:lstStyle/>
          <a:p>
            <a:pPr eaLnBrk="1" hangingPunct="1"/>
            <a:r>
              <a:rPr lang="cs-CZ" altLang="en-US" smtClean="0"/>
              <a:t>Rozlišení hromadných a sériových výrob </a:t>
            </a:r>
            <a:r>
              <a:rPr lang="cs-CZ" altLang="en-US" smtClean="0">
                <a:sym typeface="Wingdings" panose="05000000000000000000" pitchFamily="2" charset="2"/>
              </a:rPr>
              <a:t> jiný zápis bilance</a:t>
            </a:r>
            <a:r>
              <a:rPr lang="cs-CZ" altLang="en-US" smtClean="0"/>
              <a:t>.</a:t>
            </a:r>
          </a:p>
          <a:p>
            <a:pPr eaLnBrk="1" hangingPunct="1"/>
            <a:r>
              <a:rPr lang="cs-CZ" altLang="en-US" sz="3000" smtClean="0"/>
              <a:t>Hromadné kontinuální výroby</a:t>
            </a:r>
            <a:r>
              <a:rPr lang="cs-CZ" altLang="en-US" smtClean="0"/>
              <a:t>:</a:t>
            </a:r>
          </a:p>
          <a:p>
            <a:pPr lvl="1" eaLnBrk="1" hangingPunct="1"/>
            <a:r>
              <a:rPr lang="cs-CZ" altLang="en-US" sz="2400" smtClean="0">
                <a:sym typeface="Wingdings" panose="05000000000000000000" pitchFamily="2" charset="2"/>
              </a:rPr>
              <a:t>Východiskem je dosazení celkové produkce.</a:t>
            </a:r>
          </a:p>
          <a:p>
            <a:pPr lvl="1" eaLnBrk="1" hangingPunct="1"/>
            <a:r>
              <a:rPr lang="cs-CZ" altLang="en-US" sz="2400" smtClean="0">
                <a:sym typeface="Wingdings" panose="05000000000000000000" pitchFamily="2" charset="2"/>
              </a:rPr>
              <a:t>Výsledkem je určení množství výrobků, které je možno zákazníkům dodat.</a:t>
            </a:r>
          </a:p>
          <a:p>
            <a:pPr eaLnBrk="1" hangingPunct="1"/>
            <a:r>
              <a:rPr lang="cs-CZ" altLang="en-US" sz="3000" smtClean="0">
                <a:sym typeface="Wingdings" panose="05000000000000000000" pitchFamily="2" charset="2"/>
              </a:rPr>
              <a:t>Sériové výroby, várkové procesy</a:t>
            </a:r>
            <a:r>
              <a:rPr lang="cs-CZ" altLang="en-US" smtClean="0">
                <a:sym typeface="Wingdings" panose="05000000000000000000" pitchFamily="2" charset="2"/>
              </a:rPr>
              <a:t>:</a:t>
            </a:r>
          </a:p>
          <a:p>
            <a:pPr lvl="1" eaLnBrk="1" hangingPunct="1"/>
            <a:r>
              <a:rPr lang="cs-CZ" altLang="en-US" sz="2400" smtClean="0"/>
              <a:t>Východiskem jsou objednávky zákazníků a předpověď poptávky.</a:t>
            </a:r>
          </a:p>
          <a:p>
            <a:pPr lvl="1" eaLnBrk="1" hangingPunct="1"/>
            <a:r>
              <a:rPr lang="cs-CZ" altLang="en-US" sz="2400" smtClean="0"/>
              <a:t>Výsledkem je určení množství výrobků, které je nutno vyrobit.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47800"/>
            <a:ext cx="7891462" cy="1693863"/>
          </a:xfrm>
        </p:spPr>
        <p:txBody>
          <a:bodyPr/>
          <a:lstStyle/>
          <a:p>
            <a:r>
              <a:rPr lang="cs-CZ" altLang="en-US" smtClean="0"/>
              <a:t>Sériové výroby, várkové procesy.</a:t>
            </a:r>
          </a:p>
          <a:p>
            <a:pPr lvl="1"/>
            <a:r>
              <a:rPr lang="cs-CZ" altLang="en-US" sz="2400" smtClean="0"/>
              <a:t>Vychází se z požadavků zákazníků – vektor Y</a:t>
            </a:r>
            <a:r>
              <a:rPr lang="cs-CZ" altLang="en-US" sz="2400" smtClean="0">
                <a:sym typeface="Wingdings" panose="05000000000000000000" pitchFamily="2" charset="2"/>
              </a:rPr>
              <a:t>.</a:t>
            </a:r>
            <a:endParaRPr lang="cs-CZ" altLang="en-US" sz="2400" smtClean="0"/>
          </a:p>
          <a:p>
            <a:pPr>
              <a:buFont typeface="Wingdings 2" panose="05020102010507070707" pitchFamily="18" charset="2"/>
              <a:buNone/>
            </a:pPr>
            <a:endParaRPr lang="cs-CZ" altLang="en-US" smtClean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587500" y="427038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742950" indent="-742950">
              <a:defRPr/>
            </a:pPr>
            <a:r>
              <a:rPr lang="cs-CZ" sz="4300" u="sng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Sestavení bilance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97200"/>
            <a:ext cx="2663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1042988" y="4184650"/>
            <a:ext cx="7891462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cs-CZ" sz="3200" dirty="0">
                <a:latin typeface="+mn-lt"/>
                <a:cs typeface="+mn-cs"/>
              </a:rPr>
              <a:t>Hromadné kontinuální výroby.</a:t>
            </a:r>
          </a:p>
          <a:p>
            <a:pPr marL="639763" lvl="1" indent="-236538" eaLnBrk="0" hangingPunct="0">
              <a:spcBef>
                <a:spcPts val="550"/>
              </a:spcBef>
              <a:buClr>
                <a:schemeClr val="accent1"/>
              </a:buClr>
              <a:buSzPct val="80000"/>
              <a:buFont typeface="Verdana" pitchFamily="34" charset="0"/>
              <a:buChar char="◦"/>
              <a:defRPr/>
            </a:pPr>
            <a:r>
              <a:rPr lang="cs-CZ" sz="2400" dirty="0">
                <a:latin typeface="+mn-lt"/>
                <a:cs typeface="+mn-cs"/>
              </a:rPr>
              <a:t>Vychází se z kapacit výrob – vektor X</a:t>
            </a:r>
            <a:r>
              <a:rPr lang="cs-CZ" sz="2400" dirty="0">
                <a:latin typeface="+mn-lt"/>
                <a:cs typeface="+mn-cs"/>
                <a:sym typeface="Wingdings" pitchFamily="2" charset="2"/>
              </a:rPr>
              <a:t>.</a:t>
            </a:r>
            <a:endParaRPr lang="cs-CZ" sz="2400" dirty="0">
              <a:latin typeface="+mn-lt"/>
              <a:cs typeface="+mn-cs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151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732463"/>
            <a:ext cx="3314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4356100" y="3068638"/>
            <a:ext cx="5762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151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97200"/>
            <a:ext cx="30210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Bilanční modely</a:t>
            </a:r>
            <a:endParaRPr lang="cs-CZ" u="sng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187450" y="1412875"/>
            <a:ext cx="7747000" cy="3311525"/>
          </a:xfrm>
        </p:spPr>
        <p:txBody>
          <a:bodyPr/>
          <a:lstStyle/>
          <a:p>
            <a:pPr eaLnBrk="1" hangingPunct="1"/>
            <a:r>
              <a:rPr lang="cs-CZ" altLang="en-US" smtClean="0"/>
              <a:t>Zakladatel p. Leontief (1951).</a:t>
            </a:r>
          </a:p>
          <a:p>
            <a:pPr eaLnBrk="1" hangingPunct="1"/>
            <a:r>
              <a:rPr lang="cs-CZ" altLang="en-US" smtClean="0"/>
              <a:t>Nejstarší popisné modely </a:t>
            </a:r>
            <a:r>
              <a:rPr lang="cs-CZ" altLang="en-US" smtClean="0">
                <a:sym typeface="Wingdings" panose="05000000000000000000" pitchFamily="2" charset="2"/>
              </a:rPr>
              <a:t> zobrazení vztahů v procesu.</a:t>
            </a:r>
          </a:p>
          <a:p>
            <a:pPr eaLnBrk="1" hangingPunct="1"/>
            <a:r>
              <a:rPr lang="cs-CZ" altLang="en-US" smtClean="0">
                <a:sym typeface="Wingdings" panose="05000000000000000000" pitchFamily="2" charset="2"/>
              </a:rPr>
              <a:t>Použití matematicky formulovaných bilancí se rozšířilo na podnikovou úroveň.</a:t>
            </a:r>
            <a:endParaRPr lang="cs-CZ" altLang="en-US" smtClean="0"/>
          </a:p>
        </p:txBody>
      </p:sp>
      <p:sp>
        <p:nvSpPr>
          <p:cNvPr id="5" name="Šipka dolů 4"/>
          <p:cNvSpPr/>
          <p:nvPr/>
        </p:nvSpPr>
        <p:spPr>
          <a:xfrm>
            <a:off x="4211638" y="4652963"/>
            <a:ext cx="7207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971550" y="5589588"/>
            <a:ext cx="7747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cs-CZ" sz="3200" dirty="0">
                <a:latin typeface="+mn-lt"/>
                <a:cs typeface="+mn-cs"/>
              </a:rPr>
              <a:t>Součást plánovací praxe podniků</a:t>
            </a:r>
          </a:p>
        </p:txBody>
      </p:sp>
    </p:spTree>
    <p:extLst>
      <p:ext uri="{BB962C8B-B14F-4D97-AF65-F5344CB8AC3E}">
        <p14:creationId xmlns:p14="http://schemas.microsoft.com/office/powerpoint/2010/main" val="22096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629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Pravidla pro sestavení bilance</a:t>
            </a:r>
            <a:endParaRPr lang="cs-CZ" u="sng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971550" y="1412875"/>
            <a:ext cx="8172450" cy="4895850"/>
          </a:xfrm>
        </p:spPr>
        <p:txBody>
          <a:bodyPr/>
          <a:lstStyle/>
          <a:p>
            <a:pPr marL="596900" indent="-514350" eaLnBrk="1" hangingPunct="1">
              <a:buFont typeface="+mj-lt"/>
              <a:buAutoNum type="arabicPeriod"/>
              <a:defRPr/>
            </a:pPr>
            <a:r>
              <a:rPr lang="cs-CZ" dirty="0" smtClean="0"/>
              <a:t>Výrobky seřadit ve vektorech X a Y tak, že nejprve budou řazeny výrobky hromadné, následně výrobky sériové. </a:t>
            </a:r>
          </a:p>
          <a:p>
            <a:pPr marL="596900" indent="-514350" eaLnBrk="1" hangingPunct="1">
              <a:buFont typeface="+mj-lt"/>
              <a:buAutoNum type="arabicPeriod"/>
              <a:defRPr/>
            </a:pPr>
            <a:r>
              <a:rPr lang="cs-CZ" dirty="0" smtClean="0"/>
              <a:t>Stejným způsobem budou řazeny spotřeby výrobků do řádků a sloupců v matici A, tj. nejdříve výrobky hromadné, pak sériové.</a:t>
            </a:r>
          </a:p>
          <a:p>
            <a:pPr marL="596900" indent="-514350" eaLnBrk="1" hangingPunct="1">
              <a:buFont typeface="+mj-lt"/>
              <a:buAutoNum type="arabicPeriod"/>
              <a:defRPr/>
            </a:pPr>
            <a:r>
              <a:rPr lang="cs-CZ" dirty="0" smtClean="0"/>
              <a:t>Matice A se rozdělí na submatice a vektory X a Y na dílčí vektory.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Rozdělení vektoru a matice</a:t>
            </a:r>
            <a:endParaRPr lang="cs-CZ" u="sng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3813"/>
            <a:ext cx="2873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kupina 8"/>
          <p:cNvGrpSpPr>
            <a:grpSpLocks/>
          </p:cNvGrpSpPr>
          <p:nvPr/>
        </p:nvGrpSpPr>
        <p:grpSpPr bwMode="auto">
          <a:xfrm>
            <a:off x="1908175" y="1916113"/>
            <a:ext cx="719138" cy="1873250"/>
            <a:chOff x="1979712" y="4293096"/>
            <a:chExt cx="720080" cy="2564904"/>
          </a:xfrm>
        </p:grpSpPr>
        <p:sp>
          <p:nvSpPr>
            <p:cNvPr id="11" name="Zástupný symbol pro obsah 2"/>
            <p:cNvSpPr txBox="1">
              <a:spLocks/>
            </p:cNvSpPr>
            <p:nvPr/>
          </p:nvSpPr>
          <p:spPr bwMode="auto">
            <a:xfrm>
              <a:off x="1979712" y="4293096"/>
              <a:ext cx="720080" cy="2564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10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r>
                <a:rPr lang="cs-CZ" sz="2800" dirty="0">
                  <a:latin typeface="+mj-lt"/>
                </a:rPr>
                <a:t>X</a:t>
              </a:r>
              <a:r>
                <a:rPr lang="cs-CZ" sz="2800" baseline="-25000" dirty="0">
                  <a:latin typeface="+mj-lt"/>
                </a:rPr>
                <a:t>1</a:t>
              </a: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28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r>
                <a:rPr lang="cs-CZ" sz="2800" dirty="0">
                  <a:latin typeface="+mj-lt"/>
                </a:rPr>
                <a:t>X</a:t>
              </a:r>
              <a:r>
                <a:rPr lang="cs-CZ" sz="2800" baseline="-25000" dirty="0">
                  <a:latin typeface="+mj-lt"/>
                </a:rPr>
                <a:t>2</a:t>
              </a: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28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  <a:tabLst>
                  <a:tab pos="2144713" algn="l"/>
                </a:tabLst>
                <a:defRPr/>
              </a:pPr>
              <a:endParaRPr lang="cs-CZ" sz="2800" dirty="0">
                <a:latin typeface="+mn-lt"/>
                <a:cs typeface="+mn-cs"/>
              </a:endParaRPr>
            </a:p>
          </p:txBody>
        </p:sp>
        <p:sp>
          <p:nvSpPr>
            <p:cNvPr id="12" name="Jednoduché závorky 11"/>
            <p:cNvSpPr/>
            <p:nvPr/>
          </p:nvSpPr>
          <p:spPr>
            <a:xfrm>
              <a:off x="1979712" y="4293096"/>
              <a:ext cx="720080" cy="2564904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38425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65400"/>
            <a:ext cx="3603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14"/>
          <p:cNvGrpSpPr>
            <a:grpSpLocks/>
          </p:cNvGrpSpPr>
          <p:nvPr/>
        </p:nvGrpSpPr>
        <p:grpSpPr bwMode="auto">
          <a:xfrm>
            <a:off x="4140200" y="1916113"/>
            <a:ext cx="719138" cy="1873250"/>
            <a:chOff x="1979712" y="4293096"/>
            <a:chExt cx="720080" cy="2564904"/>
          </a:xfrm>
        </p:grpSpPr>
        <p:sp>
          <p:nvSpPr>
            <p:cNvPr id="16" name="Zástupný symbol pro obsah 2"/>
            <p:cNvSpPr txBox="1">
              <a:spLocks/>
            </p:cNvSpPr>
            <p:nvPr/>
          </p:nvSpPr>
          <p:spPr bwMode="auto">
            <a:xfrm>
              <a:off x="1979712" y="4293096"/>
              <a:ext cx="720080" cy="2564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10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r>
                <a:rPr lang="cs-CZ" sz="2800" dirty="0">
                  <a:latin typeface="+mj-lt"/>
                </a:rPr>
                <a:t>Y</a:t>
              </a:r>
              <a:r>
                <a:rPr lang="cs-CZ" sz="2800" baseline="-25000" dirty="0">
                  <a:latin typeface="+mj-lt"/>
                </a:rPr>
                <a:t>1</a:t>
              </a: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28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r>
                <a:rPr lang="cs-CZ" sz="2800" dirty="0">
                  <a:latin typeface="+mj-lt"/>
                </a:rPr>
                <a:t>Y</a:t>
              </a:r>
              <a:r>
                <a:rPr lang="cs-CZ" sz="2800" baseline="-25000" dirty="0">
                  <a:latin typeface="+mj-lt"/>
                </a:rPr>
                <a:t>2</a:t>
              </a: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28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  <a:tabLst>
                  <a:tab pos="2144713" algn="l"/>
                </a:tabLst>
                <a:defRPr/>
              </a:pPr>
              <a:endParaRPr lang="cs-CZ" sz="2800" dirty="0">
                <a:latin typeface="+mn-lt"/>
                <a:cs typeface="+mn-cs"/>
              </a:endParaRPr>
            </a:p>
          </p:txBody>
        </p:sp>
        <p:sp>
          <p:nvSpPr>
            <p:cNvPr id="17" name="Jednoduché závorky 16"/>
            <p:cNvSpPr/>
            <p:nvPr/>
          </p:nvSpPr>
          <p:spPr>
            <a:xfrm>
              <a:off x="1979712" y="4293096"/>
              <a:ext cx="720080" cy="2564904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263683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30"/>
          <p:cNvSpPr txBox="1">
            <a:spLocks noChangeArrowheads="1"/>
          </p:cNvSpPr>
          <p:nvPr/>
        </p:nvSpPr>
        <p:spPr bwMode="auto">
          <a:xfrm>
            <a:off x="5353050" y="2492375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600">
                <a:latin typeface="Cambria Math" panose="02040503050406030204" pitchFamily="18" charset="0"/>
              </a:rPr>
              <a:t>A</a:t>
            </a:r>
          </a:p>
        </p:txBody>
      </p:sp>
      <p:grpSp>
        <p:nvGrpSpPr>
          <p:cNvPr id="5" name="Skupina 41"/>
          <p:cNvGrpSpPr>
            <a:grpSpLocks/>
          </p:cNvGrpSpPr>
          <p:nvPr/>
        </p:nvGrpSpPr>
        <p:grpSpPr bwMode="auto">
          <a:xfrm>
            <a:off x="6300788" y="1916113"/>
            <a:ext cx="2232025" cy="1873250"/>
            <a:chOff x="6301135" y="1916832"/>
            <a:chExt cx="2231305" cy="1872208"/>
          </a:xfrm>
        </p:grpSpPr>
        <p:sp>
          <p:nvSpPr>
            <p:cNvPr id="22" name="Jednoduché závorky 21"/>
            <p:cNvSpPr/>
            <p:nvPr/>
          </p:nvSpPr>
          <p:spPr bwMode="auto">
            <a:xfrm>
              <a:off x="6301135" y="1916832"/>
              <a:ext cx="2086889" cy="1872208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516965" y="2132612"/>
              <a:ext cx="863321" cy="5235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dirty="0">
                  <a:latin typeface="+mn-lt"/>
                </a:rPr>
                <a:t>A</a:t>
              </a:r>
              <a:r>
                <a:rPr lang="cs-CZ" sz="2800" baseline="-25000" dirty="0">
                  <a:latin typeface="+mn-lt"/>
                </a:rPr>
                <a:t>11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7524702" y="2132612"/>
              <a:ext cx="863321" cy="5235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dirty="0">
                  <a:latin typeface="+mn-lt"/>
                </a:rPr>
                <a:t>A</a:t>
              </a:r>
              <a:r>
                <a:rPr lang="cs-CZ" sz="2800" baseline="-25000" dirty="0">
                  <a:latin typeface="+mn-lt"/>
                </a:rPr>
                <a:t>12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516965" y="2997318"/>
              <a:ext cx="863321" cy="5235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dirty="0">
                  <a:latin typeface="+mn-lt"/>
                </a:rPr>
                <a:t>A</a:t>
              </a:r>
              <a:r>
                <a:rPr lang="cs-CZ" sz="2800" baseline="-25000" dirty="0">
                  <a:latin typeface="+mn-lt"/>
                </a:rPr>
                <a:t>21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524702" y="2978278"/>
              <a:ext cx="1007738" cy="521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dirty="0">
                  <a:latin typeface="+mn-lt"/>
                </a:rPr>
                <a:t>A</a:t>
              </a:r>
              <a:r>
                <a:rPr lang="cs-CZ" sz="2800" baseline="-25000" dirty="0">
                  <a:latin typeface="+mn-lt"/>
                </a:rPr>
                <a:t>22</a:t>
              </a:r>
            </a:p>
          </p:txBody>
        </p:sp>
      </p:grpSp>
      <p:cxnSp>
        <p:nvCxnSpPr>
          <p:cNvPr id="28" name="Přímá spojovací čára 27"/>
          <p:cNvCxnSpPr>
            <a:stCxn id="12" idx="1"/>
            <a:endCxn id="12" idx="3"/>
          </p:cNvCxnSpPr>
          <p:nvPr/>
        </p:nvCxnSpPr>
        <p:spPr>
          <a:xfrm>
            <a:off x="1908175" y="2852738"/>
            <a:ext cx="719138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stCxn id="17" idx="1"/>
            <a:endCxn id="17" idx="3"/>
          </p:cNvCxnSpPr>
          <p:nvPr/>
        </p:nvCxnSpPr>
        <p:spPr>
          <a:xfrm>
            <a:off x="4140200" y="2852738"/>
            <a:ext cx="719138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>
            <a:stCxn id="22" idx="1"/>
            <a:endCxn id="22" idx="3"/>
          </p:cNvCxnSpPr>
          <p:nvPr/>
        </p:nvCxnSpPr>
        <p:spPr>
          <a:xfrm>
            <a:off x="6300788" y="2852738"/>
            <a:ext cx="2087562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flipV="1">
            <a:off x="7308850" y="1916113"/>
            <a:ext cx="0" cy="2017712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ástupný symbol pro obsah 2"/>
          <p:cNvSpPr>
            <a:spLocks noGrp="1"/>
          </p:cNvSpPr>
          <p:nvPr>
            <p:ph idx="1"/>
          </p:nvPr>
        </p:nvSpPr>
        <p:spPr>
          <a:xfrm>
            <a:off x="1042988" y="4183063"/>
            <a:ext cx="7891462" cy="1693862"/>
          </a:xfrm>
        </p:spPr>
        <p:txBody>
          <a:bodyPr/>
          <a:lstStyle/>
          <a:p>
            <a:r>
              <a:rPr lang="cs-CZ" altLang="en-US" smtClean="0"/>
              <a:t>Index 1 – hromadné výrobky </a:t>
            </a:r>
            <a:r>
              <a:rPr lang="cs-CZ" altLang="en-US" smtClean="0">
                <a:sym typeface="Wingdings" panose="05000000000000000000" pitchFamily="2" charset="2"/>
              </a:rPr>
              <a:t> </a:t>
            </a:r>
            <a:r>
              <a:rPr lang="cs-CZ" altLang="en-US" sz="2400" smtClean="0">
                <a:sym typeface="Wingdings" panose="05000000000000000000" pitchFamily="2" charset="2"/>
              </a:rPr>
              <a:t>známe X</a:t>
            </a:r>
            <a:r>
              <a:rPr lang="cs-CZ" altLang="en-US" sz="2400" smtClean="0"/>
              <a:t>.</a:t>
            </a:r>
          </a:p>
          <a:p>
            <a:r>
              <a:rPr lang="cs-CZ" altLang="en-US" smtClean="0"/>
              <a:t>Index 2 – sériové výrobky </a:t>
            </a:r>
            <a:r>
              <a:rPr lang="cs-CZ" altLang="en-US" smtClean="0">
                <a:sym typeface="Wingdings" panose="05000000000000000000" pitchFamily="2" charset="2"/>
              </a:rPr>
              <a:t> </a:t>
            </a:r>
            <a:r>
              <a:rPr lang="cs-CZ" altLang="en-US" sz="2400" smtClean="0">
                <a:sym typeface="Wingdings" panose="05000000000000000000" pitchFamily="2" charset="2"/>
              </a:rPr>
              <a:t>známe Y.</a:t>
            </a:r>
            <a:endParaRPr lang="cs-CZ" altLang="en-US" sz="2400" smtClean="0"/>
          </a:p>
          <a:p>
            <a:pPr>
              <a:buFont typeface="Wingdings 2" panose="05020102010507070707" pitchFamily="18" charset="2"/>
              <a:buNone/>
            </a:pPr>
            <a:endParaRPr lang="cs-CZ" altLang="en-US" smtClean="0"/>
          </a:p>
        </p:txBody>
      </p:sp>
      <p:sp>
        <p:nvSpPr>
          <p:cNvPr id="40" name="Šipka doprava 39"/>
          <p:cNvSpPr/>
          <p:nvPr/>
        </p:nvSpPr>
        <p:spPr>
          <a:xfrm>
            <a:off x="1258888" y="5589588"/>
            <a:ext cx="1800225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3348038" y="5589588"/>
            <a:ext cx="56165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latin typeface="+mn-lt"/>
              </a:rPr>
              <a:t>známe tedy dílčí vektory </a:t>
            </a:r>
            <a:r>
              <a:rPr lang="cs-CZ" sz="2800" b="1" dirty="0">
                <a:solidFill>
                  <a:srgbClr val="CC0066"/>
                </a:solidFill>
                <a:latin typeface="+mn-lt"/>
              </a:rPr>
              <a:t>X</a:t>
            </a:r>
            <a:r>
              <a:rPr lang="cs-CZ" sz="2800" b="1" baseline="-25000" dirty="0">
                <a:solidFill>
                  <a:srgbClr val="CC0066"/>
                </a:solidFill>
                <a:latin typeface="+mn-lt"/>
              </a:rPr>
              <a:t>1</a:t>
            </a:r>
            <a:r>
              <a:rPr lang="cs-CZ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2800" dirty="0">
                <a:latin typeface="+mn-lt"/>
              </a:rPr>
              <a:t>a </a:t>
            </a:r>
            <a:r>
              <a:rPr lang="cs-CZ" sz="2800" b="1" dirty="0">
                <a:solidFill>
                  <a:srgbClr val="0033CC"/>
                </a:solidFill>
                <a:latin typeface="+mn-lt"/>
              </a:rPr>
              <a:t>Y</a:t>
            </a:r>
            <a:r>
              <a:rPr lang="cs-CZ" sz="2800" b="1" baseline="-25000" dirty="0">
                <a:solidFill>
                  <a:srgbClr val="0033CC"/>
                </a:solidFill>
                <a:latin typeface="+mn-lt"/>
              </a:rPr>
              <a:t>2</a:t>
            </a:r>
          </a:p>
        </p:txBody>
      </p:sp>
      <p:sp>
        <p:nvSpPr>
          <p:cNvPr id="43" name="Elipsa 42"/>
          <p:cNvSpPr/>
          <p:nvPr/>
        </p:nvSpPr>
        <p:spPr>
          <a:xfrm>
            <a:off x="1908175" y="2060575"/>
            <a:ext cx="719138" cy="647700"/>
          </a:xfrm>
          <a:prstGeom prst="ellipse">
            <a:avLst/>
          </a:prstGeom>
          <a:noFill/>
          <a:ln w="889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4140200" y="3068638"/>
            <a:ext cx="719138" cy="647700"/>
          </a:xfrm>
          <a:prstGeom prst="ellipse">
            <a:avLst/>
          </a:prstGeom>
          <a:noFill/>
          <a:ln w="889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build="p" autoUpdateAnimBg="0"/>
      <p:bldP spid="40" grpId="0" animBg="1"/>
      <p:bldP spid="41" grpId="0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55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u="sng" dirty="0" smtClean="0">
                <a:solidFill>
                  <a:schemeClr val="tx2">
                    <a:satMod val="130000"/>
                  </a:schemeClr>
                </a:solidFill>
              </a:rPr>
              <a:t>Bilanční model rozděleného zadání</a:t>
            </a:r>
            <a:endParaRPr lang="cs-CZ" sz="4400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3" name="Skupina 18"/>
          <p:cNvGrpSpPr>
            <a:grpSpLocks/>
          </p:cNvGrpSpPr>
          <p:nvPr/>
        </p:nvGrpSpPr>
        <p:grpSpPr bwMode="auto">
          <a:xfrm>
            <a:off x="1403350" y="1916113"/>
            <a:ext cx="719138" cy="1873250"/>
            <a:chOff x="1979712" y="4293096"/>
            <a:chExt cx="720080" cy="2564904"/>
          </a:xfrm>
        </p:grpSpPr>
        <p:sp>
          <p:nvSpPr>
            <p:cNvPr id="20" name="Zástupný symbol pro obsah 2"/>
            <p:cNvSpPr txBox="1">
              <a:spLocks/>
            </p:cNvSpPr>
            <p:nvPr/>
          </p:nvSpPr>
          <p:spPr bwMode="auto">
            <a:xfrm>
              <a:off x="1979712" y="4293096"/>
              <a:ext cx="720080" cy="2564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10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r>
                <a:rPr lang="cs-CZ" sz="2800" dirty="0">
                  <a:latin typeface="+mj-lt"/>
                </a:rPr>
                <a:t>X</a:t>
              </a:r>
              <a:r>
                <a:rPr lang="cs-CZ" sz="2800" baseline="-25000" dirty="0">
                  <a:latin typeface="+mj-lt"/>
                </a:rPr>
                <a:t>1</a:t>
              </a: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28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r>
                <a:rPr lang="cs-CZ" sz="2800" dirty="0">
                  <a:latin typeface="+mj-lt"/>
                </a:rPr>
                <a:t>X</a:t>
              </a:r>
              <a:r>
                <a:rPr lang="cs-CZ" sz="2800" baseline="-25000" dirty="0">
                  <a:latin typeface="+mj-lt"/>
                </a:rPr>
                <a:t>2</a:t>
              </a: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28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  <a:tabLst>
                  <a:tab pos="2144713" algn="l"/>
                </a:tabLst>
                <a:defRPr/>
              </a:pPr>
              <a:endParaRPr lang="cs-CZ" sz="2800" dirty="0">
                <a:latin typeface="+mn-lt"/>
                <a:cs typeface="+mn-cs"/>
              </a:endParaRPr>
            </a:p>
          </p:txBody>
        </p:sp>
        <p:sp>
          <p:nvSpPr>
            <p:cNvPr id="23" name="Jednoduché závorky 22"/>
            <p:cNvSpPr/>
            <p:nvPr/>
          </p:nvSpPr>
          <p:spPr>
            <a:xfrm>
              <a:off x="1979712" y="4293096"/>
              <a:ext cx="720080" cy="2564904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63683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24"/>
          <p:cNvGrpSpPr>
            <a:grpSpLocks/>
          </p:cNvGrpSpPr>
          <p:nvPr/>
        </p:nvGrpSpPr>
        <p:grpSpPr bwMode="auto">
          <a:xfrm>
            <a:off x="2843213" y="1916113"/>
            <a:ext cx="719137" cy="1873250"/>
            <a:chOff x="1979712" y="4293096"/>
            <a:chExt cx="720080" cy="2564904"/>
          </a:xfrm>
        </p:grpSpPr>
        <p:sp>
          <p:nvSpPr>
            <p:cNvPr id="26" name="Zástupný symbol pro obsah 2"/>
            <p:cNvSpPr txBox="1">
              <a:spLocks/>
            </p:cNvSpPr>
            <p:nvPr/>
          </p:nvSpPr>
          <p:spPr bwMode="auto">
            <a:xfrm>
              <a:off x="1979712" y="4293096"/>
              <a:ext cx="720080" cy="2564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10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r>
                <a:rPr lang="cs-CZ" sz="2800" dirty="0">
                  <a:latin typeface="+mj-lt"/>
                </a:rPr>
                <a:t>Y</a:t>
              </a:r>
              <a:r>
                <a:rPr lang="cs-CZ" sz="2800" baseline="-25000" dirty="0">
                  <a:latin typeface="+mj-lt"/>
                </a:rPr>
                <a:t>1</a:t>
              </a: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28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r>
                <a:rPr lang="cs-CZ" sz="2800" dirty="0">
                  <a:latin typeface="+mj-lt"/>
                </a:rPr>
                <a:t>Y</a:t>
              </a:r>
              <a:r>
                <a:rPr lang="cs-CZ" sz="2800" baseline="-25000" dirty="0">
                  <a:latin typeface="+mj-lt"/>
                </a:rPr>
                <a:t>2</a:t>
              </a: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28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  <a:tabLst>
                  <a:tab pos="2144713" algn="l"/>
                </a:tabLst>
                <a:defRPr/>
              </a:pPr>
              <a:endParaRPr lang="cs-CZ" sz="2800" dirty="0">
                <a:latin typeface="+mn-lt"/>
                <a:cs typeface="+mn-cs"/>
              </a:endParaRPr>
            </a:p>
          </p:txBody>
        </p:sp>
        <p:sp>
          <p:nvSpPr>
            <p:cNvPr id="27" name="Jednoduché závorky 26"/>
            <p:cNvSpPr/>
            <p:nvPr/>
          </p:nvSpPr>
          <p:spPr>
            <a:xfrm>
              <a:off x="1979712" y="4293096"/>
              <a:ext cx="720080" cy="2564904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8" name="TextovéPole 27"/>
          <p:cNvSpPr txBox="1"/>
          <p:nvPr/>
        </p:nvSpPr>
        <p:spPr>
          <a:xfrm>
            <a:off x="3779838" y="2565400"/>
            <a:ext cx="431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latin typeface="+mn-lt"/>
              </a:rPr>
              <a:t>+</a:t>
            </a:r>
          </a:p>
        </p:txBody>
      </p:sp>
      <p:grpSp>
        <p:nvGrpSpPr>
          <p:cNvPr id="5" name="Skupina 28"/>
          <p:cNvGrpSpPr>
            <a:grpSpLocks/>
          </p:cNvGrpSpPr>
          <p:nvPr/>
        </p:nvGrpSpPr>
        <p:grpSpPr bwMode="auto">
          <a:xfrm>
            <a:off x="4500563" y="1916113"/>
            <a:ext cx="2230437" cy="1873250"/>
            <a:chOff x="6301135" y="1916832"/>
            <a:chExt cx="2231305" cy="1872208"/>
          </a:xfrm>
        </p:grpSpPr>
        <p:sp>
          <p:nvSpPr>
            <p:cNvPr id="30" name="Jednoduché závorky 29"/>
            <p:cNvSpPr/>
            <p:nvPr/>
          </p:nvSpPr>
          <p:spPr bwMode="auto">
            <a:xfrm>
              <a:off x="6301135" y="1916832"/>
              <a:ext cx="2086787" cy="1872208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6515530" y="2132612"/>
              <a:ext cx="865525" cy="5235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dirty="0">
                  <a:latin typeface="+mn-lt"/>
                </a:rPr>
                <a:t>A</a:t>
              </a:r>
              <a:r>
                <a:rPr lang="cs-CZ" sz="2800" baseline="-25000" dirty="0">
                  <a:latin typeface="+mn-lt"/>
                </a:rPr>
                <a:t>11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7523986" y="2132612"/>
              <a:ext cx="863936" cy="5235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dirty="0">
                  <a:latin typeface="+mn-lt"/>
                </a:rPr>
                <a:t>A</a:t>
              </a:r>
              <a:r>
                <a:rPr lang="cs-CZ" sz="2800" baseline="-25000" dirty="0">
                  <a:latin typeface="+mn-lt"/>
                </a:rPr>
                <a:t>12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6515530" y="2997318"/>
              <a:ext cx="865525" cy="5235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dirty="0">
                  <a:latin typeface="+mn-lt"/>
                </a:rPr>
                <a:t>A</a:t>
              </a:r>
              <a:r>
                <a:rPr lang="cs-CZ" sz="2800" baseline="-25000" dirty="0">
                  <a:latin typeface="+mn-lt"/>
                </a:rPr>
                <a:t>21</a:t>
              </a: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7523986" y="2978278"/>
              <a:ext cx="1008454" cy="521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800" dirty="0">
                  <a:latin typeface="+mn-lt"/>
                </a:rPr>
                <a:t>A</a:t>
              </a:r>
              <a:r>
                <a:rPr lang="cs-CZ" sz="2800" baseline="-25000" dirty="0">
                  <a:latin typeface="+mn-lt"/>
                </a:rPr>
                <a:t>22</a:t>
              </a:r>
            </a:p>
          </p:txBody>
        </p:sp>
      </p:grpSp>
      <p:sp>
        <p:nvSpPr>
          <p:cNvPr id="35" name="TextovéPole 34"/>
          <p:cNvSpPr txBox="1"/>
          <p:nvPr/>
        </p:nvSpPr>
        <p:spPr>
          <a:xfrm>
            <a:off x="6659563" y="2565400"/>
            <a:ext cx="3603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latin typeface="+mn-lt"/>
              </a:rPr>
              <a:t>•</a:t>
            </a:r>
          </a:p>
        </p:txBody>
      </p:sp>
      <p:grpSp>
        <p:nvGrpSpPr>
          <p:cNvPr id="6" name="Skupina 35"/>
          <p:cNvGrpSpPr>
            <a:grpSpLocks/>
          </p:cNvGrpSpPr>
          <p:nvPr/>
        </p:nvGrpSpPr>
        <p:grpSpPr bwMode="auto">
          <a:xfrm>
            <a:off x="7308850" y="1916113"/>
            <a:ext cx="719138" cy="1873250"/>
            <a:chOff x="1979712" y="4293096"/>
            <a:chExt cx="720080" cy="2564904"/>
          </a:xfrm>
        </p:grpSpPr>
        <p:sp>
          <p:nvSpPr>
            <p:cNvPr id="37" name="Zástupný symbol pro obsah 2"/>
            <p:cNvSpPr txBox="1">
              <a:spLocks/>
            </p:cNvSpPr>
            <p:nvPr/>
          </p:nvSpPr>
          <p:spPr bwMode="auto">
            <a:xfrm>
              <a:off x="1979712" y="4293096"/>
              <a:ext cx="720080" cy="2564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10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r>
                <a:rPr lang="cs-CZ" sz="2800" dirty="0">
                  <a:latin typeface="+mj-lt"/>
                </a:rPr>
                <a:t>X</a:t>
              </a:r>
              <a:r>
                <a:rPr lang="cs-CZ" sz="2800" baseline="-25000" dirty="0">
                  <a:latin typeface="+mj-lt"/>
                </a:rPr>
                <a:t>1</a:t>
              </a: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28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r>
                <a:rPr lang="cs-CZ" sz="2800" dirty="0">
                  <a:latin typeface="+mj-lt"/>
                </a:rPr>
                <a:t>X</a:t>
              </a:r>
              <a:r>
                <a:rPr lang="cs-CZ" sz="2800" baseline="-25000" dirty="0">
                  <a:latin typeface="+mj-lt"/>
                </a:rPr>
                <a:t>2</a:t>
              </a: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tabLst>
                  <a:tab pos="2144713" algn="l"/>
                </a:tabLst>
                <a:defRPr/>
              </a:pPr>
              <a:endParaRPr lang="cs-CZ" sz="2800" dirty="0">
                <a:latin typeface="+mj-lt"/>
              </a:endParaRP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  <a:tabLst>
                  <a:tab pos="2144713" algn="l"/>
                </a:tabLst>
                <a:defRPr/>
              </a:pPr>
              <a:endParaRPr lang="cs-CZ" sz="2800" dirty="0">
                <a:latin typeface="+mn-lt"/>
                <a:cs typeface="+mn-cs"/>
              </a:endParaRPr>
            </a:p>
          </p:txBody>
        </p:sp>
        <p:sp>
          <p:nvSpPr>
            <p:cNvPr id="39" name="Jednoduché závorky 38"/>
            <p:cNvSpPr/>
            <p:nvPr/>
          </p:nvSpPr>
          <p:spPr>
            <a:xfrm>
              <a:off x="1979712" y="4293096"/>
              <a:ext cx="720080" cy="2564904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1042988" y="4149725"/>
            <a:ext cx="810101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3200" dirty="0">
                <a:latin typeface="+mn-lt"/>
              </a:rPr>
              <a:t>Rovnice A:	X</a:t>
            </a:r>
            <a:r>
              <a:rPr lang="cs-CZ" sz="3200" baseline="-25000" dirty="0">
                <a:latin typeface="+mn-lt"/>
              </a:rPr>
              <a:t>1</a:t>
            </a:r>
            <a:r>
              <a:rPr lang="cs-CZ" sz="3200" dirty="0">
                <a:latin typeface="+mn-lt"/>
              </a:rPr>
              <a:t> = Y</a:t>
            </a:r>
            <a:r>
              <a:rPr lang="cs-CZ" sz="3200" baseline="-25000" dirty="0">
                <a:latin typeface="+mn-lt"/>
              </a:rPr>
              <a:t>1</a:t>
            </a:r>
            <a:r>
              <a:rPr lang="cs-CZ" sz="3200" dirty="0">
                <a:latin typeface="+mn-lt"/>
              </a:rPr>
              <a:t> + A</a:t>
            </a:r>
            <a:r>
              <a:rPr lang="cs-CZ" sz="3200" baseline="-25000" dirty="0">
                <a:latin typeface="+mn-lt"/>
              </a:rPr>
              <a:t>11</a:t>
            </a:r>
            <a:r>
              <a:rPr lang="cs-CZ" sz="3200" dirty="0">
                <a:latin typeface="+mn-lt"/>
              </a:rPr>
              <a:t> • X</a:t>
            </a:r>
            <a:r>
              <a:rPr lang="cs-CZ" sz="3200" baseline="-25000" dirty="0">
                <a:latin typeface="+mn-lt"/>
              </a:rPr>
              <a:t>1</a:t>
            </a:r>
            <a:r>
              <a:rPr lang="cs-CZ" sz="3200" dirty="0">
                <a:latin typeface="+mn-lt"/>
              </a:rPr>
              <a:t> + A</a:t>
            </a:r>
            <a:r>
              <a:rPr lang="cs-CZ" sz="3200" baseline="-25000" dirty="0">
                <a:latin typeface="+mn-lt"/>
              </a:rPr>
              <a:t>12</a:t>
            </a:r>
            <a:r>
              <a:rPr lang="cs-CZ" sz="3200" dirty="0">
                <a:latin typeface="+mn-lt"/>
              </a:rPr>
              <a:t> • X</a:t>
            </a:r>
            <a:r>
              <a:rPr lang="cs-CZ" sz="3200" baseline="-25000" dirty="0">
                <a:latin typeface="+mn-lt"/>
              </a:rPr>
              <a:t>2</a:t>
            </a:r>
          </a:p>
          <a:p>
            <a:pPr>
              <a:lnSpc>
                <a:spcPct val="150000"/>
              </a:lnSpc>
              <a:defRPr/>
            </a:pPr>
            <a:r>
              <a:rPr lang="cs-CZ" sz="3200" dirty="0">
                <a:latin typeface="+mn-lt"/>
              </a:rPr>
              <a:t>Rovnice B:	X</a:t>
            </a:r>
            <a:r>
              <a:rPr lang="cs-CZ" sz="3200" baseline="-25000" dirty="0">
                <a:latin typeface="+mn-lt"/>
              </a:rPr>
              <a:t>2</a:t>
            </a:r>
            <a:r>
              <a:rPr lang="cs-CZ" sz="3200" dirty="0">
                <a:latin typeface="+mn-lt"/>
              </a:rPr>
              <a:t> = Y</a:t>
            </a:r>
            <a:r>
              <a:rPr lang="cs-CZ" sz="3200" baseline="-25000" dirty="0">
                <a:latin typeface="+mn-lt"/>
              </a:rPr>
              <a:t>2</a:t>
            </a:r>
            <a:r>
              <a:rPr lang="cs-CZ" sz="3200" dirty="0">
                <a:latin typeface="+mn-lt"/>
              </a:rPr>
              <a:t> + A</a:t>
            </a:r>
            <a:r>
              <a:rPr lang="cs-CZ" sz="3200" baseline="-25000" dirty="0">
                <a:latin typeface="+mn-lt"/>
              </a:rPr>
              <a:t>21</a:t>
            </a:r>
            <a:r>
              <a:rPr lang="cs-CZ" sz="3200" dirty="0">
                <a:latin typeface="+mn-lt"/>
              </a:rPr>
              <a:t> • X</a:t>
            </a:r>
            <a:r>
              <a:rPr lang="cs-CZ" sz="3200" baseline="-25000" dirty="0">
                <a:latin typeface="+mn-lt"/>
              </a:rPr>
              <a:t>1</a:t>
            </a:r>
            <a:r>
              <a:rPr lang="cs-CZ" sz="3200" dirty="0">
                <a:latin typeface="+mn-lt"/>
              </a:rPr>
              <a:t> + A</a:t>
            </a:r>
            <a:r>
              <a:rPr lang="cs-CZ" sz="3200" baseline="-25000" dirty="0">
                <a:latin typeface="+mn-lt"/>
              </a:rPr>
              <a:t>22</a:t>
            </a:r>
            <a:r>
              <a:rPr lang="cs-CZ" sz="3200" dirty="0">
                <a:latin typeface="+mn-lt"/>
              </a:rPr>
              <a:t> • X</a:t>
            </a:r>
            <a:r>
              <a:rPr lang="cs-CZ" sz="3200" baseline="-25000" dirty="0">
                <a:latin typeface="+mn-lt"/>
              </a:rPr>
              <a:t>2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19250" y="6021388"/>
            <a:ext cx="15128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cs-CZ" sz="2800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 = ?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019925" y="6021388"/>
            <a:ext cx="15128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  <a:latin typeface="+mn-lt"/>
              </a:rPr>
              <a:t>Y</a:t>
            </a:r>
            <a:r>
              <a:rPr lang="cs-CZ" sz="28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 = ?</a:t>
            </a:r>
          </a:p>
        </p:txBody>
      </p:sp>
      <p:sp>
        <p:nvSpPr>
          <p:cNvPr id="44" name="Elipsa 43"/>
          <p:cNvSpPr/>
          <p:nvPr/>
        </p:nvSpPr>
        <p:spPr>
          <a:xfrm>
            <a:off x="3708400" y="4292600"/>
            <a:ext cx="719138" cy="649288"/>
          </a:xfrm>
          <a:prstGeom prst="ellipse">
            <a:avLst/>
          </a:prstGeom>
          <a:noFill/>
          <a:ln w="889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6300788" y="4292600"/>
            <a:ext cx="719137" cy="649288"/>
          </a:xfrm>
          <a:prstGeom prst="ellipse">
            <a:avLst/>
          </a:prstGeom>
          <a:noFill/>
          <a:ln w="889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4643438" y="5013325"/>
            <a:ext cx="720725" cy="647700"/>
          </a:xfrm>
          <a:prstGeom prst="ellipse">
            <a:avLst/>
          </a:prstGeom>
          <a:noFill/>
          <a:ln w="889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4572000" y="4292600"/>
            <a:ext cx="720725" cy="649288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8172450" y="4292600"/>
            <a:ext cx="720725" cy="649288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8316913" y="5013325"/>
            <a:ext cx="719137" cy="6477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Elipsa 50"/>
          <p:cNvSpPr/>
          <p:nvPr/>
        </p:nvSpPr>
        <p:spPr>
          <a:xfrm>
            <a:off x="3708400" y="5013325"/>
            <a:ext cx="719138" cy="6477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Elipsa 51"/>
          <p:cNvSpPr/>
          <p:nvPr/>
        </p:nvSpPr>
        <p:spPr>
          <a:xfrm>
            <a:off x="6443663" y="5013325"/>
            <a:ext cx="720725" cy="647700"/>
          </a:xfrm>
          <a:prstGeom prst="ellipse">
            <a:avLst/>
          </a:prstGeom>
          <a:noFill/>
          <a:ln w="889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51" grpId="0" animBg="1"/>
      <p:bldP spid="52" grpId="0" animBg="1"/>
      <p:bldP spid="5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1908175" y="4652963"/>
            <a:ext cx="6048375" cy="136842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Výpočet neznámých hodnot</a:t>
            </a:r>
            <a:endParaRPr lang="cs-CZ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2988" y="1412875"/>
            <a:ext cx="8101012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3200" dirty="0">
                <a:latin typeface="+mn-lt"/>
              </a:rPr>
              <a:t>Rovnice B:	X</a:t>
            </a:r>
            <a:r>
              <a:rPr lang="cs-CZ" sz="3200" baseline="-25000" dirty="0">
                <a:latin typeface="+mn-lt"/>
              </a:rPr>
              <a:t>2</a:t>
            </a:r>
            <a:r>
              <a:rPr lang="cs-CZ" sz="3200" dirty="0">
                <a:latin typeface="+mn-lt"/>
              </a:rPr>
              <a:t> = Y</a:t>
            </a:r>
            <a:r>
              <a:rPr lang="cs-CZ" sz="3200" baseline="-25000" dirty="0">
                <a:latin typeface="+mn-lt"/>
              </a:rPr>
              <a:t>2</a:t>
            </a:r>
            <a:r>
              <a:rPr lang="cs-CZ" sz="3200" dirty="0">
                <a:latin typeface="+mn-lt"/>
              </a:rPr>
              <a:t> + A</a:t>
            </a:r>
            <a:r>
              <a:rPr lang="cs-CZ" sz="3200" baseline="-25000" dirty="0">
                <a:latin typeface="+mn-lt"/>
              </a:rPr>
              <a:t>21</a:t>
            </a:r>
            <a:r>
              <a:rPr lang="cs-CZ" sz="3200" dirty="0">
                <a:latin typeface="+mn-lt"/>
              </a:rPr>
              <a:t> • X</a:t>
            </a:r>
            <a:r>
              <a:rPr lang="cs-CZ" sz="3200" baseline="-25000" dirty="0">
                <a:latin typeface="+mn-lt"/>
              </a:rPr>
              <a:t>1</a:t>
            </a:r>
            <a:r>
              <a:rPr lang="cs-CZ" sz="3200" dirty="0">
                <a:latin typeface="+mn-lt"/>
              </a:rPr>
              <a:t> + A</a:t>
            </a:r>
            <a:r>
              <a:rPr lang="cs-CZ" sz="3200" baseline="-25000" dirty="0">
                <a:latin typeface="+mn-lt"/>
              </a:rPr>
              <a:t>22</a:t>
            </a:r>
            <a:r>
              <a:rPr lang="cs-CZ" sz="3200" dirty="0">
                <a:latin typeface="+mn-lt"/>
              </a:rPr>
              <a:t> • X</a:t>
            </a:r>
            <a:r>
              <a:rPr lang="cs-CZ" sz="3200" baseline="-25000" dirty="0">
                <a:latin typeface="+mn-lt"/>
              </a:rPr>
              <a:t>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2988" y="2573338"/>
            <a:ext cx="8101012" cy="200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cs-CZ" sz="3200" dirty="0">
                <a:latin typeface="+mn-lt"/>
              </a:rPr>
              <a:t>X</a:t>
            </a:r>
            <a:r>
              <a:rPr lang="cs-CZ" sz="3200" baseline="-25000" dirty="0">
                <a:latin typeface="+mn-lt"/>
              </a:rPr>
              <a:t>2</a:t>
            </a:r>
            <a:r>
              <a:rPr lang="cs-CZ" sz="3200" dirty="0">
                <a:latin typeface="+mn-lt"/>
              </a:rPr>
              <a:t> – </a:t>
            </a:r>
            <a:r>
              <a:rPr lang="cs-CZ" sz="3200" dirty="0"/>
              <a:t>A</a:t>
            </a:r>
            <a:r>
              <a:rPr lang="cs-CZ" sz="3200" baseline="-25000" dirty="0"/>
              <a:t>22</a:t>
            </a:r>
            <a:r>
              <a:rPr lang="cs-CZ" sz="3200" dirty="0"/>
              <a:t> • X</a:t>
            </a:r>
            <a:r>
              <a:rPr lang="cs-CZ" sz="3200" baseline="-25000" dirty="0"/>
              <a:t>2 </a:t>
            </a:r>
            <a:r>
              <a:rPr lang="cs-CZ" sz="3200" dirty="0">
                <a:latin typeface="+mn-lt"/>
              </a:rPr>
              <a:t>= Y</a:t>
            </a:r>
            <a:r>
              <a:rPr lang="cs-CZ" sz="3200" baseline="-25000" dirty="0">
                <a:latin typeface="+mn-lt"/>
              </a:rPr>
              <a:t>2</a:t>
            </a:r>
            <a:r>
              <a:rPr lang="cs-CZ" sz="3200" dirty="0">
                <a:latin typeface="+mn-lt"/>
              </a:rPr>
              <a:t> + A</a:t>
            </a:r>
            <a:r>
              <a:rPr lang="cs-CZ" sz="3200" baseline="-25000" dirty="0">
                <a:latin typeface="+mn-lt"/>
              </a:rPr>
              <a:t>21</a:t>
            </a:r>
            <a:r>
              <a:rPr lang="cs-CZ" sz="3200" dirty="0">
                <a:latin typeface="+mn-lt"/>
              </a:rPr>
              <a:t> • X</a:t>
            </a:r>
            <a:r>
              <a:rPr lang="cs-CZ" sz="3200" baseline="-25000" dirty="0">
                <a:latin typeface="+mn-lt"/>
              </a:rPr>
              <a:t>1</a:t>
            </a:r>
            <a:endParaRPr lang="cs-CZ" sz="3200" dirty="0"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cs-CZ" sz="3200" dirty="0"/>
              <a:t>E – A</a:t>
            </a:r>
            <a:r>
              <a:rPr lang="cs-CZ" sz="3200" baseline="-25000" dirty="0"/>
              <a:t>22</a:t>
            </a:r>
            <a:r>
              <a:rPr lang="cs-CZ" sz="3200" dirty="0"/>
              <a:t>  • X</a:t>
            </a:r>
            <a:r>
              <a:rPr lang="cs-CZ" sz="3200" baseline="-25000" dirty="0"/>
              <a:t>2 </a:t>
            </a:r>
            <a:r>
              <a:rPr lang="cs-CZ" sz="3200" dirty="0"/>
              <a:t>= Y</a:t>
            </a:r>
            <a:r>
              <a:rPr lang="cs-CZ" sz="3200" baseline="-25000" dirty="0"/>
              <a:t>2</a:t>
            </a:r>
            <a:r>
              <a:rPr lang="cs-CZ" sz="3200" dirty="0"/>
              <a:t> + A</a:t>
            </a:r>
            <a:r>
              <a:rPr lang="cs-CZ" sz="3200" baseline="-25000" dirty="0"/>
              <a:t>21</a:t>
            </a:r>
            <a:r>
              <a:rPr lang="cs-CZ" sz="3200" dirty="0"/>
              <a:t> • X</a:t>
            </a:r>
            <a:r>
              <a:rPr lang="cs-CZ" sz="3200" baseline="-25000" dirty="0"/>
              <a:t>1</a:t>
            </a:r>
          </a:p>
          <a:p>
            <a:pPr>
              <a:lnSpc>
                <a:spcPct val="150000"/>
              </a:lnSpc>
              <a:defRPr/>
            </a:pPr>
            <a:endParaRPr lang="cs-CZ" sz="3200" baseline="-25000" dirty="0">
              <a:latin typeface="+mn-lt"/>
            </a:endParaRPr>
          </a:p>
        </p:txBody>
      </p:sp>
      <p:sp>
        <p:nvSpPr>
          <p:cNvPr id="8" name="Jednoduché závorky 7"/>
          <p:cNvSpPr/>
          <p:nvPr/>
        </p:nvSpPr>
        <p:spPr>
          <a:xfrm>
            <a:off x="2555875" y="3429000"/>
            <a:ext cx="1439863" cy="72072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3" name="Skupina 11"/>
          <p:cNvGrpSpPr>
            <a:grpSpLocks/>
          </p:cNvGrpSpPr>
          <p:nvPr/>
        </p:nvGrpSpPr>
        <p:grpSpPr bwMode="auto">
          <a:xfrm>
            <a:off x="2124075" y="4811713"/>
            <a:ext cx="8099425" cy="1354137"/>
            <a:chOff x="1043608" y="3892986"/>
            <a:chExt cx="8100392" cy="1353785"/>
          </a:xfrm>
        </p:grpSpPr>
        <p:sp>
          <p:nvSpPr>
            <p:cNvPr id="9" name="TextovéPole 8"/>
            <p:cNvSpPr txBox="1"/>
            <p:nvPr/>
          </p:nvSpPr>
          <p:spPr>
            <a:xfrm>
              <a:off x="1043608" y="3977101"/>
              <a:ext cx="8100392" cy="12696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cs-CZ" sz="3200" b="1" dirty="0"/>
                <a:t>X</a:t>
              </a:r>
              <a:r>
                <a:rPr lang="cs-CZ" sz="3200" b="1" baseline="-25000" dirty="0"/>
                <a:t>2  </a:t>
              </a:r>
              <a:r>
                <a:rPr lang="cs-CZ" sz="3200" b="1" dirty="0"/>
                <a:t>=  E – A</a:t>
              </a:r>
              <a:r>
                <a:rPr lang="cs-CZ" sz="3200" b="1" baseline="-25000" dirty="0"/>
                <a:t>22</a:t>
              </a:r>
              <a:r>
                <a:rPr lang="cs-CZ" sz="3200" b="1" dirty="0"/>
                <a:t>   • (Y</a:t>
              </a:r>
              <a:r>
                <a:rPr lang="cs-CZ" sz="3200" b="1" baseline="-25000" dirty="0"/>
                <a:t>2</a:t>
              </a:r>
              <a:r>
                <a:rPr lang="cs-CZ" sz="3200" b="1" dirty="0"/>
                <a:t> + A</a:t>
              </a:r>
              <a:r>
                <a:rPr lang="cs-CZ" sz="3200" b="1" baseline="-25000" dirty="0"/>
                <a:t>21</a:t>
              </a:r>
              <a:r>
                <a:rPr lang="cs-CZ" sz="3200" b="1" dirty="0"/>
                <a:t> • X</a:t>
              </a:r>
              <a:r>
                <a:rPr lang="cs-CZ" sz="3200" b="1" baseline="-25000" dirty="0"/>
                <a:t>1</a:t>
              </a:r>
              <a:r>
                <a:rPr lang="cs-CZ" sz="3200" b="1" dirty="0"/>
                <a:t>)</a:t>
              </a:r>
            </a:p>
            <a:p>
              <a:pPr>
                <a:lnSpc>
                  <a:spcPct val="150000"/>
                </a:lnSpc>
                <a:defRPr/>
              </a:pPr>
              <a:endParaRPr lang="cs-CZ" sz="3200" b="1" baseline="-25000" dirty="0">
                <a:latin typeface="+mn-lt"/>
              </a:endParaRPr>
            </a:p>
          </p:txBody>
        </p:sp>
        <p:sp>
          <p:nvSpPr>
            <p:cNvPr id="10" name="Jednoduché závorky 9"/>
            <p:cNvSpPr/>
            <p:nvPr/>
          </p:nvSpPr>
          <p:spPr>
            <a:xfrm>
              <a:off x="2051791" y="4077088"/>
              <a:ext cx="1440034" cy="720538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420380" y="3892986"/>
              <a:ext cx="576331" cy="3999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000" b="1" dirty="0">
                  <a:latin typeface="+mn-lt"/>
                </a:rPr>
                <a:t>-1</a:t>
              </a:r>
            </a:p>
          </p:txBody>
        </p:sp>
      </p:grpSp>
      <p:cxnSp>
        <p:nvCxnSpPr>
          <p:cNvPr id="14" name="Přímá spojovací čára 13"/>
          <p:cNvCxnSpPr/>
          <p:nvPr/>
        </p:nvCxnSpPr>
        <p:spPr>
          <a:xfrm>
            <a:off x="971550" y="2565400"/>
            <a:ext cx="81724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Výpočet neznámých hodnot</a:t>
            </a:r>
            <a:endParaRPr lang="cs-CZ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2988" y="1412875"/>
            <a:ext cx="8101012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3200" dirty="0">
                <a:latin typeface="+mn-lt"/>
              </a:rPr>
              <a:t>Rovnice A:	 X</a:t>
            </a:r>
            <a:r>
              <a:rPr lang="cs-CZ" sz="3200" baseline="-25000" dirty="0">
                <a:latin typeface="+mn-lt"/>
              </a:rPr>
              <a:t>1</a:t>
            </a:r>
            <a:r>
              <a:rPr lang="cs-CZ" sz="3200" dirty="0">
                <a:latin typeface="+mn-lt"/>
              </a:rPr>
              <a:t> = Y</a:t>
            </a:r>
            <a:r>
              <a:rPr lang="cs-CZ" sz="3200" baseline="-25000" dirty="0">
                <a:latin typeface="+mn-lt"/>
              </a:rPr>
              <a:t>1</a:t>
            </a:r>
            <a:r>
              <a:rPr lang="cs-CZ" sz="3200" dirty="0">
                <a:latin typeface="+mn-lt"/>
              </a:rPr>
              <a:t> + A</a:t>
            </a:r>
            <a:r>
              <a:rPr lang="cs-CZ" sz="3200" baseline="-25000" dirty="0">
                <a:latin typeface="+mn-lt"/>
              </a:rPr>
              <a:t>11</a:t>
            </a:r>
            <a:r>
              <a:rPr lang="cs-CZ" sz="3200" dirty="0">
                <a:latin typeface="+mn-lt"/>
              </a:rPr>
              <a:t> • X</a:t>
            </a:r>
            <a:r>
              <a:rPr lang="cs-CZ" sz="3200" baseline="-25000" dirty="0">
                <a:latin typeface="+mn-lt"/>
              </a:rPr>
              <a:t>1</a:t>
            </a:r>
            <a:r>
              <a:rPr lang="cs-CZ" sz="3200" dirty="0">
                <a:latin typeface="+mn-lt"/>
              </a:rPr>
              <a:t> + A</a:t>
            </a:r>
            <a:r>
              <a:rPr lang="cs-CZ" sz="3200" baseline="-25000" dirty="0">
                <a:latin typeface="+mn-lt"/>
              </a:rPr>
              <a:t>12</a:t>
            </a:r>
            <a:r>
              <a:rPr lang="cs-CZ" sz="3200" dirty="0">
                <a:latin typeface="+mn-lt"/>
              </a:rPr>
              <a:t> • X</a:t>
            </a:r>
            <a:r>
              <a:rPr lang="cs-CZ" sz="3200" baseline="-25000" dirty="0">
                <a:latin typeface="+mn-lt"/>
              </a:rPr>
              <a:t>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2988" y="2781300"/>
            <a:ext cx="8101012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cs-CZ" sz="3200" dirty="0">
                <a:latin typeface="+mn-lt"/>
              </a:rPr>
              <a:t>X</a:t>
            </a:r>
            <a:r>
              <a:rPr lang="cs-CZ" sz="3200" baseline="-25000" dirty="0">
                <a:latin typeface="+mn-lt"/>
              </a:rPr>
              <a:t>1</a:t>
            </a:r>
            <a:r>
              <a:rPr lang="cs-CZ" sz="3200" dirty="0">
                <a:latin typeface="+mn-lt"/>
              </a:rPr>
              <a:t> – </a:t>
            </a:r>
            <a:r>
              <a:rPr lang="cs-CZ" sz="3200" dirty="0"/>
              <a:t>A</a:t>
            </a:r>
            <a:r>
              <a:rPr lang="cs-CZ" sz="3200" baseline="-25000" dirty="0"/>
              <a:t>11</a:t>
            </a:r>
            <a:r>
              <a:rPr lang="cs-CZ" sz="3200" dirty="0"/>
              <a:t> • X</a:t>
            </a:r>
            <a:r>
              <a:rPr lang="cs-CZ" sz="3200" baseline="-25000" dirty="0"/>
              <a:t>1 </a:t>
            </a:r>
            <a:r>
              <a:rPr lang="cs-CZ" sz="3200" dirty="0">
                <a:latin typeface="+mn-lt"/>
              </a:rPr>
              <a:t>- A</a:t>
            </a:r>
            <a:r>
              <a:rPr lang="cs-CZ" sz="3200" baseline="-25000" dirty="0">
                <a:latin typeface="+mn-lt"/>
              </a:rPr>
              <a:t>12</a:t>
            </a:r>
            <a:r>
              <a:rPr lang="cs-CZ" sz="3200" dirty="0">
                <a:latin typeface="+mn-lt"/>
              </a:rPr>
              <a:t> • X</a:t>
            </a:r>
            <a:r>
              <a:rPr lang="cs-CZ" sz="3200" baseline="-25000" dirty="0">
                <a:latin typeface="+mn-lt"/>
              </a:rPr>
              <a:t>2</a:t>
            </a:r>
            <a:r>
              <a:rPr lang="cs-CZ" sz="3200" dirty="0">
                <a:latin typeface="+mn-lt"/>
              </a:rPr>
              <a:t> = Y</a:t>
            </a:r>
            <a:r>
              <a:rPr lang="cs-CZ" sz="3200" baseline="-25000" dirty="0">
                <a:latin typeface="+mn-lt"/>
              </a:rPr>
              <a:t>1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1908175" y="3933825"/>
            <a:ext cx="6048375" cy="136683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124075" y="4176713"/>
            <a:ext cx="8099425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3200" b="1" dirty="0"/>
              <a:t>Y</a:t>
            </a:r>
            <a:r>
              <a:rPr lang="cs-CZ" sz="3200" b="1" baseline="-25000" dirty="0"/>
              <a:t>1  </a:t>
            </a:r>
            <a:r>
              <a:rPr lang="cs-CZ" sz="3200" b="1" dirty="0"/>
              <a:t>=  E – A</a:t>
            </a:r>
            <a:r>
              <a:rPr lang="cs-CZ" sz="3200" b="1" baseline="-25000" dirty="0"/>
              <a:t>11</a:t>
            </a:r>
            <a:r>
              <a:rPr lang="cs-CZ" sz="3200" b="1" dirty="0"/>
              <a:t>   • X</a:t>
            </a:r>
            <a:r>
              <a:rPr lang="cs-CZ" sz="3200" b="1" baseline="-25000" dirty="0"/>
              <a:t>1 </a:t>
            </a:r>
            <a:r>
              <a:rPr lang="cs-CZ" sz="3200" b="1" dirty="0"/>
              <a:t>- A</a:t>
            </a:r>
            <a:r>
              <a:rPr lang="cs-CZ" sz="3200" b="1" baseline="-25000" dirty="0"/>
              <a:t>12</a:t>
            </a:r>
            <a:r>
              <a:rPr lang="cs-CZ" sz="3200" b="1" dirty="0"/>
              <a:t> • X</a:t>
            </a:r>
            <a:r>
              <a:rPr lang="cs-CZ" sz="3200" b="1" baseline="-25000" dirty="0"/>
              <a:t>2</a:t>
            </a:r>
            <a:endParaRPr lang="cs-CZ" sz="3200" b="1" dirty="0"/>
          </a:p>
          <a:p>
            <a:pPr>
              <a:lnSpc>
                <a:spcPct val="150000"/>
              </a:lnSpc>
              <a:defRPr/>
            </a:pPr>
            <a:endParaRPr lang="cs-CZ" sz="3200" b="1" baseline="-25000" dirty="0">
              <a:latin typeface="+mn-lt"/>
            </a:endParaRPr>
          </a:p>
        </p:txBody>
      </p:sp>
      <p:sp>
        <p:nvSpPr>
          <p:cNvPr id="10" name="Jednoduché závorky 9"/>
          <p:cNvSpPr/>
          <p:nvPr/>
        </p:nvSpPr>
        <p:spPr>
          <a:xfrm>
            <a:off x="3132138" y="4275138"/>
            <a:ext cx="1439862" cy="72072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971550" y="2565400"/>
            <a:ext cx="81724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Šipka doprava 14"/>
          <p:cNvSpPr/>
          <p:nvPr/>
        </p:nvSpPr>
        <p:spPr>
          <a:xfrm>
            <a:off x="1187450" y="5876925"/>
            <a:ext cx="86360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124075" y="5805488"/>
            <a:ext cx="70199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latin typeface="+mn-lt"/>
              </a:rPr>
              <a:t>Možno dosadit za X</a:t>
            </a:r>
            <a:r>
              <a:rPr lang="cs-CZ" sz="2800" baseline="-25000" dirty="0">
                <a:latin typeface="+mn-lt"/>
              </a:rPr>
              <a:t>2</a:t>
            </a:r>
            <a:r>
              <a:rPr lang="cs-CZ" sz="2800" dirty="0">
                <a:latin typeface="+mn-lt"/>
              </a:rPr>
              <a:t> z předchozí rovnice</a:t>
            </a:r>
          </a:p>
        </p:txBody>
      </p:sp>
      <p:cxnSp>
        <p:nvCxnSpPr>
          <p:cNvPr id="19" name="Přímá spojovací šipka 18"/>
          <p:cNvCxnSpPr/>
          <p:nvPr/>
        </p:nvCxnSpPr>
        <p:spPr>
          <a:xfrm flipV="1">
            <a:off x="5435600" y="5013325"/>
            <a:ext cx="1368425" cy="71913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 animBg="1"/>
      <p:bldP spid="9" grpId="0"/>
      <p:bldP spid="10" grpId="0" animBg="1"/>
      <p:bldP spid="15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1908175" y="1916113"/>
            <a:ext cx="6048375" cy="136842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Model rozděleného zadání</a:t>
            </a:r>
            <a:endParaRPr lang="cs-CZ" u="sng" dirty="0"/>
          </a:p>
        </p:txBody>
      </p:sp>
      <p:grpSp>
        <p:nvGrpSpPr>
          <p:cNvPr id="3" name="Skupina 11"/>
          <p:cNvGrpSpPr>
            <a:grpSpLocks/>
          </p:cNvGrpSpPr>
          <p:nvPr/>
        </p:nvGrpSpPr>
        <p:grpSpPr bwMode="auto">
          <a:xfrm>
            <a:off x="2124075" y="2074863"/>
            <a:ext cx="8099425" cy="1354137"/>
            <a:chOff x="1043608" y="3892986"/>
            <a:chExt cx="8100392" cy="1353785"/>
          </a:xfrm>
        </p:grpSpPr>
        <p:sp>
          <p:nvSpPr>
            <p:cNvPr id="9" name="TextovéPole 8"/>
            <p:cNvSpPr txBox="1"/>
            <p:nvPr/>
          </p:nvSpPr>
          <p:spPr>
            <a:xfrm>
              <a:off x="1043608" y="3977101"/>
              <a:ext cx="8100392" cy="12696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cs-CZ" sz="3200" b="1" dirty="0"/>
                <a:t>X</a:t>
              </a:r>
              <a:r>
                <a:rPr lang="cs-CZ" sz="3200" b="1" baseline="-25000" dirty="0"/>
                <a:t>2  </a:t>
              </a:r>
              <a:r>
                <a:rPr lang="cs-CZ" sz="3200" b="1" dirty="0"/>
                <a:t>=  E – A</a:t>
              </a:r>
              <a:r>
                <a:rPr lang="cs-CZ" sz="3200" b="1" baseline="-25000" dirty="0"/>
                <a:t>22</a:t>
              </a:r>
              <a:r>
                <a:rPr lang="cs-CZ" sz="3200" b="1" dirty="0"/>
                <a:t>   • (Y</a:t>
              </a:r>
              <a:r>
                <a:rPr lang="cs-CZ" sz="3200" b="1" baseline="-25000" dirty="0"/>
                <a:t>2</a:t>
              </a:r>
              <a:r>
                <a:rPr lang="cs-CZ" sz="3200" b="1" dirty="0"/>
                <a:t> + A</a:t>
              </a:r>
              <a:r>
                <a:rPr lang="cs-CZ" sz="3200" b="1" baseline="-25000" dirty="0"/>
                <a:t>21</a:t>
              </a:r>
              <a:r>
                <a:rPr lang="cs-CZ" sz="3200" b="1" dirty="0"/>
                <a:t> • X</a:t>
              </a:r>
              <a:r>
                <a:rPr lang="cs-CZ" sz="3200" b="1" baseline="-25000" dirty="0"/>
                <a:t>1</a:t>
              </a:r>
              <a:r>
                <a:rPr lang="cs-CZ" sz="3200" b="1" dirty="0"/>
                <a:t>)</a:t>
              </a:r>
            </a:p>
            <a:p>
              <a:pPr>
                <a:lnSpc>
                  <a:spcPct val="150000"/>
                </a:lnSpc>
                <a:defRPr/>
              </a:pPr>
              <a:endParaRPr lang="cs-CZ" sz="3200" b="1" baseline="-25000" dirty="0">
                <a:latin typeface="+mn-lt"/>
              </a:endParaRPr>
            </a:p>
          </p:txBody>
        </p:sp>
        <p:sp>
          <p:nvSpPr>
            <p:cNvPr id="10" name="Jednoduché závorky 9"/>
            <p:cNvSpPr/>
            <p:nvPr/>
          </p:nvSpPr>
          <p:spPr>
            <a:xfrm>
              <a:off x="2051791" y="4077088"/>
              <a:ext cx="1440034" cy="720538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420380" y="3892986"/>
              <a:ext cx="576331" cy="3999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000" b="1" dirty="0">
                  <a:latin typeface="+mn-lt"/>
                </a:rPr>
                <a:t>-1</a:t>
              </a:r>
            </a:p>
          </p:txBody>
        </p:sp>
      </p:grpSp>
      <p:sp>
        <p:nvSpPr>
          <p:cNvPr id="13" name="Zaoblený obdélník 12"/>
          <p:cNvSpPr/>
          <p:nvPr/>
        </p:nvSpPr>
        <p:spPr>
          <a:xfrm>
            <a:off x="1908175" y="3933825"/>
            <a:ext cx="6048375" cy="136683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2124075" y="4176713"/>
            <a:ext cx="8099425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3200" b="1" dirty="0"/>
              <a:t>Y</a:t>
            </a:r>
            <a:r>
              <a:rPr lang="cs-CZ" sz="3200" b="1" baseline="-25000" dirty="0"/>
              <a:t>1  </a:t>
            </a:r>
            <a:r>
              <a:rPr lang="cs-CZ" sz="3200" b="1" dirty="0"/>
              <a:t>=  E – A</a:t>
            </a:r>
            <a:r>
              <a:rPr lang="cs-CZ" sz="3200" b="1" baseline="-25000" dirty="0"/>
              <a:t>11</a:t>
            </a:r>
            <a:r>
              <a:rPr lang="cs-CZ" sz="3200" b="1" dirty="0"/>
              <a:t>   • X</a:t>
            </a:r>
            <a:r>
              <a:rPr lang="cs-CZ" sz="3200" b="1" baseline="-25000" dirty="0"/>
              <a:t>1 </a:t>
            </a:r>
            <a:r>
              <a:rPr lang="cs-CZ" sz="3200" b="1" dirty="0"/>
              <a:t>- A</a:t>
            </a:r>
            <a:r>
              <a:rPr lang="cs-CZ" sz="3200" b="1" baseline="-25000" dirty="0"/>
              <a:t>12</a:t>
            </a:r>
            <a:r>
              <a:rPr lang="cs-CZ" sz="3200" b="1" dirty="0"/>
              <a:t> • X</a:t>
            </a:r>
            <a:r>
              <a:rPr lang="cs-CZ" sz="3200" b="1" baseline="-25000" dirty="0"/>
              <a:t>2</a:t>
            </a:r>
            <a:endParaRPr lang="cs-CZ" sz="3200" b="1" dirty="0"/>
          </a:p>
          <a:p>
            <a:pPr>
              <a:lnSpc>
                <a:spcPct val="150000"/>
              </a:lnSpc>
              <a:defRPr/>
            </a:pPr>
            <a:endParaRPr lang="cs-CZ" sz="3200" b="1" baseline="-25000" dirty="0">
              <a:latin typeface="+mn-lt"/>
            </a:endParaRPr>
          </a:p>
        </p:txBody>
      </p:sp>
      <p:sp>
        <p:nvSpPr>
          <p:cNvPr id="17" name="Jednoduché závorky 16"/>
          <p:cNvSpPr/>
          <p:nvPr/>
        </p:nvSpPr>
        <p:spPr>
          <a:xfrm>
            <a:off x="3132138" y="4275138"/>
            <a:ext cx="1439862" cy="720725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5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0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1113806" y="-47625"/>
            <a:ext cx="5476227" cy="1143000"/>
          </a:xfrm>
        </p:spPr>
        <p:txBody>
          <a:bodyPr>
            <a:normAutofit/>
          </a:bodyPr>
          <a:lstStyle/>
          <a:p>
            <a:pPr marL="742950" indent="-742950" eaLnBrk="1" hangingPunct="1">
              <a:defRPr/>
            </a:pPr>
            <a:r>
              <a:rPr lang="cs-CZ" sz="3300" u="sng" dirty="0" smtClean="0"/>
              <a:t>Rozdělené zadání – příklad </a:t>
            </a:r>
            <a:endParaRPr lang="cs-CZ" sz="3300" u="sng" dirty="0"/>
          </a:p>
        </p:txBody>
      </p:sp>
      <p:sp>
        <p:nvSpPr>
          <p:cNvPr id="204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5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22187"/>
          <a:stretch/>
        </p:blipFill>
        <p:spPr>
          <a:xfrm>
            <a:off x="1187624" y="980728"/>
            <a:ext cx="7283605" cy="4756603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>
          <a:xfrm>
            <a:off x="1331640" y="5951296"/>
            <a:ext cx="6948650" cy="790072"/>
            <a:chOff x="1331640" y="5951296"/>
            <a:chExt cx="6948650" cy="79007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1640" y="5951296"/>
              <a:ext cx="6948650" cy="718064"/>
            </a:xfrm>
            <a:prstGeom prst="rect">
              <a:avLst/>
            </a:prstGeom>
          </p:spPr>
        </p:pic>
        <p:sp>
          <p:nvSpPr>
            <p:cNvPr id="18" name="Nadpis 1"/>
            <p:cNvSpPr txBox="1">
              <a:spLocks/>
            </p:cNvSpPr>
            <p:nvPr/>
          </p:nvSpPr>
          <p:spPr>
            <a:xfrm>
              <a:off x="3491880" y="6365740"/>
              <a:ext cx="360040" cy="36004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9pPr>
              <a:extLst/>
            </a:lstStyle>
            <a:p>
              <a:pPr marL="742950" indent="-742950" eaLnBrk="1" hangingPunct="1">
                <a:defRPr/>
              </a:pPr>
              <a:r>
                <a:rPr lang="cs-CZ" sz="1700" dirty="0" smtClean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cs-CZ" sz="170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Nadpis 1"/>
            <p:cNvSpPr txBox="1">
              <a:spLocks/>
            </p:cNvSpPr>
            <p:nvPr/>
          </p:nvSpPr>
          <p:spPr>
            <a:xfrm>
              <a:off x="4211960" y="6381328"/>
              <a:ext cx="360040" cy="36004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9pPr>
              <a:extLst/>
            </a:lstStyle>
            <a:p>
              <a:pPr marL="742950" indent="-742950" eaLnBrk="1" hangingPunct="1">
                <a:defRPr/>
              </a:pPr>
              <a:r>
                <a:rPr lang="cs-CZ" sz="1700" dirty="0" smtClean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cs-CZ" sz="170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Nadpis 1"/>
            <p:cNvSpPr txBox="1">
              <a:spLocks/>
            </p:cNvSpPr>
            <p:nvPr/>
          </p:nvSpPr>
          <p:spPr>
            <a:xfrm>
              <a:off x="4932040" y="6381328"/>
              <a:ext cx="360040" cy="36004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 kern="1200">
                  <a:solidFill>
                    <a:srgbClr val="572314"/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572314"/>
                  </a:solidFill>
                  <a:latin typeface="Comic Sans MS" pitchFamily="66" charset="0"/>
                </a:defRPr>
              </a:lvl9pPr>
              <a:extLst/>
            </a:lstStyle>
            <a:p>
              <a:pPr marL="742950" indent="-742950" eaLnBrk="1" hangingPunct="1">
                <a:defRPr/>
              </a:pPr>
              <a:r>
                <a:rPr lang="cs-CZ" sz="1700" dirty="0" smtClean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cs-CZ" sz="170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0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438" y="1844675"/>
            <a:ext cx="7407275" cy="266382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5400" b="1" u="dotted" cap="small" dirty="0" smtClean="0"/>
              <a:t>BILANČNÍ MODELY</a:t>
            </a:r>
          </a:p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5400" b="1" cap="small" dirty="0" smtClean="0"/>
              <a:t>sdružená výroba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Sdružená výroba- úvod</a:t>
            </a:r>
            <a:endParaRPr lang="cs-CZ" u="sng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701800"/>
            <a:ext cx="8101012" cy="5040313"/>
          </a:xfrm>
        </p:spPr>
        <p:txBody>
          <a:bodyPr/>
          <a:lstStyle/>
          <a:p>
            <a:pPr eaLnBrk="1" hangingPunct="1"/>
            <a:r>
              <a:rPr lang="cs-CZ" altLang="en-US" smtClean="0"/>
              <a:t>V jednom procesu vzniká více než jeden výrobek </a:t>
            </a:r>
            <a:r>
              <a:rPr lang="cs-CZ" altLang="en-US" smtClean="0">
                <a:sym typeface="Wingdings" panose="05000000000000000000" pitchFamily="2" charset="2"/>
              </a:rPr>
              <a:t> jiný zápis bilance</a:t>
            </a:r>
            <a:r>
              <a:rPr lang="cs-CZ" altLang="en-US" smtClean="0"/>
              <a:t>.</a:t>
            </a:r>
          </a:p>
          <a:p>
            <a:pPr eaLnBrk="1" hangingPunct="1"/>
            <a:r>
              <a:rPr lang="cs-CZ" altLang="en-US" smtClean="0"/>
              <a:t>Většina výrob je založena na absolutní sdruženosti.</a:t>
            </a:r>
          </a:p>
          <a:p>
            <a:pPr eaLnBrk="1" hangingPunct="1"/>
            <a:r>
              <a:rPr lang="cs-CZ" altLang="en-US" smtClean="0">
                <a:sym typeface="Wingdings" panose="05000000000000000000" pitchFamily="2" charset="2"/>
              </a:rPr>
              <a:t>Problém v praxi:</a:t>
            </a:r>
          </a:p>
          <a:p>
            <a:pPr lvl="1" eaLnBrk="1" hangingPunct="1"/>
            <a:r>
              <a:rPr lang="cs-CZ" altLang="en-US" smtClean="0"/>
              <a:t>V určitém poměru výrobky vznikají.</a:t>
            </a:r>
          </a:p>
          <a:p>
            <a:pPr lvl="1" eaLnBrk="1" hangingPunct="1"/>
            <a:r>
              <a:rPr lang="cs-CZ" altLang="en-US" smtClean="0"/>
              <a:t>Obvykle se v jiném poměru spotřebovávají.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47800"/>
            <a:ext cx="7891462" cy="5149850"/>
          </a:xfrm>
        </p:spPr>
        <p:txBody>
          <a:bodyPr/>
          <a:lstStyle/>
          <a:p>
            <a:pPr marL="596900" indent="-514350">
              <a:buFont typeface="+mj-lt"/>
              <a:buAutoNum type="arabicPeriod"/>
              <a:defRPr/>
            </a:pPr>
            <a:r>
              <a:rPr lang="cs-CZ" dirty="0" smtClean="0"/>
              <a:t>Výběr hlavního produktu.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cs-CZ" dirty="0" smtClean="0"/>
              <a:t>Ostatní výrobky lze označit jako vedlejší.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cs-CZ" dirty="0" smtClean="0"/>
              <a:t>Hlavní výrobek je zařazen do modelu </a:t>
            </a:r>
            <a:r>
              <a:rPr lang="cs-CZ" dirty="0" err="1" smtClean="0"/>
              <a:t>mezivýrobkových</a:t>
            </a:r>
            <a:r>
              <a:rPr lang="cs-CZ" dirty="0" smtClean="0"/>
              <a:t> vztahů:</a:t>
            </a:r>
          </a:p>
          <a:p>
            <a:pPr marL="596900" indent="-514350">
              <a:buFont typeface="+mj-lt"/>
              <a:buAutoNum type="arabicPeriod"/>
              <a:defRPr/>
            </a:pPr>
            <a:endParaRPr lang="cs-CZ" dirty="0" smtClean="0"/>
          </a:p>
          <a:p>
            <a:pPr marL="596900" indent="-514350">
              <a:buFont typeface="+mj-lt"/>
              <a:buAutoNum type="arabicPeriod"/>
              <a:defRPr/>
            </a:pPr>
            <a:r>
              <a:rPr lang="cs-CZ" dirty="0" smtClean="0"/>
              <a:t>Vedlejší produkty jsou zařazeny do modelu bilance spotřeb surovin:</a:t>
            </a:r>
          </a:p>
          <a:p>
            <a:pPr marL="596900" indent="-514350">
              <a:buFont typeface="+mj-lt"/>
              <a:buAutoNum type="arabicPeriod"/>
              <a:defRPr/>
            </a:pPr>
            <a:endParaRPr lang="cs-CZ" dirty="0" smtClean="0"/>
          </a:p>
          <a:p>
            <a:pPr>
              <a:buFont typeface="Wingdings 2" panose="05020102010507070707" pitchFamily="18" charset="2"/>
              <a:buNone/>
              <a:defRPr/>
            </a:pPr>
            <a:endParaRPr lang="cs-CZ" dirty="0" smtClean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587500" y="427038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742950" indent="-742950">
              <a:defRPr/>
            </a:pPr>
            <a:r>
              <a:rPr lang="cs-CZ" sz="4300" u="sng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Postup sestavení bilance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149725"/>
            <a:ext cx="2663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876925"/>
            <a:ext cx="2124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64796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u="sng" dirty="0" smtClean="0"/>
              <a:t>Bilanční modely – oblast použití</a:t>
            </a:r>
            <a:endParaRPr lang="cs-CZ" u="sng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971550" y="1280778"/>
            <a:ext cx="8172450" cy="4800600"/>
          </a:xfrm>
        </p:spPr>
        <p:txBody>
          <a:bodyPr/>
          <a:lstStyle/>
          <a:p>
            <a:pPr eaLnBrk="1" hangingPunct="1"/>
            <a:r>
              <a:rPr lang="cs-CZ" altLang="en-US" sz="2800" smtClean="0"/>
              <a:t>Mezi hlavní oblasti použití patří: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en-US" sz="2400" smtClean="0"/>
              <a:t>Plán distribuce.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en-US" sz="2400" smtClean="0"/>
              <a:t>Plán výroby.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en-US" sz="2400" smtClean="0"/>
              <a:t>Plán zásobování.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en-US" sz="2400" smtClean="0"/>
              <a:t>Plán kapacit.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en-US" sz="2400" smtClean="0"/>
              <a:t>Operativní rozpis výrobních úkolů na nižší výrobní celky, výrobny či pracoviště.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en-US" sz="2400" smtClean="0"/>
              <a:t>Operativní rozpis výrobních úkolů pro jednotlivé výrobní linky a stroje.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en-US" sz="2400" smtClean="0"/>
              <a:t>Využití BM pro hodnocení vlivu změn vstupů na výstupy </a:t>
            </a:r>
            <a:r>
              <a:rPr lang="cs-CZ" altLang="en-US" sz="2400" smtClean="0">
                <a:sym typeface="Wingdings" panose="05000000000000000000" pitchFamily="2" charset="2"/>
              </a:rPr>
              <a:t> pro odhad očekávaných výsledků.</a:t>
            </a:r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5838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Hlavní výrobek v BM</a:t>
            </a:r>
            <a:endParaRPr lang="cs-CZ" u="sng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27200"/>
            <a:ext cx="2873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800225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78213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28788"/>
            <a:ext cx="3603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30"/>
          <p:cNvSpPr txBox="1">
            <a:spLocks noChangeArrowheads="1"/>
          </p:cNvSpPr>
          <p:nvPr/>
        </p:nvSpPr>
        <p:spPr bwMode="auto">
          <a:xfrm>
            <a:off x="5353050" y="1655763"/>
            <a:ext cx="43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600">
                <a:latin typeface="Cambria Math" panose="02040503050406030204" pitchFamily="18" charset="0"/>
              </a:rPr>
              <a:t>A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555875" y="5589588"/>
            <a:ext cx="5616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latin typeface="+mn-lt"/>
              </a:rPr>
              <a:t>Hlavní výrobek je zde č. 2</a:t>
            </a:r>
            <a:endParaRPr lang="cs-CZ" sz="2800" b="1" baseline="-25000" dirty="0">
              <a:solidFill>
                <a:srgbClr val="0033CC"/>
              </a:solidFill>
              <a:latin typeface="+mn-lt"/>
            </a:endParaRPr>
          </a:p>
        </p:txBody>
      </p:sp>
      <p:grpSp>
        <p:nvGrpSpPr>
          <p:cNvPr id="3" name="Skupina 33"/>
          <p:cNvGrpSpPr>
            <a:grpSpLocks/>
          </p:cNvGrpSpPr>
          <p:nvPr/>
        </p:nvGrpSpPr>
        <p:grpSpPr bwMode="auto">
          <a:xfrm>
            <a:off x="1116013" y="2447925"/>
            <a:ext cx="719137" cy="2565400"/>
            <a:chOff x="1115616" y="4221088"/>
            <a:chExt cx="720080" cy="2564904"/>
          </a:xfrm>
        </p:grpSpPr>
        <p:grpSp>
          <p:nvGrpSpPr>
            <p:cNvPr id="33827" name="Skupina 8"/>
            <p:cNvGrpSpPr>
              <a:grpSpLocks/>
            </p:cNvGrpSpPr>
            <p:nvPr/>
          </p:nvGrpSpPr>
          <p:grpSpPr bwMode="auto">
            <a:xfrm>
              <a:off x="1115616" y="4221088"/>
              <a:ext cx="720080" cy="2564904"/>
              <a:chOff x="1979712" y="4293096"/>
              <a:chExt cx="720080" cy="2564904"/>
            </a:xfrm>
          </p:grpSpPr>
          <p:sp>
            <p:nvSpPr>
              <p:cNvPr id="42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x</a:t>
                </a:r>
                <a:r>
                  <a:rPr lang="cs-CZ" sz="2800" baseline="-25000" dirty="0">
                    <a:latin typeface="+mn-lt"/>
                    <a:cs typeface="+mn-cs"/>
                  </a:rPr>
                  <a:t>1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x</a:t>
                </a:r>
                <a:r>
                  <a:rPr lang="cs-CZ" sz="2800" baseline="-25000" dirty="0">
                    <a:latin typeface="+mj-lt"/>
                  </a:rPr>
                  <a:t>2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x</a:t>
                </a:r>
                <a:r>
                  <a:rPr lang="cs-CZ" sz="2800" baseline="-25000" dirty="0">
                    <a:latin typeface="+mj-lt"/>
                  </a:rPr>
                  <a:t>3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 err="1">
                    <a:latin typeface="+mn-lt"/>
                  </a:rPr>
                  <a:t>x</a:t>
                </a:r>
                <a:r>
                  <a:rPr lang="cs-CZ" sz="2800" baseline="-25000" dirty="0" err="1">
                    <a:latin typeface="+mn-lt"/>
                  </a:rPr>
                  <a:t>n</a:t>
                </a:r>
                <a:endParaRPr lang="cs-CZ" sz="2800" baseline="-25000" dirty="0">
                  <a:latin typeface="+mn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45" name="Jednoduché závorky 44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33828" name="Picture 2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Skupina 36"/>
          <p:cNvGrpSpPr>
            <a:grpSpLocks/>
          </p:cNvGrpSpPr>
          <p:nvPr/>
        </p:nvGrpSpPr>
        <p:grpSpPr bwMode="auto">
          <a:xfrm>
            <a:off x="2627313" y="2447925"/>
            <a:ext cx="720725" cy="2565400"/>
            <a:chOff x="3059832" y="4248472"/>
            <a:chExt cx="720080" cy="2564904"/>
          </a:xfrm>
        </p:grpSpPr>
        <p:grpSp>
          <p:nvGrpSpPr>
            <p:cNvPr id="33823" name="Skupina 9"/>
            <p:cNvGrpSpPr>
              <a:grpSpLocks/>
            </p:cNvGrpSpPr>
            <p:nvPr/>
          </p:nvGrpSpPr>
          <p:grpSpPr bwMode="auto">
            <a:xfrm>
              <a:off x="3059832" y="4248472"/>
              <a:ext cx="720080" cy="2564904"/>
              <a:chOff x="1979712" y="4293096"/>
              <a:chExt cx="720080" cy="2564904"/>
            </a:xfrm>
          </p:grpSpPr>
          <p:sp>
            <p:nvSpPr>
              <p:cNvPr id="50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y</a:t>
                </a:r>
                <a:r>
                  <a:rPr lang="cs-CZ" sz="2800" baseline="-25000" dirty="0">
                    <a:latin typeface="+mn-lt"/>
                    <a:cs typeface="+mn-cs"/>
                  </a:rPr>
                  <a:t>1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y</a:t>
                </a:r>
                <a:r>
                  <a:rPr lang="cs-CZ" sz="2800" baseline="-25000" dirty="0">
                    <a:latin typeface="+mj-lt"/>
                  </a:rPr>
                  <a:t>2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y</a:t>
                </a:r>
                <a:r>
                  <a:rPr lang="cs-CZ" sz="2800" baseline="-25000" dirty="0">
                    <a:latin typeface="+mj-lt"/>
                  </a:rPr>
                  <a:t>3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 err="1">
                    <a:latin typeface="+mn-lt"/>
                  </a:rPr>
                  <a:t>y</a:t>
                </a:r>
                <a:r>
                  <a:rPr lang="cs-CZ" sz="2800" baseline="-25000" dirty="0" err="1">
                    <a:latin typeface="+mn-lt"/>
                  </a:rPr>
                  <a:t>n</a:t>
                </a:r>
                <a:endParaRPr lang="cs-CZ" sz="2800" baseline="-25000" dirty="0">
                  <a:latin typeface="+mn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51" name="Jednoduché závorky 50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33824" name="Picture 2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Skupina 43"/>
          <p:cNvGrpSpPr>
            <a:grpSpLocks/>
          </p:cNvGrpSpPr>
          <p:nvPr/>
        </p:nvGrpSpPr>
        <p:grpSpPr bwMode="auto">
          <a:xfrm>
            <a:off x="3924300" y="2447925"/>
            <a:ext cx="3671888" cy="2565400"/>
            <a:chOff x="5292080" y="4221088"/>
            <a:chExt cx="3672408" cy="2564904"/>
          </a:xfrm>
        </p:grpSpPr>
        <p:grpSp>
          <p:nvGrpSpPr>
            <p:cNvPr id="33817" name="Skupina 12"/>
            <p:cNvGrpSpPr>
              <a:grpSpLocks/>
            </p:cNvGrpSpPr>
            <p:nvPr/>
          </p:nvGrpSpPr>
          <p:grpSpPr bwMode="auto">
            <a:xfrm>
              <a:off x="5292080" y="4221088"/>
              <a:ext cx="3672408" cy="2564904"/>
              <a:chOff x="1979712" y="4293096"/>
              <a:chExt cx="720080" cy="2564904"/>
            </a:xfrm>
          </p:grpSpPr>
          <p:sp>
            <p:nvSpPr>
              <p:cNvPr id="57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  a</a:t>
                </a:r>
                <a:r>
                  <a:rPr lang="cs-CZ" sz="2800" baseline="-25000" dirty="0">
                    <a:latin typeface="+mn-lt"/>
                    <a:cs typeface="+mn-cs"/>
                  </a:rPr>
                  <a:t>11</a:t>
                </a:r>
                <a:r>
                  <a:rPr lang="cs-CZ" sz="2800" dirty="0">
                    <a:latin typeface="+mn-lt"/>
                    <a:cs typeface="+mn-cs"/>
                  </a:rPr>
                  <a:t>  a</a:t>
                </a:r>
                <a:r>
                  <a:rPr lang="cs-CZ" sz="2800" baseline="-25000" dirty="0">
                    <a:latin typeface="+mn-lt"/>
                    <a:cs typeface="+mn-cs"/>
                  </a:rPr>
                  <a:t>12</a:t>
                </a:r>
                <a:r>
                  <a:rPr lang="cs-CZ" sz="2800" dirty="0">
                    <a:latin typeface="+mn-lt"/>
                    <a:cs typeface="+mn-cs"/>
                  </a:rPr>
                  <a:t>    ……… a</a:t>
                </a:r>
                <a:r>
                  <a:rPr lang="cs-CZ" sz="2800" baseline="-25000" dirty="0">
                    <a:latin typeface="+mn-lt"/>
                    <a:cs typeface="+mn-cs"/>
                  </a:rPr>
                  <a:t>1n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  a</a:t>
                </a:r>
                <a:r>
                  <a:rPr lang="cs-CZ" sz="2800" baseline="-25000" dirty="0">
                    <a:latin typeface="+mj-lt"/>
                  </a:rPr>
                  <a:t>21   </a:t>
                </a:r>
                <a:r>
                  <a:rPr lang="cs-CZ" sz="2800" dirty="0">
                    <a:latin typeface="+mj-lt"/>
                  </a:rPr>
                  <a:t>a</a:t>
                </a:r>
                <a:r>
                  <a:rPr lang="cs-CZ" sz="2800" baseline="-25000" dirty="0">
                    <a:latin typeface="+mj-lt"/>
                  </a:rPr>
                  <a:t>22</a:t>
                </a:r>
                <a:r>
                  <a:rPr lang="cs-CZ" sz="2800" dirty="0">
                    <a:latin typeface="+mj-lt"/>
                  </a:rPr>
                  <a:t>   ……… a</a:t>
                </a:r>
                <a:r>
                  <a:rPr lang="cs-CZ" sz="2800" baseline="-25000" dirty="0">
                    <a:latin typeface="+mj-lt"/>
                  </a:rPr>
                  <a:t>2n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  a</a:t>
                </a:r>
                <a:r>
                  <a:rPr lang="cs-CZ" sz="2800" baseline="-25000" dirty="0">
                    <a:latin typeface="+mj-lt"/>
                  </a:rPr>
                  <a:t>31</a:t>
                </a:r>
                <a:r>
                  <a:rPr lang="cs-CZ" sz="2800" dirty="0">
                    <a:latin typeface="+mj-lt"/>
                  </a:rPr>
                  <a:t>  a</a:t>
                </a:r>
                <a:r>
                  <a:rPr lang="cs-CZ" sz="2800" baseline="-25000" dirty="0">
                    <a:latin typeface="+mj-lt"/>
                  </a:rPr>
                  <a:t>32</a:t>
                </a:r>
                <a:r>
                  <a:rPr lang="cs-CZ" sz="2800" dirty="0">
                    <a:latin typeface="+mj-lt"/>
                  </a:rPr>
                  <a:t>   ……… a</a:t>
                </a:r>
                <a:r>
                  <a:rPr lang="cs-CZ" sz="2800" baseline="-25000" dirty="0">
                    <a:latin typeface="+mj-lt"/>
                  </a:rPr>
                  <a:t>3n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</a:rPr>
                  <a:t>  a</a:t>
                </a:r>
                <a:r>
                  <a:rPr lang="cs-CZ" sz="2800" baseline="-25000" dirty="0">
                    <a:latin typeface="+mn-lt"/>
                  </a:rPr>
                  <a:t>n1 </a:t>
                </a:r>
                <a:r>
                  <a:rPr lang="cs-CZ" sz="2800" dirty="0">
                    <a:latin typeface="+mn-lt"/>
                  </a:rPr>
                  <a:t>  a</a:t>
                </a:r>
                <a:r>
                  <a:rPr lang="cs-CZ" sz="2800" baseline="-25000" dirty="0">
                    <a:latin typeface="+mn-lt"/>
                  </a:rPr>
                  <a:t>n2</a:t>
                </a:r>
                <a:r>
                  <a:rPr lang="cs-CZ" sz="2800" dirty="0">
                    <a:latin typeface="+mn-lt"/>
                  </a:rPr>
                  <a:t>   ……… </a:t>
                </a:r>
                <a:r>
                  <a:rPr lang="cs-CZ" sz="2800" dirty="0" err="1">
                    <a:latin typeface="+mn-lt"/>
                  </a:rPr>
                  <a:t>a</a:t>
                </a:r>
                <a:r>
                  <a:rPr lang="cs-CZ" sz="2800" baseline="-25000" dirty="0" err="1">
                    <a:latin typeface="+mn-lt"/>
                  </a:rPr>
                  <a:t>nn</a:t>
                </a:r>
                <a:r>
                  <a:rPr lang="cs-CZ" sz="2800" baseline="-25000" dirty="0">
                    <a:latin typeface="+mn-lt"/>
                  </a:rPr>
                  <a:t>	</a:t>
                </a: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58" name="Jednoduché závorky 57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33818" name="Picture 2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2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0" name="Picture 2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Skupina 33"/>
          <p:cNvGrpSpPr>
            <a:grpSpLocks/>
          </p:cNvGrpSpPr>
          <p:nvPr/>
        </p:nvGrpSpPr>
        <p:grpSpPr bwMode="auto">
          <a:xfrm>
            <a:off x="8101013" y="2447925"/>
            <a:ext cx="719137" cy="2565400"/>
            <a:chOff x="1115616" y="4221088"/>
            <a:chExt cx="720080" cy="2564904"/>
          </a:xfrm>
        </p:grpSpPr>
        <p:grpSp>
          <p:nvGrpSpPr>
            <p:cNvPr id="33813" name="Skupina 8"/>
            <p:cNvGrpSpPr>
              <a:grpSpLocks/>
            </p:cNvGrpSpPr>
            <p:nvPr/>
          </p:nvGrpSpPr>
          <p:grpSpPr bwMode="auto">
            <a:xfrm>
              <a:off x="1115616" y="4221088"/>
              <a:ext cx="720080" cy="2564904"/>
              <a:chOff x="1979712" y="4293096"/>
              <a:chExt cx="720080" cy="2564904"/>
            </a:xfrm>
          </p:grpSpPr>
          <p:sp>
            <p:nvSpPr>
              <p:cNvPr id="62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x</a:t>
                </a:r>
                <a:r>
                  <a:rPr lang="cs-CZ" sz="2800" baseline="-25000" dirty="0">
                    <a:latin typeface="+mn-lt"/>
                    <a:cs typeface="+mn-cs"/>
                  </a:rPr>
                  <a:t>1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x</a:t>
                </a:r>
                <a:r>
                  <a:rPr lang="cs-CZ" sz="2800" baseline="-25000" dirty="0">
                    <a:latin typeface="+mj-lt"/>
                  </a:rPr>
                  <a:t>2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x</a:t>
                </a:r>
                <a:r>
                  <a:rPr lang="cs-CZ" sz="2800" baseline="-25000" dirty="0">
                    <a:latin typeface="+mj-lt"/>
                  </a:rPr>
                  <a:t>3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 err="1">
                    <a:latin typeface="+mn-lt"/>
                  </a:rPr>
                  <a:t>x</a:t>
                </a:r>
                <a:r>
                  <a:rPr lang="cs-CZ" sz="2800" baseline="-25000" dirty="0" err="1">
                    <a:latin typeface="+mn-lt"/>
                  </a:rPr>
                  <a:t>n</a:t>
                </a:r>
                <a:endParaRPr lang="cs-CZ" sz="2800" baseline="-25000" dirty="0">
                  <a:latin typeface="+mn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63" name="Jednoduché závorky 62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33814" name="Picture 2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TextovéPole 63"/>
          <p:cNvSpPr txBox="1"/>
          <p:nvPr/>
        </p:nvSpPr>
        <p:spPr>
          <a:xfrm>
            <a:off x="3492500" y="3375025"/>
            <a:ext cx="431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latin typeface="+mn-lt"/>
              </a:rPr>
              <a:t>+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7596188" y="3457575"/>
            <a:ext cx="3603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latin typeface="+mn-lt"/>
              </a:rPr>
              <a:t>•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7596188" y="1800225"/>
            <a:ext cx="3603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latin typeface="+mn-lt"/>
              </a:rPr>
              <a:t>•</a:t>
            </a:r>
          </a:p>
        </p:txBody>
      </p:sp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727200"/>
            <a:ext cx="2873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ovéPole 67"/>
          <p:cNvSpPr txBox="1"/>
          <p:nvPr/>
        </p:nvSpPr>
        <p:spPr>
          <a:xfrm>
            <a:off x="3492500" y="1647825"/>
            <a:ext cx="431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latin typeface="+mn-lt"/>
              </a:rPr>
              <a:t>+</a:t>
            </a:r>
          </a:p>
        </p:txBody>
      </p:sp>
      <p:sp>
        <p:nvSpPr>
          <p:cNvPr id="69" name="Elipsa 68"/>
          <p:cNvSpPr/>
          <p:nvPr/>
        </p:nvSpPr>
        <p:spPr>
          <a:xfrm>
            <a:off x="5003800" y="2951163"/>
            <a:ext cx="720725" cy="64928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1" name="Přímá spojovací čára 70"/>
          <p:cNvCxnSpPr/>
          <p:nvPr/>
        </p:nvCxnSpPr>
        <p:spPr>
          <a:xfrm>
            <a:off x="1331913" y="3240088"/>
            <a:ext cx="741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>
            <a:off x="5364163" y="2447925"/>
            <a:ext cx="0" cy="2519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1" grpId="0"/>
      <p:bldP spid="64" grpId="0"/>
      <p:bldP spid="65" grpId="0"/>
      <p:bldP spid="66" grpId="0"/>
      <p:bldP spid="68" grpId="0"/>
      <p:bldP spid="6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43"/>
          <p:cNvGrpSpPr>
            <a:grpSpLocks/>
          </p:cNvGrpSpPr>
          <p:nvPr/>
        </p:nvGrpSpPr>
        <p:grpSpPr bwMode="auto">
          <a:xfrm>
            <a:off x="3708400" y="2060575"/>
            <a:ext cx="3671888" cy="2565400"/>
            <a:chOff x="5292080" y="4221088"/>
            <a:chExt cx="3672408" cy="2564904"/>
          </a:xfrm>
        </p:grpSpPr>
        <p:grpSp>
          <p:nvGrpSpPr>
            <p:cNvPr id="34850" name="Skupina 12"/>
            <p:cNvGrpSpPr>
              <a:grpSpLocks/>
            </p:cNvGrpSpPr>
            <p:nvPr/>
          </p:nvGrpSpPr>
          <p:grpSpPr bwMode="auto">
            <a:xfrm>
              <a:off x="5292080" y="4221088"/>
              <a:ext cx="3672408" cy="2564904"/>
              <a:chOff x="1979712" y="4293096"/>
              <a:chExt cx="720080" cy="2564904"/>
            </a:xfrm>
          </p:grpSpPr>
          <p:sp>
            <p:nvSpPr>
              <p:cNvPr id="59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  s</a:t>
                </a:r>
                <a:r>
                  <a:rPr lang="cs-CZ" sz="2800" baseline="-25000" dirty="0">
                    <a:latin typeface="+mn-lt"/>
                    <a:cs typeface="+mn-cs"/>
                  </a:rPr>
                  <a:t>11</a:t>
                </a:r>
                <a:r>
                  <a:rPr lang="cs-CZ" sz="2800" dirty="0">
                    <a:latin typeface="+mn-lt"/>
                    <a:cs typeface="+mn-cs"/>
                  </a:rPr>
                  <a:t>  s</a:t>
                </a:r>
                <a:r>
                  <a:rPr lang="cs-CZ" sz="2800" baseline="-25000" dirty="0">
                    <a:latin typeface="+mn-lt"/>
                    <a:cs typeface="+mn-cs"/>
                  </a:rPr>
                  <a:t>12</a:t>
                </a:r>
                <a:r>
                  <a:rPr lang="cs-CZ" sz="2800" dirty="0">
                    <a:latin typeface="+mn-lt"/>
                    <a:cs typeface="+mn-cs"/>
                  </a:rPr>
                  <a:t>    ……… s</a:t>
                </a:r>
                <a:r>
                  <a:rPr lang="cs-CZ" sz="2800" baseline="-25000" dirty="0">
                    <a:latin typeface="+mn-lt"/>
                    <a:cs typeface="+mn-cs"/>
                  </a:rPr>
                  <a:t>1n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  s</a:t>
                </a:r>
                <a:r>
                  <a:rPr lang="cs-CZ" sz="2800" baseline="-25000" dirty="0">
                    <a:latin typeface="+mj-lt"/>
                  </a:rPr>
                  <a:t>21   </a:t>
                </a:r>
                <a:r>
                  <a:rPr lang="cs-CZ" sz="2800" dirty="0">
                    <a:latin typeface="+mj-lt"/>
                  </a:rPr>
                  <a:t>s</a:t>
                </a:r>
                <a:r>
                  <a:rPr lang="cs-CZ" sz="2800" baseline="-25000" dirty="0">
                    <a:latin typeface="+mj-lt"/>
                  </a:rPr>
                  <a:t>22</a:t>
                </a:r>
                <a:r>
                  <a:rPr lang="cs-CZ" sz="2800" dirty="0">
                    <a:latin typeface="+mj-lt"/>
                  </a:rPr>
                  <a:t>   ……… s</a:t>
                </a:r>
                <a:r>
                  <a:rPr lang="cs-CZ" sz="2800" baseline="-25000" dirty="0">
                    <a:latin typeface="+mj-lt"/>
                  </a:rPr>
                  <a:t>2n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  s</a:t>
                </a:r>
                <a:r>
                  <a:rPr lang="cs-CZ" sz="2800" baseline="-25000" dirty="0">
                    <a:latin typeface="+mj-lt"/>
                  </a:rPr>
                  <a:t>31</a:t>
                </a:r>
                <a:r>
                  <a:rPr lang="cs-CZ" sz="2800" dirty="0">
                    <a:latin typeface="+mj-lt"/>
                  </a:rPr>
                  <a:t>  s</a:t>
                </a:r>
                <a:r>
                  <a:rPr lang="cs-CZ" sz="2800" baseline="-25000" dirty="0">
                    <a:latin typeface="+mj-lt"/>
                  </a:rPr>
                  <a:t>32</a:t>
                </a:r>
                <a:r>
                  <a:rPr lang="cs-CZ" sz="2800" dirty="0">
                    <a:latin typeface="+mj-lt"/>
                  </a:rPr>
                  <a:t>   ……… s</a:t>
                </a:r>
                <a:r>
                  <a:rPr lang="cs-CZ" sz="2800" baseline="-25000" dirty="0">
                    <a:latin typeface="+mj-lt"/>
                  </a:rPr>
                  <a:t>3n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</a:rPr>
                  <a:t>  s</a:t>
                </a:r>
                <a:r>
                  <a:rPr lang="cs-CZ" sz="2800" baseline="-25000" dirty="0">
                    <a:latin typeface="+mn-lt"/>
                  </a:rPr>
                  <a:t>m1 </a:t>
                </a:r>
                <a:r>
                  <a:rPr lang="cs-CZ" sz="2800" dirty="0">
                    <a:latin typeface="+mn-lt"/>
                  </a:rPr>
                  <a:t>  s</a:t>
                </a:r>
                <a:r>
                  <a:rPr lang="cs-CZ" sz="2800" baseline="-25000" dirty="0">
                    <a:latin typeface="+mn-lt"/>
                  </a:rPr>
                  <a:t>m2</a:t>
                </a:r>
                <a:r>
                  <a:rPr lang="cs-CZ" sz="2800" dirty="0">
                    <a:latin typeface="+mn-lt"/>
                  </a:rPr>
                  <a:t>   ……… </a:t>
                </a:r>
                <a:r>
                  <a:rPr lang="cs-CZ" sz="2800" dirty="0" err="1">
                    <a:latin typeface="+mn-lt"/>
                  </a:rPr>
                  <a:t>s</a:t>
                </a:r>
                <a:r>
                  <a:rPr lang="cs-CZ" sz="2800" baseline="-25000" dirty="0" err="1">
                    <a:latin typeface="+mn-lt"/>
                  </a:rPr>
                  <a:t>mn</a:t>
                </a:r>
                <a:r>
                  <a:rPr lang="cs-CZ" sz="2800" baseline="-25000" dirty="0">
                    <a:latin typeface="+mn-lt"/>
                  </a:rPr>
                  <a:t>	</a:t>
                </a: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60" name="Jednoduché závorky 59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34851" name="Picture 2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2" name="Picture 2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3" name="Picture 2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Vedlejší výrobky v BM</a:t>
            </a:r>
            <a:endParaRPr lang="cs-CZ" u="sng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412875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090863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92"/>
          <p:cNvGrpSpPr>
            <a:grpSpLocks/>
          </p:cNvGrpSpPr>
          <p:nvPr/>
        </p:nvGrpSpPr>
        <p:grpSpPr bwMode="auto">
          <a:xfrm>
            <a:off x="2124075" y="2060575"/>
            <a:ext cx="719138" cy="2565400"/>
            <a:chOff x="2124125" y="2060848"/>
            <a:chExt cx="719137" cy="2565400"/>
          </a:xfrm>
        </p:grpSpPr>
        <p:grpSp>
          <p:nvGrpSpPr>
            <p:cNvPr id="34846" name="Skupina 8"/>
            <p:cNvGrpSpPr>
              <a:grpSpLocks/>
            </p:cNvGrpSpPr>
            <p:nvPr/>
          </p:nvGrpSpPr>
          <p:grpSpPr bwMode="auto">
            <a:xfrm>
              <a:off x="2124125" y="2060848"/>
              <a:ext cx="719137" cy="2565400"/>
              <a:chOff x="1979712" y="4293096"/>
              <a:chExt cx="720080" cy="2564904"/>
            </a:xfrm>
          </p:grpSpPr>
          <p:sp>
            <p:nvSpPr>
              <p:cNvPr id="42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s</a:t>
                </a:r>
                <a:r>
                  <a:rPr lang="cs-CZ" sz="2800" baseline="-25000" dirty="0">
                    <a:latin typeface="+mn-lt"/>
                    <a:cs typeface="+mn-cs"/>
                  </a:rPr>
                  <a:t>1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s</a:t>
                </a:r>
                <a:r>
                  <a:rPr lang="cs-CZ" sz="2800" baseline="-25000" dirty="0">
                    <a:latin typeface="+mj-lt"/>
                  </a:rPr>
                  <a:t>2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s</a:t>
                </a:r>
                <a:r>
                  <a:rPr lang="cs-CZ" sz="2800" baseline="-25000" dirty="0">
                    <a:latin typeface="+mj-lt"/>
                  </a:rPr>
                  <a:t>3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 err="1">
                    <a:latin typeface="+mn-lt"/>
                  </a:rPr>
                  <a:t>s</a:t>
                </a:r>
                <a:r>
                  <a:rPr lang="cs-CZ" sz="2800" baseline="-25000" dirty="0" err="1">
                    <a:latin typeface="+mn-lt"/>
                  </a:rPr>
                  <a:t>m</a:t>
                </a:r>
                <a:endParaRPr lang="cs-CZ" sz="2800" baseline="-25000" dirty="0">
                  <a:latin typeface="+mn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45" name="Jednoduché závorky 44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34847" name="Picture 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80" y="3573308"/>
              <a:ext cx="142688" cy="61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Skupina 33"/>
          <p:cNvGrpSpPr>
            <a:grpSpLocks/>
          </p:cNvGrpSpPr>
          <p:nvPr/>
        </p:nvGrpSpPr>
        <p:grpSpPr bwMode="auto">
          <a:xfrm>
            <a:off x="7956550" y="2060575"/>
            <a:ext cx="719138" cy="2592388"/>
            <a:chOff x="1115616" y="4221088"/>
            <a:chExt cx="720080" cy="2564904"/>
          </a:xfrm>
        </p:grpSpPr>
        <p:grpSp>
          <p:nvGrpSpPr>
            <p:cNvPr id="34842" name="Skupina 8"/>
            <p:cNvGrpSpPr>
              <a:grpSpLocks/>
            </p:cNvGrpSpPr>
            <p:nvPr/>
          </p:nvGrpSpPr>
          <p:grpSpPr bwMode="auto">
            <a:xfrm>
              <a:off x="1115616" y="4221088"/>
              <a:ext cx="720080" cy="2564904"/>
              <a:chOff x="1979712" y="4293096"/>
              <a:chExt cx="720080" cy="2564904"/>
            </a:xfrm>
          </p:grpSpPr>
          <p:sp>
            <p:nvSpPr>
              <p:cNvPr id="62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x</a:t>
                </a:r>
                <a:r>
                  <a:rPr lang="cs-CZ" sz="2800" baseline="-25000" dirty="0">
                    <a:latin typeface="+mn-lt"/>
                    <a:cs typeface="+mn-cs"/>
                  </a:rPr>
                  <a:t>1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x</a:t>
                </a:r>
                <a:r>
                  <a:rPr lang="cs-CZ" sz="2800" baseline="-25000" dirty="0">
                    <a:latin typeface="+mj-lt"/>
                  </a:rPr>
                  <a:t>2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x</a:t>
                </a:r>
                <a:r>
                  <a:rPr lang="cs-CZ" sz="2800" baseline="-25000" dirty="0">
                    <a:latin typeface="+mj-lt"/>
                  </a:rPr>
                  <a:t>3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baseline="-25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 err="1">
                    <a:latin typeface="+mn-lt"/>
                  </a:rPr>
                  <a:t>x</a:t>
                </a:r>
                <a:r>
                  <a:rPr lang="cs-CZ" sz="2800" baseline="-25000" dirty="0" err="1">
                    <a:latin typeface="+mn-lt"/>
                  </a:rPr>
                  <a:t>n</a:t>
                </a:r>
                <a:endParaRPr lang="cs-CZ" sz="2800" baseline="-25000" dirty="0">
                  <a:latin typeface="+mn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63" name="Jednoduché závorky 62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34843" name="Picture 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66813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" name="TextovéPole 64"/>
          <p:cNvSpPr txBox="1"/>
          <p:nvPr/>
        </p:nvSpPr>
        <p:spPr>
          <a:xfrm>
            <a:off x="7451725" y="3070225"/>
            <a:ext cx="3603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latin typeface="+mn-lt"/>
              </a:rPr>
              <a:t>•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7451725" y="1412875"/>
            <a:ext cx="3603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latin typeface="+mn-lt"/>
              </a:rPr>
              <a:t>•</a:t>
            </a:r>
          </a:p>
        </p:txBody>
      </p:sp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341438"/>
            <a:ext cx="28733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Přímá spojovací čára 70"/>
          <p:cNvCxnSpPr/>
          <p:nvPr/>
        </p:nvCxnSpPr>
        <p:spPr>
          <a:xfrm>
            <a:off x="2195513" y="5373688"/>
            <a:ext cx="6408737" cy="0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296988"/>
            <a:ext cx="323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341438"/>
            <a:ext cx="3143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ovéPole 69"/>
          <p:cNvSpPr txBox="1"/>
          <p:nvPr/>
        </p:nvSpPr>
        <p:spPr>
          <a:xfrm>
            <a:off x="323850" y="4797425"/>
            <a:ext cx="28082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latin typeface="+mn-lt"/>
                <a:cs typeface="Arial" charset="0"/>
              </a:rPr>
              <a:t>1. řádek	</a:t>
            </a:r>
            <a:r>
              <a:rPr lang="cs-CZ" sz="2800" dirty="0" err="1">
                <a:latin typeface="+mn-lt"/>
                <a:cs typeface="Arial" charset="0"/>
              </a:rPr>
              <a:t>s</a:t>
            </a:r>
            <a:r>
              <a:rPr lang="cs-CZ" sz="2800" baseline="-25000" dirty="0" err="1">
                <a:latin typeface="+mn-lt"/>
                <a:cs typeface="Arial" charset="0"/>
              </a:rPr>
              <a:t>m</a:t>
            </a:r>
            <a:r>
              <a:rPr lang="cs-CZ" sz="2800" baseline="-25000" dirty="0">
                <a:latin typeface="+mn-lt"/>
                <a:cs typeface="Arial" charset="0"/>
              </a:rPr>
              <a:t>+1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50825" y="5354638"/>
            <a:ext cx="28813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latin typeface="+mn-lt"/>
                <a:cs typeface="Arial" charset="0"/>
              </a:rPr>
              <a:t>2. řádek 	</a:t>
            </a:r>
            <a:r>
              <a:rPr lang="cs-CZ" sz="2800" dirty="0" err="1">
                <a:latin typeface="+mn-lt"/>
                <a:cs typeface="Arial" charset="0"/>
              </a:rPr>
              <a:t>s</a:t>
            </a:r>
            <a:r>
              <a:rPr lang="cs-CZ" sz="2800" baseline="-25000" dirty="0" err="1">
                <a:latin typeface="+mn-lt"/>
                <a:cs typeface="Arial" charset="0"/>
              </a:rPr>
              <a:t>m</a:t>
            </a:r>
            <a:r>
              <a:rPr lang="cs-CZ" sz="2800" baseline="-25000" dirty="0">
                <a:latin typeface="+mn-lt"/>
                <a:cs typeface="Arial" charset="0"/>
              </a:rPr>
              <a:t>+2</a:t>
            </a:r>
          </a:p>
        </p:txBody>
      </p:sp>
      <p:cxnSp>
        <p:nvCxnSpPr>
          <p:cNvPr id="76" name="Přímá spojovací čára 75"/>
          <p:cNvCxnSpPr/>
          <p:nvPr/>
        </p:nvCxnSpPr>
        <p:spPr>
          <a:xfrm>
            <a:off x="2195513" y="5949950"/>
            <a:ext cx="6408737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3995738" y="4868863"/>
            <a:ext cx="3240087" cy="431800"/>
          </a:xfrm>
          <a:prstGeom prst="rect">
            <a:avLst/>
          </a:prstGeom>
          <a:solidFill>
            <a:srgbClr val="CC0066">
              <a:alpha val="47000"/>
            </a:srgbClr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8" name="Přímá spojovací čára 77"/>
          <p:cNvCxnSpPr/>
          <p:nvPr/>
        </p:nvCxnSpPr>
        <p:spPr>
          <a:xfrm>
            <a:off x="5076825" y="1916113"/>
            <a:ext cx="0" cy="4608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délník 82"/>
          <p:cNvSpPr/>
          <p:nvPr/>
        </p:nvSpPr>
        <p:spPr>
          <a:xfrm>
            <a:off x="4859338" y="5516563"/>
            <a:ext cx="433387" cy="433387"/>
          </a:xfrm>
          <a:prstGeom prst="rect">
            <a:avLst/>
          </a:prstGeom>
          <a:solidFill>
            <a:srgbClr val="0033CC">
              <a:alpha val="44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4" name="TextovéPole 83"/>
          <p:cNvSpPr txBox="1"/>
          <p:nvPr/>
        </p:nvSpPr>
        <p:spPr>
          <a:xfrm>
            <a:off x="1547813" y="6218238"/>
            <a:ext cx="28082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CC0066"/>
                </a:solidFill>
                <a:latin typeface="+mn-lt"/>
                <a:cs typeface="Arial" charset="0"/>
              </a:rPr>
              <a:t>měrné spotřeby</a:t>
            </a:r>
          </a:p>
        </p:txBody>
      </p:sp>
      <p:sp>
        <p:nvSpPr>
          <p:cNvPr id="85" name="TextovéPole 84"/>
          <p:cNvSpPr txBox="1">
            <a:spLocks noChangeArrowheads="1"/>
          </p:cNvSpPr>
          <p:nvPr/>
        </p:nvSpPr>
        <p:spPr bwMode="auto">
          <a:xfrm>
            <a:off x="5940425" y="6237288"/>
            <a:ext cx="2808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800">
                <a:solidFill>
                  <a:srgbClr val="0033CC"/>
                </a:solidFill>
              </a:rPr>
              <a:t>měrný výtěžek</a:t>
            </a:r>
          </a:p>
        </p:txBody>
      </p:sp>
      <p:cxnSp>
        <p:nvCxnSpPr>
          <p:cNvPr id="87" name="Přímá spojovací šipka 86"/>
          <p:cNvCxnSpPr>
            <a:stCxn id="84" idx="0"/>
          </p:cNvCxnSpPr>
          <p:nvPr/>
        </p:nvCxnSpPr>
        <p:spPr>
          <a:xfrm flipV="1">
            <a:off x="2951163" y="5084763"/>
            <a:ext cx="1404937" cy="1133475"/>
          </a:xfrm>
          <a:prstGeom prst="straightConnector1">
            <a:avLst/>
          </a:prstGeom>
          <a:ln w="635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šipka 88"/>
          <p:cNvCxnSpPr>
            <a:stCxn id="85" idx="0"/>
          </p:cNvCxnSpPr>
          <p:nvPr/>
        </p:nvCxnSpPr>
        <p:spPr>
          <a:xfrm flipH="1" flipV="1">
            <a:off x="5435600" y="5732463"/>
            <a:ext cx="1908175" cy="504825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/>
          <p:cNvSpPr txBox="1"/>
          <p:nvPr/>
        </p:nvSpPr>
        <p:spPr>
          <a:xfrm>
            <a:off x="1042988" y="6034088"/>
            <a:ext cx="431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5400" dirty="0">
                <a:solidFill>
                  <a:srgbClr val="CC0066"/>
                </a:solidFill>
                <a:latin typeface="+mn-lt"/>
              </a:rPr>
              <a:t>+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5435600" y="6021388"/>
            <a:ext cx="431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5400" dirty="0">
                <a:solidFill>
                  <a:srgbClr val="0033CC"/>
                </a:solidFill>
                <a:latin typeface="+mn-lt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0" grpId="0"/>
      <p:bldP spid="75" grpId="0"/>
      <p:bldP spid="77" grpId="0" animBg="1"/>
      <p:bldP spid="83" grpId="0" animBg="1"/>
      <p:bldP spid="84" grpId="0"/>
      <p:bldP spid="85" grpId="0"/>
      <p:bldP spid="90" grpId="0"/>
      <p:bldP spid="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u="sng" dirty="0" smtClean="0"/>
              <a:t>Výpočet množství vedlejšího produktu</a:t>
            </a:r>
            <a:endParaRPr lang="cs-CZ" u="sng" dirty="0"/>
          </a:p>
        </p:txBody>
      </p:sp>
      <p:grpSp>
        <p:nvGrpSpPr>
          <p:cNvPr id="3" name="Skupina 12"/>
          <p:cNvGrpSpPr>
            <a:grpSpLocks/>
          </p:cNvGrpSpPr>
          <p:nvPr/>
        </p:nvGrpSpPr>
        <p:grpSpPr bwMode="auto">
          <a:xfrm>
            <a:off x="1403350" y="1700213"/>
            <a:ext cx="7056438" cy="1368425"/>
            <a:chOff x="1403648" y="1700535"/>
            <a:chExt cx="7056784" cy="1368425"/>
          </a:xfrm>
        </p:grpSpPr>
        <p:sp>
          <p:nvSpPr>
            <p:cNvPr id="16" name="Zaoblený obdélník 15"/>
            <p:cNvSpPr/>
            <p:nvPr/>
          </p:nvSpPr>
          <p:spPr>
            <a:xfrm>
              <a:off x="1403648" y="1700535"/>
              <a:ext cx="7056784" cy="136842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1619559" y="1771972"/>
              <a:ext cx="6697991" cy="831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cs-CZ" sz="3600" dirty="0" err="1">
                  <a:latin typeface="+mn-lt"/>
                  <a:cs typeface="Arial" charset="0"/>
                </a:rPr>
                <a:t>s</a:t>
              </a:r>
              <a:r>
                <a:rPr lang="cs-CZ" sz="3600" baseline="-25000" dirty="0" err="1">
                  <a:latin typeface="+mn-lt"/>
                  <a:cs typeface="Arial" charset="0"/>
                </a:rPr>
                <a:t>m</a:t>
              </a:r>
              <a:r>
                <a:rPr lang="cs-CZ" sz="3600" baseline="-25000" dirty="0">
                  <a:latin typeface="+mn-lt"/>
                  <a:cs typeface="Arial" charset="0"/>
                </a:rPr>
                <a:t>+1</a:t>
              </a:r>
              <a:r>
                <a:rPr lang="cs-CZ" sz="3600" dirty="0">
                  <a:latin typeface="+mn-lt"/>
                  <a:cs typeface="Arial" charset="0"/>
                </a:rPr>
                <a:t> = </a:t>
              </a:r>
              <a:r>
                <a:rPr lang="cs-CZ" sz="3600" dirty="0" err="1">
                  <a:latin typeface="+mn-lt"/>
                  <a:cs typeface="Arial" charset="0"/>
                </a:rPr>
                <a:t>s</a:t>
              </a:r>
              <a:r>
                <a:rPr lang="cs-CZ" sz="3600" baseline="-25000" dirty="0" err="1">
                  <a:latin typeface="+mn-lt"/>
                  <a:cs typeface="Arial" charset="0"/>
                </a:rPr>
                <a:t>m</a:t>
              </a:r>
              <a:r>
                <a:rPr lang="cs-CZ" sz="3600" baseline="-25000" dirty="0">
                  <a:latin typeface="+mn-lt"/>
                  <a:cs typeface="Arial" charset="0"/>
                </a:rPr>
                <a:t>+2 </a:t>
              </a:r>
              <a:r>
                <a:rPr lang="cs-CZ" sz="3600" dirty="0">
                  <a:latin typeface="+mn-lt"/>
                </a:rPr>
                <a:t>	</a:t>
              </a:r>
              <a:r>
                <a:rPr lang="cs-CZ" sz="3200" b="1" dirty="0">
                  <a:latin typeface="+mn-lt"/>
                </a:rPr>
                <a:t>vyrovnaná bilance</a:t>
              </a:r>
              <a:endParaRPr lang="cs-CZ" sz="3200" b="1" baseline="-25000" dirty="0">
                <a:latin typeface="+mn-lt"/>
              </a:endParaRPr>
            </a:p>
          </p:txBody>
        </p:sp>
      </p:grpSp>
      <p:grpSp>
        <p:nvGrpSpPr>
          <p:cNvPr id="4" name="Skupina 22"/>
          <p:cNvGrpSpPr>
            <a:grpSpLocks/>
          </p:cNvGrpSpPr>
          <p:nvPr/>
        </p:nvGrpSpPr>
        <p:grpSpPr bwMode="auto">
          <a:xfrm>
            <a:off x="1403350" y="3355975"/>
            <a:ext cx="7056438" cy="1368425"/>
            <a:chOff x="1403648" y="3356719"/>
            <a:chExt cx="7056784" cy="1368425"/>
          </a:xfrm>
        </p:grpSpPr>
        <p:sp>
          <p:nvSpPr>
            <p:cNvPr id="17" name="Zaoblený obdélník 16"/>
            <p:cNvSpPr/>
            <p:nvPr/>
          </p:nvSpPr>
          <p:spPr>
            <a:xfrm>
              <a:off x="1403648" y="3356719"/>
              <a:ext cx="7056784" cy="1368425"/>
            </a:xfrm>
            <a:prstGeom prst="roundRect">
              <a:avLst/>
            </a:prstGeom>
            <a:solidFill>
              <a:srgbClr val="CC0066">
                <a:alpha val="20000"/>
              </a:srgb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5849" name="TextovéPole 17"/>
            <p:cNvSpPr txBox="1">
              <a:spLocks noChangeArrowheads="1"/>
            </p:cNvSpPr>
            <p:nvPr/>
          </p:nvSpPr>
          <p:spPr bwMode="auto">
            <a:xfrm>
              <a:off x="1619559" y="3428157"/>
              <a:ext cx="6840873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3600"/>
                <a:t>s</a:t>
              </a:r>
              <a:r>
                <a:rPr lang="cs-CZ" altLang="en-US" sz="3600" baseline="-25000"/>
                <a:t>m+1</a:t>
              </a:r>
              <a:r>
                <a:rPr lang="cs-CZ" altLang="en-US" sz="3600"/>
                <a:t> &gt; s</a:t>
              </a:r>
              <a:r>
                <a:rPr lang="cs-CZ" altLang="en-US" sz="3600" baseline="-25000"/>
                <a:t>m+2 </a:t>
              </a:r>
              <a:r>
                <a:rPr lang="cs-CZ" altLang="en-US" sz="3600"/>
                <a:t>	</a:t>
              </a:r>
              <a:r>
                <a:rPr lang="cs-CZ" altLang="en-US" b="1"/>
                <a:t>spotřeba &gt; výtěžek</a:t>
              </a:r>
              <a:endParaRPr lang="cs-CZ" altLang="en-US" b="1" baseline="-25000"/>
            </a:p>
          </p:txBody>
        </p:sp>
      </p:grpSp>
      <p:grpSp>
        <p:nvGrpSpPr>
          <p:cNvPr id="5" name="Skupina 23"/>
          <p:cNvGrpSpPr>
            <a:grpSpLocks/>
          </p:cNvGrpSpPr>
          <p:nvPr/>
        </p:nvGrpSpPr>
        <p:grpSpPr bwMode="auto">
          <a:xfrm>
            <a:off x="1403350" y="5156200"/>
            <a:ext cx="7056438" cy="1368425"/>
            <a:chOff x="1403648" y="5156919"/>
            <a:chExt cx="7056784" cy="1368425"/>
          </a:xfrm>
        </p:grpSpPr>
        <p:sp>
          <p:nvSpPr>
            <p:cNvPr id="21" name="Zaoblený obdélník 20"/>
            <p:cNvSpPr/>
            <p:nvPr/>
          </p:nvSpPr>
          <p:spPr>
            <a:xfrm>
              <a:off x="1403648" y="5156919"/>
              <a:ext cx="7056784" cy="1368425"/>
            </a:xfrm>
            <a:prstGeom prst="roundRect">
              <a:avLst/>
            </a:prstGeom>
            <a:solidFill>
              <a:srgbClr val="00CC00">
                <a:alpha val="20000"/>
              </a:srgbClr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5847" name="TextovéPole 21"/>
            <p:cNvSpPr txBox="1">
              <a:spLocks noChangeArrowheads="1"/>
            </p:cNvSpPr>
            <p:nvPr/>
          </p:nvSpPr>
          <p:spPr bwMode="auto">
            <a:xfrm>
              <a:off x="1619559" y="5228357"/>
              <a:ext cx="6840873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3600"/>
                <a:t>s</a:t>
              </a:r>
              <a:r>
                <a:rPr lang="cs-CZ" altLang="en-US" sz="3600" baseline="-25000"/>
                <a:t>m+1</a:t>
              </a:r>
              <a:r>
                <a:rPr lang="cs-CZ" altLang="en-US" sz="3600"/>
                <a:t> &lt; s</a:t>
              </a:r>
              <a:r>
                <a:rPr lang="cs-CZ" altLang="en-US" sz="3600" baseline="-25000"/>
                <a:t>m+2 </a:t>
              </a:r>
              <a:r>
                <a:rPr lang="cs-CZ" altLang="en-US" sz="3600"/>
                <a:t>	</a:t>
              </a:r>
              <a:r>
                <a:rPr lang="cs-CZ" altLang="en-US" b="1"/>
                <a:t>spotřeba &lt; výtěžek</a:t>
              </a:r>
              <a:endParaRPr lang="cs-CZ" altLang="en-US" b="1" baseline="-25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0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1115616" y="0"/>
            <a:ext cx="7276427" cy="1143000"/>
          </a:xfrm>
        </p:spPr>
        <p:txBody>
          <a:bodyPr>
            <a:normAutofit/>
          </a:bodyPr>
          <a:lstStyle/>
          <a:p>
            <a:pPr marL="742950" indent="-742950" eaLnBrk="1" hangingPunct="1">
              <a:defRPr/>
            </a:pPr>
            <a:r>
              <a:rPr lang="cs-CZ" sz="3300" u="sng" dirty="0" smtClean="0"/>
              <a:t>Bilance ve sdružené výrobě – příklad </a:t>
            </a:r>
            <a:endParaRPr lang="cs-CZ" sz="3300" u="sng" dirty="0"/>
          </a:p>
        </p:txBody>
      </p:sp>
      <p:sp>
        <p:nvSpPr>
          <p:cNvPr id="204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5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19" y="1007873"/>
            <a:ext cx="7998645" cy="28531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896920"/>
            <a:ext cx="3528392" cy="28454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4725144"/>
            <a:ext cx="403919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438" y="1844675"/>
            <a:ext cx="7407275" cy="266382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5400" b="1" u="dotted" cap="small" dirty="0" smtClean="0"/>
              <a:t>BILANČNÍ MODELY</a:t>
            </a:r>
          </a:p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5400" b="1" cap="small" smtClean="0"/>
              <a:t>stupňovitá </a:t>
            </a:r>
            <a:r>
              <a:rPr lang="cs-CZ" sz="5400" b="1" cap="small" dirty="0" smtClean="0"/>
              <a:t>výroba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smtClean="0"/>
              <a:t>Stupňovitá výroba</a:t>
            </a:r>
            <a:endParaRPr lang="cs-CZ" u="sng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268413"/>
            <a:ext cx="8101012" cy="15843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cs-CZ" altLang="en-US" smtClean="0"/>
              <a:t>Bilance stupňovité výroby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cs-CZ" altLang="en-US" smtClean="0"/>
              <a:t>Stanovení úkolů pro jednotlivé výrobní stupně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en-US" smtClean="0"/>
          </a:p>
        </p:txBody>
      </p:sp>
      <p:sp>
        <p:nvSpPr>
          <p:cNvPr id="11" name="Šipka doprava 10"/>
          <p:cNvSpPr/>
          <p:nvPr/>
        </p:nvSpPr>
        <p:spPr>
          <a:xfrm>
            <a:off x="1258888" y="1341438"/>
            <a:ext cx="1081087" cy="503237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067175" y="3429000"/>
            <a:ext cx="1296988" cy="50482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067175" y="4437063"/>
            <a:ext cx="1296988" cy="50482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067175" y="5949950"/>
            <a:ext cx="1296988" cy="50323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6" name="Přímá spojovací šipka 15"/>
          <p:cNvCxnSpPr>
            <a:endCxn id="12" idx="0"/>
          </p:cNvCxnSpPr>
          <p:nvPr/>
        </p:nvCxnSpPr>
        <p:spPr>
          <a:xfrm>
            <a:off x="4716463" y="2997200"/>
            <a:ext cx="0" cy="431800"/>
          </a:xfrm>
          <a:prstGeom prst="straightConnector1">
            <a:avLst/>
          </a:prstGeom>
          <a:ln w="635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12" idx="2"/>
            <a:endCxn id="13" idx="0"/>
          </p:cNvCxnSpPr>
          <p:nvPr/>
        </p:nvCxnSpPr>
        <p:spPr>
          <a:xfrm>
            <a:off x="4716463" y="3933825"/>
            <a:ext cx="0" cy="503238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4716463" y="4941888"/>
            <a:ext cx="0" cy="431800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4716463" y="5516563"/>
            <a:ext cx="0" cy="433387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4716463" y="6426200"/>
            <a:ext cx="0" cy="431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4572000" y="3429000"/>
            <a:ext cx="504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latin typeface="+mn-lt"/>
                <a:cs typeface="Arial" charset="0"/>
              </a:rPr>
              <a:t>1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500563" y="4437063"/>
            <a:ext cx="5032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latin typeface="+mn-lt"/>
                <a:cs typeface="Arial" charset="0"/>
              </a:rPr>
              <a:t>2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500563" y="5949950"/>
            <a:ext cx="5032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latin typeface="+mn-lt"/>
                <a:cs typeface="Arial" charset="0"/>
              </a:rPr>
              <a:t>n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195513" y="6334125"/>
            <a:ext cx="21605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FF0000"/>
                </a:solidFill>
                <a:latin typeface="+mn-lt"/>
                <a:cs typeface="Arial" charset="0"/>
              </a:rPr>
              <a:t>plán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1042988" y="2781300"/>
            <a:ext cx="33131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solidFill>
                  <a:srgbClr val="CC0066"/>
                </a:solidFill>
                <a:latin typeface="+mn-lt"/>
                <a:cs typeface="Arial" charset="0"/>
              </a:rPr>
              <a:t>materiálové vstupy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651500" y="4652963"/>
            <a:ext cx="3492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0033CC"/>
                </a:solidFill>
                <a:latin typeface="+mn-lt"/>
                <a:cs typeface="Arial" charset="0"/>
              </a:rPr>
              <a:t>polotovary kolik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587500" y="427038"/>
            <a:ext cx="749935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742950" indent="-742950">
              <a:defRPr/>
            </a:pPr>
            <a:r>
              <a:rPr lang="cs-CZ" sz="4300" u="sng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Bilanční model i-</a:t>
            </a:r>
            <a:r>
              <a:rPr lang="cs-CZ" sz="4300" u="sng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tého</a:t>
            </a:r>
            <a:r>
              <a:rPr lang="cs-CZ" sz="4300" u="sng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stupně</a:t>
            </a: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891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8919" name="Rectangle 12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" name="Jednoduché závorky 11"/>
          <p:cNvSpPr/>
          <p:nvPr/>
        </p:nvSpPr>
        <p:spPr>
          <a:xfrm>
            <a:off x="1187450" y="1773238"/>
            <a:ext cx="1368425" cy="1871662"/>
          </a:xfrm>
          <a:prstGeom prst="bracketPair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924300" y="2276475"/>
            <a:ext cx="2232025" cy="108108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Jednoduché závorky 14"/>
          <p:cNvSpPr/>
          <p:nvPr/>
        </p:nvSpPr>
        <p:spPr>
          <a:xfrm>
            <a:off x="7524750" y="1773238"/>
            <a:ext cx="1368425" cy="1871662"/>
          </a:xfrm>
          <a:prstGeom prst="bracketPair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3924300" y="2636838"/>
            <a:ext cx="2232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b="1" dirty="0">
                <a:latin typeface="+mn-lt"/>
                <a:cs typeface="Arial" charset="0"/>
              </a:rPr>
              <a:t>i – </a:t>
            </a:r>
            <a:r>
              <a:rPr lang="cs-CZ" sz="2400" b="1" dirty="0" err="1">
                <a:latin typeface="+mn-lt"/>
                <a:cs typeface="Arial" charset="0"/>
              </a:rPr>
              <a:t>tý</a:t>
            </a:r>
            <a:r>
              <a:rPr lang="cs-CZ" sz="2400" b="1" dirty="0">
                <a:latin typeface="+mn-lt"/>
                <a:cs typeface="Arial" charset="0"/>
              </a:rPr>
              <a:t> stupeň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403350" y="1700213"/>
            <a:ext cx="936625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dirty="0">
                <a:latin typeface="+mn-lt"/>
                <a:cs typeface="Arial" charset="0"/>
              </a:rPr>
              <a:t>m</a:t>
            </a:r>
            <a:r>
              <a:rPr lang="cs-CZ" sz="3200" baseline="-25000" dirty="0">
                <a:latin typeface="+mn-lt"/>
                <a:cs typeface="Arial" charset="0"/>
              </a:rPr>
              <a:t>i1</a:t>
            </a:r>
          </a:p>
          <a:p>
            <a:pPr algn="ctr">
              <a:defRPr/>
            </a:pPr>
            <a:r>
              <a:rPr lang="cs-CZ" sz="3200" dirty="0">
                <a:latin typeface="+mn-lt"/>
                <a:cs typeface="Arial" charset="0"/>
              </a:rPr>
              <a:t>m</a:t>
            </a:r>
            <a:r>
              <a:rPr lang="cs-CZ" sz="3200" baseline="-25000" dirty="0">
                <a:latin typeface="+mn-lt"/>
                <a:cs typeface="Arial" charset="0"/>
              </a:rPr>
              <a:t>i2</a:t>
            </a:r>
          </a:p>
          <a:p>
            <a:pPr algn="ctr">
              <a:defRPr/>
            </a:pPr>
            <a:endParaRPr lang="cs-CZ" dirty="0"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cs-CZ" sz="3200" dirty="0" err="1">
                <a:latin typeface="+mn-lt"/>
                <a:cs typeface="Arial" charset="0"/>
              </a:rPr>
              <a:t>m</a:t>
            </a:r>
            <a:r>
              <a:rPr lang="cs-CZ" sz="3200" baseline="-25000" dirty="0" err="1">
                <a:latin typeface="+mn-lt"/>
                <a:cs typeface="Arial" charset="0"/>
              </a:rPr>
              <a:t>ir</a:t>
            </a:r>
            <a:endParaRPr lang="cs-CZ" sz="3200" baseline="-25000" dirty="0">
              <a:latin typeface="+mn-lt"/>
              <a:cs typeface="Arial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740650" y="1700213"/>
            <a:ext cx="935038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dirty="0">
                <a:latin typeface="+mn-lt"/>
                <a:cs typeface="Arial" charset="0"/>
              </a:rPr>
              <a:t>p</a:t>
            </a:r>
            <a:r>
              <a:rPr lang="cs-CZ" sz="3200" baseline="-25000" dirty="0">
                <a:latin typeface="+mn-lt"/>
                <a:cs typeface="Arial" charset="0"/>
              </a:rPr>
              <a:t>i1</a:t>
            </a:r>
          </a:p>
          <a:p>
            <a:pPr algn="ctr">
              <a:defRPr/>
            </a:pPr>
            <a:r>
              <a:rPr lang="cs-CZ" sz="3200" dirty="0">
                <a:latin typeface="+mn-lt"/>
                <a:cs typeface="Arial" charset="0"/>
              </a:rPr>
              <a:t>p</a:t>
            </a:r>
            <a:r>
              <a:rPr lang="cs-CZ" sz="3200" baseline="-25000" dirty="0">
                <a:latin typeface="+mn-lt"/>
                <a:cs typeface="Arial" charset="0"/>
              </a:rPr>
              <a:t>i2</a:t>
            </a:r>
          </a:p>
          <a:p>
            <a:pPr algn="ctr">
              <a:defRPr/>
            </a:pPr>
            <a:endParaRPr lang="cs-CZ" dirty="0"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cs-CZ" sz="3200" dirty="0" err="1">
                <a:latin typeface="+mn-lt"/>
                <a:cs typeface="Arial" charset="0"/>
              </a:rPr>
              <a:t>p</a:t>
            </a:r>
            <a:r>
              <a:rPr lang="cs-CZ" sz="3200" baseline="-25000" dirty="0" err="1">
                <a:latin typeface="+mn-lt"/>
                <a:cs typeface="Arial" charset="0"/>
              </a:rPr>
              <a:t>is</a:t>
            </a:r>
            <a:endParaRPr lang="cs-CZ" sz="3200" baseline="-25000" dirty="0">
              <a:latin typeface="+mn-lt"/>
              <a:cs typeface="Arial" charset="0"/>
            </a:endParaRPr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2555875" y="2420938"/>
            <a:ext cx="136842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2555875" y="2781300"/>
            <a:ext cx="136842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2555875" y="3141663"/>
            <a:ext cx="136842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6156325" y="2420938"/>
            <a:ext cx="136842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6156325" y="2781300"/>
            <a:ext cx="136842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6156325" y="3141663"/>
            <a:ext cx="136842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65413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65413"/>
            <a:ext cx="1412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971550" y="4005263"/>
            <a:ext cx="25209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solidFill>
                  <a:srgbClr val="0033CC"/>
                </a:solidFill>
                <a:latin typeface="+mn-lt"/>
                <a:cs typeface="Arial" charset="0"/>
              </a:rPr>
              <a:t>sloupcový vektor vstupu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443663" y="4005263"/>
            <a:ext cx="266541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solidFill>
                  <a:srgbClr val="CC0066"/>
                </a:solidFill>
                <a:latin typeface="+mn-lt"/>
                <a:cs typeface="Arial" charset="0"/>
              </a:rPr>
              <a:t>sloupcový vektor výstupu</a:t>
            </a:r>
          </a:p>
        </p:txBody>
      </p:sp>
      <p:sp>
        <p:nvSpPr>
          <p:cNvPr id="389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893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3492500" y="4508500"/>
            <a:ext cx="30956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latin typeface="+mn-lt"/>
                <a:cs typeface="Arial" charset="0"/>
              </a:rPr>
              <a:t>výrobní stupeň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971550" y="5805488"/>
            <a:ext cx="81724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  <a:cs typeface="Arial" charset="0"/>
              </a:rPr>
              <a:t>transformace j = 1, 2,… </a:t>
            </a:r>
            <a:r>
              <a:rPr lang="cs-CZ" sz="2800" dirty="0" err="1">
                <a:latin typeface="+mn-lt"/>
                <a:cs typeface="Arial" charset="0"/>
              </a:rPr>
              <a:t>r</a:t>
            </a:r>
            <a:r>
              <a:rPr lang="cs-CZ" sz="2800" baseline="-25000" dirty="0" err="1">
                <a:latin typeface="+mn-lt"/>
                <a:cs typeface="Arial" charset="0"/>
              </a:rPr>
              <a:t>i</a:t>
            </a:r>
            <a:r>
              <a:rPr lang="cs-CZ" sz="2800" dirty="0">
                <a:latin typeface="+mn-lt"/>
                <a:cs typeface="Arial" charset="0"/>
              </a:rPr>
              <a:t> vstupů v množství </a:t>
            </a:r>
            <a:r>
              <a:rPr lang="cs-CZ" sz="2800" dirty="0" err="1">
                <a:latin typeface="+mn-lt"/>
                <a:cs typeface="Arial" charset="0"/>
              </a:rPr>
              <a:t>m</a:t>
            </a:r>
            <a:r>
              <a:rPr lang="cs-CZ" sz="2800" baseline="-25000" dirty="0" err="1">
                <a:latin typeface="+mn-lt"/>
                <a:cs typeface="Arial" charset="0"/>
              </a:rPr>
              <a:t>ij</a:t>
            </a:r>
            <a:r>
              <a:rPr lang="cs-CZ" sz="2800" dirty="0">
                <a:latin typeface="+mn-lt"/>
                <a:cs typeface="Arial" charset="0"/>
              </a:rPr>
              <a:t> na k = 1, 2, … </a:t>
            </a:r>
            <a:r>
              <a:rPr lang="cs-CZ" sz="2800" dirty="0" err="1">
                <a:latin typeface="+mn-lt"/>
                <a:cs typeface="Arial" charset="0"/>
              </a:rPr>
              <a:t>s</a:t>
            </a:r>
            <a:r>
              <a:rPr lang="cs-CZ" sz="2800" baseline="-25000" dirty="0" err="1">
                <a:latin typeface="+mn-lt"/>
                <a:cs typeface="Arial" charset="0"/>
              </a:rPr>
              <a:t>j</a:t>
            </a:r>
            <a:r>
              <a:rPr lang="cs-CZ" sz="2800" dirty="0">
                <a:latin typeface="+mn-lt"/>
                <a:cs typeface="Arial" charset="0"/>
              </a:rPr>
              <a:t> výstupů v množství p</a:t>
            </a:r>
            <a:r>
              <a:rPr lang="cs-CZ" sz="2800" baseline="-25000" dirty="0">
                <a:latin typeface="+mn-lt"/>
                <a:cs typeface="Arial" charset="0"/>
              </a:rPr>
              <a:t>ij</a:t>
            </a:r>
          </a:p>
        </p:txBody>
      </p:sp>
      <p:sp>
        <p:nvSpPr>
          <p:cNvPr id="36" name="Šipka doprava 35"/>
          <p:cNvSpPr/>
          <p:nvPr/>
        </p:nvSpPr>
        <p:spPr>
          <a:xfrm rot="5400000">
            <a:off x="4644232" y="5230019"/>
            <a:ext cx="647700" cy="503237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94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8942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3325"/>
            <a:ext cx="5683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894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8945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013325"/>
            <a:ext cx="431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Bilanční model i-</a:t>
            </a:r>
            <a:r>
              <a:rPr lang="cs-CZ" u="sng" dirty="0" err="1" smtClean="0"/>
              <a:t>tého</a:t>
            </a:r>
            <a:r>
              <a:rPr lang="cs-CZ" u="sng" dirty="0" smtClean="0"/>
              <a:t> stupně</a:t>
            </a:r>
            <a:endParaRPr lang="cs-CZ" u="sng" dirty="0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874963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1042988" y="4797425"/>
            <a:ext cx="71294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 err="1">
                <a:latin typeface="+mn-lt"/>
              </a:rPr>
              <a:t>V</a:t>
            </a:r>
            <a:r>
              <a:rPr lang="cs-CZ" sz="2800" baseline="-25000" dirty="0" err="1">
                <a:latin typeface="+mn-lt"/>
              </a:rPr>
              <a:t>i</a:t>
            </a:r>
            <a:r>
              <a:rPr lang="cs-CZ" sz="2800" baseline="-25000" dirty="0">
                <a:latin typeface="+mn-lt"/>
              </a:rPr>
              <a:t> </a:t>
            </a:r>
            <a:r>
              <a:rPr lang="cs-CZ" sz="2800" dirty="0">
                <a:latin typeface="+mn-lt"/>
              </a:rPr>
              <a:t>… </a:t>
            </a:r>
            <a:r>
              <a:rPr lang="cs-CZ" sz="2000" dirty="0">
                <a:latin typeface="+mn-lt"/>
              </a:rPr>
              <a:t>transformační matice (</a:t>
            </a:r>
            <a:r>
              <a:rPr lang="cs-CZ" sz="2000" dirty="0" err="1">
                <a:latin typeface="+mn-lt"/>
              </a:rPr>
              <a:t>r</a:t>
            </a:r>
            <a:r>
              <a:rPr lang="cs-CZ" sz="2000" baseline="-25000" dirty="0" err="1">
                <a:latin typeface="+mn-lt"/>
              </a:rPr>
              <a:t>i</a:t>
            </a:r>
            <a:r>
              <a:rPr lang="cs-CZ" sz="2000" dirty="0">
                <a:latin typeface="+mn-lt"/>
              </a:rPr>
              <a:t>, </a:t>
            </a:r>
            <a:r>
              <a:rPr lang="cs-CZ" sz="2000" dirty="0" err="1">
                <a:latin typeface="+mn-lt"/>
              </a:rPr>
              <a:t>s</a:t>
            </a:r>
            <a:r>
              <a:rPr lang="cs-CZ" sz="2000" baseline="-25000" dirty="0" err="1">
                <a:latin typeface="+mn-lt"/>
              </a:rPr>
              <a:t>j</a:t>
            </a:r>
            <a:r>
              <a:rPr lang="cs-CZ" sz="2000" dirty="0">
                <a:latin typeface="+mn-lt"/>
              </a:rPr>
              <a:t>)</a:t>
            </a:r>
            <a:endParaRPr lang="cs-CZ" sz="2000" b="1" baseline="-25000" dirty="0">
              <a:solidFill>
                <a:srgbClr val="0033CC"/>
              </a:solidFill>
              <a:latin typeface="+mn-lt"/>
            </a:endParaRPr>
          </a:p>
        </p:txBody>
      </p:sp>
      <p:grpSp>
        <p:nvGrpSpPr>
          <p:cNvPr id="3" name="Skupina 33"/>
          <p:cNvGrpSpPr>
            <a:grpSpLocks/>
          </p:cNvGrpSpPr>
          <p:nvPr/>
        </p:nvGrpSpPr>
        <p:grpSpPr bwMode="auto">
          <a:xfrm>
            <a:off x="1116013" y="1844675"/>
            <a:ext cx="1368425" cy="2636838"/>
            <a:chOff x="1115616" y="4221088"/>
            <a:chExt cx="720080" cy="2564904"/>
          </a:xfrm>
        </p:grpSpPr>
        <p:grpSp>
          <p:nvGrpSpPr>
            <p:cNvPr id="39972" name="Skupina 8"/>
            <p:cNvGrpSpPr>
              <a:grpSpLocks/>
            </p:cNvGrpSpPr>
            <p:nvPr/>
          </p:nvGrpSpPr>
          <p:grpSpPr bwMode="auto">
            <a:xfrm>
              <a:off x="1115616" y="4221088"/>
              <a:ext cx="720080" cy="2564904"/>
              <a:chOff x="1979712" y="4293096"/>
              <a:chExt cx="720080" cy="2564904"/>
            </a:xfrm>
          </p:grpSpPr>
          <p:sp>
            <p:nvSpPr>
              <p:cNvPr id="42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solidFill>
                      <a:srgbClr val="0033CC"/>
                    </a:solidFill>
                    <a:latin typeface="+mn-lt"/>
                    <a:cs typeface="+mn-cs"/>
                  </a:rPr>
                  <a:t>m</a:t>
                </a:r>
                <a:r>
                  <a:rPr lang="cs-CZ" sz="2800" baseline="-25000" dirty="0">
                    <a:solidFill>
                      <a:srgbClr val="0033CC"/>
                    </a:solidFill>
                    <a:latin typeface="+mn-lt"/>
                    <a:cs typeface="+mn-cs"/>
                  </a:rPr>
                  <a:t>i1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solidFill>
                      <a:srgbClr val="0033CC"/>
                    </a:solidFill>
                    <a:latin typeface="+mn-lt"/>
                    <a:cs typeface="Arial" charset="0"/>
                  </a:rPr>
                  <a:t>m</a:t>
                </a:r>
                <a:r>
                  <a:rPr lang="cs-CZ" sz="2800" baseline="-25000" dirty="0">
                    <a:solidFill>
                      <a:srgbClr val="0033CC"/>
                    </a:solidFill>
                    <a:latin typeface="+mn-lt"/>
                    <a:cs typeface="Arial" charset="0"/>
                  </a:rPr>
                  <a:t>i2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solidFill>
                      <a:srgbClr val="0033CC"/>
                    </a:solidFill>
                    <a:latin typeface="+mn-lt"/>
                    <a:cs typeface="Arial" charset="0"/>
                  </a:rPr>
                  <a:t>m</a:t>
                </a:r>
                <a:r>
                  <a:rPr lang="cs-CZ" sz="2800" baseline="-25000" dirty="0">
                    <a:solidFill>
                      <a:srgbClr val="0033CC"/>
                    </a:solidFill>
                    <a:latin typeface="+mn-lt"/>
                    <a:cs typeface="Arial" charset="0"/>
                  </a:rPr>
                  <a:t>i3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solidFill>
                    <a:srgbClr val="0033CC"/>
                  </a:solidFill>
                  <a:latin typeface="+mn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solidFill>
                    <a:srgbClr val="0033CC"/>
                  </a:solidFill>
                  <a:latin typeface="+mn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 err="1">
                    <a:solidFill>
                      <a:srgbClr val="0033CC"/>
                    </a:solidFill>
                    <a:latin typeface="+mn-lt"/>
                    <a:cs typeface="Arial" charset="0"/>
                  </a:rPr>
                  <a:t>m</a:t>
                </a:r>
                <a:r>
                  <a:rPr lang="cs-CZ" sz="2800" baseline="-25000" dirty="0" err="1">
                    <a:solidFill>
                      <a:srgbClr val="0033CC"/>
                    </a:solidFill>
                    <a:latin typeface="+mn-lt"/>
                    <a:cs typeface="Arial" charset="0"/>
                  </a:rPr>
                  <a:t>ir</a:t>
                </a:r>
                <a:endParaRPr lang="cs-CZ" sz="2800" baseline="-25000" dirty="0">
                  <a:solidFill>
                    <a:srgbClr val="0033CC"/>
                  </a:solidFill>
                  <a:latin typeface="+mn-lt"/>
                  <a:cs typeface="Arial" charset="0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45" name="Jednoduché závorky 44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39973" name="Picture 2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Skupina 43"/>
          <p:cNvGrpSpPr>
            <a:grpSpLocks/>
          </p:cNvGrpSpPr>
          <p:nvPr/>
        </p:nvGrpSpPr>
        <p:grpSpPr bwMode="auto">
          <a:xfrm>
            <a:off x="3348038" y="1844675"/>
            <a:ext cx="3671887" cy="2565400"/>
            <a:chOff x="5292080" y="4221088"/>
            <a:chExt cx="3672408" cy="2564904"/>
          </a:xfrm>
        </p:grpSpPr>
        <p:grpSp>
          <p:nvGrpSpPr>
            <p:cNvPr id="39966" name="Skupina 12"/>
            <p:cNvGrpSpPr>
              <a:grpSpLocks/>
            </p:cNvGrpSpPr>
            <p:nvPr/>
          </p:nvGrpSpPr>
          <p:grpSpPr bwMode="auto">
            <a:xfrm>
              <a:off x="5292080" y="4221088"/>
              <a:ext cx="3672408" cy="2564904"/>
              <a:chOff x="1979712" y="4293096"/>
              <a:chExt cx="720080" cy="2564904"/>
            </a:xfrm>
          </p:grpSpPr>
          <p:sp>
            <p:nvSpPr>
              <p:cNvPr id="57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  </a:t>
                </a:r>
                <a:r>
                  <a:rPr lang="cs-CZ" sz="2800" dirty="0">
                    <a:solidFill>
                      <a:srgbClr val="008000"/>
                    </a:solidFill>
                    <a:latin typeface="+mn-lt"/>
                    <a:cs typeface="+mn-cs"/>
                  </a:rPr>
                  <a:t>a</a:t>
                </a:r>
                <a:r>
                  <a:rPr lang="cs-CZ" sz="2800" baseline="-25000" dirty="0">
                    <a:solidFill>
                      <a:srgbClr val="008000"/>
                    </a:solidFill>
                    <a:latin typeface="+mn-lt"/>
                    <a:cs typeface="+mn-cs"/>
                  </a:rPr>
                  <a:t>11</a:t>
                </a:r>
                <a:r>
                  <a:rPr lang="cs-CZ" sz="2800" dirty="0">
                    <a:solidFill>
                      <a:srgbClr val="008000"/>
                    </a:solidFill>
                    <a:latin typeface="+mn-lt"/>
                    <a:cs typeface="+mn-cs"/>
                  </a:rPr>
                  <a:t>  a</a:t>
                </a:r>
                <a:r>
                  <a:rPr lang="cs-CZ" sz="2800" baseline="-25000" dirty="0">
                    <a:solidFill>
                      <a:srgbClr val="008000"/>
                    </a:solidFill>
                    <a:latin typeface="+mn-lt"/>
                    <a:cs typeface="+mn-cs"/>
                  </a:rPr>
                  <a:t>12</a:t>
                </a:r>
                <a:r>
                  <a:rPr lang="cs-CZ" sz="2800" dirty="0">
                    <a:solidFill>
                      <a:srgbClr val="008000"/>
                    </a:solidFill>
                    <a:latin typeface="+mn-lt"/>
                    <a:cs typeface="+mn-cs"/>
                  </a:rPr>
                  <a:t>    ……… a</a:t>
                </a:r>
                <a:r>
                  <a:rPr lang="cs-CZ" sz="2800" baseline="-25000" dirty="0">
                    <a:solidFill>
                      <a:srgbClr val="008000"/>
                    </a:solidFill>
                    <a:latin typeface="+mn-lt"/>
                    <a:cs typeface="+mn-cs"/>
                  </a:rPr>
                  <a:t>1s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solidFill>
                      <a:srgbClr val="008000"/>
                    </a:solidFill>
                    <a:latin typeface="+mj-lt"/>
                  </a:rPr>
                  <a:t>  a</a:t>
                </a:r>
                <a:r>
                  <a:rPr lang="cs-CZ" sz="2800" baseline="-25000" dirty="0">
                    <a:solidFill>
                      <a:srgbClr val="008000"/>
                    </a:solidFill>
                    <a:latin typeface="+mj-lt"/>
                  </a:rPr>
                  <a:t>21   </a:t>
                </a:r>
                <a:r>
                  <a:rPr lang="cs-CZ" sz="2800" dirty="0">
                    <a:solidFill>
                      <a:srgbClr val="008000"/>
                    </a:solidFill>
                    <a:latin typeface="+mj-lt"/>
                  </a:rPr>
                  <a:t>a</a:t>
                </a:r>
                <a:r>
                  <a:rPr lang="cs-CZ" sz="2800" baseline="-25000" dirty="0">
                    <a:solidFill>
                      <a:srgbClr val="008000"/>
                    </a:solidFill>
                    <a:latin typeface="+mj-lt"/>
                  </a:rPr>
                  <a:t>22</a:t>
                </a:r>
                <a:r>
                  <a:rPr lang="cs-CZ" sz="2800" dirty="0">
                    <a:solidFill>
                      <a:srgbClr val="008000"/>
                    </a:solidFill>
                    <a:latin typeface="+mj-lt"/>
                  </a:rPr>
                  <a:t>   ……… a</a:t>
                </a:r>
                <a:r>
                  <a:rPr lang="cs-CZ" sz="2800" baseline="-25000" dirty="0">
                    <a:solidFill>
                      <a:srgbClr val="008000"/>
                    </a:solidFill>
                    <a:latin typeface="+mj-lt"/>
                  </a:rPr>
                  <a:t>2s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solidFill>
                      <a:srgbClr val="008000"/>
                    </a:solidFill>
                    <a:latin typeface="+mj-lt"/>
                  </a:rPr>
                  <a:t>  a</a:t>
                </a:r>
                <a:r>
                  <a:rPr lang="cs-CZ" sz="2800" baseline="-25000" dirty="0">
                    <a:solidFill>
                      <a:srgbClr val="008000"/>
                    </a:solidFill>
                    <a:latin typeface="+mj-lt"/>
                  </a:rPr>
                  <a:t>31</a:t>
                </a:r>
                <a:r>
                  <a:rPr lang="cs-CZ" sz="2800" dirty="0">
                    <a:solidFill>
                      <a:srgbClr val="008000"/>
                    </a:solidFill>
                    <a:latin typeface="+mj-lt"/>
                  </a:rPr>
                  <a:t>  a</a:t>
                </a:r>
                <a:r>
                  <a:rPr lang="cs-CZ" sz="2800" baseline="-25000" dirty="0">
                    <a:solidFill>
                      <a:srgbClr val="008000"/>
                    </a:solidFill>
                    <a:latin typeface="+mj-lt"/>
                  </a:rPr>
                  <a:t>32</a:t>
                </a:r>
                <a:r>
                  <a:rPr lang="cs-CZ" sz="2800" dirty="0">
                    <a:solidFill>
                      <a:srgbClr val="008000"/>
                    </a:solidFill>
                    <a:latin typeface="+mj-lt"/>
                  </a:rPr>
                  <a:t>   ……… a</a:t>
                </a:r>
                <a:r>
                  <a:rPr lang="cs-CZ" sz="2800" baseline="-25000" dirty="0">
                    <a:solidFill>
                      <a:srgbClr val="008000"/>
                    </a:solidFill>
                    <a:latin typeface="+mj-lt"/>
                  </a:rPr>
                  <a:t>3s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solidFill>
                    <a:srgbClr val="008000"/>
                  </a:solidFill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solidFill>
                    <a:srgbClr val="008000"/>
                  </a:solidFill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solidFill>
                      <a:srgbClr val="008000"/>
                    </a:solidFill>
                    <a:latin typeface="+mn-lt"/>
                  </a:rPr>
                  <a:t>  a</a:t>
                </a:r>
                <a:r>
                  <a:rPr lang="cs-CZ" sz="2800" baseline="-25000" dirty="0">
                    <a:solidFill>
                      <a:srgbClr val="008000"/>
                    </a:solidFill>
                    <a:latin typeface="+mn-lt"/>
                  </a:rPr>
                  <a:t>r1 </a:t>
                </a:r>
                <a:r>
                  <a:rPr lang="cs-CZ" sz="2800" dirty="0">
                    <a:solidFill>
                      <a:srgbClr val="008000"/>
                    </a:solidFill>
                    <a:latin typeface="+mn-lt"/>
                  </a:rPr>
                  <a:t>  a</a:t>
                </a:r>
                <a:r>
                  <a:rPr lang="cs-CZ" sz="2800" baseline="-25000" dirty="0">
                    <a:solidFill>
                      <a:srgbClr val="008000"/>
                    </a:solidFill>
                    <a:latin typeface="+mn-lt"/>
                  </a:rPr>
                  <a:t>r2</a:t>
                </a:r>
                <a:r>
                  <a:rPr lang="cs-CZ" sz="2800" dirty="0">
                    <a:solidFill>
                      <a:srgbClr val="008000"/>
                    </a:solidFill>
                    <a:latin typeface="+mn-lt"/>
                  </a:rPr>
                  <a:t>   ……… </a:t>
                </a:r>
                <a:r>
                  <a:rPr lang="cs-CZ" sz="2800" dirty="0" err="1">
                    <a:solidFill>
                      <a:srgbClr val="008000"/>
                    </a:solidFill>
                    <a:latin typeface="+mn-lt"/>
                  </a:rPr>
                  <a:t>a</a:t>
                </a:r>
                <a:r>
                  <a:rPr lang="cs-CZ" sz="2800" baseline="-25000" dirty="0" err="1">
                    <a:solidFill>
                      <a:srgbClr val="008000"/>
                    </a:solidFill>
                    <a:latin typeface="+mn-lt"/>
                  </a:rPr>
                  <a:t>rs</a:t>
                </a:r>
                <a:r>
                  <a:rPr lang="cs-CZ" sz="2800" baseline="-25000" dirty="0">
                    <a:latin typeface="+mn-lt"/>
                  </a:rPr>
                  <a:t>	</a:t>
                </a: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58" name="Jednoduché závorky 57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39967" name="Picture 2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8" name="Picture 2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9" name="Picture 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" name="TextovéPole 64"/>
          <p:cNvSpPr txBox="1">
            <a:spLocks noChangeArrowheads="1"/>
          </p:cNvSpPr>
          <p:nvPr/>
        </p:nvSpPr>
        <p:spPr bwMode="auto">
          <a:xfrm>
            <a:off x="7092950" y="2781300"/>
            <a:ext cx="360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600" b="1">
                <a:latin typeface="Arial" panose="020B0604020202020204" pitchFamily="34" charset="0"/>
              </a:rPr>
              <a:t>•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5303838" y="1241425"/>
            <a:ext cx="3603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latin typeface="+mn-lt"/>
              </a:rPr>
              <a:t>•</a:t>
            </a:r>
          </a:p>
        </p:txBody>
      </p:sp>
      <p:sp>
        <p:nvSpPr>
          <p:cNvPr id="39946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994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9948" name="Rectangle 4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34143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9951" name="Picture 4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2" name="Rectangle 4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995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9954" name="Picture 4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6975"/>
            <a:ext cx="433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5" name="Rectangle 5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995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9957" name="Picture 5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96975"/>
            <a:ext cx="4333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8" name="Rectangle 5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7" name="Skupina 33"/>
          <p:cNvGrpSpPr>
            <a:grpSpLocks/>
          </p:cNvGrpSpPr>
          <p:nvPr/>
        </p:nvGrpSpPr>
        <p:grpSpPr bwMode="auto">
          <a:xfrm>
            <a:off x="7596188" y="1844675"/>
            <a:ext cx="1368425" cy="2636838"/>
            <a:chOff x="1115616" y="4221088"/>
            <a:chExt cx="720080" cy="2564904"/>
          </a:xfrm>
        </p:grpSpPr>
        <p:grpSp>
          <p:nvGrpSpPr>
            <p:cNvPr id="39962" name="Skupina 8"/>
            <p:cNvGrpSpPr>
              <a:grpSpLocks/>
            </p:cNvGrpSpPr>
            <p:nvPr/>
          </p:nvGrpSpPr>
          <p:grpSpPr bwMode="auto">
            <a:xfrm>
              <a:off x="1115616" y="4221088"/>
              <a:ext cx="720080" cy="2564904"/>
              <a:chOff x="1979712" y="4293096"/>
              <a:chExt cx="720080" cy="2564904"/>
            </a:xfrm>
          </p:grpSpPr>
          <p:sp>
            <p:nvSpPr>
              <p:cNvPr id="60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solidFill>
                      <a:srgbClr val="CC0066"/>
                    </a:solidFill>
                    <a:latin typeface="+mn-lt"/>
                    <a:cs typeface="+mn-cs"/>
                  </a:rPr>
                  <a:t>p</a:t>
                </a:r>
                <a:r>
                  <a:rPr lang="cs-CZ" sz="2800" baseline="-25000" dirty="0">
                    <a:solidFill>
                      <a:srgbClr val="CC0066"/>
                    </a:solidFill>
                    <a:latin typeface="+mn-lt"/>
                    <a:cs typeface="+mn-cs"/>
                  </a:rPr>
                  <a:t>i1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solidFill>
                      <a:srgbClr val="CC0066"/>
                    </a:solidFill>
                    <a:latin typeface="+mn-lt"/>
                    <a:cs typeface="Arial" charset="0"/>
                  </a:rPr>
                  <a:t>p</a:t>
                </a:r>
                <a:r>
                  <a:rPr lang="cs-CZ" sz="2800" baseline="-25000" dirty="0">
                    <a:solidFill>
                      <a:srgbClr val="CC0066"/>
                    </a:solidFill>
                    <a:latin typeface="+mn-lt"/>
                    <a:cs typeface="Arial" charset="0"/>
                  </a:rPr>
                  <a:t>i2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solidFill>
                      <a:srgbClr val="CC0066"/>
                    </a:solidFill>
                    <a:latin typeface="+mn-lt"/>
                    <a:cs typeface="Arial" charset="0"/>
                  </a:rPr>
                  <a:t>p</a:t>
                </a:r>
                <a:r>
                  <a:rPr lang="cs-CZ" sz="2800" baseline="-25000" dirty="0">
                    <a:solidFill>
                      <a:srgbClr val="CC0066"/>
                    </a:solidFill>
                    <a:latin typeface="+mn-lt"/>
                    <a:cs typeface="Arial" charset="0"/>
                  </a:rPr>
                  <a:t>i3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solidFill>
                    <a:srgbClr val="CC0066"/>
                  </a:solidFill>
                  <a:latin typeface="+mn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solidFill>
                    <a:srgbClr val="CC0066"/>
                  </a:solidFill>
                  <a:latin typeface="+mn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 err="1">
                    <a:solidFill>
                      <a:srgbClr val="CC0066"/>
                    </a:solidFill>
                    <a:latin typeface="+mn-lt"/>
                    <a:cs typeface="Arial" charset="0"/>
                  </a:rPr>
                  <a:t>p</a:t>
                </a:r>
                <a:r>
                  <a:rPr lang="cs-CZ" sz="2800" baseline="-25000" dirty="0" err="1">
                    <a:solidFill>
                      <a:srgbClr val="CC0066"/>
                    </a:solidFill>
                    <a:latin typeface="+mn-lt"/>
                    <a:cs typeface="Arial" charset="0"/>
                  </a:rPr>
                  <a:t>is</a:t>
                </a:r>
                <a:endParaRPr lang="cs-CZ" sz="2800" baseline="-25000" dirty="0">
                  <a:solidFill>
                    <a:srgbClr val="CC0066"/>
                  </a:solidFill>
                  <a:latin typeface="+mn-lt"/>
                  <a:cs typeface="Arial" charset="0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61" name="Jednoduché závorky 60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39963" name="Picture 2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" name="TextovéPole 69"/>
          <p:cNvSpPr txBox="1"/>
          <p:nvPr/>
        </p:nvSpPr>
        <p:spPr>
          <a:xfrm>
            <a:off x="1042988" y="5281613"/>
            <a:ext cx="81010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 err="1">
                <a:latin typeface="+mn-lt"/>
              </a:rPr>
              <a:t>a</a:t>
            </a:r>
            <a:r>
              <a:rPr lang="cs-CZ" sz="2800" baseline="-25000" dirty="0" err="1">
                <a:latin typeface="+mn-lt"/>
              </a:rPr>
              <a:t>rs</a:t>
            </a:r>
            <a:r>
              <a:rPr lang="cs-CZ" sz="2800" baseline="-25000" dirty="0">
                <a:latin typeface="+mn-lt"/>
              </a:rPr>
              <a:t> </a:t>
            </a:r>
            <a:r>
              <a:rPr lang="cs-CZ" sz="2000" dirty="0">
                <a:latin typeface="+mn-lt"/>
              </a:rPr>
              <a:t>… měrné spotřeby j-</a:t>
            </a:r>
            <a:r>
              <a:rPr lang="cs-CZ" sz="2000" dirty="0" err="1">
                <a:latin typeface="+mn-lt"/>
              </a:rPr>
              <a:t>tého</a:t>
            </a:r>
            <a:r>
              <a:rPr lang="cs-CZ" sz="2000" dirty="0">
                <a:latin typeface="+mn-lt"/>
              </a:rPr>
              <a:t> vstupu na k-</a:t>
            </a:r>
            <a:r>
              <a:rPr lang="cs-CZ" sz="2000" dirty="0" err="1">
                <a:latin typeface="+mn-lt"/>
              </a:rPr>
              <a:t>tý</a:t>
            </a:r>
            <a:r>
              <a:rPr lang="cs-CZ" sz="2000" dirty="0">
                <a:latin typeface="+mn-lt"/>
              </a:rPr>
              <a:t> výstup v i-</a:t>
            </a:r>
            <a:r>
              <a:rPr lang="cs-CZ" sz="2000" dirty="0" err="1">
                <a:latin typeface="+mn-lt"/>
              </a:rPr>
              <a:t>tém</a:t>
            </a:r>
            <a:r>
              <a:rPr lang="cs-CZ" sz="2000" dirty="0">
                <a:latin typeface="+mn-lt"/>
              </a:rPr>
              <a:t> stupni</a:t>
            </a:r>
            <a:endParaRPr lang="cs-CZ" sz="2000" b="1" baseline="-250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1042988" y="5949950"/>
            <a:ext cx="810101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m</a:t>
            </a:r>
            <a:r>
              <a:rPr lang="cs-CZ" sz="2800" baseline="-25000" dirty="0">
                <a:latin typeface="+mn-lt"/>
              </a:rPr>
              <a:t>i1</a:t>
            </a:r>
            <a:r>
              <a:rPr lang="cs-CZ" sz="2800" dirty="0">
                <a:latin typeface="+mn-lt"/>
              </a:rPr>
              <a:t> = a</a:t>
            </a:r>
            <a:r>
              <a:rPr lang="cs-CZ" sz="2800" baseline="-25000" dirty="0">
                <a:latin typeface="+mn-lt"/>
              </a:rPr>
              <a:t>11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>
                <a:latin typeface="+mn-lt"/>
                <a:cs typeface="Arial" charset="0"/>
              </a:rPr>
              <a:t>• p</a:t>
            </a:r>
            <a:r>
              <a:rPr lang="cs-CZ" sz="2800" baseline="-25000" dirty="0">
                <a:latin typeface="+mn-lt"/>
                <a:cs typeface="Arial" charset="0"/>
              </a:rPr>
              <a:t>i1</a:t>
            </a:r>
            <a:r>
              <a:rPr lang="cs-CZ" sz="2800" dirty="0">
                <a:latin typeface="+mn-lt"/>
                <a:cs typeface="Arial" charset="0"/>
              </a:rPr>
              <a:t> + a</a:t>
            </a:r>
            <a:r>
              <a:rPr lang="cs-CZ" sz="2800" baseline="-25000" dirty="0">
                <a:latin typeface="+mn-lt"/>
                <a:cs typeface="Arial" charset="0"/>
              </a:rPr>
              <a:t>12</a:t>
            </a:r>
            <a:r>
              <a:rPr lang="cs-CZ" sz="2800" dirty="0">
                <a:latin typeface="+mn-lt"/>
                <a:cs typeface="Arial" charset="0"/>
              </a:rPr>
              <a:t> • p</a:t>
            </a:r>
            <a:r>
              <a:rPr lang="cs-CZ" sz="2800" baseline="-25000" dirty="0">
                <a:latin typeface="+mn-lt"/>
                <a:cs typeface="Arial" charset="0"/>
              </a:rPr>
              <a:t>i2</a:t>
            </a:r>
            <a:r>
              <a:rPr lang="cs-CZ" sz="2800" dirty="0">
                <a:latin typeface="+mn-lt"/>
                <a:cs typeface="Arial" charset="0"/>
              </a:rPr>
              <a:t> + … + a</a:t>
            </a:r>
            <a:r>
              <a:rPr lang="cs-CZ" sz="2800" baseline="-25000" dirty="0">
                <a:latin typeface="+mn-lt"/>
                <a:cs typeface="Arial" charset="0"/>
              </a:rPr>
              <a:t>1s</a:t>
            </a:r>
            <a:r>
              <a:rPr lang="cs-CZ" sz="2800" dirty="0">
                <a:latin typeface="+mn-lt"/>
                <a:cs typeface="Arial" charset="0"/>
              </a:rPr>
              <a:t> • </a:t>
            </a:r>
            <a:r>
              <a:rPr lang="cs-CZ" sz="2800" dirty="0" err="1">
                <a:latin typeface="+mn-lt"/>
                <a:cs typeface="Arial" charset="0"/>
              </a:rPr>
              <a:t>p</a:t>
            </a:r>
            <a:r>
              <a:rPr lang="cs-CZ" sz="2800" baseline="-25000" dirty="0" err="1">
                <a:latin typeface="+mn-lt"/>
                <a:cs typeface="Arial" charset="0"/>
              </a:rPr>
              <a:t>is</a:t>
            </a:r>
            <a:r>
              <a:rPr lang="cs-CZ" sz="2800" dirty="0">
                <a:latin typeface="+mn-lt"/>
              </a:rPr>
              <a:t> </a:t>
            </a:r>
            <a:endParaRPr lang="cs-CZ" sz="2800" b="1" baseline="-25000" dirty="0">
              <a:solidFill>
                <a:srgbClr val="0033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  <p:bldP spid="65" grpId="0" autoUpdateAnimBg="0"/>
      <p:bldP spid="66" grpId="0" autoUpdateAnimBg="0"/>
      <p:bldP spid="70" grpId="0" autoUpdateAnimBg="0"/>
      <p:bldP spid="7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/>
              <a:t>Bilanční model </a:t>
            </a:r>
            <a:r>
              <a:rPr lang="cs-CZ" u="sng" smtClean="0"/>
              <a:t>n stupňů</a:t>
            </a:r>
            <a:endParaRPr lang="cs-CZ" u="sng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2484438" y="1773238"/>
            <a:ext cx="13668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8000"/>
                </a:solidFill>
                <a:latin typeface="+mn-lt"/>
                <a:cs typeface="Arial" charset="0"/>
              </a:rPr>
              <a:t>V</a:t>
            </a:r>
            <a:r>
              <a:rPr lang="cs-CZ" sz="2800" b="1" baseline="-25000" dirty="0">
                <a:solidFill>
                  <a:srgbClr val="008000"/>
                </a:solidFill>
                <a:latin typeface="+mn-lt"/>
                <a:cs typeface="Arial" charset="0"/>
              </a:rPr>
              <a:t>1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484438" y="1773238"/>
            <a:ext cx="1366837" cy="503237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2484438" y="2905125"/>
            <a:ext cx="13668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0033CC"/>
                </a:solidFill>
                <a:latin typeface="+mn-lt"/>
                <a:cs typeface="Arial" charset="0"/>
              </a:rPr>
              <a:t>V</a:t>
            </a:r>
            <a:r>
              <a:rPr lang="cs-CZ" sz="2800" b="1" baseline="-25000" dirty="0">
                <a:solidFill>
                  <a:srgbClr val="0033CC"/>
                </a:solidFill>
                <a:latin typeface="+mn-lt"/>
                <a:cs typeface="Arial" charset="0"/>
              </a:rPr>
              <a:t>2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2484438" y="2905125"/>
            <a:ext cx="1366837" cy="50482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TextovéPole 35"/>
          <p:cNvSpPr txBox="1"/>
          <p:nvPr/>
        </p:nvSpPr>
        <p:spPr>
          <a:xfrm>
            <a:off x="2484438" y="4346575"/>
            <a:ext cx="13668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 err="1">
                <a:solidFill>
                  <a:srgbClr val="FF0000"/>
                </a:solidFill>
                <a:latin typeface="+mn-lt"/>
                <a:cs typeface="Arial" charset="0"/>
              </a:rPr>
              <a:t>V</a:t>
            </a:r>
            <a:r>
              <a:rPr lang="cs-CZ" sz="2800" b="1" baseline="-25000" dirty="0" err="1">
                <a:solidFill>
                  <a:srgbClr val="FF0000"/>
                </a:solidFill>
                <a:latin typeface="+mn-lt"/>
                <a:cs typeface="Arial" charset="0"/>
              </a:rPr>
              <a:t>i</a:t>
            </a:r>
            <a:endParaRPr lang="cs-CZ" sz="2800" b="1" baseline="-250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2484438" y="4346575"/>
            <a:ext cx="1366837" cy="503238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2484438" y="5713413"/>
            <a:ext cx="13668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 err="1">
                <a:solidFill>
                  <a:srgbClr val="CC0066"/>
                </a:solidFill>
                <a:latin typeface="+mn-lt"/>
                <a:cs typeface="Arial" charset="0"/>
              </a:rPr>
              <a:t>V</a:t>
            </a:r>
            <a:r>
              <a:rPr lang="cs-CZ" sz="2800" b="1" baseline="-25000" dirty="0" err="1">
                <a:solidFill>
                  <a:srgbClr val="CC0066"/>
                </a:solidFill>
                <a:latin typeface="+mn-lt"/>
                <a:cs typeface="Arial" charset="0"/>
              </a:rPr>
              <a:t>n</a:t>
            </a:r>
            <a:endParaRPr lang="cs-CZ" sz="2800" b="1" baseline="-25000" dirty="0">
              <a:solidFill>
                <a:srgbClr val="CC0066"/>
              </a:solidFill>
              <a:latin typeface="+mn-lt"/>
              <a:cs typeface="Arial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2484438" y="5713413"/>
            <a:ext cx="1366837" cy="50482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2843213" y="5229225"/>
            <a:ext cx="0" cy="503238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/>
          <p:nvPr/>
        </p:nvCxnSpPr>
        <p:spPr>
          <a:xfrm>
            <a:off x="2843213" y="3860800"/>
            <a:ext cx="0" cy="504825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>
            <a:off x="2843213" y="2420938"/>
            <a:ext cx="0" cy="503237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>
            <a:off x="2843213" y="1341438"/>
            <a:ext cx="0" cy="503237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>
            <a:off x="3419475" y="6237288"/>
            <a:ext cx="0" cy="504825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>
            <a:off x="3492500" y="2276475"/>
            <a:ext cx="0" cy="504825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>
            <a:off x="3492500" y="3429000"/>
            <a:ext cx="0" cy="504825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/>
          <p:nvPr/>
        </p:nvCxnSpPr>
        <p:spPr>
          <a:xfrm>
            <a:off x="3492500" y="4868863"/>
            <a:ext cx="0" cy="504825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098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268413"/>
            <a:ext cx="5492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2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98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098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4888"/>
            <a:ext cx="5746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5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98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098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89363"/>
            <a:ext cx="503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8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98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099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157788"/>
            <a:ext cx="5762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1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99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0993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237288"/>
            <a:ext cx="431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4" name="Rectangle 1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99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0996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013325"/>
            <a:ext cx="361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7" name="Rectangle 1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099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0999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431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Rectangle 2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0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002" name="Picture 2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349500"/>
            <a:ext cx="431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3" name="Rectangle 2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6" name="Volný tvar 75"/>
          <p:cNvSpPr/>
          <p:nvPr/>
        </p:nvSpPr>
        <p:spPr>
          <a:xfrm>
            <a:off x="2493963" y="3716338"/>
            <a:ext cx="1517650" cy="288925"/>
          </a:xfrm>
          <a:custGeom>
            <a:avLst/>
            <a:gdLst>
              <a:gd name="connsiteX0" fmla="*/ 0 w 1518458"/>
              <a:gd name="connsiteY0" fmla="*/ 235527 h 288175"/>
              <a:gd name="connsiteX1" fmla="*/ 199506 w 1518458"/>
              <a:gd name="connsiteY1" fmla="*/ 2771 h 288175"/>
              <a:gd name="connsiteX2" fmla="*/ 565266 w 1518458"/>
              <a:gd name="connsiteY2" fmla="*/ 252153 h 288175"/>
              <a:gd name="connsiteX3" fmla="*/ 881149 w 1518458"/>
              <a:gd name="connsiteY3" fmla="*/ 52647 h 288175"/>
              <a:gd name="connsiteX4" fmla="*/ 1163782 w 1518458"/>
              <a:gd name="connsiteY4" fmla="*/ 285404 h 288175"/>
              <a:gd name="connsiteX5" fmla="*/ 1463040 w 1518458"/>
              <a:gd name="connsiteY5" fmla="*/ 69273 h 288175"/>
              <a:gd name="connsiteX6" fmla="*/ 1496291 w 1518458"/>
              <a:gd name="connsiteY6" fmla="*/ 19396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458" h="288175">
                <a:moveTo>
                  <a:pt x="0" y="235527"/>
                </a:moveTo>
                <a:cubicBezTo>
                  <a:pt x="52647" y="117763"/>
                  <a:pt x="105295" y="0"/>
                  <a:pt x="199506" y="2771"/>
                </a:cubicBezTo>
                <a:cubicBezTo>
                  <a:pt x="293717" y="5542"/>
                  <a:pt x="451659" y="243840"/>
                  <a:pt x="565266" y="252153"/>
                </a:cubicBezTo>
                <a:cubicBezTo>
                  <a:pt x="678873" y="260466"/>
                  <a:pt x="781396" y="47105"/>
                  <a:pt x="881149" y="52647"/>
                </a:cubicBezTo>
                <a:cubicBezTo>
                  <a:pt x="980902" y="58189"/>
                  <a:pt x="1066800" y="282633"/>
                  <a:pt x="1163782" y="285404"/>
                </a:cubicBezTo>
                <a:cubicBezTo>
                  <a:pt x="1260764" y="288175"/>
                  <a:pt x="1407622" y="113608"/>
                  <a:pt x="1463040" y="69273"/>
                </a:cubicBezTo>
                <a:cubicBezTo>
                  <a:pt x="1518458" y="24938"/>
                  <a:pt x="1507374" y="22167"/>
                  <a:pt x="1496291" y="19396"/>
                </a:cubicBezTo>
              </a:path>
            </a:pathLst>
          </a:cu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7" name="Volný tvar 76"/>
          <p:cNvSpPr/>
          <p:nvPr/>
        </p:nvSpPr>
        <p:spPr>
          <a:xfrm>
            <a:off x="2484438" y="5157788"/>
            <a:ext cx="1517650" cy="287337"/>
          </a:xfrm>
          <a:custGeom>
            <a:avLst/>
            <a:gdLst>
              <a:gd name="connsiteX0" fmla="*/ 0 w 1518458"/>
              <a:gd name="connsiteY0" fmla="*/ 235527 h 288175"/>
              <a:gd name="connsiteX1" fmla="*/ 199506 w 1518458"/>
              <a:gd name="connsiteY1" fmla="*/ 2771 h 288175"/>
              <a:gd name="connsiteX2" fmla="*/ 565266 w 1518458"/>
              <a:gd name="connsiteY2" fmla="*/ 252153 h 288175"/>
              <a:gd name="connsiteX3" fmla="*/ 881149 w 1518458"/>
              <a:gd name="connsiteY3" fmla="*/ 52647 h 288175"/>
              <a:gd name="connsiteX4" fmla="*/ 1163782 w 1518458"/>
              <a:gd name="connsiteY4" fmla="*/ 285404 h 288175"/>
              <a:gd name="connsiteX5" fmla="*/ 1463040 w 1518458"/>
              <a:gd name="connsiteY5" fmla="*/ 69273 h 288175"/>
              <a:gd name="connsiteX6" fmla="*/ 1496291 w 1518458"/>
              <a:gd name="connsiteY6" fmla="*/ 19396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458" h="288175">
                <a:moveTo>
                  <a:pt x="0" y="235527"/>
                </a:moveTo>
                <a:cubicBezTo>
                  <a:pt x="52647" y="117763"/>
                  <a:pt x="105295" y="0"/>
                  <a:pt x="199506" y="2771"/>
                </a:cubicBezTo>
                <a:cubicBezTo>
                  <a:pt x="293717" y="5542"/>
                  <a:pt x="451659" y="243840"/>
                  <a:pt x="565266" y="252153"/>
                </a:cubicBezTo>
                <a:cubicBezTo>
                  <a:pt x="678873" y="260466"/>
                  <a:pt x="781396" y="47105"/>
                  <a:pt x="881149" y="52647"/>
                </a:cubicBezTo>
                <a:cubicBezTo>
                  <a:pt x="980902" y="58189"/>
                  <a:pt x="1066800" y="282633"/>
                  <a:pt x="1163782" y="285404"/>
                </a:cubicBezTo>
                <a:cubicBezTo>
                  <a:pt x="1260764" y="288175"/>
                  <a:pt x="1407622" y="113608"/>
                  <a:pt x="1463040" y="69273"/>
                </a:cubicBezTo>
                <a:cubicBezTo>
                  <a:pt x="1518458" y="24938"/>
                  <a:pt x="1507374" y="22167"/>
                  <a:pt x="1496291" y="19396"/>
                </a:cubicBezTo>
              </a:path>
            </a:pathLst>
          </a:cu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00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007" name="Picture 2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21701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8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09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010" name="Picture 2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23320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1" name="Rectangle 3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1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013" name="Picture 3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24175"/>
            <a:ext cx="23050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4" name="Rectangle 3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15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016" name="Picture 3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61025"/>
            <a:ext cx="23034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7" name="Rectangle 3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0" name="Volný tvar 89"/>
          <p:cNvSpPr/>
          <p:nvPr/>
        </p:nvSpPr>
        <p:spPr>
          <a:xfrm>
            <a:off x="5934075" y="3716338"/>
            <a:ext cx="1517650" cy="288925"/>
          </a:xfrm>
          <a:custGeom>
            <a:avLst/>
            <a:gdLst>
              <a:gd name="connsiteX0" fmla="*/ 0 w 1518458"/>
              <a:gd name="connsiteY0" fmla="*/ 235527 h 288175"/>
              <a:gd name="connsiteX1" fmla="*/ 199506 w 1518458"/>
              <a:gd name="connsiteY1" fmla="*/ 2771 h 288175"/>
              <a:gd name="connsiteX2" fmla="*/ 565266 w 1518458"/>
              <a:gd name="connsiteY2" fmla="*/ 252153 h 288175"/>
              <a:gd name="connsiteX3" fmla="*/ 881149 w 1518458"/>
              <a:gd name="connsiteY3" fmla="*/ 52647 h 288175"/>
              <a:gd name="connsiteX4" fmla="*/ 1163782 w 1518458"/>
              <a:gd name="connsiteY4" fmla="*/ 285404 h 288175"/>
              <a:gd name="connsiteX5" fmla="*/ 1463040 w 1518458"/>
              <a:gd name="connsiteY5" fmla="*/ 69273 h 288175"/>
              <a:gd name="connsiteX6" fmla="*/ 1496291 w 1518458"/>
              <a:gd name="connsiteY6" fmla="*/ 19396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458" h="288175">
                <a:moveTo>
                  <a:pt x="0" y="235527"/>
                </a:moveTo>
                <a:cubicBezTo>
                  <a:pt x="52647" y="117763"/>
                  <a:pt x="105295" y="0"/>
                  <a:pt x="199506" y="2771"/>
                </a:cubicBezTo>
                <a:cubicBezTo>
                  <a:pt x="293717" y="5542"/>
                  <a:pt x="451659" y="243840"/>
                  <a:pt x="565266" y="252153"/>
                </a:cubicBezTo>
                <a:cubicBezTo>
                  <a:pt x="678873" y="260466"/>
                  <a:pt x="781396" y="47105"/>
                  <a:pt x="881149" y="52647"/>
                </a:cubicBezTo>
                <a:cubicBezTo>
                  <a:pt x="980902" y="58189"/>
                  <a:pt x="1066800" y="282633"/>
                  <a:pt x="1163782" y="285404"/>
                </a:cubicBezTo>
                <a:cubicBezTo>
                  <a:pt x="1260764" y="288175"/>
                  <a:pt x="1407622" y="113608"/>
                  <a:pt x="1463040" y="69273"/>
                </a:cubicBezTo>
                <a:cubicBezTo>
                  <a:pt x="1518458" y="24938"/>
                  <a:pt x="1507374" y="22167"/>
                  <a:pt x="1496291" y="19396"/>
                </a:cubicBezTo>
              </a:path>
            </a:pathLst>
          </a:cu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1" name="Volný tvar 90"/>
          <p:cNvSpPr/>
          <p:nvPr/>
        </p:nvSpPr>
        <p:spPr>
          <a:xfrm>
            <a:off x="5940425" y="5157788"/>
            <a:ext cx="1517650" cy="287337"/>
          </a:xfrm>
          <a:custGeom>
            <a:avLst/>
            <a:gdLst>
              <a:gd name="connsiteX0" fmla="*/ 0 w 1518458"/>
              <a:gd name="connsiteY0" fmla="*/ 235527 h 288175"/>
              <a:gd name="connsiteX1" fmla="*/ 199506 w 1518458"/>
              <a:gd name="connsiteY1" fmla="*/ 2771 h 288175"/>
              <a:gd name="connsiteX2" fmla="*/ 565266 w 1518458"/>
              <a:gd name="connsiteY2" fmla="*/ 252153 h 288175"/>
              <a:gd name="connsiteX3" fmla="*/ 881149 w 1518458"/>
              <a:gd name="connsiteY3" fmla="*/ 52647 h 288175"/>
              <a:gd name="connsiteX4" fmla="*/ 1163782 w 1518458"/>
              <a:gd name="connsiteY4" fmla="*/ 285404 h 288175"/>
              <a:gd name="connsiteX5" fmla="*/ 1463040 w 1518458"/>
              <a:gd name="connsiteY5" fmla="*/ 69273 h 288175"/>
              <a:gd name="connsiteX6" fmla="*/ 1496291 w 1518458"/>
              <a:gd name="connsiteY6" fmla="*/ 19396 h 28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458" h="288175">
                <a:moveTo>
                  <a:pt x="0" y="235527"/>
                </a:moveTo>
                <a:cubicBezTo>
                  <a:pt x="52647" y="117763"/>
                  <a:pt x="105295" y="0"/>
                  <a:pt x="199506" y="2771"/>
                </a:cubicBezTo>
                <a:cubicBezTo>
                  <a:pt x="293717" y="5542"/>
                  <a:pt x="451659" y="243840"/>
                  <a:pt x="565266" y="252153"/>
                </a:cubicBezTo>
                <a:cubicBezTo>
                  <a:pt x="678873" y="260466"/>
                  <a:pt x="781396" y="47105"/>
                  <a:pt x="881149" y="52647"/>
                </a:cubicBezTo>
                <a:cubicBezTo>
                  <a:pt x="980902" y="58189"/>
                  <a:pt x="1066800" y="282633"/>
                  <a:pt x="1163782" y="285404"/>
                </a:cubicBezTo>
                <a:cubicBezTo>
                  <a:pt x="1260764" y="288175"/>
                  <a:pt x="1407622" y="113608"/>
                  <a:pt x="1463040" y="69273"/>
                </a:cubicBezTo>
                <a:cubicBezTo>
                  <a:pt x="1518458" y="24938"/>
                  <a:pt x="1507374" y="22167"/>
                  <a:pt x="1496291" y="19396"/>
                </a:cubicBezTo>
              </a:path>
            </a:pathLst>
          </a:cu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symbol pro obsah 2"/>
          <p:cNvSpPr txBox="1">
            <a:spLocks/>
          </p:cNvSpPr>
          <p:nvPr/>
        </p:nvSpPr>
        <p:spPr bwMode="auto">
          <a:xfrm>
            <a:off x="1042988" y="2565400"/>
            <a:ext cx="81010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cs-CZ" sz="3200" dirty="0">
                <a:latin typeface="+mn-lt"/>
                <a:cs typeface="+mn-cs"/>
              </a:rPr>
              <a:t>Známe: požadavky zákazníků 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cs-CZ" sz="3200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Bilanční model</a:t>
            </a:r>
            <a:endParaRPr lang="cs-CZ" u="sng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84313"/>
            <a:ext cx="8101012" cy="1008062"/>
          </a:xfrm>
        </p:spPr>
        <p:txBody>
          <a:bodyPr/>
          <a:lstStyle/>
          <a:p>
            <a:pPr eaLnBrk="1" hangingPunct="1"/>
            <a:r>
              <a:rPr lang="cs-CZ" altLang="en-US" smtClean="0"/>
              <a:t>Předpoklad: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en-US" smtClean="0"/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99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84313"/>
            <a:ext cx="22320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99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555875"/>
            <a:ext cx="50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 bwMode="auto">
          <a:xfrm>
            <a:off x="1042988" y="3573463"/>
            <a:ext cx="81010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cs-CZ" sz="3200" dirty="0">
                <a:latin typeface="+mn-lt"/>
                <a:cs typeface="+mn-cs"/>
              </a:rPr>
              <a:t>Potřebujeme: hodnoty vstupů do jednotlivých stupňů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cs-CZ" sz="3200" dirty="0">
              <a:latin typeface="+mn-lt"/>
              <a:cs typeface="+mn-cs"/>
            </a:endParaRPr>
          </a:p>
        </p:txBody>
      </p:sp>
      <p:sp>
        <p:nvSpPr>
          <p:cNvPr id="419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99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946775"/>
            <a:ext cx="26654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Šipka doprava 32"/>
          <p:cNvSpPr/>
          <p:nvPr/>
        </p:nvSpPr>
        <p:spPr>
          <a:xfrm rot="5400000">
            <a:off x="4499769" y="5012531"/>
            <a:ext cx="1081088" cy="504825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u="sng" dirty="0" smtClean="0"/>
              <a:t>Bilanční modely – oblast použití</a:t>
            </a:r>
            <a:endParaRPr lang="cs-CZ" u="sng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68760"/>
            <a:ext cx="7198279" cy="5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Problémy</a:t>
            </a:r>
            <a:endParaRPr lang="cs-CZ" u="sng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484313"/>
            <a:ext cx="8101012" cy="4392612"/>
          </a:xfrm>
        </p:spPr>
        <p:txBody>
          <a:bodyPr/>
          <a:lstStyle/>
          <a:p>
            <a:pPr eaLnBrk="1" hangingPunct="1"/>
            <a:r>
              <a:rPr lang="cs-CZ" altLang="en-US" smtClean="0"/>
              <a:t>Znalost měrných spotřeb.</a:t>
            </a:r>
          </a:p>
          <a:p>
            <a:pPr eaLnBrk="1" hangingPunct="1"/>
            <a:r>
              <a:rPr lang="cs-CZ" altLang="en-US" smtClean="0"/>
              <a:t>Součin matic.</a:t>
            </a:r>
          </a:p>
          <a:p>
            <a:pPr eaLnBrk="1" hangingPunct="1"/>
            <a:r>
              <a:rPr lang="cs-CZ" altLang="en-US" smtClean="0"/>
              <a:t>Ne vždy vstupuje výstupní proud z předchozího stupně hned do následujícího, nějaký stupně může přeskočit. Jak to řešit?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en-US" smtClean="0"/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 rot="5400000">
            <a:off x="4499769" y="5012531"/>
            <a:ext cx="1081088" cy="504825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1042988" y="6021388"/>
            <a:ext cx="81010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cs-CZ" sz="3200" dirty="0">
                <a:latin typeface="+mn-lt"/>
                <a:cs typeface="+mn-cs"/>
              </a:rPr>
              <a:t>řešení pomocí fiktivních proudů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cs-CZ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0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" name="Nadpis 1"/>
          <p:cNvSpPr>
            <a:spLocks noGrp="1"/>
          </p:cNvSpPr>
          <p:nvPr>
            <p:ph type="title"/>
          </p:nvPr>
        </p:nvSpPr>
        <p:spPr>
          <a:xfrm>
            <a:off x="1115616" y="0"/>
            <a:ext cx="7907648" cy="1143000"/>
          </a:xfrm>
        </p:spPr>
        <p:txBody>
          <a:bodyPr>
            <a:normAutofit/>
          </a:bodyPr>
          <a:lstStyle/>
          <a:p>
            <a:pPr marL="742950" indent="-742950" eaLnBrk="1" hangingPunct="1">
              <a:defRPr/>
            </a:pPr>
            <a:r>
              <a:rPr lang="cs-CZ" sz="3300" u="sng" dirty="0" smtClean="0"/>
              <a:t>Bilance ve stupňovité výrobě – příklad </a:t>
            </a:r>
            <a:endParaRPr lang="cs-CZ" sz="3300" u="sng" dirty="0"/>
          </a:p>
        </p:txBody>
      </p:sp>
      <p:sp>
        <p:nvSpPr>
          <p:cNvPr id="204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5" name="Rectangle 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95375"/>
            <a:ext cx="7696430" cy="42015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5661248"/>
            <a:ext cx="2880320" cy="6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Bilanční modely - definice</a:t>
            </a:r>
            <a:endParaRPr lang="cs-CZ" u="sng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971550" y="1412875"/>
            <a:ext cx="8172450" cy="4895850"/>
          </a:xfrm>
        </p:spPr>
        <p:txBody>
          <a:bodyPr/>
          <a:lstStyle/>
          <a:p>
            <a:pPr eaLnBrk="1" hangingPunct="1"/>
            <a:r>
              <a:rPr lang="cs-CZ" altLang="en-US" smtClean="0"/>
              <a:t>BM formalizujeme základní materiálové, energetické nebo hodnotové vazby mezi prvky modelovaného systému, jejichž realizace je podmínkou pro transformaci jeho vstupů na požadované výstupy.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>
              <a:defRPr/>
            </a:pPr>
            <a:r>
              <a:rPr lang="cs-CZ" u="sng" dirty="0" smtClean="0"/>
              <a:t>Formulace bilančního modelu</a:t>
            </a:r>
            <a:endParaRPr lang="cs-CZ" u="sng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1187450" y="1797050"/>
            <a:ext cx="7956550" cy="4800600"/>
          </a:xfrm>
        </p:spPr>
        <p:txBody>
          <a:bodyPr/>
          <a:lstStyle/>
          <a:p>
            <a:pPr marL="596900" indent="-514350" eaLnBrk="1" hangingPunct="1">
              <a:buFont typeface="Comic Sans MS" panose="030F0702030302020204" pitchFamily="66" charset="0"/>
              <a:buAutoNum type="arabicPeriod"/>
            </a:pPr>
            <a:r>
              <a:rPr lang="cs-CZ" altLang="en-US" smtClean="0">
                <a:sym typeface="Wingdings" panose="05000000000000000000" pitchFamily="2" charset="2"/>
              </a:rPr>
              <a:t>Model mezivýrobkových vztahů.</a:t>
            </a:r>
          </a:p>
          <a:p>
            <a:pPr marL="596900" indent="-514350" eaLnBrk="1" hangingPunct="1">
              <a:buFont typeface="Comic Sans MS" panose="030F0702030302020204" pitchFamily="66" charset="0"/>
              <a:buAutoNum type="arabicPeriod"/>
            </a:pPr>
            <a:r>
              <a:rPr lang="cs-CZ" altLang="en-US" smtClean="0">
                <a:sym typeface="Wingdings" panose="05000000000000000000" pitchFamily="2" charset="2"/>
              </a:rPr>
              <a:t>Model bilance spotřeby surovin.</a:t>
            </a:r>
          </a:p>
          <a:p>
            <a:pPr marL="596900" indent="-514350" eaLnBrk="1" hangingPunct="1">
              <a:buFont typeface="Comic Sans MS" panose="030F0702030302020204" pitchFamily="66" charset="0"/>
              <a:buAutoNum type="arabicPeriod"/>
            </a:pPr>
            <a:r>
              <a:rPr lang="cs-CZ" altLang="en-US" smtClean="0">
                <a:sym typeface="Wingdings" panose="05000000000000000000" pitchFamily="2" charset="2"/>
              </a:rPr>
              <a:t>Model bilance kapacit výrobních zařízení.</a:t>
            </a:r>
          </a:p>
          <a:p>
            <a:pPr marL="596900" indent="-514350" eaLnBrk="1" hangingPunct="1">
              <a:buFont typeface="Comic Sans MS" panose="030F0702030302020204" pitchFamily="66" charset="0"/>
              <a:buAutoNum type="arabicPeriod"/>
            </a:pPr>
            <a:endParaRPr lang="cs-CZ" altLang="en-US" smtClean="0">
              <a:sym typeface="Wingdings" panose="05000000000000000000" pitchFamily="2" charset="2"/>
            </a:endParaRPr>
          </a:p>
          <a:p>
            <a:pPr marL="596900" indent="-514350" eaLnBrk="1" hangingPunct="1">
              <a:buFont typeface="Comic Sans MS" panose="030F0702030302020204" pitchFamily="66" charset="0"/>
              <a:buAutoNum type="arabicPeriod"/>
            </a:pPr>
            <a:endParaRPr lang="cs-CZ" altLang="en-US" smtClean="0">
              <a:sym typeface="Wingdings" panose="05000000000000000000" pitchFamily="2" charset="2"/>
            </a:endParaRPr>
          </a:p>
          <a:p>
            <a:pPr marL="596900" indent="-514350" eaLnBrk="1" hangingPunct="1">
              <a:buFont typeface="Comic Sans MS" panose="030F0702030302020204" pitchFamily="66" charset="0"/>
              <a:buAutoNum type="arabicPeriod"/>
            </a:pPr>
            <a:endParaRPr lang="cs-CZ" altLang="en-US" smtClean="0">
              <a:sym typeface="Wingdings" panose="05000000000000000000" pitchFamily="2" charset="2"/>
            </a:endParaRPr>
          </a:p>
          <a:p>
            <a:pPr marL="596900" indent="-514350" algn="ctr" eaLnBrk="1" hangingPunct="1">
              <a:buFont typeface="Wingdings 2" panose="05020102010507070707" pitchFamily="18" charset="2"/>
              <a:buNone/>
            </a:pPr>
            <a:r>
              <a:rPr lang="cs-CZ" altLang="en-US" smtClean="0">
                <a:sym typeface="Wingdings" panose="05000000000000000000" pitchFamily="2" charset="2"/>
              </a:rPr>
              <a:t>úplný bilanční model</a:t>
            </a:r>
            <a:endParaRPr lang="cs-CZ" altLang="en-US" smtClean="0"/>
          </a:p>
        </p:txBody>
      </p:sp>
      <p:sp>
        <p:nvSpPr>
          <p:cNvPr id="5" name="Šipka dolů 4"/>
          <p:cNvSpPr/>
          <p:nvPr/>
        </p:nvSpPr>
        <p:spPr>
          <a:xfrm>
            <a:off x="4572000" y="4149725"/>
            <a:ext cx="720725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Definice proměnných BM</a:t>
            </a:r>
            <a:endParaRPr lang="cs-CZ" u="sng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971550" y="1368425"/>
            <a:ext cx="8172450" cy="5373688"/>
          </a:xfrm>
        </p:spPr>
        <p:txBody>
          <a:bodyPr/>
          <a:lstStyle/>
          <a:p>
            <a:pPr marL="82550" indent="-82550" eaLnBrk="1" hangingPunct="1">
              <a:defRPr/>
            </a:pPr>
            <a:r>
              <a:rPr lang="cs-CZ" altLang="en-US" sz="2400" b="1" smtClean="0">
                <a:solidFill>
                  <a:srgbClr val="C00000"/>
                </a:solidFill>
              </a:rPr>
              <a:t> </a:t>
            </a:r>
            <a:r>
              <a:rPr lang="cs-CZ" altLang="en-US" sz="2400" b="1" smtClean="0">
                <a:solidFill>
                  <a:srgbClr val="002060"/>
                </a:solidFill>
              </a:rPr>
              <a:t>x</a:t>
            </a:r>
            <a:r>
              <a:rPr lang="cs-CZ" altLang="en-US" sz="2400" b="1" baseline="-25000" smtClean="0">
                <a:solidFill>
                  <a:srgbClr val="002060"/>
                </a:solidFill>
              </a:rPr>
              <a:t>j</a:t>
            </a:r>
            <a:r>
              <a:rPr lang="cs-CZ" altLang="en-US" sz="2400" smtClean="0"/>
              <a:t> … celková produkce j-tého výrobku (polotovaru), 	   	</a:t>
            </a:r>
          </a:p>
          <a:p>
            <a:pPr marL="82550" indent="-82550" eaLnBrk="1" hangingPunct="1">
              <a:defRPr/>
            </a:pPr>
            <a:r>
              <a:rPr lang="cs-CZ" altLang="en-US" sz="2400" smtClean="0"/>
              <a:t> </a:t>
            </a:r>
            <a:r>
              <a:rPr lang="cs-CZ" altLang="en-US" sz="2400" b="1" smtClean="0">
                <a:solidFill>
                  <a:srgbClr val="002060"/>
                </a:solidFill>
              </a:rPr>
              <a:t>y</a:t>
            </a:r>
            <a:r>
              <a:rPr lang="cs-CZ" altLang="en-US" sz="2400" b="1" baseline="-25000" smtClean="0">
                <a:solidFill>
                  <a:srgbClr val="002060"/>
                </a:solidFill>
              </a:rPr>
              <a:t>j</a:t>
            </a:r>
            <a:r>
              <a:rPr lang="cs-CZ" altLang="en-US" sz="2400" smtClean="0">
                <a:solidFill>
                  <a:srgbClr val="002060"/>
                </a:solidFill>
              </a:rPr>
              <a:t> </a:t>
            </a:r>
            <a:r>
              <a:rPr lang="cs-CZ" altLang="en-US" sz="2400" smtClean="0"/>
              <a:t>…  produkce j-tého výrobku (polotovaru) určeného mimo bilancovaný systém,</a:t>
            </a:r>
          </a:p>
          <a:p>
            <a:pPr marL="82550" indent="-82550" eaLnBrk="1" hangingPunct="1">
              <a:defRPr/>
            </a:pPr>
            <a:endParaRPr lang="cs-CZ" altLang="en-US" sz="2400" smtClean="0"/>
          </a:p>
          <a:p>
            <a:pPr marL="82550" indent="-82550" eaLnBrk="1" hangingPunct="1">
              <a:defRPr/>
            </a:pPr>
            <a:r>
              <a:rPr lang="cs-CZ" altLang="en-US" sz="2400" smtClean="0"/>
              <a:t> </a:t>
            </a:r>
            <a:r>
              <a:rPr lang="cs-CZ" altLang="en-US" sz="2400" b="1" smtClean="0">
                <a:solidFill>
                  <a:srgbClr val="002060"/>
                </a:solidFill>
              </a:rPr>
              <a:t>aij </a:t>
            </a:r>
            <a:r>
              <a:rPr lang="cs-CZ" altLang="en-US" sz="2400" smtClean="0"/>
              <a:t>…. specifická </a:t>
            </a:r>
            <a:r>
              <a:rPr lang="cs-CZ" altLang="en-US" sz="2400"/>
              <a:t>spotřeba </a:t>
            </a:r>
            <a:r>
              <a:rPr lang="cs-CZ" altLang="en-US" sz="2400" smtClean="0"/>
              <a:t>i-tého výrobku (polotovaru) uvnitř bilancovaného systému,</a:t>
            </a:r>
          </a:p>
          <a:p>
            <a:pPr marL="82550" indent="-82550" eaLnBrk="1" hangingPunct="1">
              <a:defRPr/>
            </a:pPr>
            <a:endParaRPr lang="cs-CZ" altLang="en-US" sz="240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altLang="en-US" sz="2400" smtClean="0"/>
              <a:t>pro i=j = 1, 2, …, n, kde: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altLang="en-US" sz="2400" b="1">
              <a:solidFill>
                <a:srgbClr val="002060"/>
              </a:solidFill>
            </a:endParaRPr>
          </a:p>
          <a:p>
            <a:pPr marL="342900" indent="-342900" eaLnBrk="1" hangingPunct="1">
              <a:defRPr/>
            </a:pPr>
            <a:r>
              <a:rPr lang="cs-CZ" altLang="en-US" sz="2400" b="1" smtClean="0">
                <a:solidFill>
                  <a:srgbClr val="002060"/>
                </a:solidFill>
              </a:rPr>
              <a:t>n</a:t>
            </a:r>
            <a:r>
              <a:rPr lang="cs-CZ" altLang="en-US" sz="2400" smtClean="0"/>
              <a:t> … celkový počet bilancovaných polotovarů a výrobků.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/>
              <a:t>Definice proměnných BM</a:t>
            </a:r>
            <a:endParaRPr lang="cs-CZ" u="sng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971550" y="1268413"/>
            <a:ext cx="8172450" cy="5589587"/>
          </a:xfrm>
        </p:spPr>
        <p:txBody>
          <a:bodyPr/>
          <a:lstStyle/>
          <a:p>
            <a:pPr marL="82550" indent="-82550" eaLnBrk="1" hangingPunct="1">
              <a:spcBef>
                <a:spcPct val="0"/>
              </a:spcBef>
            </a:pPr>
            <a:r>
              <a:rPr lang="cs-CZ" altLang="en-US" b="1" smtClean="0">
                <a:solidFill>
                  <a:srgbClr val="C00000"/>
                </a:solidFill>
              </a:rPr>
              <a:t> </a:t>
            </a:r>
            <a:r>
              <a:rPr lang="cs-CZ" altLang="en-US" b="1" smtClean="0">
                <a:solidFill>
                  <a:srgbClr val="002060"/>
                </a:solidFill>
              </a:rPr>
              <a:t>s</a:t>
            </a:r>
            <a:r>
              <a:rPr lang="cs-CZ" altLang="en-US" b="1" baseline="-25000" smtClean="0">
                <a:solidFill>
                  <a:srgbClr val="002060"/>
                </a:solidFill>
              </a:rPr>
              <a:t>ij</a:t>
            </a:r>
            <a:r>
              <a:rPr lang="cs-CZ" altLang="en-US" smtClean="0"/>
              <a:t> … </a:t>
            </a:r>
            <a:r>
              <a:rPr lang="cs-CZ" altLang="en-US" sz="2800" smtClean="0"/>
              <a:t>měrná spotřeba i-té suroviny na výrobu 	   j-tého výrobku, polotovaru.</a:t>
            </a:r>
          </a:p>
          <a:p>
            <a:pPr marL="82550" indent="-82550" eaLnBrk="1" hangingPunct="1">
              <a:spcBef>
                <a:spcPct val="0"/>
              </a:spcBef>
            </a:pPr>
            <a:endParaRPr lang="cs-CZ" altLang="en-US" sz="800" smtClean="0"/>
          </a:p>
          <a:p>
            <a:pPr marL="82550" indent="-82550" eaLnBrk="1" hangingPunct="1">
              <a:spcBef>
                <a:spcPct val="0"/>
              </a:spcBef>
            </a:pPr>
            <a:r>
              <a:rPr lang="cs-CZ" altLang="en-US" smtClean="0"/>
              <a:t> </a:t>
            </a:r>
            <a:r>
              <a:rPr lang="cs-CZ" altLang="en-US" b="1" smtClean="0">
                <a:solidFill>
                  <a:srgbClr val="002060"/>
                </a:solidFill>
              </a:rPr>
              <a:t>s</a:t>
            </a:r>
            <a:r>
              <a:rPr lang="cs-CZ" altLang="en-US" b="1" baseline="-25000" smtClean="0">
                <a:solidFill>
                  <a:srgbClr val="002060"/>
                </a:solidFill>
              </a:rPr>
              <a:t>i</a:t>
            </a:r>
            <a:r>
              <a:rPr lang="cs-CZ" altLang="en-US" smtClean="0">
                <a:solidFill>
                  <a:srgbClr val="002060"/>
                </a:solidFill>
              </a:rPr>
              <a:t> </a:t>
            </a:r>
            <a:r>
              <a:rPr lang="cs-CZ" altLang="en-US" smtClean="0"/>
              <a:t>…  </a:t>
            </a:r>
            <a:r>
              <a:rPr lang="cs-CZ" altLang="en-US" sz="2800" smtClean="0"/>
              <a:t>celkové množství i-té suroviny pro 	  	   splnění požadavků zákazníků.</a:t>
            </a:r>
          </a:p>
          <a:p>
            <a:pPr marL="82550" indent="-82550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cs-CZ" altLang="en-US" sz="1000" smtClean="0"/>
          </a:p>
          <a:p>
            <a:pPr marL="82550" indent="-82550" eaLnBrk="1" hangingPunct="1">
              <a:spcBef>
                <a:spcPct val="0"/>
              </a:spcBef>
            </a:pPr>
            <a:r>
              <a:rPr lang="cs-CZ" altLang="en-US" smtClean="0"/>
              <a:t> </a:t>
            </a:r>
            <a:r>
              <a:rPr lang="cs-CZ" altLang="en-US" b="1" smtClean="0">
                <a:solidFill>
                  <a:srgbClr val="002060"/>
                </a:solidFill>
              </a:rPr>
              <a:t>m</a:t>
            </a:r>
            <a:r>
              <a:rPr lang="cs-CZ" altLang="en-US" smtClean="0"/>
              <a:t> …  </a:t>
            </a:r>
            <a:r>
              <a:rPr lang="cs-CZ" altLang="en-US" sz="2800" smtClean="0"/>
              <a:t>celkový počet bilancovaných vstupů.</a:t>
            </a:r>
          </a:p>
          <a:p>
            <a:pPr marL="82550" indent="-82550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cs-CZ" altLang="en-US" sz="1600" smtClean="0"/>
          </a:p>
          <a:p>
            <a:pPr marL="82550" indent="-82550" eaLnBrk="1" hangingPunct="1">
              <a:spcBef>
                <a:spcPct val="0"/>
              </a:spcBef>
            </a:pPr>
            <a:r>
              <a:rPr lang="cs-CZ" altLang="en-US" sz="2800" smtClean="0"/>
              <a:t> </a:t>
            </a:r>
            <a:r>
              <a:rPr lang="cs-CZ" altLang="en-US" sz="2800" b="1" smtClean="0">
                <a:solidFill>
                  <a:srgbClr val="002060"/>
                </a:solidFill>
              </a:rPr>
              <a:t>t</a:t>
            </a:r>
            <a:r>
              <a:rPr lang="cs-CZ" altLang="en-US" sz="2800" b="1" baseline="-25000" smtClean="0">
                <a:solidFill>
                  <a:srgbClr val="002060"/>
                </a:solidFill>
              </a:rPr>
              <a:t>ij</a:t>
            </a:r>
            <a:r>
              <a:rPr lang="cs-CZ" altLang="en-US" sz="2800" smtClean="0"/>
              <a:t> …   měrná spotřeba aparaturního času </a:t>
            </a:r>
            <a:br>
              <a:rPr lang="cs-CZ" altLang="en-US" sz="2800" smtClean="0"/>
            </a:br>
            <a:r>
              <a:rPr lang="cs-CZ" altLang="en-US" sz="2800" smtClean="0"/>
              <a:t>	   i-tého stroje na výrobu j-tého výrobku.</a:t>
            </a:r>
          </a:p>
          <a:p>
            <a:pPr marL="82550" indent="-82550" eaLnBrk="1" hangingPunct="1">
              <a:spcBef>
                <a:spcPct val="0"/>
              </a:spcBef>
            </a:pPr>
            <a:endParaRPr lang="cs-CZ" altLang="en-US" sz="800" smtClean="0"/>
          </a:p>
          <a:p>
            <a:pPr marL="82550" indent="-82550" eaLnBrk="1" hangingPunct="1">
              <a:spcBef>
                <a:spcPct val="0"/>
              </a:spcBef>
            </a:pPr>
            <a:r>
              <a:rPr lang="cs-CZ" altLang="en-US" sz="2800" smtClean="0"/>
              <a:t> </a:t>
            </a:r>
            <a:r>
              <a:rPr lang="cs-CZ" altLang="en-US" sz="2800" b="1" smtClean="0">
                <a:solidFill>
                  <a:srgbClr val="002060"/>
                </a:solidFill>
              </a:rPr>
              <a:t>f</a:t>
            </a:r>
            <a:r>
              <a:rPr lang="cs-CZ" altLang="en-US" sz="2800" b="1" baseline="-25000" smtClean="0">
                <a:solidFill>
                  <a:srgbClr val="002060"/>
                </a:solidFill>
              </a:rPr>
              <a:t>i</a:t>
            </a:r>
            <a:r>
              <a:rPr lang="cs-CZ" altLang="en-US" sz="2800" smtClean="0">
                <a:solidFill>
                  <a:srgbClr val="002060"/>
                </a:solidFill>
              </a:rPr>
              <a:t> </a:t>
            </a:r>
            <a:r>
              <a:rPr lang="cs-CZ" altLang="en-US" sz="2800" smtClean="0"/>
              <a:t>…   požadavek na dobu činnosti i-tého 		  zařízení.</a:t>
            </a:r>
          </a:p>
          <a:p>
            <a:pPr marL="82550" indent="-82550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cs-CZ" altLang="en-US" sz="800" smtClean="0"/>
          </a:p>
          <a:p>
            <a:pPr marL="82550" indent="-82550" eaLnBrk="1" hangingPunct="1">
              <a:spcBef>
                <a:spcPct val="0"/>
              </a:spcBef>
            </a:pPr>
            <a:r>
              <a:rPr lang="cs-CZ" altLang="en-US" sz="2800" smtClean="0"/>
              <a:t> </a:t>
            </a:r>
            <a:r>
              <a:rPr lang="cs-CZ" altLang="en-US" sz="2800" b="1" smtClean="0">
                <a:solidFill>
                  <a:srgbClr val="002060"/>
                </a:solidFill>
              </a:rPr>
              <a:t>k</a:t>
            </a:r>
            <a:r>
              <a:rPr lang="cs-CZ" altLang="en-US" sz="2800" smtClean="0"/>
              <a:t> …   celkový počet bilancovaných strojů.</a:t>
            </a:r>
            <a:br>
              <a:rPr lang="cs-CZ" altLang="en-US" sz="2800" smtClean="0"/>
            </a:br>
            <a:r>
              <a:rPr lang="cs-CZ" altLang="en-US" sz="2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marL="742950" indent="-742950" eaLnBrk="1" hangingPunct="1">
              <a:defRPr/>
            </a:pPr>
            <a:r>
              <a:rPr lang="cs-CZ" u="sng" dirty="0" smtClean="0"/>
              <a:t>Model </a:t>
            </a:r>
            <a:r>
              <a:rPr lang="cs-CZ" u="sng" dirty="0" err="1" smtClean="0"/>
              <a:t>mezivýrobkových</a:t>
            </a:r>
            <a:r>
              <a:rPr lang="cs-CZ" u="sng" dirty="0" smtClean="0"/>
              <a:t> vztahů</a:t>
            </a:r>
            <a:endParaRPr lang="cs-CZ" u="sng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0" y="1341438"/>
            <a:ext cx="9144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144713" algn="l"/>
              </a:tabLst>
              <a:defRPr/>
            </a:pPr>
            <a:r>
              <a:rPr lang="cs-CZ" sz="2800" dirty="0">
                <a:latin typeface="+mn-lt"/>
                <a:cs typeface="+mn-cs"/>
              </a:rPr>
              <a:t>výrobek 1:	x</a:t>
            </a:r>
            <a:r>
              <a:rPr lang="cs-CZ" sz="2800" baseline="-25000" dirty="0">
                <a:latin typeface="+mn-lt"/>
                <a:cs typeface="+mn-cs"/>
              </a:rPr>
              <a:t>1</a:t>
            </a:r>
            <a:r>
              <a:rPr lang="cs-CZ" sz="2800" dirty="0">
                <a:latin typeface="+mn-lt"/>
                <a:cs typeface="+mn-cs"/>
              </a:rPr>
              <a:t> = y</a:t>
            </a:r>
            <a:r>
              <a:rPr lang="cs-CZ" sz="2800" baseline="-25000" dirty="0">
                <a:latin typeface="+mn-lt"/>
                <a:cs typeface="+mn-cs"/>
              </a:rPr>
              <a:t>1</a:t>
            </a:r>
            <a:r>
              <a:rPr lang="cs-CZ" sz="2800" dirty="0">
                <a:latin typeface="+mn-lt"/>
                <a:cs typeface="+mn-cs"/>
              </a:rPr>
              <a:t> + a</a:t>
            </a:r>
            <a:r>
              <a:rPr lang="cs-CZ" sz="2800" baseline="-25000" dirty="0">
                <a:latin typeface="+mn-lt"/>
                <a:cs typeface="+mn-cs"/>
              </a:rPr>
              <a:t>11</a:t>
            </a:r>
            <a:r>
              <a:rPr lang="cs-CZ" sz="2800" dirty="0">
                <a:latin typeface="+mn-lt"/>
                <a:cs typeface="+mn-cs"/>
              </a:rPr>
              <a:t> • x</a:t>
            </a:r>
            <a:r>
              <a:rPr lang="cs-CZ" sz="2800" baseline="-25000" dirty="0">
                <a:latin typeface="+mn-lt"/>
                <a:cs typeface="+mn-cs"/>
              </a:rPr>
              <a:t>1</a:t>
            </a:r>
            <a:r>
              <a:rPr lang="cs-CZ" sz="2800" dirty="0">
                <a:latin typeface="+mn-lt"/>
                <a:cs typeface="+mn-cs"/>
              </a:rPr>
              <a:t> + a</a:t>
            </a:r>
            <a:r>
              <a:rPr lang="cs-CZ" sz="2800" baseline="-25000" dirty="0">
                <a:latin typeface="+mn-lt"/>
                <a:cs typeface="+mn-cs"/>
              </a:rPr>
              <a:t>12</a:t>
            </a:r>
            <a:r>
              <a:rPr lang="cs-CZ" sz="2800" dirty="0">
                <a:latin typeface="+mn-lt"/>
                <a:cs typeface="+mn-cs"/>
              </a:rPr>
              <a:t> • x</a:t>
            </a:r>
            <a:r>
              <a:rPr lang="cs-CZ" sz="2800" baseline="-25000" dirty="0">
                <a:latin typeface="+mn-lt"/>
                <a:cs typeface="+mn-cs"/>
              </a:rPr>
              <a:t>2</a:t>
            </a:r>
            <a:r>
              <a:rPr lang="cs-CZ" sz="2800" dirty="0">
                <a:latin typeface="+mn-lt"/>
                <a:cs typeface="+mn-cs"/>
              </a:rPr>
              <a:t> + ……… a</a:t>
            </a:r>
            <a:r>
              <a:rPr lang="cs-CZ" sz="2800" baseline="-25000" dirty="0">
                <a:latin typeface="+mn-lt"/>
                <a:cs typeface="+mn-cs"/>
              </a:rPr>
              <a:t>1n</a:t>
            </a:r>
            <a:r>
              <a:rPr lang="cs-CZ" sz="2800" dirty="0">
                <a:latin typeface="+mn-lt"/>
                <a:cs typeface="+mn-cs"/>
              </a:rPr>
              <a:t> • </a:t>
            </a:r>
            <a:r>
              <a:rPr lang="cs-CZ" sz="2800" dirty="0" err="1">
                <a:latin typeface="+mn-lt"/>
                <a:cs typeface="+mn-cs"/>
              </a:rPr>
              <a:t>x</a:t>
            </a:r>
            <a:r>
              <a:rPr lang="cs-CZ" sz="2800" baseline="-25000" dirty="0" err="1">
                <a:latin typeface="+mn-lt"/>
                <a:cs typeface="+mn-cs"/>
              </a:rPr>
              <a:t>n</a:t>
            </a:r>
            <a:endParaRPr lang="cs-CZ" sz="2800" baseline="-25000" dirty="0">
              <a:latin typeface="+mn-lt"/>
              <a:cs typeface="+mn-cs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r>
              <a:rPr lang="cs-CZ" sz="2800" dirty="0">
                <a:latin typeface="+mj-lt"/>
              </a:rPr>
              <a:t>výrobek 2:	x</a:t>
            </a:r>
            <a:r>
              <a:rPr lang="cs-CZ" sz="2800" baseline="-25000" dirty="0">
                <a:latin typeface="+mj-lt"/>
              </a:rPr>
              <a:t>2</a:t>
            </a:r>
            <a:r>
              <a:rPr lang="cs-CZ" sz="2800" dirty="0">
                <a:latin typeface="+mj-lt"/>
              </a:rPr>
              <a:t> = y</a:t>
            </a:r>
            <a:r>
              <a:rPr lang="cs-CZ" sz="2800" baseline="-25000" dirty="0">
                <a:latin typeface="+mj-lt"/>
              </a:rPr>
              <a:t>2</a:t>
            </a:r>
            <a:r>
              <a:rPr lang="cs-CZ" sz="2800" dirty="0">
                <a:latin typeface="+mj-lt"/>
              </a:rPr>
              <a:t> + a</a:t>
            </a:r>
            <a:r>
              <a:rPr lang="cs-CZ" sz="2800" baseline="-25000" dirty="0">
                <a:latin typeface="+mj-lt"/>
              </a:rPr>
              <a:t>21</a:t>
            </a:r>
            <a:r>
              <a:rPr lang="cs-CZ" sz="2800" dirty="0">
                <a:latin typeface="+mj-lt"/>
              </a:rPr>
              <a:t> • x</a:t>
            </a:r>
            <a:r>
              <a:rPr lang="cs-CZ" sz="2800" baseline="-25000" dirty="0">
                <a:latin typeface="+mj-lt"/>
              </a:rPr>
              <a:t>1</a:t>
            </a:r>
            <a:r>
              <a:rPr lang="cs-CZ" sz="2800" dirty="0">
                <a:latin typeface="+mj-lt"/>
              </a:rPr>
              <a:t> + a</a:t>
            </a:r>
            <a:r>
              <a:rPr lang="cs-CZ" sz="2800" baseline="-25000" dirty="0">
                <a:latin typeface="+mj-lt"/>
              </a:rPr>
              <a:t>22</a:t>
            </a:r>
            <a:r>
              <a:rPr lang="cs-CZ" sz="2800" dirty="0">
                <a:latin typeface="+mj-lt"/>
              </a:rPr>
              <a:t> • x</a:t>
            </a:r>
            <a:r>
              <a:rPr lang="cs-CZ" sz="2800" baseline="-25000" dirty="0">
                <a:latin typeface="+mj-lt"/>
              </a:rPr>
              <a:t>2</a:t>
            </a:r>
            <a:r>
              <a:rPr lang="cs-CZ" sz="2800" dirty="0">
                <a:latin typeface="+mj-lt"/>
              </a:rPr>
              <a:t> + ……… a</a:t>
            </a:r>
            <a:r>
              <a:rPr lang="cs-CZ" sz="2800" baseline="-25000" dirty="0">
                <a:latin typeface="+mj-lt"/>
              </a:rPr>
              <a:t>2n</a:t>
            </a:r>
            <a:r>
              <a:rPr lang="cs-CZ" sz="2800" dirty="0">
                <a:latin typeface="+mj-lt"/>
              </a:rPr>
              <a:t> • </a:t>
            </a:r>
            <a:r>
              <a:rPr lang="cs-CZ" sz="2800" dirty="0" err="1">
                <a:latin typeface="+mj-lt"/>
              </a:rPr>
              <a:t>x</a:t>
            </a:r>
            <a:r>
              <a:rPr lang="cs-CZ" sz="2800" baseline="-25000" dirty="0" err="1">
                <a:latin typeface="+mj-lt"/>
              </a:rPr>
              <a:t>n</a:t>
            </a:r>
            <a:endParaRPr lang="cs-CZ" sz="2800" baseline="-250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r>
              <a:rPr lang="cs-CZ" sz="2800" dirty="0">
                <a:latin typeface="+mj-lt"/>
              </a:rPr>
              <a:t>výrobek 3:	x</a:t>
            </a:r>
            <a:r>
              <a:rPr lang="cs-CZ" sz="2800" baseline="-25000" dirty="0">
                <a:latin typeface="+mj-lt"/>
              </a:rPr>
              <a:t>3</a:t>
            </a:r>
            <a:r>
              <a:rPr lang="cs-CZ" sz="2800" dirty="0">
                <a:latin typeface="+mj-lt"/>
              </a:rPr>
              <a:t> = y</a:t>
            </a:r>
            <a:r>
              <a:rPr lang="cs-CZ" sz="2800" baseline="-25000" dirty="0">
                <a:latin typeface="+mj-lt"/>
              </a:rPr>
              <a:t>3</a:t>
            </a:r>
            <a:r>
              <a:rPr lang="cs-CZ" sz="2800" dirty="0">
                <a:latin typeface="+mj-lt"/>
              </a:rPr>
              <a:t> + a</a:t>
            </a:r>
            <a:r>
              <a:rPr lang="cs-CZ" sz="2800" baseline="-25000" dirty="0">
                <a:latin typeface="+mj-lt"/>
              </a:rPr>
              <a:t>31</a:t>
            </a:r>
            <a:r>
              <a:rPr lang="cs-CZ" sz="2800" dirty="0">
                <a:latin typeface="+mj-lt"/>
              </a:rPr>
              <a:t> • x</a:t>
            </a:r>
            <a:r>
              <a:rPr lang="cs-CZ" sz="2800" baseline="-25000" dirty="0">
                <a:latin typeface="+mj-lt"/>
              </a:rPr>
              <a:t>1</a:t>
            </a:r>
            <a:r>
              <a:rPr lang="cs-CZ" sz="2800" dirty="0">
                <a:latin typeface="+mj-lt"/>
              </a:rPr>
              <a:t> + a</a:t>
            </a:r>
            <a:r>
              <a:rPr lang="cs-CZ" sz="2800" baseline="-25000" dirty="0">
                <a:latin typeface="+mj-lt"/>
              </a:rPr>
              <a:t>32</a:t>
            </a:r>
            <a:r>
              <a:rPr lang="cs-CZ" sz="2800" dirty="0">
                <a:latin typeface="+mj-lt"/>
              </a:rPr>
              <a:t> • x</a:t>
            </a:r>
            <a:r>
              <a:rPr lang="cs-CZ" sz="2800" baseline="-25000" dirty="0">
                <a:latin typeface="+mj-lt"/>
              </a:rPr>
              <a:t>2</a:t>
            </a:r>
            <a:r>
              <a:rPr lang="cs-CZ" sz="2800" dirty="0">
                <a:latin typeface="+mj-lt"/>
              </a:rPr>
              <a:t> + ……… a</a:t>
            </a:r>
            <a:r>
              <a:rPr lang="cs-CZ" sz="2800" baseline="-25000" dirty="0">
                <a:latin typeface="+mj-lt"/>
              </a:rPr>
              <a:t>3n</a:t>
            </a:r>
            <a:r>
              <a:rPr lang="cs-CZ" sz="2800" dirty="0">
                <a:latin typeface="+mj-lt"/>
              </a:rPr>
              <a:t> • </a:t>
            </a:r>
            <a:r>
              <a:rPr lang="cs-CZ" sz="2800" dirty="0" err="1">
                <a:latin typeface="+mj-lt"/>
              </a:rPr>
              <a:t>x</a:t>
            </a:r>
            <a:r>
              <a:rPr lang="cs-CZ" sz="2800" baseline="-25000" dirty="0" err="1">
                <a:latin typeface="+mj-lt"/>
              </a:rPr>
              <a:t>n</a:t>
            </a:r>
            <a:endParaRPr lang="cs-CZ" sz="2800" baseline="-250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endParaRPr lang="cs-CZ" sz="14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endParaRPr lang="cs-CZ" sz="20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r>
              <a:rPr lang="cs-CZ" sz="2800" dirty="0">
                <a:latin typeface="+mn-lt"/>
              </a:rPr>
              <a:t>výrobek n:	</a:t>
            </a:r>
            <a:r>
              <a:rPr lang="cs-CZ" sz="2800" dirty="0" err="1">
                <a:latin typeface="+mn-lt"/>
              </a:rPr>
              <a:t>x</a:t>
            </a:r>
            <a:r>
              <a:rPr lang="cs-CZ" sz="2800" baseline="-25000" dirty="0" err="1">
                <a:latin typeface="+mn-lt"/>
              </a:rPr>
              <a:t>n</a:t>
            </a:r>
            <a:r>
              <a:rPr lang="cs-CZ" sz="2800" dirty="0">
                <a:latin typeface="+mn-lt"/>
              </a:rPr>
              <a:t> = </a:t>
            </a:r>
            <a:r>
              <a:rPr lang="cs-CZ" sz="2800" dirty="0" err="1">
                <a:latin typeface="+mn-lt"/>
              </a:rPr>
              <a:t>y</a:t>
            </a:r>
            <a:r>
              <a:rPr lang="cs-CZ" sz="2800" baseline="-25000" dirty="0" err="1">
                <a:latin typeface="+mn-lt"/>
              </a:rPr>
              <a:t>n</a:t>
            </a:r>
            <a:r>
              <a:rPr lang="cs-CZ" sz="2800" dirty="0">
                <a:latin typeface="+mn-lt"/>
              </a:rPr>
              <a:t> + a</a:t>
            </a:r>
            <a:r>
              <a:rPr lang="cs-CZ" sz="2800" baseline="-25000" dirty="0">
                <a:latin typeface="+mn-lt"/>
              </a:rPr>
              <a:t>n1</a:t>
            </a:r>
            <a:r>
              <a:rPr lang="cs-CZ" sz="2800" dirty="0">
                <a:latin typeface="+mn-lt"/>
              </a:rPr>
              <a:t> • x</a:t>
            </a:r>
            <a:r>
              <a:rPr lang="cs-CZ" sz="2800" baseline="-25000" dirty="0">
                <a:latin typeface="+mn-lt"/>
              </a:rPr>
              <a:t>1</a:t>
            </a:r>
            <a:r>
              <a:rPr lang="cs-CZ" sz="2800" dirty="0">
                <a:latin typeface="+mn-lt"/>
              </a:rPr>
              <a:t> + a</a:t>
            </a:r>
            <a:r>
              <a:rPr lang="cs-CZ" sz="2800" baseline="-25000" dirty="0">
                <a:latin typeface="+mn-lt"/>
              </a:rPr>
              <a:t>n2</a:t>
            </a:r>
            <a:r>
              <a:rPr lang="cs-CZ" sz="2800" dirty="0">
                <a:latin typeface="+mn-lt"/>
              </a:rPr>
              <a:t> • x</a:t>
            </a:r>
            <a:r>
              <a:rPr lang="cs-CZ" sz="2800" baseline="-25000" dirty="0">
                <a:latin typeface="+mn-lt"/>
              </a:rPr>
              <a:t>2</a:t>
            </a:r>
            <a:r>
              <a:rPr lang="cs-CZ" sz="2800" dirty="0">
                <a:latin typeface="+mn-lt"/>
              </a:rPr>
              <a:t> + ……… </a:t>
            </a:r>
            <a:r>
              <a:rPr lang="cs-CZ" sz="2800" dirty="0" err="1">
                <a:latin typeface="+mn-lt"/>
              </a:rPr>
              <a:t>a</a:t>
            </a:r>
            <a:r>
              <a:rPr lang="cs-CZ" sz="2800" baseline="-25000" dirty="0" err="1">
                <a:latin typeface="+mn-lt"/>
              </a:rPr>
              <a:t>nn</a:t>
            </a:r>
            <a:r>
              <a:rPr lang="cs-CZ" sz="2800" dirty="0">
                <a:latin typeface="+mn-lt"/>
              </a:rPr>
              <a:t> • </a:t>
            </a:r>
            <a:r>
              <a:rPr lang="cs-CZ" sz="2800" dirty="0" err="1">
                <a:latin typeface="+mn-lt"/>
              </a:rPr>
              <a:t>x</a:t>
            </a:r>
            <a:r>
              <a:rPr lang="cs-CZ" sz="2800" baseline="-25000" dirty="0" err="1">
                <a:latin typeface="+mn-lt"/>
              </a:rPr>
              <a:t>n</a:t>
            </a:r>
            <a:endParaRPr lang="cs-CZ" sz="2800" baseline="-25000" dirty="0">
              <a:latin typeface="+mn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endParaRPr lang="cs-CZ" sz="28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tabLst>
                <a:tab pos="2144713" algn="l"/>
              </a:tabLst>
              <a:defRPr/>
            </a:pPr>
            <a:endParaRPr lang="cs-CZ" sz="2800" dirty="0"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144713" algn="l"/>
              </a:tabLst>
              <a:defRPr/>
            </a:pPr>
            <a:endParaRPr lang="cs-CZ" sz="2800" dirty="0">
              <a:latin typeface="+mn-lt"/>
              <a:cs typeface="+mn-cs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28733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467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5778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469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15778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471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157788"/>
            <a:ext cx="228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473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084763"/>
            <a:ext cx="3603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TextovéPole 30"/>
          <p:cNvSpPr txBox="1">
            <a:spLocks noChangeArrowheads="1"/>
          </p:cNvSpPr>
          <p:nvPr/>
        </p:nvSpPr>
        <p:spPr bwMode="auto">
          <a:xfrm>
            <a:off x="4356100" y="5013325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600">
                <a:latin typeface="Cambria Math" panose="02040503050406030204" pitchFamily="18" charset="0"/>
              </a:rPr>
              <a:t>A</a:t>
            </a:r>
          </a:p>
        </p:txBody>
      </p:sp>
      <p:sp>
        <p:nvSpPr>
          <p:cNvPr id="1537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3" name="Skupina 33"/>
          <p:cNvGrpSpPr>
            <a:grpSpLocks/>
          </p:cNvGrpSpPr>
          <p:nvPr/>
        </p:nvGrpSpPr>
        <p:grpSpPr bwMode="auto">
          <a:xfrm>
            <a:off x="1116013" y="4221163"/>
            <a:ext cx="719137" cy="2565400"/>
            <a:chOff x="1115616" y="4221088"/>
            <a:chExt cx="720080" cy="2564904"/>
          </a:xfrm>
        </p:grpSpPr>
        <p:grpSp>
          <p:nvGrpSpPr>
            <p:cNvPr id="15408" name="Skupina 8"/>
            <p:cNvGrpSpPr>
              <a:grpSpLocks/>
            </p:cNvGrpSpPr>
            <p:nvPr/>
          </p:nvGrpSpPr>
          <p:grpSpPr bwMode="auto">
            <a:xfrm>
              <a:off x="1115616" y="4221088"/>
              <a:ext cx="720080" cy="2564904"/>
              <a:chOff x="1979712" y="4293096"/>
              <a:chExt cx="720080" cy="2564904"/>
            </a:xfrm>
          </p:grpSpPr>
          <p:sp>
            <p:nvSpPr>
              <p:cNvPr id="6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x</a:t>
                </a:r>
                <a:r>
                  <a:rPr lang="cs-CZ" sz="2800" baseline="-25000" dirty="0">
                    <a:latin typeface="+mn-lt"/>
                    <a:cs typeface="+mn-cs"/>
                  </a:rPr>
                  <a:t>1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x</a:t>
                </a:r>
                <a:r>
                  <a:rPr lang="cs-CZ" sz="2800" baseline="-25000" dirty="0">
                    <a:latin typeface="+mj-lt"/>
                  </a:rPr>
                  <a:t>2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x</a:t>
                </a:r>
                <a:r>
                  <a:rPr lang="cs-CZ" sz="2800" baseline="-25000" dirty="0">
                    <a:latin typeface="+mj-lt"/>
                  </a:rPr>
                  <a:t>3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 err="1">
                    <a:latin typeface="+mn-lt"/>
                  </a:rPr>
                  <a:t>x</a:t>
                </a:r>
                <a:r>
                  <a:rPr lang="cs-CZ" sz="2800" baseline="-25000" dirty="0" err="1">
                    <a:latin typeface="+mn-lt"/>
                  </a:rPr>
                  <a:t>n</a:t>
                </a:r>
                <a:endParaRPr lang="cs-CZ" sz="2800" baseline="-25000" dirty="0">
                  <a:latin typeface="+mn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7" name="Jednoduché závorky 6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5409" name="Picture 2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8" name="Skupina 36"/>
          <p:cNvGrpSpPr>
            <a:grpSpLocks/>
          </p:cNvGrpSpPr>
          <p:nvPr/>
        </p:nvGrpSpPr>
        <p:grpSpPr bwMode="auto">
          <a:xfrm>
            <a:off x="3059113" y="4248150"/>
            <a:ext cx="720725" cy="2565400"/>
            <a:chOff x="3059832" y="4248472"/>
            <a:chExt cx="720080" cy="2564904"/>
          </a:xfrm>
        </p:grpSpPr>
        <p:grpSp>
          <p:nvGrpSpPr>
            <p:cNvPr id="15404" name="Skupina 9"/>
            <p:cNvGrpSpPr>
              <a:grpSpLocks/>
            </p:cNvGrpSpPr>
            <p:nvPr/>
          </p:nvGrpSpPr>
          <p:grpSpPr bwMode="auto">
            <a:xfrm>
              <a:off x="3059832" y="4248472"/>
              <a:ext cx="720080" cy="2564904"/>
              <a:chOff x="1979712" y="4293096"/>
              <a:chExt cx="720080" cy="2564904"/>
            </a:xfrm>
          </p:grpSpPr>
          <p:sp>
            <p:nvSpPr>
              <p:cNvPr id="11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y</a:t>
                </a:r>
                <a:r>
                  <a:rPr lang="cs-CZ" sz="2800" baseline="-25000" dirty="0">
                    <a:latin typeface="+mn-lt"/>
                    <a:cs typeface="+mn-cs"/>
                  </a:rPr>
                  <a:t>1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y</a:t>
                </a:r>
                <a:r>
                  <a:rPr lang="cs-CZ" sz="2800" baseline="-25000" dirty="0">
                    <a:latin typeface="+mj-lt"/>
                  </a:rPr>
                  <a:t>2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y</a:t>
                </a:r>
                <a:r>
                  <a:rPr lang="cs-CZ" sz="2800" baseline="-25000" dirty="0">
                    <a:latin typeface="+mj-lt"/>
                  </a:rPr>
                  <a:t>3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 err="1">
                    <a:latin typeface="+mn-lt"/>
                  </a:rPr>
                  <a:t>y</a:t>
                </a:r>
                <a:r>
                  <a:rPr lang="cs-CZ" sz="2800" baseline="-25000" dirty="0" err="1">
                    <a:latin typeface="+mn-lt"/>
                  </a:rPr>
                  <a:t>n</a:t>
                </a:r>
                <a:endParaRPr lang="cs-CZ" sz="2800" baseline="-25000" dirty="0">
                  <a:latin typeface="+mn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12" name="Jednoduché závorky 11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5405" name="Picture 2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8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8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84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0" name="Skupina 43"/>
          <p:cNvGrpSpPr>
            <a:grpSpLocks/>
          </p:cNvGrpSpPr>
          <p:nvPr/>
        </p:nvGrpSpPr>
        <p:grpSpPr bwMode="auto">
          <a:xfrm>
            <a:off x="5292725" y="4221163"/>
            <a:ext cx="3671888" cy="2565400"/>
            <a:chOff x="5292080" y="4221088"/>
            <a:chExt cx="3672408" cy="2564904"/>
          </a:xfrm>
        </p:grpSpPr>
        <p:grpSp>
          <p:nvGrpSpPr>
            <p:cNvPr id="15398" name="Skupina 12"/>
            <p:cNvGrpSpPr>
              <a:grpSpLocks/>
            </p:cNvGrpSpPr>
            <p:nvPr/>
          </p:nvGrpSpPr>
          <p:grpSpPr bwMode="auto">
            <a:xfrm>
              <a:off x="5292080" y="4221088"/>
              <a:ext cx="3672408" cy="2564904"/>
              <a:chOff x="1979712" y="4293096"/>
              <a:chExt cx="720080" cy="2564904"/>
            </a:xfrm>
          </p:grpSpPr>
          <p:sp>
            <p:nvSpPr>
              <p:cNvPr id="14" name="Zástupný symbol pro obsah 2"/>
              <p:cNvSpPr txBox="1">
                <a:spLocks/>
              </p:cNvSpPr>
              <p:nvPr/>
            </p:nvSpPr>
            <p:spPr bwMode="auto">
              <a:xfrm>
                <a:off x="1979712" y="4293096"/>
                <a:ext cx="720080" cy="2564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  <a:cs typeface="+mn-cs"/>
                  </a:rPr>
                  <a:t>  a</a:t>
                </a:r>
                <a:r>
                  <a:rPr lang="cs-CZ" sz="2800" baseline="-25000" dirty="0">
                    <a:latin typeface="+mn-lt"/>
                    <a:cs typeface="+mn-cs"/>
                  </a:rPr>
                  <a:t>11</a:t>
                </a:r>
                <a:r>
                  <a:rPr lang="cs-CZ" sz="2800" dirty="0">
                    <a:latin typeface="+mn-lt"/>
                    <a:cs typeface="+mn-cs"/>
                  </a:rPr>
                  <a:t>  a</a:t>
                </a:r>
                <a:r>
                  <a:rPr lang="cs-CZ" sz="2800" baseline="-25000" dirty="0">
                    <a:latin typeface="+mn-lt"/>
                    <a:cs typeface="+mn-cs"/>
                  </a:rPr>
                  <a:t>12</a:t>
                </a:r>
                <a:r>
                  <a:rPr lang="cs-CZ" sz="2800" dirty="0">
                    <a:latin typeface="+mn-lt"/>
                    <a:cs typeface="+mn-cs"/>
                  </a:rPr>
                  <a:t>    ……… a</a:t>
                </a:r>
                <a:r>
                  <a:rPr lang="cs-CZ" sz="2800" baseline="-25000" dirty="0">
                    <a:latin typeface="+mn-lt"/>
                    <a:cs typeface="+mn-cs"/>
                  </a:rPr>
                  <a:t>1n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  a</a:t>
                </a:r>
                <a:r>
                  <a:rPr lang="cs-CZ" sz="2800" baseline="-25000" dirty="0">
                    <a:latin typeface="+mj-lt"/>
                  </a:rPr>
                  <a:t>21   </a:t>
                </a:r>
                <a:r>
                  <a:rPr lang="cs-CZ" sz="2800" dirty="0">
                    <a:latin typeface="+mj-lt"/>
                  </a:rPr>
                  <a:t>a</a:t>
                </a:r>
                <a:r>
                  <a:rPr lang="cs-CZ" sz="2800" baseline="-25000" dirty="0">
                    <a:latin typeface="+mj-lt"/>
                  </a:rPr>
                  <a:t>22</a:t>
                </a:r>
                <a:r>
                  <a:rPr lang="cs-CZ" sz="2800" dirty="0">
                    <a:latin typeface="+mj-lt"/>
                  </a:rPr>
                  <a:t>   ……… a</a:t>
                </a:r>
                <a:r>
                  <a:rPr lang="cs-CZ" sz="2800" baseline="-25000" dirty="0">
                    <a:latin typeface="+mj-lt"/>
                  </a:rPr>
                  <a:t>2n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j-lt"/>
                  </a:rPr>
                  <a:t>  a</a:t>
                </a:r>
                <a:r>
                  <a:rPr lang="cs-CZ" sz="2800" baseline="-25000" dirty="0">
                    <a:latin typeface="+mj-lt"/>
                  </a:rPr>
                  <a:t>31</a:t>
                </a:r>
                <a:r>
                  <a:rPr lang="cs-CZ" sz="2800" dirty="0">
                    <a:latin typeface="+mj-lt"/>
                  </a:rPr>
                  <a:t>  a</a:t>
                </a:r>
                <a:r>
                  <a:rPr lang="cs-CZ" sz="2800" baseline="-25000" dirty="0">
                    <a:latin typeface="+mj-lt"/>
                  </a:rPr>
                  <a:t>32</a:t>
                </a:r>
                <a:r>
                  <a:rPr lang="cs-CZ" sz="2800" dirty="0">
                    <a:latin typeface="+mj-lt"/>
                  </a:rPr>
                  <a:t>   ……… a</a:t>
                </a:r>
                <a:r>
                  <a:rPr lang="cs-CZ" sz="2800" baseline="-25000" dirty="0">
                    <a:latin typeface="+mj-lt"/>
                  </a:rPr>
                  <a:t>3n</a:t>
                </a: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1000" dirty="0">
                  <a:latin typeface="+mj-lt"/>
                </a:endParaRPr>
              </a:p>
              <a:p>
                <a:pPr algn="ctr"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r>
                  <a:rPr lang="cs-CZ" sz="2800" dirty="0">
                    <a:latin typeface="+mn-lt"/>
                  </a:rPr>
                  <a:t>  a</a:t>
                </a:r>
                <a:r>
                  <a:rPr lang="cs-CZ" sz="2800" baseline="-25000" dirty="0">
                    <a:latin typeface="+mn-lt"/>
                  </a:rPr>
                  <a:t>n1 </a:t>
                </a:r>
                <a:r>
                  <a:rPr lang="cs-CZ" sz="2800" dirty="0">
                    <a:latin typeface="+mn-lt"/>
                  </a:rPr>
                  <a:t>  a</a:t>
                </a:r>
                <a:r>
                  <a:rPr lang="cs-CZ" sz="2800" baseline="-25000" dirty="0">
                    <a:latin typeface="+mn-lt"/>
                  </a:rPr>
                  <a:t>n2</a:t>
                </a:r>
                <a:r>
                  <a:rPr lang="cs-CZ" sz="2800" dirty="0">
                    <a:latin typeface="+mn-lt"/>
                  </a:rPr>
                  <a:t>   ……… </a:t>
                </a:r>
                <a:r>
                  <a:rPr lang="cs-CZ" sz="2800" dirty="0" err="1">
                    <a:latin typeface="+mn-lt"/>
                  </a:rPr>
                  <a:t>a</a:t>
                </a:r>
                <a:r>
                  <a:rPr lang="cs-CZ" sz="2800" baseline="-25000" dirty="0" err="1">
                    <a:latin typeface="+mn-lt"/>
                  </a:rPr>
                  <a:t>nn</a:t>
                </a:r>
                <a:r>
                  <a:rPr lang="cs-CZ" sz="2800" baseline="-25000" dirty="0">
                    <a:latin typeface="+mn-lt"/>
                  </a:rPr>
                  <a:t>	</a:t>
                </a: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tabLst>
                    <a:tab pos="2144713" algn="l"/>
                  </a:tabLst>
                  <a:defRPr/>
                </a:pPr>
                <a:endParaRPr lang="cs-CZ" sz="2800" dirty="0">
                  <a:latin typeface="+mj-lt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  <a:tabLst>
                    <a:tab pos="2144713" algn="l"/>
                  </a:tabLst>
                  <a:defRPr/>
                </a:pPr>
                <a:endParaRPr lang="cs-CZ" sz="2800" dirty="0">
                  <a:latin typeface="+mn-lt"/>
                  <a:cs typeface="+mn-cs"/>
                </a:endParaRPr>
              </a:p>
            </p:txBody>
          </p:sp>
          <p:sp>
            <p:nvSpPr>
              <p:cNvPr id="15" name="Jednoduché závorky 14"/>
              <p:cNvSpPr/>
              <p:nvPr/>
            </p:nvSpPr>
            <p:spPr>
              <a:xfrm>
                <a:off x="1979712" y="4293096"/>
                <a:ext cx="720080" cy="2564904"/>
              </a:xfrm>
              <a:prstGeom prst="bracketPai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5399" name="Picture 2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0" name="Picture 2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1" name="Picture 2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733256"/>
              <a:ext cx="1428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8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484" name="Picture 3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8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486" name="Picture 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52738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488" name="Picture 3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852738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2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490" name="Picture 3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852738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4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492" name="Picture 3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52738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6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494" name="Picture 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852738"/>
            <a:ext cx="142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1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lastní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1654</Words>
  <Application>Microsoft Office PowerPoint</Application>
  <PresentationFormat>Předvádění na obrazovce (4:3)</PresentationFormat>
  <Paragraphs>433</Paragraphs>
  <Slides>41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51" baseType="lpstr">
      <vt:lpstr>Arial</vt:lpstr>
      <vt:lpstr>Calibri</vt:lpstr>
      <vt:lpstr>Cambria Math</vt:lpstr>
      <vt:lpstr>Comic Sans MS</vt:lpstr>
      <vt:lpstr>Times New Roman</vt:lpstr>
      <vt:lpstr>Verdana</vt:lpstr>
      <vt:lpstr>Wingdings</vt:lpstr>
      <vt:lpstr>Wingdings 2</vt:lpstr>
      <vt:lpstr>Slunovrat</vt:lpstr>
      <vt:lpstr>Motiv systému Office</vt:lpstr>
      <vt:lpstr>Prezentace aplikace PowerPoint</vt:lpstr>
      <vt:lpstr>Bilanční modely</vt:lpstr>
      <vt:lpstr>Bilanční modely – oblast použití</vt:lpstr>
      <vt:lpstr>Bilanční modely – oblast použití</vt:lpstr>
      <vt:lpstr>Bilanční modely - definice</vt:lpstr>
      <vt:lpstr>Formulace bilančního modelu</vt:lpstr>
      <vt:lpstr>Definice proměnných BM</vt:lpstr>
      <vt:lpstr>Definice proměnných BM</vt:lpstr>
      <vt:lpstr>Model mezivýrobkových vztahů</vt:lpstr>
      <vt:lpstr>Prezentace aplikace PowerPoint</vt:lpstr>
      <vt:lpstr>Prezentace aplikace PowerPoint</vt:lpstr>
      <vt:lpstr>Model bilance spotřeby surovin</vt:lpstr>
      <vt:lpstr>Model bilance spotřeby surovin</vt:lpstr>
      <vt:lpstr>Model bilance kapacit výrobních zařízení</vt:lpstr>
      <vt:lpstr>Model bilance kapacit výrobních zařízení</vt:lpstr>
      <vt:lpstr>Bilance v sériové výrobě – příklad </vt:lpstr>
      <vt:lpstr>Prezentace aplikace PowerPoint</vt:lpstr>
      <vt:lpstr>Rozdělené zadání- úvod</vt:lpstr>
      <vt:lpstr>Prezentace aplikace PowerPoint</vt:lpstr>
      <vt:lpstr>Pravidla pro sestavení bilance</vt:lpstr>
      <vt:lpstr>Rozdělení vektoru a matice</vt:lpstr>
      <vt:lpstr>Bilanční model rozděleného zadání</vt:lpstr>
      <vt:lpstr>Výpočet neznámých hodnot</vt:lpstr>
      <vt:lpstr>Výpočet neznámých hodnot</vt:lpstr>
      <vt:lpstr>Model rozděleného zadání</vt:lpstr>
      <vt:lpstr>Rozdělené zadání – příklad </vt:lpstr>
      <vt:lpstr>Prezentace aplikace PowerPoint</vt:lpstr>
      <vt:lpstr>Sdružená výroba- úvod</vt:lpstr>
      <vt:lpstr>Prezentace aplikace PowerPoint</vt:lpstr>
      <vt:lpstr>Hlavní výrobek v BM</vt:lpstr>
      <vt:lpstr>Vedlejší výrobky v BM</vt:lpstr>
      <vt:lpstr>Výpočet množství vedlejšího produktu</vt:lpstr>
      <vt:lpstr>Bilance ve sdružené výrobě – příklad </vt:lpstr>
      <vt:lpstr>Prezentace aplikace PowerPoint</vt:lpstr>
      <vt:lpstr>Stupňovitá výroba</vt:lpstr>
      <vt:lpstr>Prezentace aplikace PowerPoint</vt:lpstr>
      <vt:lpstr>Bilanční model i-tého stupně</vt:lpstr>
      <vt:lpstr>Bilanční model n stupňů</vt:lpstr>
      <vt:lpstr>Bilanční model</vt:lpstr>
      <vt:lpstr>Problémy</vt:lpstr>
      <vt:lpstr>Bilance ve stupňovité výrobě – příklad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Jakub Dyntar</dc:title>
  <dc:creator>Dyntar Jakub</dc:creator>
  <cp:lastModifiedBy>jakub.dyntar</cp:lastModifiedBy>
  <cp:revision>159</cp:revision>
  <dcterms:created xsi:type="dcterms:W3CDTF">2010-09-09T08:43:44Z</dcterms:created>
  <dcterms:modified xsi:type="dcterms:W3CDTF">2024-04-17T08:00:08Z</dcterms:modified>
</cp:coreProperties>
</file>