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7" r:id="rId2"/>
    <p:sldId id="306" r:id="rId3"/>
    <p:sldId id="297" r:id="rId4"/>
    <p:sldId id="282" r:id="rId5"/>
    <p:sldId id="283" r:id="rId6"/>
    <p:sldId id="312" r:id="rId7"/>
    <p:sldId id="292" r:id="rId8"/>
    <p:sldId id="302" r:id="rId9"/>
    <p:sldId id="303" r:id="rId10"/>
    <p:sldId id="304" r:id="rId11"/>
    <p:sldId id="267" r:id="rId12"/>
    <p:sldId id="272" r:id="rId13"/>
    <p:sldId id="270" r:id="rId14"/>
    <p:sldId id="268" r:id="rId15"/>
    <p:sldId id="271" r:id="rId16"/>
    <p:sldId id="277" r:id="rId17"/>
    <p:sldId id="278" r:id="rId18"/>
    <p:sldId id="284" r:id="rId19"/>
    <p:sldId id="293" r:id="rId20"/>
    <p:sldId id="266" r:id="rId21"/>
    <p:sldId id="264" r:id="rId22"/>
    <p:sldId id="265" r:id="rId23"/>
    <p:sldId id="262" r:id="rId24"/>
    <p:sldId id="263" r:id="rId25"/>
    <p:sldId id="257" r:id="rId26"/>
    <p:sldId id="258" r:id="rId27"/>
    <p:sldId id="259" r:id="rId28"/>
    <p:sldId id="260" r:id="rId29"/>
    <p:sldId id="305" r:id="rId30"/>
    <p:sldId id="316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308" r:id="rId39"/>
    <p:sldId id="310" r:id="rId40"/>
    <p:sldId id="311" r:id="rId41"/>
    <p:sldId id="309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122" d="100"/>
          <a:sy n="122" d="100"/>
        </p:scale>
        <p:origin x="-102" y="-4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0" d="100"/>
        <a:sy n="14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E2C5D-3224-4119-9A86-43EE5516EEAA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92442B-F53D-438E-A1F4-ED7B16B71AC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214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Bibliometrie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s.wikipedia.org/wiki/Scientometrie" TargetMode="Externa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XuQIPGrqZKrVuvJzOC81PfuO2t0uAOOig4r1SPs2z3c/edit?usp=sharin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-hub.tw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gen.lib.rus.ec/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https://www.diamo.cz/cs/spravovane-lokality#/all/all/4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2442B-F53D-438E-A1F4-ED7B16B71AC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1606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5d82618c_0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5d82618c_0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Eugene Garfield: princip od roku 1955, </a:t>
            </a:r>
            <a:r>
              <a:rPr lang="cs">
                <a:solidFill>
                  <a:srgbClr val="252525"/>
                </a:solidFill>
                <a:highlight>
                  <a:srgbClr val="FFFFFF"/>
                </a:highlight>
              </a:rPr>
              <a:t>zakladatel </a:t>
            </a:r>
            <a:r>
              <a:rPr lang="cs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3"/>
              </a:rPr>
              <a:t>bibliometrie</a:t>
            </a:r>
            <a:r>
              <a:rPr lang="cs">
                <a:solidFill>
                  <a:srgbClr val="252525"/>
                </a:solidFill>
                <a:highlight>
                  <a:srgbClr val="FFFFFF"/>
                </a:highlight>
              </a:rPr>
              <a:t> a </a:t>
            </a:r>
            <a:r>
              <a:rPr lang="cs">
                <a:solidFill>
                  <a:srgbClr val="0B0080"/>
                </a:solidFill>
                <a:highlight>
                  <a:srgbClr val="FFFFFF"/>
                </a:highlight>
                <a:uFill>
                  <a:noFill/>
                </a:uFill>
                <a:hlinkClick r:id="rId4"/>
              </a:rPr>
              <a:t>scientometrie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5cc0f869d_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5cc0f869d_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Dále: </a:t>
            </a:r>
            <a:r>
              <a:rPr lang="cs" u="sng">
                <a:solidFill>
                  <a:schemeClr val="hlink"/>
                </a:solidFill>
                <a:hlinkClick r:id="rId3"/>
              </a:rPr>
              <a:t>https://docs.google.com/document/d/1XuQIPGrqZKrVuvJzOC81PfuO2t0uAOOig4r1SPs2z3c/edit?usp=sharing</a:t>
            </a: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604b02a06_7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604b02a06_7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8b72849c7_6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8b72849c7_6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852b790f5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852b790f5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cs"/>
              <a:t>Škrabátko na mince (foto automatu – budova A): není tam, protože to funguje, ale aby neškrábali automat.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5759745e9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5759745e9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Hnojem hnojíme (a zvyšujeme retenční schopnost půdy) či jej likvidujeme v bioplynových stanicích (pro výrobu elektřiny)?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Zdroj obrázků: https://www.adw.cz/nase-farma/bioplynove-stanice/ https://farmtek.files.wordpress.com/2015/04/manure_spreader_large.jpg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3852b790f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3852b790f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 smtClean="0"/>
              <a:t>Adaptační opatření řeší příčinu globální změny klimatu.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395848367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395848367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Zhutnění půdy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3852b790f5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3" name="Google Shape;343;g3852b790f5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852b790f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852b790f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42698ab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542698ab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Exc.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852b790f5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852b790f5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852b790f5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852b790f5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852b790f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852b790f5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Terénní měření jindy než odběr</a:t>
            </a:r>
            <a:r>
              <a:rPr lang="cs-CZ" baseline="0" dirty="0" smtClean="0"/>
              <a:t> vzorku.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2FDA7-BCBD-4857-9E8B-D891BC0D2584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3404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saturační indexy minerálů a fugacity plynů</a:t>
            </a:r>
          </a:p>
          <a:p>
            <a:r>
              <a:rPr lang="cs-CZ" sz="1200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Všechny minerály, pro které přesáhla hodnota saturačního indexu -1, jsou uvedeny v tabulce č. 1. Je tak zajištěno, že s ohledem na nejistoty měření a na chemickou heterogenitu by tabulka měla obsahovat všechny minerály, které mohou řídit koncentrace v podzemní vodě. </a:t>
            </a:r>
          </a:p>
          <a:p>
            <a:endParaRPr lang="cs-CZ" sz="1200" kern="1200" dirty="0" smtClean="0">
              <a:solidFill>
                <a:schemeClr val="tx1"/>
              </a:solidFill>
              <a:effectLst/>
              <a:latin typeface="Times New Roman" pitchFamily="18" charset="0"/>
              <a:ea typeface="+mn-ea"/>
              <a:cs typeface="Times New Roman" pitchFamily="18" charset="0"/>
            </a:endParaRPr>
          </a:p>
          <a:p>
            <a:r>
              <a:rPr lang="en-US" dirty="0" err="1" smtClean="0"/>
              <a:t>kalcit</a:t>
            </a:r>
            <a:r>
              <a:rPr lang="en-US" dirty="0" smtClean="0"/>
              <a:t>, </a:t>
            </a:r>
            <a:r>
              <a:rPr lang="en-US" dirty="0" err="1" smtClean="0"/>
              <a:t>chalcedon</a:t>
            </a:r>
            <a:r>
              <a:rPr lang="en-US" dirty="0" smtClean="0"/>
              <a:t>, </a:t>
            </a:r>
            <a:r>
              <a:rPr lang="en-US" dirty="0" err="1" smtClean="0"/>
              <a:t>křemen</a:t>
            </a:r>
            <a:r>
              <a:rPr lang="en-US" dirty="0" smtClean="0"/>
              <a:t>, </a:t>
            </a:r>
            <a:r>
              <a:rPr lang="en-US" dirty="0" err="1" smtClean="0"/>
              <a:t>goethit</a:t>
            </a:r>
            <a:r>
              <a:rPr lang="en-US" dirty="0" smtClean="0"/>
              <a:t> a </a:t>
            </a:r>
            <a:r>
              <a:rPr lang="en-US" dirty="0" err="1" smtClean="0"/>
              <a:t>magnetit</a:t>
            </a:r>
            <a:endParaRPr lang="cs-CZ" dirty="0" smtClean="0"/>
          </a:p>
          <a:p>
            <a:endParaRPr lang="cs-CZ" dirty="0" smtClean="0"/>
          </a:p>
          <a:p>
            <a:r>
              <a:rPr lang="cs-CZ" dirty="0" smtClean="0"/>
              <a:t>SiO2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2FDA7-BCBD-4857-9E8B-D891BC0D2584}" type="slidenum">
              <a:rPr lang="cs-CZ" smtClean="0"/>
              <a:pPr>
                <a:defRPr/>
              </a:pPr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6422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20713" y="98425"/>
            <a:ext cx="5581650" cy="41862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6E96EA-E9FC-4CED-800E-CD7D2F847C81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6856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54bca37d6_4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54bca37d6_4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Drilling of a well, nZVI slurry, polluted site undergoing remediation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Exc.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http://www.nanofase.eu/ 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92442B-F53D-438E-A1F4-ED7B16B71AC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5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3443aa628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3443aa628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14ad9d284a_1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" name="Google Shape;49;g14ad9d284a_1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Neobjevujte kolo, ale navažte na práci ostatních!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45f2f1d33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45f2f1d33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https://sci-hub.tw/</a:t>
            </a:r>
            <a:r>
              <a:rPr lang="cs"/>
              <a:t>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4"/>
              </a:rPr>
              <a:t>http://gen.lib.rus.ec/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– adresy se mění, jak je postupně ruší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5d82618c_0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5d82618c_0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Copyleft licence pro „ne-software“ a pro sw.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CC BY-SA využívám pro své materiály.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4ad9d284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4ad9d284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5430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4518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77585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14388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UL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539552" y="1211627"/>
            <a:ext cx="8064896" cy="96010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cs-CZ" dirty="0" smtClean="0"/>
              <a:t>Klepnutím vložíte nadpis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0" hasCustomPrompt="1"/>
          </p:nvPr>
        </p:nvSpPr>
        <p:spPr>
          <a:xfrm>
            <a:off x="539750" y="2459766"/>
            <a:ext cx="8064500" cy="5856817"/>
          </a:xfrm>
        </p:spPr>
        <p:txBody>
          <a:bodyPr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cs-CZ" dirty="0" smtClean="0"/>
              <a:t>Klepnutím vložíte text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491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5661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983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356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468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289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069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1086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051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4F7CF2-5781-479F-BCEE-D2F8DFD5A4C7}" type="datetimeFigureOut">
              <a:rPr lang="cs-CZ" smtClean="0"/>
              <a:t>20.07.2019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54261-F19D-467F-9BC1-EC281D4EDB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3925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i-hub.tw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hyperlink" Target="http://gen.lib.rus.ec/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hyperlink" Target="https://cs.wikipedia.org/wiki/Eugene_Garfiel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XuQIPGrqZKrVuvJzOC81PfuO2t0uAOOig4r1SPs2z3c/edit?usp=sharing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ovodne.sk/s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dataearth.c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>
                <a:sym typeface="Wingdings" panose="05000000000000000000" pitchFamily="2" charset="2"/>
              </a:rPr>
              <a:t>Chemical </a:t>
            </a:r>
            <a:r>
              <a:rPr lang="cs-CZ" dirty="0" err="1" smtClean="0">
                <a:sym typeface="Wingdings" panose="05000000000000000000" pitchFamily="2" charset="2"/>
              </a:rPr>
              <a:t>leaching</a:t>
            </a:r>
            <a:r>
              <a:rPr lang="cs-CZ" dirty="0" smtClean="0">
                <a:sym typeface="Wingdings" panose="05000000000000000000" pitchFamily="2" charset="2"/>
              </a:rPr>
              <a:t> of uranium</a:t>
            </a:r>
            <a:br>
              <a:rPr lang="cs-CZ" dirty="0" smtClean="0">
                <a:sym typeface="Wingdings" panose="05000000000000000000" pitchFamily="2" charset="2"/>
              </a:rPr>
            </a:br>
            <a:r>
              <a:rPr lang="cs-CZ" sz="2200" dirty="0" smtClean="0">
                <a:sym typeface="Wingdings" panose="05000000000000000000" pitchFamily="2" charset="2"/>
              </a:rPr>
              <a:t>(density </a:t>
            </a:r>
            <a:r>
              <a:rPr lang="cs-CZ" sz="2200" dirty="0" err="1" smtClean="0">
                <a:sym typeface="Wingdings" panose="05000000000000000000" pitchFamily="2" charset="2"/>
              </a:rPr>
              <a:t>driven</a:t>
            </a:r>
            <a:r>
              <a:rPr lang="cs-CZ" sz="2200" dirty="0" smtClean="0">
                <a:sym typeface="Wingdings" panose="05000000000000000000" pitchFamily="2" charset="2"/>
              </a:rPr>
              <a:t> flow)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56792"/>
            <a:ext cx="9172188" cy="5119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04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1691680" y="332656"/>
            <a:ext cx="6273162" cy="6229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60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966407"/>
            <a:ext cx="9143999" cy="5240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287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Google Shape;598;p9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8839201" cy="3239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9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675" y="3616774"/>
            <a:ext cx="8351913" cy="3161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7812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275" y="403400"/>
            <a:ext cx="7119450" cy="250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3450" y="3221750"/>
            <a:ext cx="6600750" cy="326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733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6"/>
          <p:cNvSpPr txBox="1">
            <a:spLocks noGrp="1"/>
          </p:cNvSpPr>
          <p:nvPr>
            <p:ph type="title"/>
          </p:nvPr>
        </p:nvSpPr>
        <p:spPr>
          <a:xfrm>
            <a:off x="457200" y="274649"/>
            <a:ext cx="8229600" cy="63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/>
              <a:t>Peer review</a:t>
            </a:r>
            <a:endParaRPr dirty="0"/>
          </a:p>
        </p:txBody>
      </p:sp>
      <p:sp>
        <p:nvSpPr>
          <p:cNvPr id="140" name="Google Shape;140;p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1" name="Google Shape;141;p26"/>
          <p:cNvPicPr preferRelativeResize="0"/>
          <p:nvPr/>
        </p:nvPicPr>
        <p:blipFill rotWithShape="1">
          <a:blip r:embed="rId3">
            <a:alphaModFix/>
          </a:blip>
          <a:srcRect b="20019"/>
          <a:stretch/>
        </p:blipFill>
        <p:spPr>
          <a:xfrm>
            <a:off x="37975" y="818075"/>
            <a:ext cx="8972323" cy="5803451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6"/>
          <p:cNvSpPr txBox="1"/>
          <p:nvPr/>
        </p:nvSpPr>
        <p:spPr>
          <a:xfrm>
            <a:off x="37975" y="6621525"/>
            <a:ext cx="3562800" cy="2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800">
                <a:solidFill>
                  <a:schemeClr val="dk1"/>
                </a:solidFill>
              </a:rPr>
              <a:t>http://scienceblogs.com/startswithabang/files/2013/06/PeerReview.jpeg</a:t>
            </a:r>
            <a:endParaRPr sz="700"/>
          </a:p>
        </p:txBody>
      </p:sp>
    </p:spTree>
    <p:extLst>
      <p:ext uri="{BB962C8B-B14F-4D97-AF65-F5344CB8AC3E}">
        <p14:creationId xmlns:p14="http://schemas.microsoft.com/office/powerpoint/2010/main" val="2724033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475" y="2082812"/>
            <a:ext cx="4550125" cy="444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1175" y="1567300"/>
            <a:ext cx="3284127" cy="5042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74" descr="Web of Science" title="Web of Science"/>
          <p:cNvPicPr preferRelativeResize="0"/>
          <p:nvPr/>
        </p:nvPicPr>
        <p:blipFill rotWithShape="1">
          <a:blip r:embed="rId6">
            <a:alphaModFix/>
          </a:blip>
          <a:srcRect r="41961"/>
          <a:stretch/>
        </p:blipFill>
        <p:spPr>
          <a:xfrm>
            <a:off x="2388075" y="548680"/>
            <a:ext cx="4305450" cy="407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262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Google Shape;657;p10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55776" y="1196752"/>
            <a:ext cx="3810675" cy="381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6683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7" name="Google Shape;777;p1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550" y="2663000"/>
            <a:ext cx="6918000" cy="18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ástupný symbol pro text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100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" y="388432"/>
            <a:ext cx="9144000" cy="60811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264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03"/>
          <p:cNvSpPr txBox="1">
            <a:spLocks noGrp="1"/>
          </p:cNvSpPr>
          <p:nvPr>
            <p:ph type="title"/>
          </p:nvPr>
        </p:nvSpPr>
        <p:spPr>
          <a:xfrm>
            <a:off x="457200" y="274646"/>
            <a:ext cx="8229600" cy="74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Confirmation bias</a:t>
            </a:r>
            <a:endParaRPr/>
          </a:p>
        </p:txBody>
      </p:sp>
      <p:sp>
        <p:nvSpPr>
          <p:cNvPr id="600" name="Google Shape;600;p103"/>
          <p:cNvSpPr txBox="1">
            <a:spLocks noGrp="1"/>
          </p:cNvSpPr>
          <p:nvPr>
            <p:ph type="body" idx="1"/>
          </p:nvPr>
        </p:nvSpPr>
        <p:spPr>
          <a:xfrm>
            <a:off x="7646975" y="3702100"/>
            <a:ext cx="1426200" cy="286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" sz="1500"/>
              <a:t>Inteligentnější lidé jsou náchylnější, protože dokážou vymyslet komplexnější argumenty pro podporu tvrzení × selský rozum</a:t>
            </a:r>
            <a:endParaRPr sz="1500"/>
          </a:p>
        </p:txBody>
      </p:sp>
      <p:pic>
        <p:nvPicPr>
          <p:cNvPr id="601" name="Google Shape;60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1213799"/>
            <a:ext cx="7525596" cy="5644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4774" y="0"/>
            <a:ext cx="2859225" cy="38182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5383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6309319"/>
            <a:ext cx="8229600" cy="5040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 smtClean="0"/>
              <a:t>4 milion t </a:t>
            </a:r>
            <a:r>
              <a:rPr lang="cs-CZ" sz="2000" dirty="0"/>
              <a:t>H2SO4, </a:t>
            </a:r>
            <a:r>
              <a:rPr lang="cs-CZ" sz="2000" dirty="0" smtClean="0"/>
              <a:t>320 000 t HNO3</a:t>
            </a:r>
            <a:r>
              <a:rPr lang="cs-CZ" sz="2000" dirty="0"/>
              <a:t>, 112 </a:t>
            </a:r>
            <a:r>
              <a:rPr lang="cs-CZ" sz="2000" dirty="0" smtClean="0"/>
              <a:t>000 t </a:t>
            </a:r>
            <a:r>
              <a:rPr lang="cs-CZ" sz="2000" dirty="0"/>
              <a:t>NH3, 26 </a:t>
            </a:r>
            <a:r>
              <a:rPr lang="cs-CZ" sz="2000" dirty="0" smtClean="0"/>
              <a:t>000 t </a:t>
            </a:r>
            <a:r>
              <a:rPr lang="cs-CZ" sz="2000" dirty="0"/>
              <a:t>HF a </a:t>
            </a:r>
            <a:r>
              <a:rPr lang="cs-CZ" sz="2000" dirty="0" smtClean="0"/>
              <a:t>1500 t HCl</a:t>
            </a:r>
            <a:r>
              <a:rPr lang="cs-CZ" sz="2000" dirty="0"/>
              <a:t>.</a:t>
            </a:r>
          </a:p>
        </p:txBody>
      </p:sp>
      <p:pic>
        <p:nvPicPr>
          <p:cNvPr id="11266" name="Picture 2" descr="Výsledek obrázku pro chemická těžba uranu strá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30" y="548680"/>
            <a:ext cx="7515225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6882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4202"/>
            <a:ext cx="9108504" cy="553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678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http://ostrava.educanet.cz/www/zemepis/mapy/sexta/Evropa/eu_umor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20472" cy="6779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683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71" y="548680"/>
            <a:ext cx="9199227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1183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ttps://www.researchgate.net/profile/Milan_Chytry/publication/272510590/figure/fig8/AS:423320869969930@1477938969100/Simplified-geological-map-of-the-Czech-Republic-based-on-the-digital-geological-map-1_W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50515"/>
            <a:ext cx="8096250" cy="464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75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eluc.kr-olomoucky.cz/uploads/images/18558/Ceskymas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" y="11723"/>
            <a:ext cx="9102979" cy="6634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124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740352" cy="689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858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9190"/>
            <a:ext cx="9043729" cy="628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9177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97077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154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18833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77366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labe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1160"/>
            <a:ext cx="8449754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915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http://liberecko.multi.zeleni.cz/wp-content/uploads/sites/41/2014/09/3162327-cedule-v-ralsku-kurivodech-1-831x575p0-705x48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8756289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607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0050" y="0"/>
            <a:ext cx="6251499" cy="416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96348"/>
            <a:ext cx="9144000" cy="31616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4732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0"/>
          <p:cNvSpPr txBox="1">
            <a:spLocks noGrp="1"/>
          </p:cNvSpPr>
          <p:nvPr>
            <p:ph type="title"/>
          </p:nvPr>
        </p:nvSpPr>
        <p:spPr>
          <a:xfrm>
            <a:off x="457200" y="258150"/>
            <a:ext cx="8229600" cy="64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dirty="0" smtClean="0"/>
              <a:t>Clima change × </a:t>
            </a:r>
            <a:r>
              <a:rPr lang="cs" u="sng" dirty="0">
                <a:solidFill>
                  <a:schemeClr val="hlink"/>
                </a:solidFill>
                <a:hlinkClick r:id="rId3"/>
              </a:rPr>
              <a:t>povodne.sk</a:t>
            </a:r>
            <a:endParaRPr dirty="0"/>
          </a:p>
        </p:txBody>
      </p:sp>
      <p:sp>
        <p:nvSpPr>
          <p:cNvPr id="334" name="Google Shape;334;p60"/>
          <p:cNvSpPr txBox="1">
            <a:spLocks noGrp="1"/>
          </p:cNvSpPr>
          <p:nvPr>
            <p:ph type="body" idx="1"/>
          </p:nvPr>
        </p:nvSpPr>
        <p:spPr>
          <a:xfrm>
            <a:off x="457200" y="1182875"/>
            <a:ext cx="8229600" cy="17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500" dirty="0"/>
          </a:p>
        </p:txBody>
      </p:sp>
      <p:pic>
        <p:nvPicPr>
          <p:cNvPr id="335" name="Google Shape;33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025" y="3116590"/>
            <a:ext cx="9144000" cy="37414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720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57" y="0"/>
            <a:ext cx="9121888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6248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47" name="Google Shape;3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96407"/>
            <a:ext cx="9144000" cy="60615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3020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650" y="6"/>
            <a:ext cx="914865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30775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49346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56445"/>
            <a:ext cx="9144001" cy="51451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957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9" cy="64607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64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Související obráz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7757"/>
            <a:ext cx="5040560" cy="675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8414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" r="3052" b="5960"/>
          <a:stretch/>
        </p:blipFill>
        <p:spPr bwMode="auto">
          <a:xfrm>
            <a:off x="74336" y="368660"/>
            <a:ext cx="8928992" cy="3960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4797152"/>
            <a:ext cx="3492992" cy="1143000"/>
          </a:xfrm>
        </p:spPr>
        <p:txBody>
          <a:bodyPr/>
          <a:lstStyle/>
          <a:p>
            <a:r>
              <a:rPr lang="cs-CZ" sz="2800" dirty="0"/>
              <a:t>D</a:t>
            </a:r>
            <a:r>
              <a:rPr lang="cs-CZ" sz="2800" dirty="0" smtClean="0"/>
              <a:t>iagram </a:t>
            </a:r>
            <a:r>
              <a:rPr lang="cs-CZ" sz="2800" dirty="0"/>
              <a:t>rozpustnosti</a:t>
            </a:r>
          </a:p>
        </p:txBody>
      </p:sp>
      <p:sp>
        <p:nvSpPr>
          <p:cNvPr id="4" name="Obdélník 3"/>
          <p:cNvSpPr/>
          <p:nvPr/>
        </p:nvSpPr>
        <p:spPr>
          <a:xfrm>
            <a:off x="611560" y="4653136"/>
            <a:ext cx="3198311" cy="15573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sz="2800" dirty="0"/>
              <a:t>Diagram </a:t>
            </a:r>
            <a:r>
              <a:rPr lang="cs-CZ" sz="2800" dirty="0" smtClean="0"/>
              <a:t>oblastí</a:t>
            </a:r>
          </a:p>
          <a:p>
            <a:pPr algn="ctr"/>
            <a:r>
              <a:rPr lang="cs-CZ" sz="2800" dirty="0" smtClean="0"/>
              <a:t>převažující existence</a:t>
            </a:r>
          </a:p>
          <a:p>
            <a:pPr algn="ctr"/>
            <a:r>
              <a:rPr lang="cs-CZ" sz="2800" dirty="0" smtClean="0"/>
              <a:t>(pH-Eh</a:t>
            </a:r>
            <a:r>
              <a:rPr lang="cs-CZ" sz="28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3351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539552" y="292192"/>
            <a:ext cx="8292748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b="1" dirty="0" smtClean="0"/>
              <a:t>Zerovalent iron nanoparticles</a:t>
            </a:r>
            <a:endParaRPr b="1" dirty="0"/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311700" y="1151403"/>
            <a:ext cx="8520600" cy="27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cs" sz="2000" dirty="0">
                <a:solidFill>
                  <a:srgbClr val="000000"/>
                </a:solidFill>
              </a:rPr>
              <a:t>Attitude of regulators in Czechia → Tens of applications</a:t>
            </a:r>
            <a:endParaRPr sz="2000" dirty="0">
              <a:solidFill>
                <a:srgbClr val="000000"/>
              </a:solidFill>
            </a:endParaRPr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○"/>
            </a:pPr>
            <a:r>
              <a:rPr lang="cs" sz="2000" i="1" dirty="0">
                <a:solidFill>
                  <a:srgbClr val="000000"/>
                </a:solidFill>
              </a:rPr>
              <a:t>example:</a:t>
            </a:r>
            <a:r>
              <a:rPr lang="cs" sz="2000" dirty="0">
                <a:solidFill>
                  <a:srgbClr val="000000"/>
                </a:solidFill>
              </a:rPr>
              <a:t> permanganate not permitted but nZVI </a:t>
            </a:r>
            <a:r>
              <a:rPr lang="cs" sz="2000" dirty="0" smtClean="0">
                <a:solidFill>
                  <a:srgbClr val="000000"/>
                </a:solidFill>
              </a:rPr>
              <a:t>permitted</a:t>
            </a:r>
            <a:endParaRPr sz="2000" dirty="0">
              <a:solidFill>
                <a:srgbClr val="000000"/>
              </a:solidFill>
            </a:endParaRPr>
          </a:p>
        </p:txBody>
      </p:sp>
      <p:pic>
        <p:nvPicPr>
          <p:cNvPr id="177" name="Google Shape;17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788" y="3977338"/>
            <a:ext cx="7038975" cy="2581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58674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05396"/>
            <a:ext cx="8928992" cy="56886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09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36495" cy="625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-180528" y="5829267"/>
            <a:ext cx="3384376" cy="845444"/>
          </a:xfrm>
        </p:spPr>
        <p:txBody>
          <a:bodyPr>
            <a:noAutofit/>
          </a:bodyPr>
          <a:lstStyle/>
          <a:p>
            <a:r>
              <a:rPr lang="cs-CZ" sz="3200" dirty="0" smtClean="0">
                <a:hlinkClick r:id="rId4"/>
              </a:rPr>
              <a:t>dataearth.cz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36825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3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00" name="Google Shape;2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5600" y="0"/>
            <a:ext cx="4528641" cy="339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750" y="3454195"/>
            <a:ext cx="4548149" cy="339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95850" y="3446887"/>
            <a:ext cx="4548151" cy="341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4528650" cy="3349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883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08504" cy="6550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72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76"/>
          <p:cNvSpPr txBox="1">
            <a:spLocks noGrp="1"/>
          </p:cNvSpPr>
          <p:nvPr>
            <p:ph type="title"/>
          </p:nvPr>
        </p:nvSpPr>
        <p:spPr>
          <a:xfrm>
            <a:off x="457200" y="127000"/>
            <a:ext cx="8229600" cy="8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Má „změna paradigmatu“</a:t>
            </a:r>
            <a:endParaRPr/>
          </a:p>
        </p:txBody>
      </p:sp>
      <p:sp>
        <p:nvSpPr>
          <p:cNvPr id="428" name="Google Shape;428;p76"/>
          <p:cNvSpPr txBox="1">
            <a:spLocks noGrp="1"/>
          </p:cNvSpPr>
          <p:nvPr>
            <p:ph type="body" idx="1"/>
          </p:nvPr>
        </p:nvSpPr>
        <p:spPr>
          <a:xfrm>
            <a:off x="457200" y="1152075"/>
            <a:ext cx="8229600" cy="541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" sz="2400"/>
              <a:t>Renegáty</a:t>
            </a:r>
            <a:endParaRPr sz="240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Zerovalent iron nanoparticles</a:t>
            </a: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cs" sz="2400"/>
              <a:t>Business Intelligence + Životní prostředí</a:t>
            </a:r>
            <a:endParaRPr sz="2400"/>
          </a:p>
          <a:p>
            <a:pPr marL="457200" lvl="0" indent="-381000" algn="l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cs" sz="2400"/>
              <a:t>dataearth.cz </a:t>
            </a:r>
            <a:endParaRPr sz="2400"/>
          </a:p>
        </p:txBody>
      </p:sp>
      <p:graphicFrame>
        <p:nvGraphicFramePr>
          <p:cNvPr id="429" name="Google Shape;429;p76"/>
          <p:cNvGraphicFramePr/>
          <p:nvPr/>
        </p:nvGraphicFramePr>
        <p:xfrm>
          <a:off x="6041350" y="2151425"/>
          <a:ext cx="2920475" cy="19048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21550"/>
                <a:gridCol w="918400"/>
                <a:gridCol w="980525"/>
              </a:tblGrid>
              <a:tr h="3048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 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 b="1"/>
                        <a:t>Bulk</a:t>
                      </a:r>
                      <a:endParaRPr sz="1100" b="1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 b="1"/>
                        <a:t>Renegade </a:t>
                      </a:r>
                      <a:endParaRPr sz="1100" b="1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773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nZVI concentration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high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low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aggregation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type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homo- </a:t>
                      </a:r>
                      <a:endParaRPr sz="11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aggregation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hetero- aggregation?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345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pH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high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cs" sz="1100"/>
                        <a:t>pH of gro- undwater</a:t>
                      </a:r>
                      <a:endParaRPr sz="1100"/>
                    </a:p>
                  </a:txBody>
                  <a:tcPr marL="68575" marR="68575" marT="91425" marB="91425">
                    <a:lnL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430" name="Google Shape;430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522" y="2419647"/>
            <a:ext cx="5267215" cy="1931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552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Risks</a:t>
            </a:r>
            <a:r>
              <a:rPr lang="cs-CZ" dirty="0" smtClean="0"/>
              <a:t>: </a:t>
            </a:r>
            <a:r>
              <a:rPr lang="cs-CZ" dirty="0" err="1" smtClean="0"/>
              <a:t>renegades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428779" y="2780928"/>
            <a:ext cx="8562033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92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2343738"/>
              </p:ext>
            </p:extLst>
          </p:nvPr>
        </p:nvGraphicFramePr>
        <p:xfrm>
          <a:off x="323528" y="260648"/>
          <a:ext cx="8424936" cy="62646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8226"/>
                <a:gridCol w="2183236"/>
                <a:gridCol w="4443474"/>
              </a:tblGrid>
              <a:tr h="3828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Bulk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Renegade (Nathanail et al. 2016)</a:t>
                      </a:r>
                      <a:r>
                        <a:rPr lang="en-GB" sz="1800" baseline="30000">
                          <a:effectLst/>
                        </a:rPr>
                        <a:t>14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468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nZVI concentration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high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low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682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aggregation type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homoaggregation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heteroaggregation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281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pH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high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normal (pH of groundwater)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94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surface charge, zeta potential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charge: – and later +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depends on groundwater and soil composition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64644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form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mixed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passivated aggregates, non-aggregated particles,</a:t>
                      </a:r>
                      <a:br>
                        <a:rPr lang="en-GB" sz="1800">
                          <a:effectLst/>
                        </a:rPr>
                      </a:br>
                      <a:r>
                        <a:rPr lang="en-GB" sz="1800">
                          <a:effectLst/>
                        </a:rPr>
                        <a:t>steric stabilization (NOM), electrostatic stabilization (precipitates; magnetite as manufactured coating) 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8947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considered for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groundwater remediation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risk analysis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80031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scenario applied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realistic (expected remedial performance)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worse case (largest area of nZVI occurrence)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805731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1196</TotalTime>
  <Words>378</Words>
  <Application>Microsoft Office PowerPoint</Application>
  <PresentationFormat>Předvádění na obrazovce (4:3)</PresentationFormat>
  <Paragraphs>100</Paragraphs>
  <Slides>41</Slides>
  <Notes>25</Notes>
  <HiddenSlides>1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2" baseType="lpstr">
      <vt:lpstr>Motiv systému Office</vt:lpstr>
      <vt:lpstr>Chemical leaching of uranium (density driven flow)</vt:lpstr>
      <vt:lpstr>Prezentace aplikace PowerPoint</vt:lpstr>
      <vt:lpstr>Prezentace aplikace PowerPoint</vt:lpstr>
      <vt:lpstr>Zerovalent iron nanoparticles</vt:lpstr>
      <vt:lpstr>Prezentace aplikace PowerPoint</vt:lpstr>
      <vt:lpstr>Prezentace aplikace PowerPoint</vt:lpstr>
      <vt:lpstr>Má „změna paradigmatu“</vt:lpstr>
      <vt:lpstr>Risks: renegades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Peer review</vt:lpstr>
      <vt:lpstr>Prezentace aplikace PowerPoint</vt:lpstr>
      <vt:lpstr>Prezentace aplikace PowerPoint</vt:lpstr>
      <vt:lpstr>Prezentace aplikace PowerPoint</vt:lpstr>
      <vt:lpstr>Prezentace aplikace PowerPoint</vt:lpstr>
      <vt:lpstr>Confirmation bias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Clima change × povodne.sk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Diagram rozpustnosti</vt:lpstr>
      <vt:lpstr>Prezentace aplikace PowerPoint</vt:lpstr>
      <vt:lpstr>dataearth.cz</vt:lpstr>
    </vt:vector>
  </TitlesOfParts>
  <Company>TUL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Kamil Nešetřil</dc:creator>
  <cp:lastModifiedBy>Kamil Nešetřil</cp:lastModifiedBy>
  <cp:revision>35</cp:revision>
  <dcterms:created xsi:type="dcterms:W3CDTF">2019-06-15T17:56:32Z</dcterms:created>
  <dcterms:modified xsi:type="dcterms:W3CDTF">2019-07-20T17:51:17Z</dcterms:modified>
</cp:coreProperties>
</file>