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7" r:id="rId3"/>
    <p:sldId id="306" r:id="rId4"/>
    <p:sldId id="261" r:id="rId5"/>
    <p:sldId id="262" r:id="rId6"/>
    <p:sldId id="264" r:id="rId7"/>
    <p:sldId id="258" r:id="rId8"/>
    <p:sldId id="265" r:id="rId9"/>
    <p:sldId id="263" r:id="rId10"/>
    <p:sldId id="280" r:id="rId11"/>
    <p:sldId id="273" r:id="rId12"/>
    <p:sldId id="274" r:id="rId13"/>
    <p:sldId id="275" r:id="rId14"/>
    <p:sldId id="276" r:id="rId15"/>
    <p:sldId id="277" r:id="rId16"/>
    <p:sldId id="297" r:id="rId17"/>
    <p:sldId id="286" r:id="rId18"/>
    <p:sldId id="285" r:id="rId19"/>
    <p:sldId id="284" r:id="rId20"/>
    <p:sldId id="283" r:id="rId21"/>
    <p:sldId id="282" r:id="rId22"/>
    <p:sldId id="281" r:id="rId23"/>
    <p:sldId id="298" r:id="rId24"/>
    <p:sldId id="295" r:id="rId25"/>
    <p:sldId id="294" r:id="rId26"/>
    <p:sldId id="293" r:id="rId27"/>
    <p:sldId id="296" r:id="rId28"/>
    <p:sldId id="292" r:id="rId29"/>
    <p:sldId id="291" r:id="rId30"/>
    <p:sldId id="290" r:id="rId31"/>
    <p:sldId id="299" r:id="rId32"/>
    <p:sldId id="300" r:id="rId33"/>
    <p:sldId id="301" r:id="rId34"/>
    <p:sldId id="303" r:id="rId35"/>
    <p:sldId id="302" r:id="rId36"/>
    <p:sldId id="304" r:id="rId37"/>
    <p:sldId id="305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B091-8B3E-40A7-A3AC-420A2E49BFE8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7DE-2E7C-4959-91EC-93FE5454AB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D7A9-0777-4CB8-857B-42241D4DF067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1E39-87F0-433D-9E7F-15233AAE2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9770-C656-4213-82C1-9D4649DCEA16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FA8E-97B4-4F4E-AD74-47CF222DF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7856-9282-4814-B45A-3E49DE34771B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3A3D-FA54-4E1E-A6AA-7D2D446A69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A509-5E12-48D8-A1F1-C4F0E0DAD8EF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7F7B-DDE6-4722-8681-490F68F8A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3D07-926C-479B-BA29-D51BDD810FCC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D21E-1AC1-4508-91E1-A9BBCB41C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D2F0-36B8-4E54-A640-8F5C6B3B6D59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0F52-7A1C-43D5-B5B7-90534D09C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2E2-5CAD-4042-A1BA-0CA9B3755DD3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E056-1249-4958-B3FF-8DB85B52C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0931-6F53-46BA-955E-FD7A3F5EBE3B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6F2C-B371-4E2B-8FA5-DCC771D82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E528-C4F9-45E9-9E19-013DF72E1039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EBE5-AC7A-44A3-A322-3B221AEBD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49FC-EAD7-46EB-93D1-881C3BE656B8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34B-7AB0-4DD3-8A6C-62729E1DB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47E5-455E-4C58-8C1C-529594E14CCD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CF17-B8F1-4285-AF62-CE8A102C18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AA760-BA70-4EE1-9314-5F65FB1A35EE}" type="datetimeFigureOut">
              <a:rPr lang="cs-CZ"/>
              <a:pPr>
                <a:defRPr/>
              </a:pPr>
              <a:t>16.2.2014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01871-F309-4799-8CF0-CA91F83D5C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250825" y="1341438"/>
            <a:ext cx="8712200" cy="1887537"/>
          </a:xfrm>
        </p:spPr>
        <p:txBody>
          <a:bodyPr/>
          <a:lstStyle/>
          <a:p>
            <a:pPr eaLnBrk="1" hangingPunct="1"/>
            <a:r>
              <a:rPr lang="cs-CZ" sz="4000" b="1" smtClean="0"/>
              <a:t> </a:t>
            </a:r>
            <a:br>
              <a:rPr lang="cs-CZ" sz="4000" b="1" smtClean="0"/>
            </a:b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>Tvorba bohatství a makroekonomické výstupy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24525" y="5013325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https://elearning.fm.tul.cz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Evoluční dvousektorový model ekonomiky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305050"/>
            <a:ext cx="8616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477963"/>
            <a:ext cx="86169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387475"/>
            <a:ext cx="86169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387475"/>
            <a:ext cx="86169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387475"/>
            <a:ext cx="86169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Třísektorový model ekonomiky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14475"/>
            <a:ext cx="8616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87388"/>
            <a:ext cx="86169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79450"/>
            <a:ext cx="86169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</a:rPr>
              <a:t>Obsah přednášky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  <a:p>
            <a:pPr>
              <a:buFont typeface="Arial" charset="0"/>
              <a:buNone/>
            </a:pPr>
            <a:r>
              <a:rPr lang="cs-CZ" smtClean="0"/>
              <a:t>1. Makroekonomické modely národního hospodářství</a:t>
            </a:r>
          </a:p>
          <a:p>
            <a:pPr>
              <a:buFont typeface="Arial" charset="0"/>
              <a:buNone/>
            </a:pPr>
            <a:r>
              <a:rPr lang="cs-CZ" smtClean="0"/>
              <a:t>2. Makroekonomické agregáty – metody výpočtu hrubého domácího produktu</a:t>
            </a:r>
          </a:p>
          <a:p>
            <a:pPr>
              <a:buFont typeface="Arial" charset="0"/>
              <a:buNone/>
            </a:pPr>
            <a:r>
              <a:rPr lang="cs-CZ" smtClean="0"/>
              <a:t>3. Další makroekonomické ukazatele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76275"/>
            <a:ext cx="86169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76275"/>
            <a:ext cx="86169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76275"/>
            <a:ext cx="86169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Čtyřsektorový model ekonomiky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2350"/>
            <a:ext cx="91440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588"/>
            <a:ext cx="9144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763"/>
            <a:ext cx="91440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763"/>
            <a:ext cx="91440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588"/>
            <a:ext cx="9144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588"/>
            <a:ext cx="9144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4000" smtClean="0"/>
              <a:t>Stacionární dvousektorový model ekonomiky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Arial" charset="0"/>
              </a:rPr>
              <a:t>Hrubý domácí produkt – GDP (Gross Domestic Product)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>
                <a:latin typeface="Arial" charset="0"/>
              </a:rPr>
              <a:t>GDP – souhrn v penězích vyjádřené hodnoty veškeré finální produkce zboží a služeb vyrobené během jednoho roku v dané ekonomice.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>
                <a:latin typeface="Arial" charset="0"/>
              </a:rPr>
              <a:t>Výpočet GDP: 3 metody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Výrobní metoda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Výdajová metoda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Důchodová metoda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Výrobní metoda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Součet přidaných hodnot všech jednotlivých producentů, resp. všech výrobních odvětví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b="1" smtClean="0">
                <a:latin typeface="Arial" charset="0"/>
              </a:rPr>
              <a:t>Přidaná hodnota</a:t>
            </a:r>
            <a:r>
              <a:rPr lang="cs-CZ" smtClean="0">
                <a:latin typeface="Arial" charset="0"/>
              </a:rPr>
              <a:t> – rozdíl mezi celkovou peněžní hodnotou prodané produkce firmy a hodnotou spotřebovaných, resp. zpracovaných meziproduktů a surovin.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Výdajová metoda</a:t>
            </a:r>
          </a:p>
        </p:txBody>
      </p:sp>
      <p:sp>
        <p:nvSpPr>
          <p:cNvPr id="44038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Součet všech agregátních výdajů všech ekonomických subjektů</a:t>
            </a:r>
          </a:p>
          <a:p>
            <a:pPr eaLnBrk="1" hangingPunct="1">
              <a:buFont typeface="Arial" charset="0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GDP = C + I</a:t>
            </a:r>
            <a:r>
              <a:rPr lang="cs-CZ" sz="2800" baseline="-25000" smtClean="0">
                <a:latin typeface="Arial" charset="0"/>
              </a:rPr>
              <a:t>G</a:t>
            </a:r>
            <a:r>
              <a:rPr lang="cs-CZ" sz="2800" smtClean="0">
                <a:latin typeface="Arial" charset="0"/>
              </a:rPr>
              <a:t>+ G + NX (v cenách zboží a služeb)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C – spotřeba domácností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I</a:t>
            </a:r>
            <a:r>
              <a:rPr lang="cs-CZ" sz="2800" baseline="-25000" smtClean="0">
                <a:latin typeface="Arial" charset="0"/>
              </a:rPr>
              <a:t>G </a:t>
            </a:r>
            <a:r>
              <a:rPr lang="cs-CZ" sz="2800" smtClean="0">
                <a:latin typeface="Arial" charset="0"/>
              </a:rPr>
              <a:t>– hrubé investice soukromého sektoru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G – vládní nákupy zboží a služeb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NX – čistý export (rozdíl exportu X a importu M)</a:t>
            </a:r>
          </a:p>
          <a:p>
            <a:pPr eaLnBrk="1" hangingPunct="1">
              <a:buFont typeface="Arial" charset="0"/>
              <a:buNone/>
            </a:pPr>
            <a:r>
              <a:rPr lang="cs-CZ" sz="2800" baseline="-25000" smtClean="0">
                <a:latin typeface="Arial" charset="0"/>
              </a:rPr>
              <a:t> 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036" name="Rovnice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Investice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I</a:t>
            </a:r>
            <a:r>
              <a:rPr lang="cs-CZ" baseline="-25000" smtClean="0"/>
              <a:t>G </a:t>
            </a:r>
            <a:r>
              <a:rPr lang="cs-CZ" smtClean="0"/>
              <a:t>= I</a:t>
            </a:r>
            <a:r>
              <a:rPr lang="cs-CZ" baseline="-25000" smtClean="0"/>
              <a:t>N  </a:t>
            </a:r>
            <a:r>
              <a:rPr lang="cs-CZ" smtClean="0"/>
              <a:t>+ I</a:t>
            </a:r>
            <a:r>
              <a:rPr lang="cs-CZ" baseline="-25000" smtClean="0"/>
              <a:t>R </a:t>
            </a:r>
            <a:r>
              <a:rPr lang="cs-CZ" smtClean="0"/>
              <a:t>= I</a:t>
            </a:r>
            <a:r>
              <a:rPr lang="cs-CZ" baseline="-25000" smtClean="0"/>
              <a:t>N</a:t>
            </a:r>
            <a:r>
              <a:rPr lang="cs-CZ" smtClean="0"/>
              <a:t> + a</a:t>
            </a:r>
          </a:p>
          <a:p>
            <a:endParaRPr lang="cs-CZ" smtClean="0"/>
          </a:p>
          <a:p>
            <a:pPr>
              <a:buFont typeface="Arial" charset="0"/>
              <a:buNone/>
            </a:pPr>
            <a:r>
              <a:rPr lang="cs-CZ" smtClean="0"/>
              <a:t>I</a:t>
            </a:r>
            <a:r>
              <a:rPr lang="cs-CZ" baseline="-25000" smtClean="0"/>
              <a:t>G</a:t>
            </a:r>
            <a:r>
              <a:rPr lang="cs-CZ" smtClean="0"/>
              <a:t> – hrubé investice</a:t>
            </a:r>
          </a:p>
          <a:p>
            <a:pPr>
              <a:buFont typeface="Arial" charset="0"/>
              <a:buNone/>
            </a:pPr>
            <a:r>
              <a:rPr lang="cs-CZ" smtClean="0"/>
              <a:t>I</a:t>
            </a:r>
            <a:r>
              <a:rPr lang="cs-CZ" baseline="-25000" smtClean="0"/>
              <a:t>N </a:t>
            </a:r>
            <a:r>
              <a:rPr lang="cs-CZ" smtClean="0"/>
              <a:t>– čisté investice</a:t>
            </a:r>
          </a:p>
          <a:p>
            <a:pPr>
              <a:buFont typeface="Arial" charset="0"/>
              <a:buNone/>
            </a:pPr>
            <a:r>
              <a:rPr lang="cs-CZ" smtClean="0"/>
              <a:t>I</a:t>
            </a:r>
            <a:r>
              <a:rPr lang="cs-CZ" baseline="-25000" smtClean="0"/>
              <a:t>R</a:t>
            </a:r>
            <a:r>
              <a:rPr lang="cs-CZ" smtClean="0"/>
              <a:t> – obnovovací investice</a:t>
            </a:r>
          </a:p>
          <a:p>
            <a:pPr>
              <a:buFont typeface="Arial" charset="0"/>
              <a:buNone/>
            </a:pPr>
            <a:r>
              <a:rPr lang="cs-CZ" smtClean="0"/>
              <a:t>a – amortizace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Důchodová metoda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Součet všech důchodů před zdaněním plynoucích z fungování výrobních faktorů,  amortizace a nepřímých daní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GDP = w + nii + r + p + a + Te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nii = i</a:t>
            </a:r>
            <a:r>
              <a:rPr lang="cs-CZ" sz="2400" baseline="-25000" smtClean="0"/>
              <a:t>p</a:t>
            </a:r>
            <a:r>
              <a:rPr lang="cs-CZ" sz="2400" smtClean="0"/>
              <a:t> – i</a:t>
            </a:r>
            <a:r>
              <a:rPr lang="cs-CZ" sz="2400" baseline="-25000" smtClean="0"/>
              <a:t>v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w – mzdy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nii – čisté úroky (rozdíl úroků přijatých a vyplacených)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r – renty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p – zisky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a – amortizace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Te – nepřímé daně (DPH, spotřební daň)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2800" smtClean="0"/>
              <a:t>Ostatní ukazatele makroekonomického výstupu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9577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/>
              <a:t>Čistý domácí produkt (NDP)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NDP = GDP – I</a:t>
            </a:r>
            <a:r>
              <a:rPr lang="cs-CZ" sz="1800" baseline="-25000" smtClean="0"/>
              <a:t>R</a:t>
            </a:r>
            <a:r>
              <a:rPr lang="cs-CZ" sz="1800" smtClean="0"/>
              <a:t> = GDP – 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/>
              <a:t>Hrubý národní důchod (GNI)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GNI = GDP + NPI  (NPI – čistý příjem z majetku či podnikání domácích subjektů v zahraničí)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/>
              <a:t>Národní důchod (NI)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NI = w + nii + r + p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/>
              <a:t>Osobní důchod (PY) </a:t>
            </a:r>
            <a:r>
              <a:rPr lang="cs-CZ" sz="1800" smtClean="0"/>
              <a:t>(národní důchod snížen o nerozdělené zisky korporací, o daň ze zisků firem a o příspěvky na dociální a zdravotní pojištění + transferové platby)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/>
              <a:t>Disponibilní důchod (YD) </a:t>
            </a:r>
            <a:r>
              <a:rPr lang="cs-CZ" sz="1800" smtClean="0"/>
              <a:t>(osobní důchod snížený o daně z příjmů)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YD = GDP – TA + TR = Y – TA + TR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TA – celkový objem daní a odvodů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/>
              <a:t>TR – transferové platby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b="1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 sz="3200" smtClean="0"/>
              <a:t>Důležité pojmy v makroekonomii</a:t>
            </a:r>
          </a:p>
        </p:txBody>
      </p:sp>
      <p:sp>
        <p:nvSpPr>
          <p:cNvPr id="48134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981075"/>
            <a:ext cx="821848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smtClean="0"/>
              <a:t>Potenciální produkt</a:t>
            </a:r>
            <a:r>
              <a:rPr lang="cs-CZ" sz="2000" smtClean="0"/>
              <a:t> je v peněžním vyjádření souhrn zboží a služeb, které by mohlo být vyrobeno, kdyby byly v dané ekonomice plně využity veškeré kapacity (výrobní zdroje).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b="1" smtClean="0"/>
              <a:t>Reálný hrubý domácí produkt</a:t>
            </a:r>
            <a:r>
              <a:rPr lang="cs-CZ" sz="2000" smtClean="0"/>
              <a:t> je produkt vyjádřený </a:t>
            </a:r>
            <a:r>
              <a:rPr lang="cs-CZ" sz="2000" b="1" smtClean="0"/>
              <a:t>ve stálých cenách</a:t>
            </a:r>
            <a:r>
              <a:rPr lang="cs-CZ" sz="2000" smtClean="0"/>
              <a:t>, tj. veškeré zboží a služby vyrobené v aktuálním roce jsou přepočteny v cenách, které byly platné (běžné) v určitém předem vybraném roce.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b="1" smtClean="0"/>
              <a:t>Nominální hrubý domácí produkt</a:t>
            </a:r>
            <a:r>
              <a:rPr lang="cs-CZ" sz="2000" smtClean="0"/>
              <a:t> je produkt vyjádřený </a:t>
            </a:r>
            <a:r>
              <a:rPr lang="cs-CZ" sz="2000" b="1" smtClean="0"/>
              <a:t>v běžných cenách</a:t>
            </a:r>
            <a:r>
              <a:rPr lang="cs-CZ" sz="2000" smtClean="0"/>
              <a:t>, tj. v těch cenách, které jsou právě v aktuálním roce platné.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b="1" smtClean="0"/>
              <a:t>Implicitní cenový deflátor (IPD)</a:t>
            </a:r>
            <a:r>
              <a:rPr lang="cs-CZ" sz="2000" smtClean="0"/>
              <a:t> je cenový index, který zahrnuje ceny veškerého zboží a služeb, které jsou v dané ekonomice vyráběny. Jeho hodnotu lze interpretovat jako násobek, který udává, kolikrát je cena nominálního HDP ve sledovaném roce vyšší, než by byla cena stejného produktu v roce základním. </a:t>
            </a:r>
          </a:p>
          <a:p>
            <a:pPr>
              <a:lnSpc>
                <a:spcPct val="80000"/>
              </a:lnSpc>
            </a:pPr>
            <a:endParaRPr lang="cs-CZ" sz="2000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00113" y="5445125"/>
          <a:ext cx="2160587" cy="576263"/>
        </p:xfrm>
        <a:graphic>
          <a:graphicData uri="http://schemas.openxmlformats.org/presentationml/2006/ole">
            <p:oleObj spid="_x0000_s48132" name="Rovnice" r:id="rId3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3341688"/>
            <a:ext cx="86169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3325813"/>
            <a:ext cx="861695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14475"/>
            <a:ext cx="86169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169988"/>
            <a:ext cx="861695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15975"/>
            <a:ext cx="86169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34925"/>
            <a:ext cx="861695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432</Words>
  <Application>Microsoft Office PowerPoint</Application>
  <PresentationFormat>Předvádění na obrazovce (4:3)</PresentationFormat>
  <Paragraphs>78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Motiv systému Office</vt:lpstr>
      <vt:lpstr>Rovnice</vt:lpstr>
      <vt:lpstr>   Tvorba bohatství a makroekonomické výstupy</vt:lpstr>
      <vt:lpstr>Obsah přednášky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Evoluční dvousektorový model ekonomiky</vt:lpstr>
      <vt:lpstr>Snímek 11</vt:lpstr>
      <vt:lpstr>Snímek 12</vt:lpstr>
      <vt:lpstr>Snímek 13</vt:lpstr>
      <vt:lpstr>Snímek 14</vt:lpstr>
      <vt:lpstr>Snímek 15</vt:lpstr>
      <vt:lpstr>Třísektorový model ekonomiky</vt:lpstr>
      <vt:lpstr>Snímek 17</vt:lpstr>
      <vt:lpstr>Snímek 18</vt:lpstr>
      <vt:lpstr>Snímek 19</vt:lpstr>
      <vt:lpstr>Snímek 20</vt:lpstr>
      <vt:lpstr>Snímek 21</vt:lpstr>
      <vt:lpstr>Snímek 22</vt:lpstr>
      <vt:lpstr>Čtyřsektorový model ekonomiky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Hrubý domácí produkt – GDP (Gross Domestic Product)</vt:lpstr>
      <vt:lpstr>Výrobní metoda</vt:lpstr>
      <vt:lpstr>Výdajová metoda</vt:lpstr>
      <vt:lpstr>Investice</vt:lpstr>
      <vt:lpstr>Důchodová metoda</vt:lpstr>
      <vt:lpstr>Ostatní ukazatele makroekonomického výstupu</vt:lpstr>
      <vt:lpstr>Důležité pojmy v makroekonomii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Iva Nedomlelova</cp:lastModifiedBy>
  <cp:revision>11</cp:revision>
  <dcterms:created xsi:type="dcterms:W3CDTF">2013-10-26T08:00:16Z</dcterms:created>
  <dcterms:modified xsi:type="dcterms:W3CDTF">2014-02-16T20:28:51Z</dcterms:modified>
</cp:coreProperties>
</file>