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6" r:id="rId11"/>
    <p:sldId id="268" r:id="rId12"/>
    <p:sldId id="267" r:id="rId13"/>
  </p:sldIdLst>
  <p:sldSz cx="9144000" cy="6858000" type="screen4x3"/>
  <p:notesSz cx="6888163" cy="100187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7172CB62-7844-49CD-943F-5292EBABBE65}" type="datetimeFigureOut">
              <a:rPr lang="cs-CZ" smtClean="0"/>
              <a:pPr/>
              <a:t>24.11.2020</a:t>
            </a:fld>
            <a:endParaRPr lang="cs-CZ"/>
          </a:p>
        </p:txBody>
      </p:sp>
      <p:sp>
        <p:nvSpPr>
          <p:cNvPr id="4" name="Zástupný symbol pro zápatí 3"/>
          <p:cNvSpPr>
            <a:spLocks noGrp="1"/>
          </p:cNvSpPr>
          <p:nvPr>
            <p:ph type="ftr" sz="quarter" idx="2"/>
          </p:nvPr>
        </p:nvSpPr>
        <p:spPr>
          <a:xfrm>
            <a:off x="0" y="9515475"/>
            <a:ext cx="2984500" cy="50165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02075" y="9515475"/>
            <a:ext cx="2984500" cy="501650"/>
          </a:xfrm>
          <a:prstGeom prst="rect">
            <a:avLst/>
          </a:prstGeom>
        </p:spPr>
        <p:txBody>
          <a:bodyPr vert="horz" lIns="91440" tIns="45720" rIns="91440" bIns="45720" rtlCol="0" anchor="b"/>
          <a:lstStyle>
            <a:lvl1pPr algn="r">
              <a:defRPr sz="1200"/>
            </a:lvl1pPr>
          </a:lstStyle>
          <a:p>
            <a:fld id="{E23C5139-A026-4132-844B-64CFFDD041CE}"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BF932510-594D-4340-B4F8-8015E2BB9C1F}" type="datetimeFigureOut">
              <a:rPr lang="cs-CZ" smtClean="0"/>
              <a:pPr/>
              <a:t>24.11.2020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80F2FD1-8329-481A-BEED-2D109652DEFF}"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F932510-594D-4340-B4F8-8015E2BB9C1F}" type="datetimeFigureOut">
              <a:rPr lang="cs-CZ" smtClean="0"/>
              <a:pPr/>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0F2FD1-8329-481A-BEED-2D109652DEF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180F2FD1-8329-481A-BEED-2D109652DEFF}"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F932510-594D-4340-B4F8-8015E2BB9C1F}" type="datetimeFigureOut">
              <a:rPr lang="cs-CZ" smtClean="0"/>
              <a:pPr/>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BF932510-594D-4340-B4F8-8015E2BB9C1F}" type="datetimeFigureOut">
              <a:rPr lang="cs-CZ" smtClean="0"/>
              <a:pPr/>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180F2FD1-8329-481A-BEED-2D109652DEFF}"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BF932510-594D-4340-B4F8-8015E2BB9C1F}" type="datetimeFigureOut">
              <a:rPr lang="cs-CZ" smtClean="0"/>
              <a:pPr/>
              <a:t>24.11.2020</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80F2FD1-8329-481A-BEED-2D109652DEFF}"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BF932510-594D-4340-B4F8-8015E2BB9C1F}" type="datetimeFigureOut">
              <a:rPr lang="cs-CZ" smtClean="0"/>
              <a:pPr/>
              <a:t>24.11.2020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0F2FD1-8329-481A-BEED-2D109652DEFF}"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BF932510-594D-4340-B4F8-8015E2BB9C1F}" type="datetimeFigureOut">
              <a:rPr lang="cs-CZ" smtClean="0"/>
              <a:pPr/>
              <a:t>24.11.2020</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180F2FD1-8329-481A-BEED-2D109652DEFF}"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BF932510-594D-4340-B4F8-8015E2BB9C1F}" type="datetimeFigureOut">
              <a:rPr lang="cs-CZ" smtClean="0"/>
              <a:pPr/>
              <a:t>24.11.2020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180F2FD1-8329-481A-BEED-2D109652DEF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BF932510-594D-4340-B4F8-8015E2BB9C1F}" type="datetimeFigureOut">
              <a:rPr lang="cs-CZ" smtClean="0"/>
              <a:pPr/>
              <a:t>24.11.2020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80F2FD1-8329-481A-BEED-2D109652DEF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80F2FD1-8329-481A-BEED-2D109652DEFF}"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BF932510-594D-4340-B4F8-8015E2BB9C1F}" type="datetimeFigureOut">
              <a:rPr lang="cs-CZ" smtClean="0"/>
              <a:pPr/>
              <a:t>24.11.2020</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180F2FD1-8329-481A-BEED-2D109652DEFF}"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BF932510-594D-4340-B4F8-8015E2BB9C1F}" type="datetimeFigureOut">
              <a:rPr lang="cs-CZ" smtClean="0"/>
              <a:pPr/>
              <a:t>24.11.2020</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F932510-594D-4340-B4F8-8015E2BB9C1F}" type="datetimeFigureOut">
              <a:rPr lang="cs-CZ" smtClean="0"/>
              <a:pPr/>
              <a:t>24.11.2020</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80F2FD1-8329-481A-BEED-2D109652DEFF}"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PhDr. Jitka </a:t>
            </a:r>
            <a:r>
              <a:rPr lang="cs-CZ" dirty="0" err="1" smtClean="0"/>
              <a:t>Novotová</a:t>
            </a:r>
            <a:r>
              <a:rPr lang="cs-CZ" dirty="0" smtClean="0"/>
              <a:t>, </a:t>
            </a:r>
            <a:r>
              <a:rPr lang="cs-CZ" dirty="0" err="1" smtClean="0"/>
              <a:t>Ph.D</a:t>
            </a:r>
            <a:r>
              <a:rPr lang="cs-CZ" dirty="0" smtClean="0"/>
              <a:t>.</a:t>
            </a:r>
            <a:endParaRPr lang="cs-CZ" dirty="0"/>
          </a:p>
        </p:txBody>
      </p:sp>
      <p:sp>
        <p:nvSpPr>
          <p:cNvPr id="2" name="Nadpis 1"/>
          <p:cNvSpPr>
            <a:spLocks noGrp="1"/>
          </p:cNvSpPr>
          <p:nvPr>
            <p:ph type="ctrTitle"/>
          </p:nvPr>
        </p:nvSpPr>
        <p:spPr/>
        <p:txBody>
          <a:bodyPr/>
          <a:lstStyle/>
          <a:p>
            <a:r>
              <a:rPr lang="cs-CZ" dirty="0" smtClean="0"/>
              <a:t>Konstruktivistická koncepce výuky</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968152"/>
          </a:xfrm>
        </p:spPr>
        <p:txBody>
          <a:bodyPr>
            <a:normAutofit fontScale="90000"/>
          </a:bodyPr>
          <a:lstStyle/>
          <a:p>
            <a:r>
              <a:rPr lang="cs-CZ" dirty="0" smtClean="0"/>
              <a:t>Výukové metody v jednotlivých fázích konstruktivistické výuky</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b="1" dirty="0" smtClean="0"/>
              <a:t>Fáze evokace</a:t>
            </a:r>
            <a:r>
              <a:rPr lang="cs-CZ" dirty="0" smtClean="0"/>
              <a:t>: např. kladení otázek učitelem (co víte o…, setkali jste se někdy s…, co si myslíte o…), psaní, kreslení, myšlenkové mapy, rozhovor se spolužákem o tématu,…</a:t>
            </a:r>
          </a:p>
          <a:p>
            <a:r>
              <a:rPr lang="cs-CZ" b="1" dirty="0" smtClean="0"/>
              <a:t>Fáze uvědomění</a:t>
            </a:r>
            <a:r>
              <a:rPr lang="cs-CZ" dirty="0" smtClean="0"/>
              <a:t>: např. problémový výklad, sokratovský rozhovor, vyhledávání nových informací v textech, výukových videích, při vycházkách, exkurzích, laboratorní práce a experimenty, diskuse, práce na projektu, řešení problémového úkolu…</a:t>
            </a:r>
          </a:p>
          <a:p>
            <a:r>
              <a:rPr lang="cs-CZ" b="1" dirty="0" smtClean="0"/>
              <a:t>Fáze reflexe</a:t>
            </a:r>
            <a:r>
              <a:rPr lang="cs-CZ" dirty="0" smtClean="0"/>
              <a:t>: např. tvorba přehledů učiva (grafy, tabulky, pojmové mapy, nákresy…), prezentování výsledků práce před třídou (řešení problémů, výsledek projektu…), odpovídání na otázky učitele (co jsem se naučil, jak se změnil můj pohled na…, na které otázky jsem nalezl a na které nenalezl odpovědi…, jak jsem postupoval při učení, jaké problémy jsem musel překonávat, jak probíhala spolupráce ve skupině…)</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rmAutofit fontScale="90000"/>
          </a:bodyPr>
          <a:lstStyle/>
          <a:p>
            <a:r>
              <a:rPr lang="cs-CZ" dirty="0" smtClean="0"/>
              <a:t>V jakých programech se (</a:t>
            </a:r>
            <a:r>
              <a:rPr lang="cs-CZ" dirty="0" err="1" smtClean="0"/>
              <a:t>socio</a:t>
            </a:r>
            <a:r>
              <a:rPr lang="cs-CZ" dirty="0" smtClean="0"/>
              <a:t>)konstruktivismus uplatňuje?</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Čtením a psaním ke kritickému myšlení (</a:t>
            </a:r>
            <a:r>
              <a:rPr lang="cs-CZ" dirty="0" err="1" smtClean="0"/>
              <a:t>RWCT</a:t>
            </a:r>
            <a:r>
              <a:rPr lang="cs-CZ" dirty="0" smtClean="0"/>
              <a:t>)</a:t>
            </a:r>
          </a:p>
          <a:p>
            <a:r>
              <a:rPr lang="cs-CZ" dirty="0" smtClean="0"/>
              <a:t>Badatelsky orientovaná výuka (</a:t>
            </a:r>
            <a:r>
              <a:rPr lang="cs-CZ" dirty="0" err="1" smtClean="0"/>
              <a:t>BOV</a:t>
            </a:r>
            <a:r>
              <a:rPr lang="cs-CZ" dirty="0" smtClean="0"/>
              <a:t>)</a:t>
            </a:r>
          </a:p>
          <a:p>
            <a:r>
              <a:rPr lang="cs-CZ" dirty="0" err="1" smtClean="0"/>
              <a:t>Hejného</a:t>
            </a:r>
            <a:r>
              <a:rPr lang="cs-CZ" dirty="0" smtClean="0"/>
              <a:t> metoda výuky matematiky</a:t>
            </a:r>
          </a:p>
          <a:p>
            <a:r>
              <a:rPr lang="cs-CZ" dirty="0" err="1" smtClean="0"/>
              <a:t>Artefiletika</a:t>
            </a:r>
            <a:endParaRPr lang="cs-CZ" dirty="0" smtClean="0"/>
          </a:p>
          <a:p>
            <a:endParaRPr lang="cs-CZ" dirty="0" smtClean="0"/>
          </a:p>
          <a:p>
            <a:pPr>
              <a:buNone/>
            </a:pPr>
            <a:r>
              <a:rPr lang="cs-CZ" dirty="0" smtClean="0"/>
              <a:t>Ale i v běžné výuce a ve volnočasových aktivitách ve všech typech škol a v školských zařízeních pro zájmové vzdělávání (inovativní školy</a:t>
            </a:r>
            <a:r>
              <a:rPr lang="cs-CZ" dirty="0" smtClean="0"/>
              <a:t> </a:t>
            </a:r>
            <a:r>
              <a:rPr lang="cs-CZ" dirty="0" smtClean="0"/>
              <a:t>a pedagogové). Též v některých nestátních neziskových organizacích, které připravují programy pro školy (například Tereza, </a:t>
            </a:r>
            <a:r>
              <a:rPr lang="cs-CZ" smtClean="0"/>
              <a:t>vzdělávací centrum, z.</a:t>
            </a:r>
            <a:r>
              <a:rPr lang="cs-CZ" dirty="0" err="1" smtClean="0"/>
              <a:t>ú</a:t>
            </a:r>
            <a:r>
              <a:rPr lang="cs-CZ" dirty="0" smtClean="0"/>
              <a:t>.)</a:t>
            </a:r>
            <a:endParaRPr lang="cs-CZ" dirty="0" smtClean="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Děkuji vám za pozornost!</a:t>
            </a:r>
            <a:endParaRPr lang="cs-CZ" dirty="0"/>
          </a:p>
        </p:txBody>
      </p:sp>
      <p:sp>
        <p:nvSpPr>
          <p:cNvPr id="3" name="Zástupný symbol pro obsah 2"/>
          <p:cNvSpPr>
            <a:spLocks noGrp="1"/>
          </p:cNvSpPr>
          <p:nvPr>
            <p:ph sz="quarter" idx="1"/>
          </p:nvPr>
        </p:nvSpPr>
        <p:spPr/>
        <p:txBody>
          <a:bodyPr/>
          <a:lstStyle/>
          <a:p>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sz="quarter" idx="1"/>
          </p:nvPr>
        </p:nvSpPr>
        <p:spPr/>
        <p:txBody>
          <a:bodyPr>
            <a:normAutofit fontScale="47500" lnSpcReduction="20000"/>
          </a:bodyPr>
          <a:lstStyle/>
          <a:p>
            <a:pPr lvl="0">
              <a:lnSpc>
                <a:spcPct val="170000"/>
              </a:lnSpc>
            </a:pPr>
            <a:r>
              <a:rPr lang="cs-CZ" dirty="0" err="1" smtClean="0"/>
              <a:t>GRECMANOVÁ</a:t>
            </a:r>
            <a:r>
              <a:rPr lang="cs-CZ" dirty="0" smtClean="0"/>
              <a:t>, H., </a:t>
            </a:r>
            <a:r>
              <a:rPr lang="cs-CZ" dirty="0" err="1" smtClean="0"/>
              <a:t>URBANOVSKÁ</a:t>
            </a:r>
            <a:r>
              <a:rPr lang="cs-CZ" dirty="0" smtClean="0"/>
              <a:t>, E. </a:t>
            </a:r>
            <a:r>
              <a:rPr lang="cs-CZ" i="1" dirty="0" smtClean="0"/>
              <a:t>Aktivizační metody ve výuce, prostředek </a:t>
            </a:r>
            <a:r>
              <a:rPr lang="cs-CZ" i="1" dirty="0" err="1" smtClean="0"/>
              <a:t>ŠVP</a:t>
            </a:r>
            <a:r>
              <a:rPr lang="cs-CZ" i="1" dirty="0" smtClean="0"/>
              <a:t>.</a:t>
            </a:r>
            <a:r>
              <a:rPr lang="cs-CZ" dirty="0" smtClean="0"/>
              <a:t> Olomouc: </a:t>
            </a:r>
            <a:r>
              <a:rPr lang="cs-CZ" dirty="0" err="1" smtClean="0"/>
              <a:t>Hanex</a:t>
            </a:r>
            <a:r>
              <a:rPr lang="cs-CZ" dirty="0" smtClean="0"/>
              <a:t>, 2007. </a:t>
            </a:r>
            <a:r>
              <a:rPr lang="cs-CZ" dirty="0" err="1" smtClean="0"/>
              <a:t>ISBN</a:t>
            </a:r>
            <a:r>
              <a:rPr lang="cs-CZ" dirty="0" smtClean="0"/>
              <a:t> 80-85783-73-8.</a:t>
            </a:r>
          </a:p>
          <a:p>
            <a:pPr lvl="0">
              <a:lnSpc>
                <a:spcPct val="170000"/>
              </a:lnSpc>
            </a:pPr>
            <a:r>
              <a:rPr lang="cs-CZ" dirty="0" smtClean="0"/>
              <a:t>PAŘÍZEK, V. </a:t>
            </a:r>
            <a:r>
              <a:rPr lang="cs-CZ" i="1" dirty="0" smtClean="0"/>
              <a:t>Jak naučit žáky myslet</a:t>
            </a:r>
            <a:r>
              <a:rPr lang="cs-CZ" dirty="0" smtClean="0"/>
              <a:t>. Praha: UK, </a:t>
            </a:r>
            <a:r>
              <a:rPr lang="cs-CZ" dirty="0" err="1" smtClean="0"/>
              <a:t>PedF</a:t>
            </a:r>
            <a:r>
              <a:rPr lang="cs-CZ" dirty="0" smtClean="0"/>
              <a:t>, 2000. </a:t>
            </a:r>
            <a:r>
              <a:rPr lang="cs-CZ" dirty="0" err="1" smtClean="0"/>
              <a:t>ISBN</a:t>
            </a:r>
            <a:r>
              <a:rPr lang="cs-CZ" dirty="0" smtClean="0"/>
              <a:t> 80-7290-006-4.</a:t>
            </a:r>
          </a:p>
          <a:p>
            <a:pPr lvl="0">
              <a:lnSpc>
                <a:spcPct val="170000"/>
              </a:lnSpc>
            </a:pPr>
            <a:r>
              <a:rPr lang="cs-CZ" dirty="0" err="1" smtClean="0"/>
              <a:t>GRECMANOVÁ</a:t>
            </a:r>
            <a:r>
              <a:rPr lang="cs-CZ" dirty="0" smtClean="0"/>
              <a:t>, H. a kol. </a:t>
            </a:r>
            <a:r>
              <a:rPr lang="cs-CZ" i="1" dirty="0" smtClean="0"/>
              <a:t>Podporujeme aktivní myšlení a samostatné učení žáků</a:t>
            </a:r>
            <a:r>
              <a:rPr lang="cs-CZ" dirty="0" smtClean="0"/>
              <a:t>. Olomouc: </a:t>
            </a:r>
            <a:r>
              <a:rPr lang="cs-CZ" dirty="0" err="1" smtClean="0"/>
              <a:t>Hanex</a:t>
            </a:r>
            <a:r>
              <a:rPr lang="cs-CZ" dirty="0" smtClean="0"/>
              <a:t>, 2000. </a:t>
            </a:r>
            <a:r>
              <a:rPr lang="cs-CZ" dirty="0" err="1" smtClean="0"/>
              <a:t>ISBN</a:t>
            </a:r>
            <a:r>
              <a:rPr lang="cs-CZ" dirty="0" smtClean="0"/>
              <a:t> 80-85783-28-2.</a:t>
            </a:r>
          </a:p>
          <a:p>
            <a:pPr lvl="0">
              <a:lnSpc>
                <a:spcPct val="170000"/>
              </a:lnSpc>
            </a:pPr>
            <a:r>
              <a:rPr lang="cs-CZ" dirty="0" smtClean="0"/>
              <a:t>TOMKOVÁ, A. </a:t>
            </a:r>
            <a:r>
              <a:rPr lang="cs-CZ" i="1" dirty="0" smtClean="0"/>
              <a:t>Program Čtením a psaním ke kritickému myšlení v primární škole</a:t>
            </a:r>
            <a:r>
              <a:rPr lang="cs-CZ" dirty="0" smtClean="0"/>
              <a:t>. Praha: UK, </a:t>
            </a:r>
            <a:r>
              <a:rPr lang="cs-CZ" dirty="0" err="1" smtClean="0"/>
              <a:t>PedF</a:t>
            </a:r>
            <a:r>
              <a:rPr lang="cs-CZ" dirty="0" smtClean="0"/>
              <a:t>, 2007. </a:t>
            </a:r>
            <a:r>
              <a:rPr lang="cs-CZ" dirty="0" err="1" smtClean="0"/>
              <a:t>ISBN</a:t>
            </a:r>
            <a:r>
              <a:rPr lang="cs-CZ" dirty="0" smtClean="0"/>
              <a:t> 978-80-7290-315-3.</a:t>
            </a:r>
          </a:p>
          <a:p>
            <a:pPr lvl="0">
              <a:lnSpc>
                <a:spcPct val="170000"/>
              </a:lnSpc>
            </a:pPr>
            <a:r>
              <a:rPr lang="cs-CZ" dirty="0" err="1" smtClean="0"/>
              <a:t>FISHER</a:t>
            </a:r>
            <a:r>
              <a:rPr lang="cs-CZ" dirty="0" smtClean="0"/>
              <a:t>, R. </a:t>
            </a:r>
            <a:r>
              <a:rPr lang="cs-CZ" i="1" dirty="0" smtClean="0"/>
              <a:t>Učíme děti myslet a učit se: Praktický průvodce strategiemi vyučování</a:t>
            </a:r>
            <a:r>
              <a:rPr lang="cs-CZ" dirty="0" smtClean="0"/>
              <a:t>. Praha: Portál, 1997. </a:t>
            </a:r>
            <a:r>
              <a:rPr lang="cs-CZ" dirty="0" err="1" smtClean="0"/>
              <a:t>ISBN</a:t>
            </a:r>
            <a:r>
              <a:rPr lang="cs-CZ" dirty="0" smtClean="0"/>
              <a:t> 80-7178-120-7.</a:t>
            </a:r>
          </a:p>
          <a:p>
            <a:pPr lvl="0">
              <a:lnSpc>
                <a:spcPct val="170000"/>
              </a:lnSpc>
            </a:pPr>
            <a:r>
              <a:rPr lang="cs-CZ" dirty="0" smtClean="0"/>
              <a:t>BERAN, V. </a:t>
            </a:r>
            <a:r>
              <a:rPr lang="cs-CZ" i="1" dirty="0" smtClean="0"/>
              <a:t>Učím s radostí: zkušenosti, lekce, projekty</a:t>
            </a:r>
            <a:r>
              <a:rPr lang="cs-CZ" dirty="0" smtClean="0"/>
              <a:t>. Praha: Agentura Strom, 2003. </a:t>
            </a:r>
            <a:r>
              <a:rPr lang="cs-CZ" dirty="0" err="1" smtClean="0"/>
              <a:t>ISBN</a:t>
            </a:r>
            <a:r>
              <a:rPr lang="cs-CZ" dirty="0" smtClean="0"/>
              <a:t> 80-86106-09-8.</a:t>
            </a:r>
          </a:p>
          <a:p>
            <a:pPr lvl="0">
              <a:lnSpc>
                <a:spcPct val="170000"/>
              </a:lnSpc>
            </a:pPr>
            <a:r>
              <a:rPr lang="cs-CZ" dirty="0" err="1" smtClean="0"/>
              <a:t>TONUCCI</a:t>
            </a:r>
            <a:r>
              <a:rPr lang="cs-CZ" dirty="0" smtClean="0"/>
              <a:t>, F. </a:t>
            </a:r>
            <a:r>
              <a:rPr lang="cs-CZ" i="1" dirty="0" smtClean="0"/>
              <a:t>Vyučovat nebo naučit?</a:t>
            </a:r>
            <a:r>
              <a:rPr lang="cs-CZ" dirty="0" smtClean="0"/>
              <a:t>. Praha: UK, </a:t>
            </a:r>
            <a:r>
              <a:rPr lang="cs-CZ" dirty="0" err="1" smtClean="0"/>
              <a:t>PedF</a:t>
            </a:r>
            <a:r>
              <a:rPr lang="cs-CZ" dirty="0" smtClean="0"/>
              <a:t>, 1991. </a:t>
            </a:r>
            <a:r>
              <a:rPr lang="cs-CZ" dirty="0" err="1" smtClean="0"/>
              <a:t>ISBN</a:t>
            </a:r>
            <a:r>
              <a:rPr lang="cs-CZ" dirty="0" smtClean="0"/>
              <a:t> 80-901065-1-X.</a:t>
            </a:r>
          </a:p>
          <a:p>
            <a:pPr lvl="0">
              <a:lnSpc>
                <a:spcPct val="170000"/>
              </a:lnSpc>
            </a:pPr>
            <a:r>
              <a:rPr lang="cs-CZ" dirty="0" err="1" smtClean="0"/>
              <a:t>SILBERMAN</a:t>
            </a:r>
            <a:r>
              <a:rPr lang="cs-CZ" dirty="0" smtClean="0"/>
              <a:t>, M. </a:t>
            </a:r>
            <a:r>
              <a:rPr lang="cs-CZ" i="1" dirty="0" smtClean="0"/>
              <a:t>101 metod pro aktivní výcvik a vyučování: Osvědčené způsoby efektivního vyučování</a:t>
            </a:r>
            <a:r>
              <a:rPr lang="cs-CZ" dirty="0" smtClean="0"/>
              <a:t>. Praha: Portál, 1997. </a:t>
            </a:r>
            <a:r>
              <a:rPr lang="cs-CZ" dirty="0" err="1" smtClean="0"/>
              <a:t>ISBN</a:t>
            </a:r>
            <a:r>
              <a:rPr lang="cs-CZ" dirty="0" smtClean="0"/>
              <a:t> 80-7178-124-X.</a:t>
            </a:r>
          </a:p>
          <a:p>
            <a:pPr lvl="0">
              <a:lnSpc>
                <a:spcPct val="170000"/>
              </a:lnSpc>
            </a:pPr>
            <a:r>
              <a:rPr lang="cs-CZ" dirty="0" err="1" smtClean="0"/>
              <a:t>BERTRAND</a:t>
            </a:r>
            <a:r>
              <a:rPr lang="cs-CZ" dirty="0" smtClean="0"/>
              <a:t>, Y. </a:t>
            </a:r>
            <a:r>
              <a:rPr lang="cs-CZ" i="1" dirty="0" smtClean="0"/>
              <a:t>Soudobé teorie vzdělávání.</a:t>
            </a:r>
            <a:r>
              <a:rPr lang="cs-CZ" dirty="0" smtClean="0"/>
              <a:t> Praha: Portál, 1998. </a:t>
            </a:r>
            <a:r>
              <a:rPr lang="cs-CZ" dirty="0" err="1" smtClean="0"/>
              <a:t>ISBN</a:t>
            </a:r>
            <a:r>
              <a:rPr lang="cs-CZ" dirty="0" smtClean="0"/>
              <a:t> 80–7178–216–5. </a:t>
            </a:r>
          </a:p>
          <a:p>
            <a:pPr>
              <a:buNone/>
            </a:pPr>
            <a:endParaRPr lang="cs-CZ" dirty="0" smtClean="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jaké otázky přednáška odpoví?</a:t>
            </a:r>
            <a:endParaRPr lang="cs-CZ" dirty="0"/>
          </a:p>
        </p:txBody>
      </p:sp>
      <p:sp>
        <p:nvSpPr>
          <p:cNvPr id="3" name="Zástupný symbol pro obsah 2"/>
          <p:cNvSpPr>
            <a:spLocks noGrp="1"/>
          </p:cNvSpPr>
          <p:nvPr>
            <p:ph sz="quarter" idx="1"/>
          </p:nvPr>
        </p:nvSpPr>
        <p:spPr/>
        <p:txBody>
          <a:bodyPr/>
          <a:lstStyle/>
          <a:p>
            <a:r>
              <a:rPr lang="cs-CZ" dirty="0" smtClean="0"/>
              <a:t>Kdy konstruktivismus vzniká, v jakých zemích a jaký má vztah k pragmatické pedagogice?</a:t>
            </a:r>
          </a:p>
          <a:p>
            <a:r>
              <a:rPr lang="cs-CZ" dirty="0" smtClean="0"/>
              <a:t>Co je program Čtením a psaním ke kritickému myšlení a jak souvisí s konstruktivismem? </a:t>
            </a:r>
          </a:p>
          <a:p>
            <a:r>
              <a:rPr lang="cs-CZ" dirty="0" smtClean="0"/>
              <a:t>Jaká jsou jeho filozofická a psychologická východiska?</a:t>
            </a:r>
          </a:p>
          <a:p>
            <a:r>
              <a:rPr lang="cs-CZ" dirty="0" smtClean="0"/>
              <a:t>Co nového přináší konstruktivismus jako didaktická koncepce?</a:t>
            </a:r>
          </a:p>
          <a:p>
            <a:r>
              <a:rPr lang="cs-CZ" dirty="0" smtClean="0"/>
              <a:t>Jaké fáze má konstruktivistická výuka a jaké metody použít?</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1040160"/>
          </a:xfrm>
        </p:spPr>
        <p:txBody>
          <a:bodyPr>
            <a:normAutofit fontScale="90000"/>
          </a:bodyPr>
          <a:lstStyle/>
          <a:p>
            <a:r>
              <a:rPr lang="cs-CZ" dirty="0" smtClean="0"/>
              <a:t> Kontext vzniku konstruktivismu</a:t>
            </a:r>
            <a:br>
              <a:rPr lang="cs-CZ" dirty="0" smtClean="0"/>
            </a:br>
            <a:endParaRPr lang="cs-CZ" dirty="0"/>
          </a:p>
        </p:txBody>
      </p:sp>
      <p:sp>
        <p:nvSpPr>
          <p:cNvPr id="3" name="Zástupný symbol pro obsah 2"/>
          <p:cNvSpPr>
            <a:spLocks noGrp="1"/>
          </p:cNvSpPr>
          <p:nvPr>
            <p:ph sz="quarter" idx="1"/>
          </p:nvPr>
        </p:nvSpPr>
        <p:spPr/>
        <p:txBody>
          <a:bodyPr/>
          <a:lstStyle/>
          <a:p>
            <a:r>
              <a:rPr lang="cs-CZ" b="1" dirty="0" err="1" smtClean="0"/>
              <a:t>Gaston</a:t>
            </a:r>
            <a:r>
              <a:rPr lang="cs-CZ" b="1" dirty="0" smtClean="0"/>
              <a:t> Bachelard</a:t>
            </a:r>
            <a:r>
              <a:rPr lang="cs-CZ" dirty="0" smtClean="0"/>
              <a:t>: Filozofie odmítnutí, 1940 – konstruktivistické pojetí vědeckého poznání</a:t>
            </a:r>
          </a:p>
          <a:p>
            <a:r>
              <a:rPr lang="cs-CZ" dirty="0" smtClean="0"/>
              <a:t>Rozvoj především ve frankofonních zemích a USA v oblasti filozofie, sociologie, psychologie, pedagogiky  – a to v 2. polovině 20. století</a:t>
            </a:r>
          </a:p>
          <a:p>
            <a:r>
              <a:rPr lang="cs-CZ" dirty="0" smtClean="0"/>
              <a:t>Rozvíjí se ale i ve vědách přírodovědných (matematika, fyzika) a dalších</a:t>
            </a:r>
          </a:p>
          <a:p>
            <a:r>
              <a:rPr lang="cs-CZ" dirty="0" smtClean="0"/>
              <a:t>Některé pedagogické principy má shodné s pragmatickou pedagogikou – význam aktivní učební činnosti žáků, učení jako řešení problémů</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968152"/>
          </a:xfrm>
        </p:spPr>
        <p:txBody>
          <a:bodyPr>
            <a:normAutofit fontScale="90000"/>
          </a:bodyPr>
          <a:lstStyle/>
          <a:p>
            <a:r>
              <a:rPr lang="cs-CZ" dirty="0" smtClean="0"/>
              <a:t>Co je program Čtením a psaním ke kritickému myšlení (</a:t>
            </a:r>
            <a:r>
              <a:rPr lang="cs-CZ" dirty="0" err="1" smtClean="0"/>
              <a:t>RWCT</a:t>
            </a:r>
            <a:r>
              <a:rPr lang="cs-CZ" dirty="0" smtClean="0"/>
              <a:t>)?</a:t>
            </a:r>
            <a:endParaRPr lang="cs-CZ" dirty="0"/>
          </a:p>
        </p:txBody>
      </p:sp>
      <p:sp>
        <p:nvSpPr>
          <p:cNvPr id="3" name="Zástupný symbol pro obsah 2"/>
          <p:cNvSpPr>
            <a:spLocks noGrp="1"/>
          </p:cNvSpPr>
          <p:nvPr>
            <p:ph sz="quarter" idx="1"/>
          </p:nvPr>
        </p:nvSpPr>
        <p:spPr/>
        <p:txBody>
          <a:bodyPr/>
          <a:lstStyle/>
          <a:p>
            <a:pPr>
              <a:buNone/>
            </a:pPr>
            <a:r>
              <a:rPr lang="cs-CZ" dirty="0" smtClean="0"/>
              <a:t>Program vyvinulo </a:t>
            </a:r>
            <a:r>
              <a:rPr lang="cs-CZ" b="1" dirty="0" err="1" smtClean="0"/>
              <a:t>Consorcium</a:t>
            </a:r>
            <a:r>
              <a:rPr lang="cs-CZ" b="1" dirty="0" smtClean="0"/>
              <a:t> </a:t>
            </a:r>
            <a:r>
              <a:rPr lang="cs-CZ" b="1" dirty="0" err="1" smtClean="0"/>
              <a:t>for</a:t>
            </a:r>
            <a:r>
              <a:rPr lang="cs-CZ" b="1" dirty="0" smtClean="0"/>
              <a:t> </a:t>
            </a:r>
            <a:r>
              <a:rPr lang="cs-CZ" b="1" dirty="0" err="1" smtClean="0"/>
              <a:t>Democratic</a:t>
            </a:r>
            <a:r>
              <a:rPr lang="cs-CZ" b="1" dirty="0" smtClean="0"/>
              <a:t> Pedagogy</a:t>
            </a:r>
            <a:r>
              <a:rPr lang="cs-CZ" dirty="0" smtClean="0"/>
              <a:t>, jehož členy jsou University </a:t>
            </a:r>
            <a:r>
              <a:rPr lang="cs-CZ" dirty="0" err="1" smtClean="0"/>
              <a:t>of</a:t>
            </a:r>
            <a:r>
              <a:rPr lang="cs-CZ" dirty="0" smtClean="0"/>
              <a:t> </a:t>
            </a:r>
            <a:r>
              <a:rPr lang="cs-CZ" dirty="0" err="1" smtClean="0"/>
              <a:t>Northern</a:t>
            </a:r>
            <a:r>
              <a:rPr lang="cs-CZ" dirty="0" smtClean="0"/>
              <a:t> Iowa, Hobart </a:t>
            </a:r>
            <a:r>
              <a:rPr lang="cs-CZ" dirty="0" err="1" smtClean="0"/>
              <a:t>and</a:t>
            </a:r>
            <a:r>
              <a:rPr lang="cs-CZ" dirty="0" smtClean="0"/>
              <a:t> William </a:t>
            </a:r>
            <a:r>
              <a:rPr lang="cs-CZ" dirty="0" err="1" smtClean="0"/>
              <a:t>Smith</a:t>
            </a:r>
            <a:r>
              <a:rPr lang="cs-CZ" dirty="0" smtClean="0"/>
              <a:t> </a:t>
            </a:r>
            <a:r>
              <a:rPr lang="cs-CZ" dirty="0" err="1" smtClean="0"/>
              <a:t>Colleges</a:t>
            </a:r>
            <a:r>
              <a:rPr lang="cs-CZ" dirty="0" smtClean="0"/>
              <a:t>, Orava </a:t>
            </a:r>
            <a:r>
              <a:rPr lang="cs-CZ" dirty="0" err="1" smtClean="0"/>
              <a:t>Association</a:t>
            </a:r>
            <a:r>
              <a:rPr lang="cs-CZ" dirty="0" smtClean="0"/>
              <a:t> – Projekt Orava, </a:t>
            </a:r>
            <a:r>
              <a:rPr lang="cs-CZ" dirty="0" err="1" smtClean="0"/>
              <a:t>International</a:t>
            </a:r>
            <a:r>
              <a:rPr lang="cs-CZ" dirty="0" smtClean="0"/>
              <a:t> </a:t>
            </a:r>
            <a:r>
              <a:rPr lang="cs-CZ" dirty="0" err="1" smtClean="0"/>
              <a:t>Reading</a:t>
            </a:r>
            <a:r>
              <a:rPr lang="cs-CZ" dirty="0" smtClean="0"/>
              <a:t> </a:t>
            </a:r>
            <a:r>
              <a:rPr lang="cs-CZ" dirty="0" err="1" smtClean="0"/>
              <a:t>Association</a:t>
            </a:r>
            <a:r>
              <a:rPr lang="cs-CZ" dirty="0" smtClean="0"/>
              <a:t> (IRA). </a:t>
            </a:r>
          </a:p>
          <a:p>
            <a:pPr>
              <a:buNone/>
            </a:pPr>
            <a:r>
              <a:rPr lang="cs-CZ" dirty="0" smtClean="0"/>
              <a:t>Program pro učitele – od roku 1997</a:t>
            </a:r>
          </a:p>
          <a:p>
            <a:pPr>
              <a:buNone/>
            </a:pPr>
            <a:r>
              <a:rPr lang="cs-CZ" dirty="0" smtClean="0"/>
              <a:t>Založen na konstruktivistické teorii vzdělávání</a:t>
            </a:r>
          </a:p>
          <a:p>
            <a:pPr>
              <a:buNone/>
            </a:pPr>
            <a:r>
              <a:rPr lang="cs-CZ" dirty="0" smtClean="0"/>
              <a:t>Klade důraz na rozvoj myšlení a kritického myšlení</a:t>
            </a:r>
          </a:p>
          <a:p>
            <a:pPr>
              <a:buNone/>
            </a:pPr>
            <a:r>
              <a:rPr lang="cs-CZ" dirty="0" smtClean="0"/>
              <a:t>Více na </a:t>
            </a:r>
            <a:r>
              <a:rPr lang="cs-CZ" dirty="0" err="1" smtClean="0"/>
              <a:t>https</a:t>
            </a:r>
            <a:r>
              <a:rPr lang="cs-CZ" dirty="0" smtClean="0"/>
              <a:t>://</a:t>
            </a:r>
            <a:r>
              <a:rPr lang="cs-CZ" dirty="0" err="1" smtClean="0"/>
              <a:t>kritickemysleni.cz</a:t>
            </a:r>
            <a:r>
              <a:rPr lang="cs-CZ" dirty="0" smtClean="0"/>
              <a:t>/</a:t>
            </a:r>
          </a:p>
          <a:p>
            <a:pPr>
              <a:buNone/>
            </a:pPr>
            <a:endParaRPr lang="cs-CZ" dirty="0" smtClean="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Filozofická východiska konstruktivismu</a:t>
            </a:r>
            <a:endParaRPr lang="cs-CZ" dirty="0"/>
          </a:p>
        </p:txBody>
      </p:sp>
      <p:sp>
        <p:nvSpPr>
          <p:cNvPr id="3" name="Zástupný symbol pro obsah 2"/>
          <p:cNvSpPr>
            <a:spLocks noGrp="1"/>
          </p:cNvSpPr>
          <p:nvPr>
            <p:ph sz="quarter" idx="1"/>
          </p:nvPr>
        </p:nvSpPr>
        <p:spPr/>
        <p:txBody>
          <a:bodyPr>
            <a:normAutofit/>
          </a:bodyPr>
          <a:lstStyle/>
          <a:p>
            <a:r>
              <a:rPr lang="cs-CZ" dirty="0" smtClean="0"/>
              <a:t>Vědecké poznání jako </a:t>
            </a:r>
            <a:r>
              <a:rPr lang="cs-CZ" b="1" dirty="0" smtClean="0"/>
              <a:t>konstrukce světa </a:t>
            </a:r>
            <a:r>
              <a:rPr lang="cs-CZ" dirty="0" smtClean="0"/>
              <a:t>založená na dosavadních vědeckých poznatcích</a:t>
            </a:r>
          </a:p>
          <a:p>
            <a:r>
              <a:rPr lang="cs-CZ" dirty="0" smtClean="0"/>
              <a:t>Konstrukce světa je však dočasná a s novým poznáním se neustále obměňuje</a:t>
            </a:r>
          </a:p>
          <a:p>
            <a:r>
              <a:rPr lang="cs-CZ" dirty="0" smtClean="0"/>
              <a:t>Svět je ve své komplexnosti člověkem poznatelný vždy jen částečně</a:t>
            </a:r>
          </a:p>
          <a:p>
            <a:r>
              <a:rPr lang="cs-CZ" b="1" dirty="0" smtClean="0"/>
              <a:t>Vědecká kultura učícího se jedince </a:t>
            </a:r>
            <a:r>
              <a:rPr lang="cs-CZ" dirty="0" smtClean="0"/>
              <a:t>je dána způsobem myšlení, vědomostmi a zkušenostmi jedince - tvoří překážku dalšímu poznávání jedince</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0"/>
            <a:ext cx="8534400" cy="1052736"/>
          </a:xfrm>
        </p:spPr>
        <p:txBody>
          <a:bodyPr>
            <a:normAutofit fontScale="90000"/>
          </a:bodyPr>
          <a:lstStyle/>
          <a:p>
            <a:r>
              <a:rPr lang="cs-CZ" dirty="0" smtClean="0"/>
              <a:t/>
            </a:r>
            <a:br>
              <a:rPr lang="cs-CZ" dirty="0" smtClean="0"/>
            </a:br>
            <a:r>
              <a:rPr lang="cs-CZ" dirty="0" smtClean="0"/>
              <a:t>Psychologická </a:t>
            </a:r>
            <a:r>
              <a:rPr lang="cs-CZ" dirty="0" smtClean="0"/>
              <a:t>východiska </a:t>
            </a:r>
            <a:r>
              <a:rPr lang="cs-CZ" dirty="0" smtClean="0"/>
              <a:t>konstruktivismu, resp. sociokonstruktivismu</a:t>
            </a:r>
            <a:endParaRPr lang="cs-CZ" dirty="0"/>
          </a:p>
        </p:txBody>
      </p:sp>
      <p:sp>
        <p:nvSpPr>
          <p:cNvPr id="3" name="Zástupný symbol pro obsah 2"/>
          <p:cNvSpPr>
            <a:spLocks noGrp="1"/>
          </p:cNvSpPr>
          <p:nvPr>
            <p:ph sz="quarter" idx="1"/>
          </p:nvPr>
        </p:nvSpPr>
        <p:spPr/>
        <p:txBody>
          <a:bodyPr/>
          <a:lstStyle/>
          <a:p>
            <a:r>
              <a:rPr lang="cs-CZ" dirty="0" smtClean="0"/>
              <a:t>Kognitivní psychologie</a:t>
            </a:r>
          </a:p>
          <a:p>
            <a:r>
              <a:rPr lang="cs-CZ" b="1" dirty="0" smtClean="0"/>
              <a:t>Jean </a:t>
            </a:r>
            <a:r>
              <a:rPr lang="cs-CZ" b="1" dirty="0" err="1" smtClean="0"/>
              <a:t>Piaget</a:t>
            </a:r>
            <a:r>
              <a:rPr lang="cs-CZ" b="1" dirty="0" smtClean="0"/>
              <a:t> </a:t>
            </a:r>
            <a:r>
              <a:rPr lang="cs-CZ" dirty="0" smtClean="0"/>
              <a:t>- hypotéza o existenci funkcionálních invariantů (vrozených, po celých život neměnných kognitivních procesů podílejících se na poznávání) – organizace, asimilace, akomodace</a:t>
            </a:r>
          </a:p>
          <a:p>
            <a:r>
              <a:rPr lang="cs-CZ" dirty="0" smtClean="0"/>
              <a:t>Pro učení má zásadní význam činnost učícího se (interiorizace vnější činnosti v myšlenkové operace)</a:t>
            </a:r>
          </a:p>
          <a:p>
            <a:r>
              <a:rPr lang="cs-CZ" b="1" dirty="0" smtClean="0"/>
              <a:t>J. S. </a:t>
            </a:r>
            <a:r>
              <a:rPr lang="cs-CZ" b="1" dirty="0" err="1" smtClean="0"/>
              <a:t>Brunner</a:t>
            </a:r>
            <a:r>
              <a:rPr lang="cs-CZ" b="1" dirty="0" smtClean="0"/>
              <a:t> </a:t>
            </a:r>
            <a:r>
              <a:rPr lang="cs-CZ" dirty="0" smtClean="0"/>
              <a:t>– význam reflexe učební činnosti</a:t>
            </a:r>
          </a:p>
          <a:p>
            <a:r>
              <a:rPr lang="cs-CZ" b="1" dirty="0" smtClean="0"/>
              <a:t>L. S. </a:t>
            </a:r>
            <a:r>
              <a:rPr lang="cs-CZ" b="1" dirty="0" err="1" smtClean="0"/>
              <a:t>Vygotskij</a:t>
            </a:r>
            <a:r>
              <a:rPr lang="cs-CZ" dirty="0" smtClean="0"/>
              <a:t> – učení jako sociální </a:t>
            </a:r>
            <a:r>
              <a:rPr lang="cs-CZ" dirty="0" smtClean="0"/>
              <a:t>proces -&gt; sociokonstruktivismus</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Didaktické principy konstruktivismu</a:t>
            </a:r>
            <a:endParaRPr lang="cs-CZ" dirty="0"/>
          </a:p>
        </p:txBody>
      </p:sp>
      <p:sp>
        <p:nvSpPr>
          <p:cNvPr id="3" name="Zástupný symbol pro obsah 2"/>
          <p:cNvSpPr>
            <a:spLocks noGrp="1"/>
          </p:cNvSpPr>
          <p:nvPr>
            <p:ph sz="quarter" idx="1"/>
          </p:nvPr>
        </p:nvSpPr>
        <p:spPr/>
        <p:txBody>
          <a:bodyPr>
            <a:normAutofit/>
          </a:bodyPr>
          <a:lstStyle/>
          <a:p>
            <a:endParaRPr lang="cs-CZ" dirty="0" smtClean="0"/>
          </a:p>
          <a:p>
            <a:r>
              <a:rPr lang="cs-CZ" dirty="0" smtClean="0"/>
              <a:t>Jak probíhá učení?</a:t>
            </a:r>
          </a:p>
          <a:p>
            <a:pPr lvl="1"/>
            <a:r>
              <a:rPr lang="cs-CZ" dirty="0" smtClean="0"/>
              <a:t>Učení probíhá jako auto-</a:t>
            </a:r>
            <a:r>
              <a:rPr lang="cs-CZ" dirty="0" err="1" smtClean="0"/>
              <a:t>socio</a:t>
            </a:r>
            <a:r>
              <a:rPr lang="cs-CZ" dirty="0" smtClean="0"/>
              <a:t>-konstrukce</a:t>
            </a:r>
          </a:p>
          <a:p>
            <a:pPr lvl="1"/>
            <a:r>
              <a:rPr lang="cs-CZ" dirty="0" smtClean="0"/>
              <a:t>Při učení je třeba pracovat s prekoncepty žáků a přetvářet je ve vědecké koncepty  </a:t>
            </a:r>
          </a:p>
          <a:p>
            <a:pPr lvl="1"/>
            <a:r>
              <a:rPr lang="cs-CZ" dirty="0" smtClean="0"/>
              <a:t>Při učení je vhodné vyvolat kognitivní konflikt</a:t>
            </a:r>
          </a:p>
          <a:p>
            <a:r>
              <a:rPr lang="cs-CZ" dirty="0" smtClean="0"/>
              <a:t>Uspořádání učiva</a:t>
            </a:r>
          </a:p>
          <a:p>
            <a:pPr lvl="1"/>
            <a:r>
              <a:rPr lang="cs-CZ" dirty="0" smtClean="0"/>
              <a:t>Učivo předkládat jako problémové otázky nebo úkoly</a:t>
            </a:r>
          </a:p>
          <a:p>
            <a:pPr lvl="1"/>
            <a:r>
              <a:rPr lang="cs-CZ" dirty="0" smtClean="0"/>
              <a:t>Poznatky uspořádávat do struktur – pojmových nebo poznatkových map</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Fáze konstruktivistické výuky E-U-R</a:t>
            </a:r>
            <a:endParaRPr lang="cs-CZ" dirty="0"/>
          </a:p>
        </p:txBody>
      </p:sp>
      <p:sp>
        <p:nvSpPr>
          <p:cNvPr id="3" name="Zástupný symbol pro obsah 2"/>
          <p:cNvSpPr>
            <a:spLocks noGrp="1"/>
          </p:cNvSpPr>
          <p:nvPr>
            <p:ph sz="quarter" idx="1"/>
          </p:nvPr>
        </p:nvSpPr>
        <p:spPr/>
        <p:txBody>
          <a:bodyPr>
            <a:normAutofit/>
          </a:bodyPr>
          <a:lstStyle/>
          <a:p>
            <a:r>
              <a:rPr lang="cs-CZ" b="1" dirty="0" smtClean="0"/>
              <a:t>Fáze evokace (E) </a:t>
            </a:r>
            <a:r>
              <a:rPr lang="cs-CZ" dirty="0" smtClean="0"/>
              <a:t>– slouží k motivaci žáků, k aktivaci jejich </a:t>
            </a:r>
            <a:r>
              <a:rPr lang="cs-CZ" dirty="0" err="1" smtClean="0"/>
              <a:t>prekonceptů</a:t>
            </a:r>
            <a:r>
              <a:rPr lang="cs-CZ" dirty="0" smtClean="0"/>
              <a:t>, k nastolení kognitivního konfliktu (konfrontace různých názorů, zadání problémového úkolu či otázky). </a:t>
            </a:r>
          </a:p>
          <a:p>
            <a:r>
              <a:rPr lang="cs-CZ" b="1" dirty="0" smtClean="0"/>
              <a:t>Fáze uvědomění </a:t>
            </a:r>
            <a:r>
              <a:rPr lang="cs-CZ" dirty="0" smtClean="0"/>
              <a:t>(si významu nových informací) </a:t>
            </a:r>
            <a:r>
              <a:rPr lang="cs-CZ" b="1" dirty="0" smtClean="0"/>
              <a:t>(U)</a:t>
            </a:r>
            <a:r>
              <a:rPr lang="cs-CZ" dirty="0" smtClean="0"/>
              <a:t> – slouží k práci žáků s novými informacemi při zachování zásad aktivnosti a uvědomělosti. </a:t>
            </a:r>
          </a:p>
          <a:p>
            <a:r>
              <a:rPr lang="cs-CZ" b="1" dirty="0" smtClean="0"/>
              <a:t>Fáze reflexe (R) </a:t>
            </a:r>
            <a:r>
              <a:rPr lang="cs-CZ" dirty="0" smtClean="0"/>
              <a:t>– slouží k zabudování nových poznatků do myšlenkových struktur žáka a k tomu, aby si žák zvědomil proces a výsledky učení.</a:t>
            </a:r>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143</TotalTime>
  <Words>673</Words>
  <Application>Microsoft Office PowerPoint</Application>
  <PresentationFormat>Předvádění na obrazovce (4:3)</PresentationFormat>
  <Paragraphs>65</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Administrativní</vt:lpstr>
      <vt:lpstr>Konstruktivistická koncepce výuky</vt:lpstr>
      <vt:lpstr>Zdroje:</vt:lpstr>
      <vt:lpstr>Na jaké otázky přednáška odpoví?</vt:lpstr>
      <vt:lpstr> Kontext vzniku konstruktivismu </vt:lpstr>
      <vt:lpstr>Co je program Čtením a psaním ke kritickému myšlení (RWCT)?</vt:lpstr>
      <vt:lpstr>Filozofická východiska konstruktivismu</vt:lpstr>
      <vt:lpstr> Psychologická východiska konstruktivismu, resp. sociokonstruktivismu</vt:lpstr>
      <vt:lpstr>Didaktické principy konstruktivismu</vt:lpstr>
      <vt:lpstr>Fáze konstruktivistické výuky E-U-R</vt:lpstr>
      <vt:lpstr>Výukové metody v jednotlivých fázích konstruktivistické výuky</vt:lpstr>
      <vt:lpstr>V jakých programech se (socio)konstruktivismus uplatňuje?</vt:lpstr>
      <vt:lpstr>Děkuji vám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Konstruktivistická koncepce výuky</dc:title>
  <dc:creator>Uživatel systému Windows</dc:creator>
  <cp:lastModifiedBy>Uživatel systému Windows</cp:lastModifiedBy>
  <cp:revision>21</cp:revision>
  <dcterms:created xsi:type="dcterms:W3CDTF">2020-11-03T10:34:49Z</dcterms:created>
  <dcterms:modified xsi:type="dcterms:W3CDTF">2020-11-24T09:35:14Z</dcterms:modified>
</cp:coreProperties>
</file>