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57" r:id="rId4"/>
    <p:sldId id="273" r:id="rId5"/>
    <p:sldId id="274" r:id="rId6"/>
    <p:sldId id="277" r:id="rId7"/>
    <p:sldId id="272" r:id="rId8"/>
    <p:sldId id="275" r:id="rId9"/>
    <p:sldId id="276" r:id="rId10"/>
    <p:sldId id="258" r:id="rId11"/>
    <p:sldId id="259" r:id="rId12"/>
    <p:sldId id="260" r:id="rId13"/>
    <p:sldId id="261" r:id="rId14"/>
    <p:sldId id="262" r:id="rId15"/>
    <p:sldId id="263" r:id="rId16"/>
    <p:sldId id="264" r:id="rId17"/>
    <p:sldId id="265" r:id="rId18"/>
    <p:sldId id="267" r:id="rId19"/>
    <p:sldId id="268" r:id="rId20"/>
    <p:sldId id="269" r:id="rId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56884" autoAdjust="0"/>
  </p:normalViewPr>
  <p:slideViewPr>
    <p:cSldViewPr snapToGrid="0">
      <p:cViewPr varScale="1">
        <p:scale>
          <a:sx n="63" d="100"/>
          <a:sy n="63" d="100"/>
        </p:scale>
        <p:origin x="18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2997DD-3B4B-45F2-80EE-39BBC48F69C6}" type="datetimeFigureOut">
              <a:rPr lang="cs-CZ" smtClean="0"/>
              <a:t>09.12.2021</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162EBD-12DD-4AD8-B4AA-A756184F4ECC}" type="slidenum">
              <a:rPr lang="cs-CZ" smtClean="0"/>
              <a:t>‹#›</a:t>
            </a:fld>
            <a:endParaRPr lang="cs-CZ"/>
          </a:p>
        </p:txBody>
      </p:sp>
    </p:spTree>
    <p:extLst>
      <p:ext uri="{BB962C8B-B14F-4D97-AF65-F5344CB8AC3E}">
        <p14:creationId xmlns:p14="http://schemas.microsoft.com/office/powerpoint/2010/main" val="17927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s.wikipedia.org/wiki/Josef_Alois_Schumpeter" TargetMode="External"/><Relationship Id="rId3" Type="http://schemas.openxmlformats.org/officeDocument/2006/relationships/hyperlink" Target="https://cs.wikipedia.org/wiki/Robert_Holman" TargetMode="External"/><Relationship Id="rId7" Type="http://schemas.openxmlformats.org/officeDocument/2006/relationships/hyperlink" Target="https://cs.wikipedia.org/wiki/Speci%C3%A1ln%C3%AD:Zdroje_knih/978-80-87109-21-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s.wikipedia.org/wiki/Milan_Sojka" TargetMode="External"/><Relationship Id="rId5" Type="http://schemas.openxmlformats.org/officeDocument/2006/relationships/hyperlink" Target="https://cs.wikipedia.org/wiki/Speci%C3%A1ln%C3%AD:Zdroje_knih/80-7179-380-9" TargetMode="External"/><Relationship Id="rId4" Type="http://schemas.openxmlformats.org/officeDocument/2006/relationships/hyperlink" Target="https://cs.wikipedia.org/wiki/International_Standard_Book_Number" TargetMode="External"/><Relationship Id="rId9" Type="http://schemas.openxmlformats.org/officeDocument/2006/relationships/hyperlink" Target="https://cs.wikipedia.org/wiki/Speci%C3%A1ln%C3%AD:Zdroje_knih/978004330376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s.wikipedia.org/wiki/Etnografi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s.wikipedia.org/wiki/Kulturn%C3%AD_a_soci%C3%A1ln%C3%AD_antropologi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s.wikipedia.org/wiki/Chronologie" TargetMode="External"/><Relationship Id="rId13" Type="http://schemas.openxmlformats.org/officeDocument/2006/relationships/hyperlink" Target="https://cs.wikipedia.org/wiki/Genealogie" TargetMode="External"/><Relationship Id="rId18" Type="http://schemas.openxmlformats.org/officeDocument/2006/relationships/hyperlink" Target="https://cs.wikipedia.org/wiki/D%C4%9Bjiny_l%C3%A9ka%C5%99stv%C3%AD" TargetMode="External"/><Relationship Id="rId3" Type="http://schemas.openxmlformats.org/officeDocument/2006/relationships/hyperlink" Target="https://cs.wikipedia.org/wiki/Paleografie" TargetMode="External"/><Relationship Id="rId21" Type="http://schemas.openxmlformats.org/officeDocument/2006/relationships/hyperlink" Target="https://cs.wikipedia.org/wiki/Pomocn%C3%A9_v%C4%9Bdy_historick%C3%A9#cite_note-2" TargetMode="External"/><Relationship Id="rId7" Type="http://schemas.openxmlformats.org/officeDocument/2006/relationships/hyperlink" Target="https://cs.wikipedia.org/wiki/Diplomatika" TargetMode="External"/><Relationship Id="rId12" Type="http://schemas.openxmlformats.org/officeDocument/2006/relationships/hyperlink" Target="https://cs.wikipedia.org/wiki/Vexilologie" TargetMode="External"/><Relationship Id="rId17" Type="http://schemas.openxmlformats.org/officeDocument/2006/relationships/hyperlink" Target="https://cs.wikipedia.org/wiki/Paleopatologie" TargetMode="External"/><Relationship Id="rId2" Type="http://schemas.openxmlformats.org/officeDocument/2006/relationships/slide" Target="../slides/slide2.xml"/><Relationship Id="rId16" Type="http://schemas.openxmlformats.org/officeDocument/2006/relationships/hyperlink" Target="https://cs.wikipedia.org/wiki/Metrologie" TargetMode="External"/><Relationship Id="rId20" Type="http://schemas.openxmlformats.org/officeDocument/2006/relationships/hyperlink" Target="https://cs.wikipedia.org/wiki/Pomocn%C3%A9_v%C4%9Bdy_historick%C3%A9#cite_note-1" TargetMode="External"/><Relationship Id="rId1" Type="http://schemas.openxmlformats.org/officeDocument/2006/relationships/notesMaster" Target="../notesMasters/notesMaster1.xml"/><Relationship Id="rId6" Type="http://schemas.openxmlformats.org/officeDocument/2006/relationships/hyperlink" Target="https://cs.wikipedia.org/wiki/Epigrafika" TargetMode="External"/><Relationship Id="rId11" Type="http://schemas.openxmlformats.org/officeDocument/2006/relationships/hyperlink" Target="https://cs.wikipedia.org/wiki/Faleristika" TargetMode="External"/><Relationship Id="rId5" Type="http://schemas.openxmlformats.org/officeDocument/2006/relationships/hyperlink" Target="https://cs.wikipedia.org/wiki/Rukopis" TargetMode="External"/><Relationship Id="rId15" Type="http://schemas.openxmlformats.org/officeDocument/2006/relationships/hyperlink" Target="https://cs.wikipedia.org/wiki/Platidlo" TargetMode="External"/><Relationship Id="rId10" Type="http://schemas.openxmlformats.org/officeDocument/2006/relationships/hyperlink" Target="https://cs.wikipedia.org/wiki/Heraldika" TargetMode="External"/><Relationship Id="rId19" Type="http://schemas.openxmlformats.org/officeDocument/2006/relationships/hyperlink" Target="https://cs.wikipedia.org/wiki/Historick%C3%A1_geografie" TargetMode="External"/><Relationship Id="rId4" Type="http://schemas.openxmlformats.org/officeDocument/2006/relationships/hyperlink" Target="https://cs.wikipedia.org/wiki/Kodikologie" TargetMode="External"/><Relationship Id="rId9" Type="http://schemas.openxmlformats.org/officeDocument/2006/relationships/hyperlink" Target="https://cs.wikipedia.org/wiki/Sfragistika" TargetMode="External"/><Relationship Id="rId14" Type="http://schemas.openxmlformats.org/officeDocument/2006/relationships/hyperlink" Target="https://cs.wikipedia.org/wiki/Numismatika" TargetMode="External"/><Relationship Id="rId22" Type="http://schemas.openxmlformats.org/officeDocument/2006/relationships/hyperlink" Target="https://cs.wikipedia.org/wiki/Kampanologi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s.wikipedia.org/wiki/Chronologie" TargetMode="External"/><Relationship Id="rId13" Type="http://schemas.openxmlformats.org/officeDocument/2006/relationships/hyperlink" Target="https://cs.wikipedia.org/wiki/Genealogie" TargetMode="External"/><Relationship Id="rId18" Type="http://schemas.openxmlformats.org/officeDocument/2006/relationships/hyperlink" Target="https://cs.wikipedia.org/wiki/D%C4%9Bjiny_l%C3%A9ka%C5%99stv%C3%AD" TargetMode="External"/><Relationship Id="rId3" Type="http://schemas.openxmlformats.org/officeDocument/2006/relationships/hyperlink" Target="https://cs.wikipedia.org/wiki/Paleografie" TargetMode="External"/><Relationship Id="rId21" Type="http://schemas.openxmlformats.org/officeDocument/2006/relationships/hyperlink" Target="https://cs.wikipedia.org/wiki/Pomocn%C3%A9_v%C4%9Bdy_historick%C3%A9#cite_note-2" TargetMode="External"/><Relationship Id="rId7" Type="http://schemas.openxmlformats.org/officeDocument/2006/relationships/hyperlink" Target="https://cs.wikipedia.org/wiki/Diplomatika" TargetMode="External"/><Relationship Id="rId12" Type="http://schemas.openxmlformats.org/officeDocument/2006/relationships/hyperlink" Target="https://cs.wikipedia.org/wiki/Vexilologie" TargetMode="External"/><Relationship Id="rId17" Type="http://schemas.openxmlformats.org/officeDocument/2006/relationships/hyperlink" Target="https://cs.wikipedia.org/wiki/Paleopatologie" TargetMode="External"/><Relationship Id="rId2" Type="http://schemas.openxmlformats.org/officeDocument/2006/relationships/slide" Target="../slides/slide4.xml"/><Relationship Id="rId16" Type="http://schemas.openxmlformats.org/officeDocument/2006/relationships/hyperlink" Target="https://cs.wikipedia.org/wiki/Metrologie" TargetMode="External"/><Relationship Id="rId20" Type="http://schemas.openxmlformats.org/officeDocument/2006/relationships/hyperlink" Target="https://cs.wikipedia.org/wiki/Pomocn%C3%A9_v%C4%9Bdy_historick%C3%A9#cite_note-1" TargetMode="External"/><Relationship Id="rId1" Type="http://schemas.openxmlformats.org/officeDocument/2006/relationships/notesMaster" Target="../notesMasters/notesMaster1.xml"/><Relationship Id="rId6" Type="http://schemas.openxmlformats.org/officeDocument/2006/relationships/hyperlink" Target="https://cs.wikipedia.org/wiki/Epigrafika" TargetMode="External"/><Relationship Id="rId11" Type="http://schemas.openxmlformats.org/officeDocument/2006/relationships/hyperlink" Target="https://cs.wikipedia.org/wiki/Faleristika" TargetMode="External"/><Relationship Id="rId5" Type="http://schemas.openxmlformats.org/officeDocument/2006/relationships/hyperlink" Target="https://cs.wikipedia.org/wiki/Rukopis" TargetMode="External"/><Relationship Id="rId15" Type="http://schemas.openxmlformats.org/officeDocument/2006/relationships/hyperlink" Target="https://cs.wikipedia.org/wiki/Platidlo" TargetMode="External"/><Relationship Id="rId10" Type="http://schemas.openxmlformats.org/officeDocument/2006/relationships/hyperlink" Target="https://cs.wikipedia.org/wiki/Heraldika" TargetMode="External"/><Relationship Id="rId19" Type="http://schemas.openxmlformats.org/officeDocument/2006/relationships/hyperlink" Target="https://cs.wikipedia.org/wiki/Historick%C3%A1_geografie" TargetMode="External"/><Relationship Id="rId4" Type="http://schemas.openxmlformats.org/officeDocument/2006/relationships/hyperlink" Target="https://cs.wikipedia.org/wiki/Kodikologie" TargetMode="External"/><Relationship Id="rId9" Type="http://schemas.openxmlformats.org/officeDocument/2006/relationships/hyperlink" Target="https://cs.wikipedia.org/wiki/Sfragistika" TargetMode="External"/><Relationship Id="rId14" Type="http://schemas.openxmlformats.org/officeDocument/2006/relationships/hyperlink" Target="https://cs.wikipedia.org/wiki/Numismatika" TargetMode="External"/><Relationship Id="rId22" Type="http://schemas.openxmlformats.org/officeDocument/2006/relationships/hyperlink" Target="https://cs.wikipedia.org/wiki/Kampanologi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wikipedia.org/wiki/Geografi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s.wikipedia.org/wiki/%C4%8Ceskoslovensko" TargetMode="External"/><Relationship Id="rId4" Type="http://schemas.openxmlformats.org/officeDocument/2006/relationships/hyperlink" Target="https://cs.wikipedia.org/wiki/Geopolitik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cap="all" dirty="0" smtClean="0">
                <a:solidFill>
                  <a:schemeClr val="tx1"/>
                </a:solidFill>
                <a:effectLst/>
                <a:latin typeface="+mn-lt"/>
                <a:ea typeface="+mn-ea"/>
                <a:cs typeface="+mn-cs"/>
              </a:rPr>
              <a:t>poměr historie k jiným vědním oborům</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Veškeré lidské vědění má vnitřní souvislost. Proto nelze pokládat hranice mezi jednotlivými vědeckými disciplínami za nepřekročitelné ohrady. </a:t>
            </a:r>
          </a:p>
          <a:p>
            <a:r>
              <a:rPr lang="cs-CZ" sz="1200" kern="1200" dirty="0" smtClean="0">
                <a:solidFill>
                  <a:schemeClr val="tx1"/>
                </a:solidFill>
                <a:effectLst/>
                <a:latin typeface="+mn-lt"/>
                <a:ea typeface="+mn-ea"/>
                <a:cs typeface="+mn-cs"/>
              </a:rPr>
              <a:t>Naopak - vědy se mnohonásobně podporují. </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Celou soustavu bádání přirovnal </a:t>
            </a:r>
            <a:r>
              <a:rPr lang="cs-CZ" sz="1200" kern="1200" dirty="0" err="1" smtClean="0">
                <a:solidFill>
                  <a:schemeClr val="tx1"/>
                </a:solidFill>
                <a:effectLst/>
                <a:latin typeface="+mn-lt"/>
                <a:ea typeface="+mn-ea"/>
                <a:cs typeface="+mn-cs"/>
              </a:rPr>
              <a:t>Bernheim</a:t>
            </a:r>
            <a:r>
              <a:rPr lang="cs-CZ" sz="1200" kern="1200" dirty="0" smtClean="0">
                <a:solidFill>
                  <a:schemeClr val="tx1"/>
                </a:solidFill>
                <a:effectLst/>
                <a:latin typeface="+mn-lt"/>
                <a:ea typeface="+mn-ea"/>
                <a:cs typeface="+mn-cs"/>
              </a:rPr>
              <a:t> ke stavbě, na které jsou zaměstnáni dělníci nejrůznějších oborů, kteří pracují každý na svém úseku, ale dohromady vytvářejí budovu. </a:t>
            </a:r>
          </a:p>
          <a:p>
            <a:r>
              <a:rPr lang="cs-CZ" sz="1200" kern="1200" dirty="0" smtClean="0">
                <a:solidFill>
                  <a:schemeClr val="tx1"/>
                </a:solidFill>
                <a:effectLst/>
                <a:latin typeface="+mn-lt"/>
                <a:ea typeface="+mn-ea"/>
                <a:cs typeface="+mn-cs"/>
              </a:rPr>
              <a:t>Je jasné, že historie věnující se činností lidí jako společenských bytostí bude mít četné a úzké vztahy k jiným oborům.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Nejblíže má k </a:t>
            </a:r>
            <a:r>
              <a:rPr lang="cs-CZ" sz="1200" b="1" kern="1200" dirty="0" smtClean="0">
                <a:solidFill>
                  <a:schemeClr val="tx1"/>
                </a:solidFill>
                <a:effectLst/>
                <a:latin typeface="+mn-lt"/>
                <a:ea typeface="+mn-ea"/>
                <a:cs typeface="+mn-cs"/>
              </a:rPr>
              <a:t>PVH</a:t>
            </a:r>
            <a:r>
              <a:rPr lang="cs-CZ" sz="1200" kern="1200" dirty="0" smtClean="0">
                <a:solidFill>
                  <a:schemeClr val="tx1"/>
                </a:solidFill>
                <a:effectLst/>
                <a:latin typeface="+mn-lt"/>
                <a:ea typeface="+mn-ea"/>
                <a:cs typeface="+mn-cs"/>
              </a:rPr>
              <a:t>. Ke každodenní potřebě každého historika slouží PVH,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a:t>
            </a:fld>
            <a:endParaRPr lang="cs-CZ"/>
          </a:p>
        </p:txBody>
      </p:sp>
    </p:spTree>
    <p:extLst>
      <p:ext uri="{BB962C8B-B14F-4D97-AF65-F5344CB8AC3E}">
        <p14:creationId xmlns:p14="http://schemas.microsoft.com/office/powerpoint/2010/main" val="34613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Psychologie</a:t>
            </a:r>
            <a:r>
              <a:rPr lang="cs-CZ" sz="1200" kern="1200" dirty="0" smtClean="0">
                <a:solidFill>
                  <a:schemeClr val="tx1"/>
                </a:solidFill>
                <a:effectLst/>
                <a:latin typeface="+mn-lt"/>
                <a:ea typeface="+mn-ea"/>
                <a:cs typeface="+mn-cs"/>
              </a:rPr>
              <a:t> se v 2. polovině 19.století vydělila jako samostatná věda z filozofie a fyziologie. </a:t>
            </a:r>
          </a:p>
          <a:p>
            <a:r>
              <a:rPr lang="cs-CZ" sz="1200" kern="1200" dirty="0" smtClean="0">
                <a:solidFill>
                  <a:schemeClr val="tx1"/>
                </a:solidFill>
                <a:effectLst/>
                <a:latin typeface="+mn-lt"/>
                <a:ea typeface="+mn-ea"/>
                <a:cs typeface="+mn-cs"/>
              </a:rPr>
              <a:t>Je to věda o zákonitostech, vzniku, vývoji, funkci a proměnách psychiky. </a:t>
            </a:r>
          </a:p>
          <a:p>
            <a:r>
              <a:rPr lang="cs-CZ" sz="1200" kern="1200" dirty="0" smtClean="0">
                <a:solidFill>
                  <a:schemeClr val="tx1"/>
                </a:solidFill>
                <a:effectLst/>
                <a:latin typeface="+mn-lt"/>
                <a:ea typeface="+mn-ea"/>
                <a:cs typeface="+mn-cs"/>
              </a:rPr>
              <a:t>Jeden z psychologických směrů je např. psychologie národů, vznikla jako srovnávací disciplína zabývající se výzkumem psychických jevů a znaků odlišujících jedno etnikum od druhého, nebo zkoumáním vlivu kulturních hodnot na způsob života jednotlivců a národů v průběhu historického vývoje. </a:t>
            </a:r>
          </a:p>
          <a:p>
            <a:r>
              <a:rPr lang="cs-CZ" sz="1200" kern="1200" dirty="0" smtClean="0">
                <a:solidFill>
                  <a:schemeClr val="tx1"/>
                </a:solidFill>
                <a:effectLst/>
                <a:latin typeface="+mn-lt"/>
                <a:ea typeface="+mn-ea"/>
                <a:cs typeface="+mn-cs"/>
              </a:rPr>
              <a:t>FROMM, Erich, Psychoanalýza a náboženství, 2003 (z 1950 psychologie etiky)</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10</a:t>
            </a:fld>
            <a:endParaRPr lang="cs-CZ"/>
          </a:p>
        </p:txBody>
      </p:sp>
    </p:spTree>
    <p:extLst>
      <p:ext uri="{BB962C8B-B14F-4D97-AF65-F5344CB8AC3E}">
        <p14:creationId xmlns:p14="http://schemas.microsoft.com/office/powerpoint/2010/main" val="277507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Sociologie</a:t>
            </a:r>
            <a:r>
              <a:rPr lang="cs-CZ" sz="1200" kern="1200" dirty="0" smtClean="0">
                <a:solidFill>
                  <a:schemeClr val="tx1"/>
                </a:solidFill>
                <a:effectLst/>
                <a:latin typeface="+mn-lt"/>
                <a:ea typeface="+mn-ea"/>
                <a:cs typeface="+mn-cs"/>
              </a:rPr>
              <a:t> je věda o společnosti jako celostním systému i o jednotlivých skupinách, institucích, procesech a oblastech spol. života. Například sociologie vědy zkoumá funkci a místo vědy ve společenském životě. </a:t>
            </a:r>
          </a:p>
          <a:p>
            <a:pPr hangingPunct="0"/>
            <a:r>
              <a:rPr lang="cs-CZ" sz="1200" kern="1200" dirty="0" smtClean="0">
                <a:solidFill>
                  <a:schemeClr val="tx1"/>
                </a:solidFill>
                <a:effectLst/>
                <a:latin typeface="+mn-lt"/>
                <a:ea typeface="+mn-ea"/>
                <a:cs typeface="+mn-cs"/>
              </a:rPr>
              <a:t>„</a:t>
            </a:r>
            <a:r>
              <a:rPr lang="cs-CZ" sz="1200" u="sng" kern="1200" dirty="0" smtClean="0">
                <a:solidFill>
                  <a:schemeClr val="tx1"/>
                </a:solidFill>
                <a:effectLst/>
                <a:latin typeface="+mn-lt"/>
                <a:ea typeface="+mn-ea"/>
                <a:cs typeface="+mn-cs"/>
              </a:rPr>
              <a:t>Sociologie</a:t>
            </a:r>
            <a:r>
              <a:rPr lang="cs-CZ" sz="1200" kern="1200" dirty="0" smtClean="0">
                <a:solidFill>
                  <a:schemeClr val="tx1"/>
                </a:solidFill>
                <a:effectLst/>
                <a:latin typeface="+mn-lt"/>
                <a:ea typeface="+mn-ea"/>
                <a:cs typeface="+mn-cs"/>
              </a:rPr>
              <a:t>, která postrádá jakoukoli všeobecně uznávanou teoretickou strukturu a která téměř nepřihlíží k úvahám oněch vnímavých mužů, kteří ji založili (jako </a:t>
            </a:r>
            <a:r>
              <a:rPr lang="cs-CZ" sz="1200" kern="1200" dirty="0" err="1" smtClean="0">
                <a:solidFill>
                  <a:schemeClr val="tx1"/>
                </a:solidFill>
                <a:effectLst/>
                <a:latin typeface="+mn-lt"/>
                <a:ea typeface="+mn-ea"/>
                <a:cs typeface="+mn-cs"/>
              </a:rPr>
              <a:t>Durkheim</a:t>
            </a:r>
            <a:r>
              <a:rPr lang="cs-CZ" sz="1200" kern="1200" dirty="0" smtClean="0">
                <a:solidFill>
                  <a:schemeClr val="tx1"/>
                </a:solidFill>
                <a:effectLst/>
                <a:latin typeface="+mn-lt"/>
                <a:ea typeface="+mn-ea"/>
                <a:cs typeface="+mn-cs"/>
              </a:rPr>
              <a:t> a Weber, jejichž myšlenkový styl byl stylem historickým, vyznačujícím se odstupem a kritickým rozhledem), může totiž existovat převážně jen jako nositelka bezmyšlenkovitých statistik a politických předpojatostí. Neexistuje nic, na co by ji nebylo možné aplikovat, a taková aplikace je vždycky a nevyhnutelně ´relevantní´. =SCRUTON, Smysl,205=</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Ke klasikům moderní sociologie patřili Werner </a:t>
            </a:r>
            <a:r>
              <a:rPr lang="cs-CZ" sz="1200" kern="1200" dirty="0" err="1" smtClean="0">
                <a:solidFill>
                  <a:schemeClr val="tx1"/>
                </a:solidFill>
                <a:effectLst/>
                <a:latin typeface="+mn-lt"/>
                <a:ea typeface="+mn-ea"/>
                <a:cs typeface="+mn-cs"/>
              </a:rPr>
              <a:t>Sombart</a:t>
            </a:r>
            <a:r>
              <a:rPr lang="cs-CZ" sz="1200" kern="1200" dirty="0" smtClean="0">
                <a:solidFill>
                  <a:schemeClr val="tx1"/>
                </a:solidFill>
                <a:effectLst/>
                <a:latin typeface="+mn-lt"/>
                <a:ea typeface="+mn-ea"/>
                <a:cs typeface="+mn-cs"/>
              </a:rPr>
              <a:t> a Max Weber (1864-1920), jenž v mnohém navazoval na Marxe, např. na jeho hledání podstaty kapitalistického světa. </a:t>
            </a:r>
          </a:p>
          <a:p>
            <a:r>
              <a:rPr lang="cs-CZ" sz="1200" kern="1200" dirty="0" smtClean="0">
                <a:solidFill>
                  <a:schemeClr val="tx1"/>
                </a:solidFill>
                <a:effectLst/>
                <a:latin typeface="+mn-lt"/>
                <a:ea typeface="+mn-ea"/>
                <a:cs typeface="+mn-cs"/>
              </a:rPr>
              <a:t>Weberova skepse k možnostem postihnout historii jako objektivní realitu, neboť ona už není a její stopy v pramenech jsou zakamuflovány a skryty. Max Weber klíčovou postavou v propojování historiografie a sociologie. Weber ukazuje, jak se některé typy protestantismu staly zdrojem racionální motivace k ziskové činnosti. Kritikové namítali, že už před kalvinismem v Evropě rozvětvená obchodní činnost. Ale v důsledku kalvínské reformace se podstatně zvýšila frekvence lidí racionálně ekonomického zaměření (homo </a:t>
            </a:r>
            <a:r>
              <a:rPr lang="cs-CZ" sz="1200" kern="1200" dirty="0" err="1" smtClean="0">
                <a:solidFill>
                  <a:schemeClr val="tx1"/>
                </a:solidFill>
                <a:effectLst/>
                <a:latin typeface="+mn-lt"/>
                <a:ea typeface="+mn-ea"/>
                <a:cs typeface="+mn-cs"/>
              </a:rPr>
              <a:t>economicus</a:t>
            </a:r>
            <a:r>
              <a:rPr lang="cs-CZ" sz="1200" kern="1200" dirty="0" smtClean="0">
                <a:solidFill>
                  <a:schemeClr val="tx1"/>
                </a:solidFill>
                <a:effectLst/>
                <a:latin typeface="+mn-lt"/>
                <a:ea typeface="+mn-ea"/>
                <a:cs typeface="+mn-cs"/>
              </a:rPr>
              <a:t>) se zvýšeným sklonem k úsporám a k investicím a zejména k pilné práci namísto sklonu k okázalostem a tomu odpovídající spotřebě vyžadované důstojností společenského statusu. Puritanismus neviděl podstatu zbožnosti v obřadech a emocích kultu ani ve spásné roli kněžstva, ale v kázni a střídmosti, v úspornosti a činorodé podnikavosti, jejichž výsledek měl věřícímu ukázat, že jeho duše je předurčena ke spasení. =KREJČÍ,Postižitelné,107= </a:t>
            </a:r>
          </a:p>
          <a:p>
            <a:pPr hangingPunct="0"/>
            <a:r>
              <a:rPr lang="cs-CZ" sz="1200" kern="1200" dirty="0" err="1" smtClean="0">
                <a:solidFill>
                  <a:schemeClr val="tx1"/>
                </a:solidFill>
                <a:effectLst/>
                <a:latin typeface="+mn-lt"/>
                <a:ea typeface="+mn-ea"/>
                <a:cs typeface="+mn-cs"/>
              </a:rPr>
              <a:t>Émile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Durkheim</a:t>
            </a:r>
            <a:r>
              <a:rPr lang="cs-CZ" sz="1200" kern="1200" dirty="0" smtClean="0">
                <a:solidFill>
                  <a:schemeClr val="tx1"/>
                </a:solidFill>
                <a:effectLst/>
                <a:latin typeface="+mn-lt"/>
                <a:ea typeface="+mn-ea"/>
                <a:cs typeface="+mn-cs"/>
              </a:rPr>
              <a:t> – jeden ze zakladatelů moderní sociologie. Weber a </a:t>
            </a:r>
            <a:r>
              <a:rPr lang="cs-CZ" sz="1200" kern="1200" dirty="0" err="1" smtClean="0">
                <a:solidFill>
                  <a:schemeClr val="tx1"/>
                </a:solidFill>
                <a:effectLst/>
                <a:latin typeface="+mn-lt"/>
                <a:ea typeface="+mn-ea"/>
                <a:cs typeface="+mn-cs"/>
              </a:rPr>
              <a:t>Durkheim</a:t>
            </a:r>
            <a:r>
              <a:rPr lang="cs-CZ" sz="1200" kern="1200" dirty="0" smtClean="0">
                <a:solidFill>
                  <a:schemeClr val="tx1"/>
                </a:solidFill>
                <a:effectLst/>
                <a:latin typeface="+mn-lt"/>
                <a:ea typeface="+mn-ea"/>
                <a:cs typeface="+mn-cs"/>
              </a:rPr>
              <a:t> spolu naučně vůbec nekomunikovali.</a:t>
            </a:r>
          </a:p>
          <a:p>
            <a:pPr hangingPunct="0"/>
            <a:r>
              <a:rPr lang="cs-CZ" sz="1200" kern="1200" dirty="0" smtClean="0">
                <a:solidFill>
                  <a:schemeClr val="tx1"/>
                </a:solidFill>
                <a:effectLst/>
                <a:latin typeface="+mn-lt"/>
                <a:ea typeface="+mn-ea"/>
                <a:cs typeface="+mn-cs"/>
              </a:rPr>
              <a:t>Historizující sociologie nebo sociologizující pohled na dějiny? Obě vědy spojil Weber, sjednocení oborů v marxismu-leninismu, po rozuzlení studené války nový podnět do vztahu těchto dvou disciplín. </a:t>
            </a:r>
          </a:p>
          <a:p>
            <a:pPr hangingPunct="0"/>
            <a:endParaRPr lang="cs-CZ" sz="1200" kern="1200" dirty="0" smtClean="0">
              <a:solidFill>
                <a:schemeClr val="tx1"/>
              </a:solidFill>
              <a:effectLst/>
              <a:latin typeface="+mn-lt"/>
              <a:ea typeface="+mn-ea"/>
              <a:cs typeface="+mn-cs"/>
            </a:endParaRPr>
          </a:p>
          <a:p>
            <a:pPr hangingPunct="0"/>
            <a:r>
              <a:rPr lang="cs-CZ" sz="1200" kern="1200" dirty="0" err="1" smtClean="0">
                <a:solidFill>
                  <a:schemeClr val="tx1"/>
                </a:solidFill>
                <a:effectLst/>
                <a:latin typeface="+mn-lt"/>
                <a:ea typeface="+mn-ea"/>
                <a:cs typeface="+mn-cs"/>
              </a:rPr>
              <a:t>Toynbee</a:t>
            </a:r>
            <a:r>
              <a:rPr lang="cs-CZ" sz="1200" kern="1200" dirty="0" smtClean="0">
                <a:solidFill>
                  <a:schemeClr val="tx1"/>
                </a:solidFill>
                <a:effectLst/>
                <a:latin typeface="+mn-lt"/>
                <a:ea typeface="+mn-ea"/>
                <a:cs typeface="+mn-cs"/>
              </a:rPr>
              <a:t> Arnold Joseph [</a:t>
            </a:r>
            <a:r>
              <a:rPr lang="cs-CZ" sz="1200" kern="1200" dirty="0" err="1" smtClean="0">
                <a:solidFill>
                  <a:schemeClr val="tx1"/>
                </a:solidFill>
                <a:effectLst/>
                <a:latin typeface="+mn-lt"/>
                <a:ea typeface="+mn-ea"/>
                <a:cs typeface="+mn-cs"/>
              </a:rPr>
              <a:t>tojnbí</a:t>
            </a:r>
            <a:r>
              <a:rPr lang="cs-CZ" sz="1200" kern="1200" dirty="0" smtClean="0">
                <a:solidFill>
                  <a:schemeClr val="tx1"/>
                </a:solidFill>
                <a:effectLst/>
                <a:latin typeface="+mn-lt"/>
                <a:ea typeface="+mn-ea"/>
                <a:cs typeface="+mn-cs"/>
              </a:rPr>
              <a:t>] angl. historik a filosof dějin, (1889-1975),  1925–56 </a:t>
            </a:r>
            <a:r>
              <a:rPr lang="cs-CZ" sz="1200" kern="1200" dirty="0" err="1" smtClean="0">
                <a:solidFill>
                  <a:schemeClr val="tx1"/>
                </a:solidFill>
                <a:effectLst/>
                <a:latin typeface="+mn-lt"/>
                <a:ea typeface="+mn-ea"/>
                <a:cs typeface="+mn-cs"/>
              </a:rPr>
              <a:t>řed</a:t>
            </a:r>
            <a:r>
              <a:rPr lang="cs-CZ" sz="1200" kern="1200" dirty="0" smtClean="0">
                <a:solidFill>
                  <a:schemeClr val="tx1"/>
                </a:solidFill>
                <a:effectLst/>
                <a:latin typeface="+mn-lt"/>
                <a:ea typeface="+mn-ea"/>
                <a:cs typeface="+mn-cs"/>
              </a:rPr>
              <a:t>. Královského ústavu pro mez. záležitosti, vytvořil teorii změny civilizací, z nichž každá prochází stadiem vzniku, růstu, úpadku a rozkladu, mezi nimi však existují souvislosti. Hájil mírovou koexistenci Východu a Západu a vystupoval proti </a:t>
            </a:r>
            <a:r>
              <a:rPr lang="cs-CZ" sz="1200" kern="1200" dirty="0" err="1" smtClean="0">
                <a:solidFill>
                  <a:schemeClr val="tx1"/>
                </a:solidFill>
                <a:effectLst/>
                <a:latin typeface="+mn-lt"/>
                <a:ea typeface="+mn-ea"/>
                <a:cs typeface="+mn-cs"/>
              </a:rPr>
              <a:t>evropocentrismu</a:t>
            </a:r>
            <a:r>
              <a:rPr lang="cs-CZ" sz="1200" kern="1200" dirty="0" smtClean="0">
                <a:solidFill>
                  <a:schemeClr val="tx1"/>
                </a:solidFill>
                <a:effectLst/>
                <a:latin typeface="+mn-lt"/>
                <a:ea typeface="+mn-ea"/>
                <a:cs typeface="+mn-cs"/>
              </a:rPr>
              <a:t>. Dílo: A Study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History</a:t>
            </a:r>
            <a:r>
              <a:rPr lang="cs-CZ" sz="1200" kern="1200" dirty="0" smtClean="0">
                <a:solidFill>
                  <a:schemeClr val="tx1"/>
                </a:solidFill>
                <a:effectLst/>
                <a:latin typeface="+mn-lt"/>
                <a:ea typeface="+mn-ea"/>
                <a:cs typeface="+mn-cs"/>
              </a:rPr>
              <a:t> (Studium historie). Stěžejní dílo má 12 svazků o více než 7000 stran a vydáváno během 30 let. Poutavě psaný pokus o koncepčně ztvárněnou interpretaci světových dějin, 12 svazků klíčové dílo, zavedl termín sociálně-kulturní konfigurace (civilizace). Nejvíce přispěl k pojetí světových dějin z hlediska civilizací.</a:t>
            </a:r>
          </a:p>
          <a:p>
            <a:r>
              <a:rPr lang="cs-CZ" sz="1200" kern="1200" dirty="0" smtClean="0">
                <a:solidFill>
                  <a:schemeClr val="tx1"/>
                </a:solidFill>
                <a:effectLst/>
                <a:latin typeface="+mn-lt"/>
                <a:ea typeface="+mn-ea"/>
                <a:cs typeface="+mn-cs"/>
              </a:rPr>
              <a:t>Společenský – pro charakteristiku chování a osobní vztahy a setkání (</a:t>
            </a:r>
            <a:r>
              <a:rPr lang="cs-CZ" sz="1200" kern="1200" dirty="0" err="1" smtClean="0">
                <a:solidFill>
                  <a:schemeClr val="tx1"/>
                </a:solidFill>
                <a:effectLst/>
                <a:latin typeface="+mn-lt"/>
                <a:ea typeface="+mn-ea"/>
                <a:cs typeface="+mn-cs"/>
              </a:rPr>
              <a:t>social</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Sociální – pro pečovatelské vztahy, sociální politika (</a:t>
            </a:r>
            <a:r>
              <a:rPr lang="cs-CZ" sz="1200" kern="1200" dirty="0" err="1" smtClean="0">
                <a:solidFill>
                  <a:schemeClr val="tx1"/>
                </a:solidFill>
                <a:effectLst/>
                <a:latin typeface="+mn-lt"/>
                <a:ea typeface="+mn-ea"/>
                <a:cs typeface="+mn-cs"/>
              </a:rPr>
              <a:t>social</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Společnostní – týkající se celé společnosti, její struktury a změn, (odpovídá </a:t>
            </a:r>
            <a:r>
              <a:rPr lang="cs-CZ" sz="1200" kern="1200" dirty="0" err="1" smtClean="0">
                <a:solidFill>
                  <a:schemeClr val="tx1"/>
                </a:solidFill>
                <a:effectLst/>
                <a:latin typeface="+mn-lt"/>
                <a:ea typeface="+mn-ea"/>
                <a:cs typeface="+mn-cs"/>
              </a:rPr>
              <a:t>societal</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BERGER, Peter L., Pozvání do sociologie, Praha 2003</a:t>
            </a:r>
          </a:p>
          <a:p>
            <a:r>
              <a:rPr lang="cs-CZ" sz="1200" kern="1200" dirty="0" smtClean="0">
                <a:solidFill>
                  <a:schemeClr val="tx1"/>
                </a:solidFill>
                <a:effectLst/>
                <a:latin typeface="+mn-lt"/>
                <a:ea typeface="+mn-ea"/>
                <a:cs typeface="+mn-cs"/>
              </a:rPr>
              <a:t>POTŮČEK, Martin, Sociální politika, Praha, Sociologické nakl.1994</a:t>
            </a:r>
          </a:p>
          <a:p>
            <a:r>
              <a:rPr lang="cs-CZ" sz="1200" kern="1200" dirty="0" smtClean="0">
                <a:solidFill>
                  <a:schemeClr val="tx1"/>
                </a:solidFill>
                <a:effectLst/>
                <a:latin typeface="+mn-lt"/>
                <a:ea typeface="+mn-ea"/>
                <a:cs typeface="+mn-cs"/>
              </a:rPr>
              <a:t>WEBER, Max, Sociologie náboženství, Praha 1998</a:t>
            </a:r>
          </a:p>
          <a:p>
            <a:r>
              <a:rPr lang="cs-CZ" sz="1200" kern="1200" cap="all" dirty="0" err="1" smtClean="0">
                <a:solidFill>
                  <a:schemeClr val="tx1"/>
                </a:solidFill>
                <a:effectLst/>
                <a:latin typeface="+mn-lt"/>
                <a:ea typeface="+mn-ea"/>
                <a:cs typeface="+mn-cs"/>
              </a:rPr>
              <a:t>Giddens</a:t>
            </a:r>
            <a:r>
              <a:rPr lang="cs-CZ" sz="1200" kern="1200" dirty="0" smtClean="0">
                <a:solidFill>
                  <a:schemeClr val="tx1"/>
                </a:solidFill>
                <a:effectLst/>
                <a:latin typeface="+mn-lt"/>
                <a:ea typeface="+mn-ea"/>
                <a:cs typeface="+mn-cs"/>
              </a:rPr>
              <a:t>, A., Sociologie, Praha 1999, GIDDENS, Anthony, Sociologie, 2003 (učebnice profesora z Oxfordu) </a:t>
            </a:r>
          </a:p>
          <a:p>
            <a:r>
              <a:rPr lang="cs-CZ" sz="1200" kern="1200" dirty="0" smtClean="0">
                <a:solidFill>
                  <a:schemeClr val="tx1"/>
                </a:solidFill>
                <a:effectLst/>
                <a:latin typeface="+mn-lt"/>
                <a:ea typeface="+mn-ea"/>
                <a:cs typeface="+mn-cs"/>
              </a:rPr>
              <a:t>KELLER, Jan, Dějiny klasické sociologie, Praha 2005</a:t>
            </a:r>
          </a:p>
          <a:p>
            <a:r>
              <a:rPr lang="cs-CZ" sz="1200" kern="1200" dirty="0" smtClean="0">
                <a:solidFill>
                  <a:schemeClr val="tx1"/>
                </a:solidFill>
                <a:effectLst/>
                <a:latin typeface="+mn-lt"/>
                <a:ea typeface="+mn-ea"/>
                <a:cs typeface="+mn-cs"/>
              </a:rPr>
              <a:t>KREJČÍ, Jaroslav, Postižitelné proudy dějin. Civilizace a sociální formace, struktury a procesy, kultura a politika, revoluce a renesance, náboženství, národy a státy, Praha 2002 (historizující sociologie) (</a:t>
            </a:r>
            <a:r>
              <a:rPr lang="cs-CZ" sz="1200" kern="1200" dirty="0" err="1" smtClean="0">
                <a:solidFill>
                  <a:schemeClr val="tx1"/>
                </a:solidFill>
                <a:effectLst/>
                <a:latin typeface="+mn-lt"/>
                <a:ea typeface="+mn-ea"/>
                <a:cs typeface="+mn-cs"/>
              </a:rPr>
              <a:t>zprac</a:t>
            </a:r>
            <a:r>
              <a:rPr lang="cs-CZ" sz="1200" kern="1200" dirty="0" smtClean="0">
                <a:solidFill>
                  <a:schemeClr val="tx1"/>
                </a:solidFill>
                <a:effectLst/>
                <a:latin typeface="+mn-lt"/>
                <a:ea typeface="+mn-ea"/>
                <a:cs typeface="+mn-cs"/>
              </a:rPr>
              <a:t>)  (Evropa, Rusko, Turecko, Irán, Čína, Japonsko, Mexiko, Indie, islám) (autor *1916, ekonom, sociolog, od 1968 v exilu, prof. na univ. v </a:t>
            </a:r>
            <a:r>
              <a:rPr lang="cs-CZ" sz="1200" kern="1200" dirty="0" err="1" smtClean="0">
                <a:solidFill>
                  <a:schemeClr val="tx1"/>
                </a:solidFill>
                <a:effectLst/>
                <a:latin typeface="+mn-lt"/>
                <a:ea typeface="+mn-ea"/>
                <a:cs typeface="+mn-cs"/>
              </a:rPr>
              <a:t>Lancasteru</a:t>
            </a:r>
            <a:r>
              <a:rPr lang="cs-CZ" sz="1200" kern="1200" dirty="0" smtClean="0">
                <a:solidFill>
                  <a:schemeClr val="tx1"/>
                </a:solidFill>
                <a:effectLst/>
                <a:latin typeface="+mn-lt"/>
                <a:ea typeface="+mn-ea"/>
                <a:cs typeface="+mn-cs"/>
              </a:rPr>
              <a:t>)</a:t>
            </a:r>
          </a:p>
          <a:p>
            <a:pPr hangingPunct="0"/>
            <a:r>
              <a:rPr lang="cs-CZ" sz="1200" kern="1200" dirty="0" smtClean="0">
                <a:solidFill>
                  <a:schemeClr val="tx1"/>
                </a:solidFill>
                <a:effectLst/>
                <a:latin typeface="+mn-lt"/>
                <a:ea typeface="+mn-ea"/>
                <a:cs typeface="+mn-cs"/>
              </a:rPr>
              <a:t>WEBER, Sociologie náboženství, Praha 1998</a:t>
            </a:r>
          </a:p>
          <a:p>
            <a:pPr hangingPunct="0"/>
            <a:r>
              <a:rPr lang="cs-CZ" sz="1200" kern="1200" cap="all" dirty="0" err="1" smtClean="0">
                <a:solidFill>
                  <a:schemeClr val="tx1"/>
                </a:solidFill>
                <a:effectLst/>
                <a:latin typeface="+mn-lt"/>
                <a:ea typeface="+mn-ea"/>
                <a:cs typeface="+mn-cs"/>
              </a:rPr>
              <a:t>Dahrendorf</a:t>
            </a:r>
            <a:r>
              <a:rPr lang="cs-CZ" sz="1200" kern="1200" cap="all"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Ralf, Svoboda a sociální vztahy, in: Sborník liberální společnosti. </a:t>
            </a:r>
            <a:r>
              <a:rPr lang="cs-CZ" sz="1200" kern="1200" dirty="0" err="1" smtClean="0">
                <a:solidFill>
                  <a:schemeClr val="tx1"/>
                </a:solidFill>
                <a:effectLst/>
                <a:latin typeface="+mn-lt"/>
                <a:ea typeface="+mn-ea"/>
                <a:cs typeface="+mn-cs"/>
              </a:rPr>
              <a:t>Filosofia</a:t>
            </a:r>
            <a:r>
              <a:rPr lang="cs-CZ" sz="1200" kern="1200" dirty="0" smtClean="0">
                <a:solidFill>
                  <a:schemeClr val="tx1"/>
                </a:solidFill>
                <a:effectLst/>
                <a:latin typeface="+mn-lt"/>
                <a:ea typeface="+mn-ea"/>
                <a:cs typeface="+mn-cs"/>
              </a:rPr>
              <a:t>, 1994 [</a:t>
            </a:r>
            <a:r>
              <a:rPr lang="cs-CZ" sz="1200" kern="1200" dirty="0" err="1" smtClean="0">
                <a:solidFill>
                  <a:schemeClr val="tx1"/>
                </a:solidFill>
                <a:effectLst/>
                <a:latin typeface="+mn-lt"/>
                <a:ea typeface="+mn-ea"/>
                <a:cs typeface="+mn-cs"/>
              </a:rPr>
              <a:t>Dahrendorf</a:t>
            </a:r>
            <a:r>
              <a:rPr lang="cs-CZ" sz="1200" kern="1200" dirty="0" smtClean="0">
                <a:solidFill>
                  <a:schemeClr val="tx1"/>
                </a:solidFill>
                <a:effectLst/>
                <a:latin typeface="+mn-lt"/>
                <a:ea typeface="+mn-ea"/>
                <a:cs typeface="+mn-cs"/>
              </a:rPr>
              <a:t> sir Ralf Gustav baron, něm-</a:t>
            </a:r>
            <a:r>
              <a:rPr lang="cs-CZ" sz="1200" kern="1200" dirty="0" err="1" smtClean="0">
                <a:solidFill>
                  <a:schemeClr val="tx1"/>
                </a:solidFill>
                <a:effectLst/>
                <a:latin typeface="+mn-lt"/>
                <a:ea typeface="+mn-ea"/>
                <a:cs typeface="+mn-cs"/>
              </a:rPr>
              <a:t>brit</a:t>
            </a:r>
            <a:r>
              <a:rPr lang="cs-CZ" sz="1200" kern="1200" dirty="0" smtClean="0">
                <a:solidFill>
                  <a:schemeClr val="tx1"/>
                </a:solidFill>
                <a:effectLst/>
                <a:latin typeface="+mn-lt"/>
                <a:ea typeface="+mn-ea"/>
                <a:cs typeface="+mn-cs"/>
              </a:rPr>
              <a:t>. sociolog a politik, * 1. 5. 1929 Hamburk; představitel </a:t>
            </a:r>
            <a:r>
              <a:rPr lang="cs-CZ" sz="1200" kern="1200" dirty="0" err="1" smtClean="0">
                <a:solidFill>
                  <a:schemeClr val="tx1"/>
                </a:solidFill>
                <a:effectLst/>
                <a:latin typeface="+mn-lt"/>
                <a:ea typeface="+mn-ea"/>
                <a:cs typeface="+mn-cs"/>
              </a:rPr>
              <a:t>sociol</a:t>
            </a:r>
            <a:r>
              <a:rPr lang="cs-CZ" sz="1200" kern="1200" dirty="0" smtClean="0">
                <a:solidFill>
                  <a:schemeClr val="tx1"/>
                </a:solidFill>
                <a:effectLst/>
                <a:latin typeface="+mn-lt"/>
                <a:ea typeface="+mn-ea"/>
                <a:cs typeface="+mn-cs"/>
              </a:rPr>
              <a:t>. teorie konfliktů, prof. v Hamburku (od 1958), </a:t>
            </a:r>
            <a:r>
              <a:rPr lang="cs-CZ" sz="1200" kern="1200" dirty="0" err="1" smtClean="0">
                <a:solidFill>
                  <a:schemeClr val="tx1"/>
                </a:solidFill>
                <a:effectLst/>
                <a:latin typeface="+mn-lt"/>
                <a:ea typeface="+mn-ea"/>
                <a:cs typeface="+mn-cs"/>
              </a:rPr>
              <a:t>Tübingenu</a:t>
            </a:r>
            <a:r>
              <a:rPr lang="cs-CZ" sz="1200" kern="1200" dirty="0" smtClean="0">
                <a:solidFill>
                  <a:schemeClr val="tx1"/>
                </a:solidFill>
                <a:effectLst/>
                <a:latin typeface="+mn-lt"/>
                <a:ea typeface="+mn-ea"/>
                <a:cs typeface="+mn-cs"/>
              </a:rPr>
              <a:t> (od 1960) a Kostnici (1966–69); 1970–74 komisař ES, 1974–84 ředitel London </a:t>
            </a:r>
            <a:r>
              <a:rPr lang="cs-CZ" sz="1200" kern="1200" dirty="0" err="1" smtClean="0">
                <a:solidFill>
                  <a:schemeClr val="tx1"/>
                </a:solidFill>
                <a:effectLst/>
                <a:latin typeface="+mn-lt"/>
                <a:ea typeface="+mn-ea"/>
                <a:cs typeface="+mn-cs"/>
              </a:rPr>
              <a:t>School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Economics</a:t>
            </a:r>
            <a:r>
              <a:rPr lang="cs-CZ" sz="1200" kern="1200" dirty="0" smtClean="0">
                <a:solidFill>
                  <a:schemeClr val="tx1"/>
                </a:solidFill>
                <a:effectLst/>
                <a:latin typeface="+mn-lt"/>
                <a:ea typeface="+mn-ea"/>
                <a:cs typeface="+mn-cs"/>
              </a:rPr>
              <a:t>, od 1987 rektor St. </a:t>
            </a:r>
            <a:r>
              <a:rPr lang="cs-CZ" sz="1200" kern="1200" dirty="0" err="1" smtClean="0">
                <a:solidFill>
                  <a:schemeClr val="tx1"/>
                </a:solidFill>
                <a:effectLst/>
                <a:latin typeface="+mn-lt"/>
                <a:ea typeface="+mn-ea"/>
                <a:cs typeface="+mn-cs"/>
              </a:rPr>
              <a:t>Anthony’s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College</a:t>
            </a:r>
            <a:r>
              <a:rPr lang="cs-CZ" sz="1200" kern="1200" dirty="0" smtClean="0">
                <a:solidFill>
                  <a:schemeClr val="tx1"/>
                </a:solidFill>
                <a:effectLst/>
                <a:latin typeface="+mn-lt"/>
                <a:ea typeface="+mn-ea"/>
                <a:cs typeface="+mn-cs"/>
              </a:rPr>
              <a:t>, Oxford; 1988 </a:t>
            </a:r>
            <a:r>
              <a:rPr lang="cs-CZ" sz="1200" kern="1200" dirty="0" err="1" smtClean="0">
                <a:solidFill>
                  <a:schemeClr val="tx1"/>
                </a:solidFill>
                <a:effectLst/>
                <a:latin typeface="+mn-lt"/>
                <a:ea typeface="+mn-ea"/>
                <a:cs typeface="+mn-cs"/>
              </a:rPr>
              <a:t>brit</a:t>
            </a:r>
            <a:r>
              <a:rPr lang="cs-CZ" sz="1200" kern="1200" dirty="0" smtClean="0">
                <a:solidFill>
                  <a:schemeClr val="tx1"/>
                </a:solidFill>
                <a:effectLst/>
                <a:latin typeface="+mn-lt"/>
                <a:ea typeface="+mn-ea"/>
                <a:cs typeface="+mn-cs"/>
              </a:rPr>
              <a:t>. státní občanství. Četné publikace, nejznámější: Homo </a:t>
            </a:r>
            <a:r>
              <a:rPr lang="cs-CZ" sz="1200" kern="1200" dirty="0" err="1" smtClean="0">
                <a:solidFill>
                  <a:schemeClr val="tx1"/>
                </a:solidFill>
                <a:effectLst/>
                <a:latin typeface="+mn-lt"/>
                <a:ea typeface="+mn-ea"/>
                <a:cs typeface="+mn-cs"/>
              </a:rPr>
              <a:t>sociologus</a:t>
            </a:r>
            <a:r>
              <a:rPr lang="cs-CZ" sz="1200" kern="1200" dirty="0" smtClean="0">
                <a:solidFill>
                  <a:schemeClr val="tx1"/>
                </a:solidFill>
                <a:effectLst/>
                <a:latin typeface="+mn-lt"/>
                <a:ea typeface="+mn-ea"/>
                <a:cs typeface="+mn-cs"/>
              </a:rPr>
              <a:t> (1958).]</a:t>
            </a:r>
          </a:p>
          <a:p>
            <a:r>
              <a:rPr lang="cs-CZ" sz="1200" kern="1200" dirty="0" err="1" smtClean="0">
                <a:solidFill>
                  <a:schemeClr val="tx1"/>
                </a:solidFill>
                <a:effectLst/>
                <a:latin typeface="+mn-lt"/>
                <a:ea typeface="+mn-ea"/>
                <a:cs typeface="+mn-cs"/>
              </a:rPr>
              <a:t>McNAIR</a:t>
            </a:r>
            <a:r>
              <a:rPr lang="cs-CZ" sz="1200" kern="1200" dirty="0" smtClean="0">
                <a:solidFill>
                  <a:schemeClr val="tx1"/>
                </a:solidFill>
                <a:effectLst/>
                <a:latin typeface="+mn-lt"/>
                <a:ea typeface="+mn-ea"/>
                <a:cs typeface="+mn-cs"/>
              </a:rPr>
              <a:t>, Brian, Sociologie žurnalistiky, Praha 2004</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o liberální „reformě trestní politiky“, která na místo ochrany společnosti, usiluje o přeměnu jednotlivce: „Pak je ovšem neobyčejně obtížné vysvětlit, proč bychom si neměli ponechat trest smrti pro drobné dopravní přestupky (což by je vymýtilo jednou provždy) a vraždu trestat povinným absolvováním kursu sociologie na </a:t>
            </a:r>
            <a:r>
              <a:rPr lang="cs-CZ" sz="1200" kern="1200" dirty="0" err="1" smtClean="0">
                <a:solidFill>
                  <a:schemeClr val="tx1"/>
                </a:solidFill>
                <a:effectLst/>
                <a:latin typeface="+mn-lt"/>
                <a:ea typeface="+mn-ea"/>
                <a:cs typeface="+mn-cs"/>
              </a:rPr>
              <a:t>essexské</a:t>
            </a:r>
            <a:r>
              <a:rPr lang="cs-CZ" sz="1200" kern="1200" dirty="0" smtClean="0">
                <a:solidFill>
                  <a:schemeClr val="tx1"/>
                </a:solidFill>
                <a:effectLst/>
                <a:latin typeface="+mn-lt"/>
                <a:ea typeface="+mn-ea"/>
                <a:cs typeface="+mn-cs"/>
              </a:rPr>
              <a:t> univerzitě.“ =SCRUTON, Smysl,111=„Sociologie, která postrádá jakoukoli všeobecně uznávanou teoretickou strukturu a která téměř nepřihlíží k úvahám oněch vnímavých mužů, kteří ji založili (jako </a:t>
            </a:r>
            <a:r>
              <a:rPr lang="cs-CZ" sz="1200" kern="1200" dirty="0" err="1" smtClean="0">
                <a:solidFill>
                  <a:schemeClr val="tx1"/>
                </a:solidFill>
                <a:effectLst/>
                <a:latin typeface="+mn-lt"/>
                <a:ea typeface="+mn-ea"/>
                <a:cs typeface="+mn-cs"/>
              </a:rPr>
              <a:t>Durkheim</a:t>
            </a:r>
            <a:r>
              <a:rPr lang="cs-CZ" sz="1200" kern="1200" dirty="0" smtClean="0">
                <a:solidFill>
                  <a:schemeClr val="tx1"/>
                </a:solidFill>
                <a:effectLst/>
                <a:latin typeface="+mn-lt"/>
                <a:ea typeface="+mn-ea"/>
                <a:cs typeface="+mn-cs"/>
              </a:rPr>
              <a:t> a Weber, jejichž myšlenkový styl byl stylem historickým, vyznačujícím se odstupem a kritickým rozhledem), může totiž existovat převážně jen jako nositelka bezmyšlenkovitých statistik a politických předpojatostí. Neexistuje nic, na co by ji nebylo možné aplikovat, a taková aplikace je vždycky a nevyhnutelně ´relevantní´. =SCRUTON, Smysl,205=</a:t>
            </a:r>
          </a:p>
          <a:p>
            <a:pPr hangingPunct="0"/>
            <a:r>
              <a:rPr lang="cs-CZ" sz="1200" kern="1200" dirty="0" smtClean="0">
                <a:solidFill>
                  <a:schemeClr val="tx1"/>
                </a:solidFill>
                <a:effectLst/>
                <a:latin typeface="+mn-lt"/>
                <a:ea typeface="+mn-ea"/>
                <a:cs typeface="+mn-cs"/>
              </a:rPr>
              <a:t> </a:t>
            </a:r>
          </a:p>
          <a:p>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11</a:t>
            </a:fld>
            <a:endParaRPr lang="cs-CZ"/>
          </a:p>
        </p:txBody>
      </p:sp>
    </p:spTree>
    <p:extLst>
      <p:ext uri="{BB962C8B-B14F-4D97-AF65-F5344CB8AC3E}">
        <p14:creationId xmlns:p14="http://schemas.microsoft.com/office/powerpoint/2010/main" val="353375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Filozofie</a:t>
            </a:r>
            <a:r>
              <a:rPr lang="cs-CZ" sz="1200" kern="1200" dirty="0" smtClean="0">
                <a:solidFill>
                  <a:schemeClr val="tx1"/>
                </a:solidFill>
                <a:effectLst/>
                <a:latin typeface="+mn-lt"/>
                <a:ea typeface="+mn-ea"/>
                <a:cs typeface="+mn-cs"/>
              </a:rPr>
              <a:t>. Nezbytné pro každého historika je osvojit si filozofický způsob myšlení. Jednak musí porozumět základním názorům dané doby a dané vrstvy národa, tak jak se objevují v náboženských dogmatech, vědě, politice i umění.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Podceňování filozofického vzdělání je špatným znamením zkostnatělé specializace. Navíc je filozofie učitelkou důsledného myšlení a všeobecné souvislosti jevů, tedy stává se prostředkem k vlastnímu, pevnému názoru na svět.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SOUSEDÍK, S. a kol., Texty a studie k dějinám středověké filozofie, Praha, Karolinum 1994</a:t>
            </a:r>
          </a:p>
          <a:p>
            <a:r>
              <a:rPr lang="cs-CZ" sz="1200" kern="1200" dirty="0" smtClean="0">
                <a:solidFill>
                  <a:schemeClr val="tx1"/>
                </a:solidFill>
                <a:effectLst/>
                <a:latin typeface="+mn-lt"/>
                <a:ea typeface="+mn-ea"/>
                <a:cs typeface="+mn-cs"/>
              </a:rPr>
              <a:t>SOUSEDÍK, Stanislav, Filosofie v českých zemích mezi středověkem a osvícenstvím, Praha, Vyšehrad 1997</a:t>
            </a:r>
          </a:p>
          <a:p>
            <a:r>
              <a:rPr lang="cs-CZ" sz="1200" kern="1200" dirty="0" smtClean="0">
                <a:solidFill>
                  <a:schemeClr val="tx1"/>
                </a:solidFill>
                <a:effectLst/>
                <a:latin typeface="+mn-lt"/>
                <a:ea typeface="+mn-ea"/>
                <a:cs typeface="+mn-cs"/>
              </a:rPr>
              <a:t>HALADA, Jan, Průvodce evropským myšlením. O filozofii a filozofech, Praha 1996</a:t>
            </a:r>
          </a:p>
          <a:p>
            <a:r>
              <a:rPr lang="cs-CZ" sz="1200" kern="1200" dirty="0" smtClean="0">
                <a:solidFill>
                  <a:schemeClr val="tx1"/>
                </a:solidFill>
                <a:effectLst/>
                <a:latin typeface="+mn-lt"/>
                <a:ea typeface="+mn-ea"/>
                <a:cs typeface="+mn-cs"/>
              </a:rPr>
              <a:t>KAMPITS, Petr, Malé dějiny rakouské filozofie, Praha 1995</a:t>
            </a:r>
          </a:p>
          <a:p>
            <a:r>
              <a:rPr lang="cs-CZ" sz="1200" kern="1200" dirty="0" smtClean="0">
                <a:solidFill>
                  <a:schemeClr val="tx1"/>
                </a:solidFill>
                <a:effectLst/>
                <a:latin typeface="+mn-lt"/>
                <a:ea typeface="+mn-ea"/>
                <a:cs typeface="+mn-cs"/>
              </a:rPr>
              <a:t>KUNZMANN, Peter, Encyklopedický atlas filozofie, 2001</a:t>
            </a:r>
          </a:p>
          <a:p>
            <a:r>
              <a:rPr lang="cs-CZ" sz="1200" kern="1200" dirty="0" smtClean="0">
                <a:solidFill>
                  <a:schemeClr val="tx1"/>
                </a:solidFill>
                <a:effectLst/>
                <a:latin typeface="+mn-lt"/>
                <a:ea typeface="+mn-ea"/>
                <a:cs typeface="+mn-cs"/>
              </a:rPr>
              <a:t>PATOČKA, Jan, Nejstarší řecká filozofie, Praha, Vyšehrad 1996</a:t>
            </a:r>
          </a:p>
          <a:p>
            <a:r>
              <a:rPr lang="cs-CZ" sz="1200" kern="1200" dirty="0" smtClean="0">
                <a:solidFill>
                  <a:schemeClr val="tx1"/>
                </a:solidFill>
                <a:effectLst/>
                <a:latin typeface="+mn-lt"/>
                <a:ea typeface="+mn-ea"/>
                <a:cs typeface="+mn-cs"/>
              </a:rPr>
              <a:t>RÖD, Wolfgang, Novověká filozofie, I., Dějiny filozofie od Bacona po Spinozu, 2002</a:t>
            </a:r>
          </a:p>
          <a:p>
            <a:r>
              <a:rPr lang="cs-CZ" sz="1200" kern="1200" dirty="0" smtClean="0">
                <a:solidFill>
                  <a:schemeClr val="tx1"/>
                </a:solidFill>
                <a:effectLst/>
                <a:latin typeface="+mn-lt"/>
                <a:ea typeface="+mn-ea"/>
                <a:cs typeface="+mn-cs"/>
              </a:rPr>
              <a:t>SMITHOVÁ, Linda, RAEPER, William, Úvod do světa idejí. Náboženství a filozofie v minulosti a současnosti, Praha, Vyšehrad 1994</a:t>
            </a:r>
          </a:p>
          <a:p>
            <a:r>
              <a:rPr lang="cs-CZ" sz="1200" kern="1200" dirty="0" smtClean="0">
                <a:solidFill>
                  <a:schemeClr val="tx1"/>
                </a:solidFill>
                <a:effectLst/>
                <a:latin typeface="+mn-lt"/>
                <a:ea typeface="+mn-ea"/>
                <a:cs typeface="+mn-cs"/>
              </a:rPr>
              <a:t>CORETH, Emerich, EHLEN, Peter, SCHMIDT, Josef, Filosofie 19. století, Olomouc 2003</a:t>
            </a:r>
          </a:p>
          <a:p>
            <a:r>
              <a:rPr lang="cs-CZ" sz="1200" kern="1200" dirty="0" smtClean="0">
                <a:solidFill>
                  <a:schemeClr val="tx1"/>
                </a:solidFill>
                <a:effectLst/>
                <a:latin typeface="+mn-lt"/>
                <a:ea typeface="+mn-ea"/>
                <a:cs typeface="+mn-cs"/>
              </a:rPr>
              <a:t>SHAPIRO, Ian, Morální základy politiky, Praha 2003 (úvod do angloamerické politické filozofie)</a:t>
            </a:r>
          </a:p>
          <a:p>
            <a:r>
              <a:rPr lang="cs-CZ" sz="1200" kern="1200" dirty="0" smtClean="0">
                <a:solidFill>
                  <a:schemeClr val="tx1"/>
                </a:solidFill>
                <a:effectLst/>
                <a:latin typeface="+mn-lt"/>
                <a:ea typeface="+mn-ea"/>
                <a:cs typeface="+mn-cs"/>
              </a:rPr>
              <a:t>JAMES, William, Pragmatismus, 2003 (moderní politická filozofie)</a:t>
            </a:r>
          </a:p>
          <a:p>
            <a:r>
              <a:rPr lang="cs-CZ" sz="1200" kern="1200" dirty="0" smtClean="0">
                <a:solidFill>
                  <a:schemeClr val="tx1"/>
                </a:solidFill>
                <a:effectLst/>
                <a:latin typeface="+mn-lt"/>
                <a:ea typeface="+mn-ea"/>
                <a:cs typeface="+mn-cs"/>
              </a:rPr>
              <a:t>RICKEN, </a:t>
            </a:r>
            <a:r>
              <a:rPr lang="cs-CZ" sz="1200" kern="1200" dirty="0" err="1" smtClean="0">
                <a:solidFill>
                  <a:schemeClr val="tx1"/>
                </a:solidFill>
                <a:effectLst/>
                <a:latin typeface="+mn-lt"/>
                <a:ea typeface="+mn-ea"/>
                <a:cs typeface="+mn-cs"/>
              </a:rPr>
              <a:t>Friedo</a:t>
            </a:r>
            <a:r>
              <a:rPr lang="cs-CZ" sz="1200" kern="1200" dirty="0" smtClean="0">
                <a:solidFill>
                  <a:schemeClr val="tx1"/>
                </a:solidFill>
                <a:effectLst/>
                <a:latin typeface="+mn-lt"/>
                <a:ea typeface="+mn-ea"/>
                <a:cs typeface="+mn-cs"/>
              </a:rPr>
              <a:t>, Antická filosofie, Olomouc 2002 (FS)</a:t>
            </a:r>
          </a:p>
          <a:p>
            <a:r>
              <a:rPr lang="cs-CZ" sz="1200" kern="1200" dirty="0" smtClean="0">
                <a:solidFill>
                  <a:schemeClr val="tx1"/>
                </a:solidFill>
                <a:effectLst/>
                <a:latin typeface="+mn-lt"/>
                <a:ea typeface="+mn-ea"/>
                <a:cs typeface="+mn-cs"/>
              </a:rPr>
              <a:t>SCHAEFFLER, Richard, Filosofie náboženství, 2003</a:t>
            </a:r>
          </a:p>
          <a:p>
            <a:r>
              <a:rPr lang="cs-CZ" sz="1200" kern="1200" dirty="0" smtClean="0">
                <a:solidFill>
                  <a:schemeClr val="tx1"/>
                </a:solidFill>
                <a:effectLst/>
                <a:latin typeface="+mn-lt"/>
                <a:ea typeface="+mn-ea"/>
                <a:cs typeface="+mn-cs"/>
              </a:rPr>
              <a:t>SOKOL, Jan, Člověk a náboženství, 2004</a:t>
            </a:r>
          </a:p>
          <a:p>
            <a:r>
              <a:rPr lang="cs-CZ" sz="1200" kern="1200" dirty="0" smtClean="0">
                <a:solidFill>
                  <a:schemeClr val="tx1"/>
                </a:solidFill>
                <a:effectLst/>
                <a:latin typeface="+mn-lt"/>
                <a:ea typeface="+mn-ea"/>
                <a:cs typeface="+mn-cs"/>
              </a:rPr>
              <a:t>ANZENBACHER, </a:t>
            </a:r>
            <a:r>
              <a:rPr lang="cs-CZ" sz="1200" kern="1200" dirty="0" err="1" smtClean="0">
                <a:solidFill>
                  <a:schemeClr val="tx1"/>
                </a:solidFill>
                <a:effectLst/>
                <a:latin typeface="+mn-lt"/>
                <a:ea typeface="+mn-ea"/>
                <a:cs typeface="+mn-cs"/>
              </a:rPr>
              <a:t>Arno</a:t>
            </a:r>
            <a:r>
              <a:rPr lang="cs-CZ" sz="1200" kern="1200" dirty="0" smtClean="0">
                <a:solidFill>
                  <a:schemeClr val="tx1"/>
                </a:solidFill>
                <a:effectLst/>
                <a:latin typeface="+mn-lt"/>
                <a:ea typeface="+mn-ea"/>
                <a:cs typeface="+mn-cs"/>
              </a:rPr>
              <a:t>, Úvod do filosofie, 2004</a:t>
            </a:r>
          </a:p>
          <a:p>
            <a:r>
              <a:rPr lang="cs-CZ" sz="1200" kern="1200" dirty="0" smtClean="0">
                <a:solidFill>
                  <a:schemeClr val="tx1"/>
                </a:solidFill>
                <a:effectLst/>
                <a:latin typeface="+mn-lt"/>
                <a:ea typeface="+mn-ea"/>
                <a:cs typeface="+mn-cs"/>
              </a:rPr>
              <a:t>SOKOL, Jan, Malá filosofie člověka. Slovník filosofických pojmů, 2004 (4. vyd.)</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12</a:t>
            </a:fld>
            <a:endParaRPr lang="cs-CZ"/>
          </a:p>
        </p:txBody>
      </p:sp>
    </p:spTree>
    <p:extLst>
      <p:ext uri="{BB962C8B-B14F-4D97-AF65-F5344CB8AC3E}">
        <p14:creationId xmlns:p14="http://schemas.microsoft.com/office/powerpoint/2010/main" val="51260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Filologie</a:t>
            </a:r>
            <a:r>
              <a:rPr lang="cs-CZ" sz="1200" kern="1200" dirty="0" smtClean="0">
                <a:solidFill>
                  <a:schemeClr val="tx1"/>
                </a:solidFill>
                <a:effectLst/>
                <a:latin typeface="+mn-lt"/>
                <a:ea typeface="+mn-ea"/>
                <a:cs typeface="+mn-cs"/>
              </a:rPr>
              <a:t> (jazykozpyt) je souhrn jazykovědných a literárněvědných oborů zkoumajících jazyk, literaturu a kulturu daného národa.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Od 19. století se dělí na klasickou (antické) a speciální (slavistika, germanistika).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 porozumění historických pramenů, které nejsou psány mateřštinou, je nutná znalost příslušných cizích jazyků.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Přeložen je pouhý zlomek pramenů, takže pokud jde o doslovné znění spisů musí historik pracovat s originály. Samozřejmě každý historik nemůže zvládnout všechny eventuální klíčové jazyky, ale k oněm vybraným by měl přistupovat odborně filologicky, aby mohl plně vyhovět požadavkům interpretace.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Např. latina středověké Evropy neodpovídá zcela  antické latině. Za čelné představitele české filologie považujeme Josefa Dobrovského, Jungmanna, Šafaříka, Gebauera.</a:t>
            </a:r>
          </a:p>
          <a:p>
            <a:r>
              <a:rPr lang="cs-CZ" sz="1200" kern="1200" cap="all" dirty="0" err="1" smtClean="0">
                <a:solidFill>
                  <a:schemeClr val="tx1"/>
                </a:solidFill>
                <a:effectLst/>
                <a:latin typeface="+mn-lt"/>
                <a:ea typeface="+mn-ea"/>
                <a:cs typeface="+mn-cs"/>
              </a:rPr>
              <a:t>Klemperer</a:t>
            </a:r>
            <a:r>
              <a:rPr lang="cs-CZ" sz="1200" kern="1200" dirty="0" smtClean="0">
                <a:solidFill>
                  <a:schemeClr val="tx1"/>
                </a:solidFill>
                <a:effectLst/>
                <a:latin typeface="+mn-lt"/>
                <a:ea typeface="+mn-ea"/>
                <a:cs typeface="+mn-cs"/>
              </a:rPr>
              <a:t>, Victor, Jazyk Třetí říše - LTI : poznámky filologovy, Jinočany 2003</a:t>
            </a:r>
          </a:p>
          <a:p>
            <a:pPr hangingPunct="0"/>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13</a:t>
            </a:fld>
            <a:endParaRPr lang="cs-CZ"/>
          </a:p>
        </p:txBody>
      </p:sp>
    </p:spTree>
    <p:extLst>
      <p:ext uri="{BB962C8B-B14F-4D97-AF65-F5344CB8AC3E}">
        <p14:creationId xmlns:p14="http://schemas.microsoft.com/office/powerpoint/2010/main" val="15583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kern="1200" dirty="0" smtClean="0">
                <a:solidFill>
                  <a:schemeClr val="tx1"/>
                </a:solidFill>
                <a:effectLst/>
                <a:latin typeface="+mn-lt"/>
                <a:ea typeface="+mn-ea"/>
                <a:cs typeface="+mn-cs"/>
              </a:rPr>
              <a:t>Literární věda</a:t>
            </a:r>
          </a:p>
          <a:p>
            <a:r>
              <a:rPr lang="cs-CZ" sz="1200" kern="1200" dirty="0" smtClean="0">
                <a:solidFill>
                  <a:schemeClr val="tx1"/>
                </a:solidFill>
                <a:effectLst/>
                <a:latin typeface="+mn-lt"/>
                <a:ea typeface="+mn-ea"/>
                <a:cs typeface="+mn-cs"/>
              </a:rPr>
              <a:t>FRYE, </a:t>
            </a:r>
            <a:r>
              <a:rPr lang="cs-CZ" sz="1200" kern="1200" dirty="0" err="1" smtClean="0">
                <a:solidFill>
                  <a:schemeClr val="tx1"/>
                </a:solidFill>
                <a:effectLst/>
                <a:latin typeface="+mn-lt"/>
                <a:ea typeface="+mn-ea"/>
                <a:cs typeface="+mn-cs"/>
              </a:rPr>
              <a:t>Northrop</a:t>
            </a:r>
            <a:r>
              <a:rPr lang="cs-CZ" sz="1200" kern="1200" dirty="0" smtClean="0">
                <a:solidFill>
                  <a:schemeClr val="tx1"/>
                </a:solidFill>
                <a:effectLst/>
                <a:latin typeface="+mn-lt"/>
                <a:ea typeface="+mn-ea"/>
                <a:cs typeface="+mn-cs"/>
              </a:rPr>
              <a:t>, Anatomie kritiky, Praha 2003</a:t>
            </a:r>
          </a:p>
          <a:p>
            <a:pPr hangingPunct="0"/>
            <a:r>
              <a:rPr lang="cs-CZ" sz="1200" kern="1200" dirty="0" smtClean="0">
                <a:solidFill>
                  <a:schemeClr val="tx1"/>
                </a:solidFill>
                <a:effectLst/>
                <a:latin typeface="+mn-lt"/>
                <a:ea typeface="+mn-ea"/>
                <a:cs typeface="+mn-cs"/>
              </a:rPr>
              <a:t>OTRUBA, Mojmír, Ve směru od reality do literatury (metodologie)</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14</a:t>
            </a:fld>
            <a:endParaRPr lang="cs-CZ"/>
          </a:p>
        </p:txBody>
      </p:sp>
    </p:spTree>
    <p:extLst>
      <p:ext uri="{BB962C8B-B14F-4D97-AF65-F5344CB8AC3E}">
        <p14:creationId xmlns:p14="http://schemas.microsoft.com/office/powerpoint/2010/main" val="171924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lingvistika</a:t>
            </a:r>
            <a:r>
              <a:rPr lang="cs-CZ" sz="1200" kern="1200" dirty="0" smtClean="0">
                <a:solidFill>
                  <a:schemeClr val="tx1"/>
                </a:solidFill>
                <a:effectLst/>
                <a:latin typeface="+mn-lt"/>
                <a:ea typeface="+mn-ea"/>
                <a:cs typeface="+mn-cs"/>
              </a:rPr>
              <a:t> - studium komunikace verbálních zpráv; </a:t>
            </a:r>
            <a:r>
              <a:rPr lang="cs-CZ" sz="1200" b="1" kern="1200" dirty="0" smtClean="0">
                <a:solidFill>
                  <a:schemeClr val="tx1"/>
                </a:solidFill>
                <a:effectLst/>
                <a:latin typeface="+mn-lt"/>
                <a:ea typeface="+mn-ea"/>
                <a:cs typeface="+mn-cs"/>
              </a:rPr>
              <a:t>sémiotika</a:t>
            </a:r>
            <a:r>
              <a:rPr lang="cs-CZ" sz="1200" kern="1200" dirty="0" smtClean="0">
                <a:solidFill>
                  <a:schemeClr val="tx1"/>
                </a:solidFill>
                <a:effectLst/>
                <a:latin typeface="+mn-lt"/>
                <a:ea typeface="+mn-ea"/>
                <a:cs typeface="+mn-cs"/>
              </a:rPr>
              <a:t> - studium komunikace jakékoli zprávy; </a:t>
            </a:r>
            <a:r>
              <a:rPr lang="cs-CZ" sz="1200" b="1" kern="1200" dirty="0" smtClean="0">
                <a:solidFill>
                  <a:schemeClr val="tx1"/>
                </a:solidFill>
                <a:effectLst/>
                <a:latin typeface="+mn-lt"/>
                <a:ea typeface="+mn-ea"/>
                <a:cs typeface="+mn-cs"/>
              </a:rPr>
              <a:t>sociální antropologie s ekonomií</a:t>
            </a:r>
            <a:r>
              <a:rPr lang="cs-CZ" sz="1200" kern="1200" dirty="0" smtClean="0">
                <a:solidFill>
                  <a:schemeClr val="tx1"/>
                </a:solidFill>
                <a:effectLst/>
                <a:latin typeface="+mn-lt"/>
                <a:ea typeface="+mn-ea"/>
                <a:cs typeface="+mn-cs"/>
              </a:rPr>
              <a:t> - studium komunikace</a:t>
            </a:r>
          </a:p>
          <a:p>
            <a:r>
              <a:rPr lang="cs-CZ" sz="1200" kern="1200" dirty="0" smtClean="0">
                <a:solidFill>
                  <a:schemeClr val="tx1"/>
                </a:solidFill>
                <a:effectLst/>
                <a:latin typeface="+mn-lt"/>
                <a:ea typeface="+mn-ea"/>
                <a:cs typeface="+mn-cs"/>
              </a:rPr>
              <a:t>ECO, Umberto, Mysl a smysl. Sémiotický pohled na svět, </a:t>
            </a:r>
            <a:r>
              <a:rPr lang="cs-CZ" sz="1200" kern="1200" dirty="0" err="1" smtClean="0">
                <a:solidFill>
                  <a:schemeClr val="tx1"/>
                </a:solidFill>
                <a:effectLst/>
                <a:latin typeface="+mn-lt"/>
                <a:ea typeface="+mn-ea"/>
                <a:cs typeface="+mn-cs"/>
              </a:rPr>
              <a:t>usp</a:t>
            </a:r>
            <a:r>
              <a:rPr lang="cs-CZ" sz="1200" kern="1200" dirty="0" smtClean="0">
                <a:solidFill>
                  <a:schemeClr val="tx1"/>
                </a:solidFill>
                <a:effectLst/>
                <a:latin typeface="+mn-lt"/>
                <a:ea typeface="+mn-ea"/>
                <a:cs typeface="+mn-cs"/>
              </a:rPr>
              <a:t>. Jiří Fiala, Praha 2000</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15</a:t>
            </a:fld>
            <a:endParaRPr lang="cs-CZ"/>
          </a:p>
        </p:txBody>
      </p:sp>
    </p:spTree>
    <p:extLst>
      <p:ext uri="{BB962C8B-B14F-4D97-AF65-F5344CB8AC3E}">
        <p14:creationId xmlns:p14="http://schemas.microsoft.com/office/powerpoint/2010/main" val="179657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Marxisté</a:t>
            </a:r>
            <a:r>
              <a:rPr lang="cs-CZ" sz="1200" kern="1200" dirty="0" smtClean="0">
                <a:solidFill>
                  <a:schemeClr val="tx1"/>
                </a:solidFill>
                <a:effectLst/>
                <a:latin typeface="+mn-lt"/>
                <a:ea typeface="+mn-ea"/>
                <a:cs typeface="+mn-cs"/>
              </a:rPr>
              <a:t> považují za klíčové příbuzné vědy historický materialismus (předmět historie a h. m. např. v </a:t>
            </a:r>
            <a:r>
              <a:rPr lang="cs-CZ" sz="1200" kern="1200" dirty="0" err="1" smtClean="0">
                <a:solidFill>
                  <a:schemeClr val="tx1"/>
                </a:solidFill>
                <a:effectLst/>
                <a:latin typeface="+mn-lt"/>
                <a:ea typeface="+mn-ea"/>
                <a:cs typeface="+mn-cs"/>
              </a:rPr>
              <a:t>Bolšoj</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sovetskooj</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enciklopedii</a:t>
            </a:r>
            <a:r>
              <a:rPr lang="cs-CZ" sz="1200" kern="1200" dirty="0" smtClean="0">
                <a:solidFill>
                  <a:schemeClr val="tx1"/>
                </a:solidFill>
                <a:effectLst/>
                <a:latin typeface="+mn-lt"/>
                <a:ea typeface="+mn-ea"/>
                <a:cs typeface="+mn-cs"/>
              </a:rPr>
              <a:t> zaměňován až ztotožňován), marxistickou sociologii, politickou ekonomii, vědecký ateismus ad. </a:t>
            </a:r>
          </a:p>
          <a:p>
            <a:r>
              <a:rPr lang="cs-CZ" sz="1200" kern="1200" dirty="0" smtClean="0">
                <a:solidFill>
                  <a:schemeClr val="tx1"/>
                </a:solidFill>
                <a:effectLst/>
                <a:latin typeface="+mn-lt"/>
                <a:ea typeface="+mn-ea"/>
                <a:cs typeface="+mn-cs"/>
              </a:rPr>
              <a:t>WHEN, Francis, Karl Marx, Praha 2002</a:t>
            </a:r>
          </a:p>
          <a:p>
            <a:r>
              <a:rPr lang="cs-CZ" sz="1200" kern="1200" dirty="0" smtClean="0">
                <a:solidFill>
                  <a:schemeClr val="tx1"/>
                </a:solidFill>
                <a:effectLst/>
                <a:latin typeface="+mn-lt"/>
                <a:ea typeface="+mn-ea"/>
                <a:cs typeface="+mn-cs"/>
              </a:rPr>
              <a:t>REINIŠ, Stanislav, Největší omyl dějin, 2003 (komunismus)</a:t>
            </a:r>
          </a:p>
          <a:p>
            <a:r>
              <a:rPr lang="cs-CZ" sz="1200" kern="1200" dirty="0" smtClean="0">
                <a:solidFill>
                  <a:schemeClr val="tx1"/>
                </a:solidFill>
                <a:effectLst/>
                <a:latin typeface="+mn-lt"/>
                <a:ea typeface="+mn-ea"/>
                <a:cs typeface="+mn-cs"/>
              </a:rPr>
              <a:t>SERVICE, Robert, Lenin, Praha 2002</a:t>
            </a:r>
          </a:p>
          <a:p>
            <a:r>
              <a:rPr lang="cs-CZ" sz="1200" kern="1200" dirty="0" smtClean="0">
                <a:solidFill>
                  <a:schemeClr val="tx1"/>
                </a:solidFill>
                <a:effectLst/>
                <a:latin typeface="+mn-lt"/>
                <a:ea typeface="+mn-ea"/>
                <a:cs typeface="+mn-cs"/>
              </a:rPr>
              <a:t>VOLKOGONOV, </a:t>
            </a:r>
            <a:r>
              <a:rPr lang="cs-CZ" sz="1200" kern="1200" dirty="0" err="1" smtClean="0">
                <a:solidFill>
                  <a:schemeClr val="tx1"/>
                </a:solidFill>
                <a:effectLst/>
                <a:latin typeface="+mn-lt"/>
                <a:ea typeface="+mn-ea"/>
                <a:cs typeface="+mn-cs"/>
              </a:rPr>
              <a:t>Dmitrij</a:t>
            </a:r>
            <a:r>
              <a:rPr lang="cs-CZ" sz="1200" kern="1200" dirty="0" smtClean="0">
                <a:solidFill>
                  <a:schemeClr val="tx1"/>
                </a:solidFill>
                <a:effectLst/>
                <a:latin typeface="+mn-lt"/>
                <a:ea typeface="+mn-ea"/>
                <a:cs typeface="+mn-cs"/>
              </a:rPr>
              <a:t>, Lenin - počátek teroru, Liberec 1996</a:t>
            </a:r>
          </a:p>
          <a:p>
            <a:r>
              <a:rPr lang="cs-CZ" sz="1200" u="sng" kern="1200" dirty="0" smtClean="0">
                <a:solidFill>
                  <a:schemeClr val="tx1"/>
                </a:solidFill>
                <a:effectLst/>
                <a:latin typeface="+mn-lt"/>
                <a:ea typeface="+mn-ea"/>
                <a:cs typeface="+mn-cs"/>
              </a:rPr>
              <a:t>Marxismus</a:t>
            </a:r>
            <a:r>
              <a:rPr lang="cs-CZ" sz="1200" kern="1200" dirty="0" smtClean="0">
                <a:solidFill>
                  <a:schemeClr val="tx1"/>
                </a:solidFill>
                <a:effectLst/>
                <a:latin typeface="+mn-lt"/>
                <a:ea typeface="+mn-ea"/>
                <a:cs typeface="+mn-cs"/>
              </a:rPr>
              <a:t>: „´Feudalismus“ a ´</a:t>
            </a:r>
            <a:r>
              <a:rPr lang="cs-CZ" sz="1200" kern="1200" dirty="0" err="1" smtClean="0">
                <a:solidFill>
                  <a:schemeClr val="tx1"/>
                </a:solidFill>
                <a:effectLst/>
                <a:latin typeface="+mn-lt"/>
                <a:ea typeface="+mn-ea"/>
                <a:cs typeface="+mn-cs"/>
              </a:rPr>
              <a:t>kapitalismus´nejsou</a:t>
            </a:r>
            <a:r>
              <a:rPr lang="cs-CZ" sz="1200" kern="1200" dirty="0" smtClean="0">
                <a:solidFill>
                  <a:schemeClr val="tx1"/>
                </a:solidFill>
                <a:effectLst/>
                <a:latin typeface="+mn-lt"/>
                <a:ea typeface="+mn-ea"/>
                <a:cs typeface="+mn-cs"/>
              </a:rPr>
              <a:t> slova označující historické skutečnosti, ale teoretické koncepty. Jednotlivé společnosti se mohou k některé z těchto forem blížit, ale ve skutečnosti jsou vždy jistou osobitou směsicí obou… Letmý pohled na moderní Evropu ukazuje, jak se její konkrétní hospodářské uspořádání odchylují od svobodného kapitalistického podnikání popsaného Marxem.“ =SCRUTON, Smysl,155=</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16</a:t>
            </a:fld>
            <a:endParaRPr lang="cs-CZ"/>
          </a:p>
        </p:txBody>
      </p:sp>
    </p:spTree>
    <p:extLst>
      <p:ext uri="{BB962C8B-B14F-4D97-AF65-F5344CB8AC3E}">
        <p14:creationId xmlns:p14="http://schemas.microsoft.com/office/powerpoint/2010/main" val="82567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Velmi důležité jsou pro historiky i </a:t>
            </a:r>
            <a:r>
              <a:rPr lang="cs-CZ" sz="1200" b="1" kern="1200" dirty="0" smtClean="0">
                <a:solidFill>
                  <a:schemeClr val="tx1"/>
                </a:solidFill>
                <a:effectLst/>
                <a:latin typeface="+mn-lt"/>
                <a:ea typeface="+mn-ea"/>
                <a:cs typeface="+mn-cs"/>
              </a:rPr>
              <a:t>ekonomické vědy,  </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KVASNIČKOVÁ, Alžběta, Dějiny ekonomického myšlení. Vybrané kapitoly, 1999</a:t>
            </a:r>
          </a:p>
          <a:p>
            <a:r>
              <a:rPr lang="cs-CZ" sz="1200" kern="1200" dirty="0" smtClean="0">
                <a:solidFill>
                  <a:schemeClr val="tx1"/>
                </a:solidFill>
                <a:effectLst/>
                <a:latin typeface="+mn-lt"/>
                <a:ea typeface="+mn-ea"/>
                <a:cs typeface="+mn-cs"/>
              </a:rPr>
              <a:t>SOJKA, Milan, KONEČNÝ, Bronislav, Malá encyklopedie moderní ekonomie, 1999 (3. vyd.)</a:t>
            </a:r>
          </a:p>
          <a:p>
            <a:r>
              <a:rPr lang="cs-CZ" sz="1200" kern="1200" dirty="0" smtClean="0">
                <a:solidFill>
                  <a:schemeClr val="tx1"/>
                </a:solidFill>
                <a:effectLst/>
                <a:latin typeface="+mn-lt"/>
                <a:ea typeface="+mn-ea"/>
                <a:cs typeface="+mn-cs"/>
              </a:rPr>
              <a:t>SOJKA, Milan, Kdo byl kdo. Světoví a čeští ekonomové, 2002</a:t>
            </a:r>
          </a:p>
          <a:p>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smtClean="0"/>
          </a:p>
          <a:p>
            <a:r>
              <a:rPr lang="cs-CZ" sz="1200" b="0" i="0" u="none" strike="noStrike" kern="1200" dirty="0" smtClean="0">
                <a:solidFill>
                  <a:schemeClr val="tx1"/>
                </a:solidFill>
                <a:effectLst/>
                <a:latin typeface="+mn-lt"/>
                <a:ea typeface="+mn-ea"/>
                <a:cs typeface="+mn-cs"/>
                <a:hlinkClick r:id="rId3" tooltip="Robert Holman"/>
              </a:rPr>
              <a:t>HOLMAN, Robert</a:t>
            </a:r>
            <a:r>
              <a:rPr lang="cs-CZ" sz="1200" b="0" i="0" kern="1200" dirty="0" smtClean="0">
                <a:solidFill>
                  <a:schemeClr val="tx1"/>
                </a:solidFill>
                <a:effectLst/>
                <a:latin typeface="+mn-lt"/>
                <a:ea typeface="+mn-ea"/>
                <a:cs typeface="+mn-cs"/>
              </a:rPr>
              <a:t>. </a:t>
            </a:r>
            <a:r>
              <a:rPr lang="cs-CZ" sz="1200" b="0" i="1" kern="1200" dirty="0" smtClean="0">
                <a:solidFill>
                  <a:schemeClr val="tx1"/>
                </a:solidFill>
                <a:effectLst/>
                <a:latin typeface="+mn-lt"/>
                <a:ea typeface="+mn-ea"/>
                <a:cs typeface="+mn-cs"/>
              </a:rPr>
              <a:t>Dějiny ekonomického myšlení</a:t>
            </a:r>
            <a:r>
              <a:rPr lang="cs-CZ" sz="1200" b="0" i="0" kern="1200" dirty="0" smtClean="0">
                <a:solidFill>
                  <a:schemeClr val="tx1"/>
                </a:solidFill>
                <a:effectLst/>
                <a:latin typeface="+mn-lt"/>
                <a:ea typeface="+mn-ea"/>
                <a:cs typeface="+mn-cs"/>
              </a:rPr>
              <a:t>. Praha: C. H. Beck, 2005. </a:t>
            </a:r>
            <a:r>
              <a:rPr lang="cs-CZ" sz="1200" b="0" i="0" u="none" strike="noStrike" kern="1200" dirty="0" smtClean="0">
                <a:solidFill>
                  <a:schemeClr val="tx1"/>
                </a:solidFill>
                <a:effectLst/>
                <a:latin typeface="+mn-lt"/>
                <a:ea typeface="+mn-ea"/>
                <a:cs typeface="+mn-cs"/>
                <a:hlinkClick r:id="rId4" tooltip="International Standard Book Number"/>
              </a:rPr>
              <a:t>ISBN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Speciální:Zdroje knih/80-7179-380-9"/>
              </a:rPr>
              <a:t>80-7179-380-9</a:t>
            </a:r>
            <a:r>
              <a:rPr lang="cs-CZ" sz="1200" b="0" i="0" kern="1200" dirty="0" smtClean="0">
                <a:solidFill>
                  <a:schemeClr val="tx1"/>
                </a:solidFill>
                <a:effectLst/>
                <a:latin typeface="+mn-lt"/>
                <a:ea typeface="+mn-ea"/>
                <a:cs typeface="+mn-cs"/>
              </a:rPr>
              <a:t>. (česky)</a:t>
            </a:r>
          </a:p>
          <a:p>
            <a:r>
              <a:rPr lang="cs-CZ" sz="1200" b="0" i="0" u="none" strike="noStrike" kern="1200" dirty="0" smtClean="0">
                <a:solidFill>
                  <a:schemeClr val="tx1"/>
                </a:solidFill>
                <a:effectLst/>
                <a:latin typeface="+mn-lt"/>
                <a:ea typeface="+mn-ea"/>
                <a:cs typeface="+mn-cs"/>
                <a:hlinkClick r:id="rId6" tooltip="Milan Sojka"/>
              </a:rPr>
              <a:t>SOJKA, Milan</a:t>
            </a:r>
            <a:r>
              <a:rPr lang="cs-CZ" sz="1200" b="0" i="0" kern="1200" dirty="0" smtClean="0">
                <a:solidFill>
                  <a:schemeClr val="tx1"/>
                </a:solidFill>
                <a:effectLst/>
                <a:latin typeface="+mn-lt"/>
                <a:ea typeface="+mn-ea"/>
                <a:cs typeface="+mn-cs"/>
              </a:rPr>
              <a:t>. </a:t>
            </a:r>
            <a:r>
              <a:rPr lang="cs-CZ" sz="1200" b="0" i="1" kern="1200" dirty="0" smtClean="0">
                <a:solidFill>
                  <a:schemeClr val="tx1"/>
                </a:solidFill>
                <a:effectLst/>
                <a:latin typeface="+mn-lt"/>
                <a:ea typeface="+mn-ea"/>
                <a:cs typeface="+mn-cs"/>
              </a:rPr>
              <a:t>Dějiny ekonomických teorií</a:t>
            </a:r>
            <a:r>
              <a:rPr lang="cs-CZ" sz="1200" b="0" i="0" kern="1200" dirty="0" smtClean="0">
                <a:solidFill>
                  <a:schemeClr val="tx1"/>
                </a:solidFill>
                <a:effectLst/>
                <a:latin typeface="+mn-lt"/>
                <a:ea typeface="+mn-ea"/>
                <a:cs typeface="+mn-cs"/>
              </a:rPr>
              <a:t>. Praha: Havlíček Brain Team, 2010. </a:t>
            </a:r>
            <a:r>
              <a:rPr lang="cs-CZ" sz="1200" b="0" i="0" u="none" strike="noStrike" kern="1200" dirty="0" smtClean="0">
                <a:solidFill>
                  <a:schemeClr val="tx1"/>
                </a:solidFill>
                <a:effectLst/>
                <a:latin typeface="+mn-lt"/>
                <a:ea typeface="+mn-ea"/>
                <a:cs typeface="+mn-cs"/>
                <a:hlinkClick r:id="rId4" tooltip="International Standard Book Number"/>
              </a:rPr>
              <a:t>ISBN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7" tooltip="Speciální:Zdroje knih/978-80-87109-21-2"/>
              </a:rPr>
              <a:t>978-80-87109-21-2</a:t>
            </a:r>
            <a:r>
              <a:rPr lang="cs-CZ" sz="1200" b="0" i="0" kern="1200" dirty="0" smtClean="0">
                <a:solidFill>
                  <a:schemeClr val="tx1"/>
                </a:solidFill>
                <a:effectLst/>
                <a:latin typeface="+mn-lt"/>
                <a:ea typeface="+mn-ea"/>
                <a:cs typeface="+mn-cs"/>
              </a:rPr>
              <a:t>. (česky)</a:t>
            </a:r>
          </a:p>
          <a:p>
            <a:r>
              <a:rPr lang="cs-CZ" sz="1200" b="0" i="0" u="none" strike="noStrike" kern="1200" dirty="0" smtClean="0">
                <a:solidFill>
                  <a:schemeClr val="tx1"/>
                </a:solidFill>
                <a:effectLst/>
                <a:latin typeface="+mn-lt"/>
                <a:ea typeface="+mn-ea"/>
                <a:cs typeface="+mn-cs"/>
                <a:hlinkClick r:id="rId8" tooltip="Josef Alois Schumpeter"/>
              </a:rPr>
              <a:t>SCHUMPETER, Josef Alois</a:t>
            </a:r>
            <a:r>
              <a:rPr lang="cs-CZ" sz="1200" b="0" i="0"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History</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of</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Economic</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Analysis</a:t>
            </a:r>
            <a:r>
              <a:rPr lang="cs-CZ" sz="1200" b="0" i="0" kern="1200" dirty="0" smtClean="0">
                <a:solidFill>
                  <a:schemeClr val="tx1"/>
                </a:solidFill>
                <a:effectLst/>
                <a:latin typeface="+mn-lt"/>
                <a:ea typeface="+mn-ea"/>
                <a:cs typeface="+mn-cs"/>
              </a:rPr>
              <a:t>. London: Allen and </a:t>
            </a:r>
            <a:r>
              <a:rPr lang="cs-CZ" sz="1200" b="0" i="0" kern="1200" dirty="0" err="1" smtClean="0">
                <a:solidFill>
                  <a:schemeClr val="tx1"/>
                </a:solidFill>
                <a:effectLst/>
                <a:latin typeface="+mn-lt"/>
                <a:ea typeface="+mn-ea"/>
                <a:cs typeface="+mn-cs"/>
              </a:rPr>
              <a:t>Unwin</a:t>
            </a:r>
            <a:r>
              <a:rPr lang="cs-CZ" sz="1200" b="0" i="0" kern="1200" dirty="0" smtClean="0">
                <a:solidFill>
                  <a:schemeClr val="tx1"/>
                </a:solidFill>
                <a:effectLst/>
                <a:latin typeface="+mn-lt"/>
                <a:ea typeface="+mn-ea"/>
                <a:cs typeface="+mn-cs"/>
              </a:rPr>
              <a:t>, 1986. </a:t>
            </a:r>
            <a:r>
              <a:rPr lang="cs-CZ" sz="1200" b="0" i="0" u="none" strike="noStrike" kern="1200" dirty="0" smtClean="0">
                <a:solidFill>
                  <a:schemeClr val="tx1"/>
                </a:solidFill>
                <a:effectLst/>
                <a:latin typeface="+mn-lt"/>
                <a:ea typeface="+mn-ea"/>
                <a:cs typeface="+mn-cs"/>
                <a:hlinkClick r:id="rId4" tooltip="International Standard Book Number"/>
              </a:rPr>
              <a:t>ISBN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9" tooltip="Speciální:Zdroje knih/9780043303764"/>
              </a:rPr>
              <a:t>9780043303764</a:t>
            </a:r>
            <a:r>
              <a:rPr lang="cs-CZ" sz="1200" b="0" i="0" kern="1200" dirty="0" smtClean="0">
                <a:solidFill>
                  <a:schemeClr val="tx1"/>
                </a:solidFill>
                <a:effectLst/>
                <a:latin typeface="+mn-lt"/>
                <a:ea typeface="+mn-ea"/>
                <a:cs typeface="+mn-cs"/>
              </a:rPr>
              <a:t>. (anglicky)</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17</a:t>
            </a:fld>
            <a:endParaRPr lang="cs-CZ"/>
          </a:p>
        </p:txBody>
      </p:sp>
    </p:spTree>
    <p:extLst>
      <p:ext uri="{BB962C8B-B14F-4D97-AF65-F5344CB8AC3E}">
        <p14:creationId xmlns:p14="http://schemas.microsoft.com/office/powerpoint/2010/main" val="680047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politologie</a:t>
            </a:r>
            <a:r>
              <a:rPr lang="cs-CZ" sz="1200" kern="1200" dirty="0" smtClean="0">
                <a:solidFill>
                  <a:schemeClr val="tx1"/>
                </a:solidFill>
                <a:effectLst/>
                <a:latin typeface="+mn-lt"/>
                <a:ea typeface="+mn-ea"/>
                <a:cs typeface="+mn-cs"/>
              </a:rPr>
              <a:t> (státověda, zobecňuje a srovnává poznatky o politických institucích a teoriích), </a:t>
            </a:r>
          </a:p>
          <a:p>
            <a:r>
              <a:rPr lang="cs-CZ" sz="1200" kern="1200" cap="all" dirty="0" err="1" smtClean="0">
                <a:solidFill>
                  <a:schemeClr val="tx1"/>
                </a:solidFill>
                <a:effectLst/>
                <a:latin typeface="+mn-lt"/>
                <a:ea typeface="+mn-ea"/>
                <a:cs typeface="+mn-cs"/>
              </a:rPr>
              <a:t>říchová</a:t>
            </a:r>
            <a:r>
              <a:rPr lang="cs-CZ" sz="1200" kern="1200" dirty="0" smtClean="0">
                <a:solidFill>
                  <a:schemeClr val="tx1"/>
                </a:solidFill>
                <a:effectLst/>
                <a:latin typeface="+mn-lt"/>
                <a:ea typeface="+mn-ea"/>
                <a:cs typeface="+mn-cs"/>
              </a:rPr>
              <a:t>, Blanka, Přehled moderních politologických teorií, 2000</a:t>
            </a:r>
          </a:p>
          <a:p>
            <a:r>
              <a:rPr lang="cs-CZ" sz="1200" kern="1200" dirty="0" smtClean="0">
                <a:solidFill>
                  <a:schemeClr val="tx1"/>
                </a:solidFill>
                <a:effectLst/>
                <a:latin typeface="+mn-lt"/>
                <a:ea typeface="+mn-ea"/>
                <a:cs typeface="+mn-cs"/>
              </a:rPr>
              <a:t>ADAMOVÁ, Karolina, KŘÍŽKOVSKÝ, Ladislav, Politologie, Praha, </a:t>
            </a:r>
            <a:r>
              <a:rPr lang="cs-CZ" sz="1200" kern="1200" dirty="0" err="1" smtClean="0">
                <a:solidFill>
                  <a:schemeClr val="tx1"/>
                </a:solidFill>
                <a:effectLst/>
                <a:latin typeface="+mn-lt"/>
                <a:ea typeface="+mn-ea"/>
                <a:cs typeface="+mn-cs"/>
              </a:rPr>
              <a:t>Codex</a:t>
            </a:r>
            <a:r>
              <a:rPr lang="cs-CZ" sz="1200" kern="1200" dirty="0" smtClean="0">
                <a:solidFill>
                  <a:schemeClr val="tx1"/>
                </a:solidFill>
                <a:effectLst/>
                <a:latin typeface="+mn-lt"/>
                <a:ea typeface="+mn-ea"/>
                <a:cs typeface="+mn-cs"/>
              </a:rPr>
              <a:t> Bohemia 1997</a:t>
            </a:r>
          </a:p>
          <a:p>
            <a:r>
              <a:rPr lang="cs-CZ" sz="1200" kern="1200" dirty="0" smtClean="0">
                <a:solidFill>
                  <a:schemeClr val="tx1"/>
                </a:solidFill>
                <a:effectLst/>
                <a:latin typeface="+mn-lt"/>
                <a:ea typeface="+mn-ea"/>
                <a:cs typeface="+mn-cs"/>
              </a:rPr>
              <a:t> </a:t>
            </a:r>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18</a:t>
            </a:fld>
            <a:endParaRPr lang="cs-CZ"/>
          </a:p>
        </p:txBody>
      </p:sp>
    </p:spTree>
    <p:extLst>
      <p:ext uri="{BB962C8B-B14F-4D97-AF65-F5344CB8AC3E}">
        <p14:creationId xmlns:p14="http://schemas.microsoft.com/office/powerpoint/2010/main" val="391343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etnologie, </a:t>
            </a:r>
            <a:endParaRPr lang="cs-CZ" sz="1200" kern="1200" dirty="0" smtClean="0">
              <a:solidFill>
                <a:schemeClr val="tx1"/>
              </a:solidFill>
              <a:effectLst/>
              <a:latin typeface="+mn-lt"/>
              <a:ea typeface="+mn-ea"/>
              <a:cs typeface="+mn-cs"/>
            </a:endParaRPr>
          </a:p>
          <a:p>
            <a:r>
              <a:rPr lang="cs-CZ" sz="1200" kern="1200" cap="all" dirty="0" err="1" smtClean="0">
                <a:solidFill>
                  <a:schemeClr val="tx1"/>
                </a:solidFill>
                <a:effectLst/>
                <a:latin typeface="+mn-lt"/>
                <a:ea typeface="+mn-ea"/>
                <a:cs typeface="+mn-cs"/>
              </a:rPr>
              <a:t>martínek</a:t>
            </a:r>
            <a:r>
              <a:rPr lang="cs-CZ" sz="1200" kern="1200" dirty="0" smtClean="0">
                <a:solidFill>
                  <a:schemeClr val="tx1"/>
                </a:solidFill>
                <a:effectLst/>
                <a:latin typeface="+mn-lt"/>
                <a:ea typeface="+mn-ea"/>
                <a:cs typeface="+mn-cs"/>
              </a:rPr>
              <a:t>, Zdeněk, Etnografický atlas Čech, Moravy a Slezska: řemeslná, domácká a manufakturní výroba  a obchod v </a:t>
            </a:r>
            <a:r>
              <a:rPr lang="cs-CZ" sz="1200" kern="1200" dirty="0" err="1" smtClean="0">
                <a:solidFill>
                  <a:schemeClr val="tx1"/>
                </a:solidFill>
                <a:effectLst/>
                <a:latin typeface="+mn-lt"/>
                <a:ea typeface="+mn-ea"/>
                <a:cs typeface="+mn-cs"/>
              </a:rPr>
              <a:t>čechách</a:t>
            </a:r>
            <a:r>
              <a:rPr lang="cs-CZ" sz="1200" kern="1200" dirty="0" smtClean="0">
                <a:solidFill>
                  <a:schemeClr val="tx1"/>
                </a:solidFill>
                <a:effectLst/>
                <a:latin typeface="+mn-lt"/>
                <a:ea typeface="+mn-ea"/>
                <a:cs typeface="+mn-cs"/>
              </a:rPr>
              <a:t> v letech 1752-1756, III., 1999</a:t>
            </a:r>
          </a:p>
          <a:p>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 je společenská věda, jež se zabývá srovnávacím studiem kultur a společností. Vznikla jako pokračování </a:t>
            </a:r>
            <a:r>
              <a:rPr lang="cs-CZ" sz="1200" b="0" i="0" u="none" strike="noStrike" kern="1200" dirty="0" smtClean="0">
                <a:solidFill>
                  <a:schemeClr val="tx1"/>
                </a:solidFill>
                <a:effectLst/>
                <a:latin typeface="+mn-lt"/>
                <a:ea typeface="+mn-ea"/>
                <a:cs typeface="+mn-cs"/>
                <a:hlinkClick r:id="rId3" tooltip="Etnografie"/>
              </a:rPr>
              <a:t>etnografie</a:t>
            </a:r>
            <a:r>
              <a:rPr lang="cs-CZ" sz="1200" b="0" i="0" kern="1200" dirty="0" smtClean="0">
                <a:solidFill>
                  <a:schemeClr val="tx1"/>
                </a:solidFill>
                <a:effectLst/>
                <a:latin typeface="+mn-lt"/>
                <a:ea typeface="+mn-ea"/>
                <a:cs typeface="+mn-cs"/>
              </a:rPr>
              <a:t> (národopisu), když se ukázala potřeba nashromážděný etnografický materiál utřídit a porovnat. Někdy se však pojmy etnologie a etnografie užívají jako synonyma. V současné době se vedle názvu etnologie používá označení </a:t>
            </a:r>
            <a:r>
              <a:rPr lang="cs-CZ" sz="1200" b="0" i="0" u="none" strike="noStrike" kern="1200" dirty="0" smtClean="0">
                <a:solidFill>
                  <a:schemeClr val="tx1"/>
                </a:solidFill>
                <a:effectLst/>
                <a:latin typeface="+mn-lt"/>
                <a:ea typeface="+mn-ea"/>
                <a:cs typeface="+mn-cs"/>
                <a:hlinkClick r:id="rId4" tooltip="Kulturní a sociální antropologie"/>
              </a:rPr>
              <a:t>kulturní a sociální antropologie</a:t>
            </a:r>
            <a:r>
              <a:rPr lang="cs-CZ" sz="1200" b="0" i="0" kern="1200" dirty="0" smtClean="0">
                <a:solidFill>
                  <a:schemeClr val="tx1"/>
                </a:solidFill>
                <a:effectLst/>
                <a:latin typeface="+mn-lt"/>
                <a:ea typeface="+mn-ea"/>
                <a:cs typeface="+mn-cs"/>
              </a:rPr>
              <a:t>, přičemž někteří antropologové zdůrazňují odlišnost antropologie od etnologie. S použitím obou názvů jsou spojeny i mocenské zájmy jednotlivých odborných pracovišť. Zatímco sociální a kulturní antropologové se odvolávají na angloamerický model studia, který prezentují jakožto odlišný a hodnotnější, etnologové vychází z tradic evropského, resp. středoevropského, bádání.</a:t>
            </a:r>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19</a:t>
            </a:fld>
            <a:endParaRPr lang="cs-CZ"/>
          </a:p>
        </p:txBody>
      </p:sp>
    </p:spTree>
    <p:extLst>
      <p:ext uri="{BB962C8B-B14F-4D97-AF65-F5344CB8AC3E}">
        <p14:creationId xmlns:p14="http://schemas.microsoft.com/office/powerpoint/2010/main" val="153037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dirty="0" smtClean="0">
                <a:solidFill>
                  <a:schemeClr val="tx1"/>
                </a:solidFill>
                <a:effectLst/>
                <a:latin typeface="+mn-lt"/>
                <a:ea typeface="+mn-ea"/>
                <a:cs typeface="+mn-cs"/>
                <a:hlinkClick r:id="rId3" tooltip="Paleografie"/>
              </a:rPr>
              <a:t>Paleografie</a:t>
            </a:r>
            <a:r>
              <a:rPr lang="cs-CZ" sz="1200" b="0" i="0" kern="1200" dirty="0" smtClean="0">
                <a:solidFill>
                  <a:schemeClr val="tx1"/>
                </a:solidFill>
                <a:effectLst/>
                <a:latin typeface="+mn-lt"/>
                <a:ea typeface="+mn-ea"/>
                <a:cs typeface="+mn-cs"/>
              </a:rPr>
              <a:t> – nauka o písmu</a:t>
            </a:r>
          </a:p>
          <a:p>
            <a:r>
              <a:rPr lang="cs-CZ" sz="1200" b="0" i="0" u="none" strike="noStrike" kern="1200" dirty="0" smtClean="0">
                <a:solidFill>
                  <a:schemeClr val="tx1"/>
                </a:solidFill>
                <a:effectLst/>
                <a:latin typeface="+mn-lt"/>
                <a:ea typeface="+mn-ea"/>
                <a:cs typeface="+mn-cs"/>
                <a:hlinkClick r:id="rId4" tooltip="Kodikologie"/>
              </a:rPr>
              <a:t>Kodikologie</a:t>
            </a:r>
            <a:r>
              <a:rPr lang="cs-CZ" sz="1200" b="0" i="0" kern="1200" dirty="0" smtClean="0">
                <a:solidFill>
                  <a:schemeClr val="tx1"/>
                </a:solidFill>
                <a:effectLst/>
                <a:latin typeface="+mn-lt"/>
                <a:ea typeface="+mn-ea"/>
                <a:cs typeface="+mn-cs"/>
              </a:rPr>
              <a:t> – nauka o literárních </a:t>
            </a:r>
            <a:r>
              <a:rPr lang="cs-CZ" sz="1200" b="0" i="0" u="none" strike="noStrike" kern="1200" dirty="0" smtClean="0">
                <a:solidFill>
                  <a:schemeClr val="tx1"/>
                </a:solidFill>
                <a:effectLst/>
                <a:latin typeface="+mn-lt"/>
                <a:ea typeface="+mn-ea"/>
                <a:cs typeface="+mn-cs"/>
                <a:hlinkClick r:id="rId5" tooltip="Rukopis"/>
              </a:rPr>
              <a:t>rukopisech</a:t>
            </a:r>
            <a:r>
              <a:rPr lang="cs-CZ" sz="1200" b="0" i="0" kern="1200" dirty="0" smtClean="0">
                <a:solidFill>
                  <a:schemeClr val="tx1"/>
                </a:solidFill>
                <a:effectLst/>
                <a:latin typeface="+mn-lt"/>
                <a:ea typeface="+mn-ea"/>
                <a:cs typeface="+mn-cs"/>
              </a:rPr>
              <a:t> (zvl. středověkých)</a:t>
            </a:r>
          </a:p>
          <a:p>
            <a:r>
              <a:rPr lang="cs-CZ" sz="1200" b="0" i="0" u="none" strike="noStrike" kern="1200" dirty="0" smtClean="0">
                <a:solidFill>
                  <a:schemeClr val="tx1"/>
                </a:solidFill>
                <a:effectLst/>
                <a:latin typeface="+mn-lt"/>
                <a:ea typeface="+mn-ea"/>
                <a:cs typeface="+mn-cs"/>
                <a:hlinkClick r:id="rId6" tooltip="Epigrafika"/>
              </a:rPr>
              <a:t>Epigrafika</a:t>
            </a:r>
            <a:r>
              <a:rPr lang="cs-CZ" sz="1200" b="0" i="0" kern="1200" dirty="0" smtClean="0">
                <a:solidFill>
                  <a:schemeClr val="tx1"/>
                </a:solidFill>
                <a:effectLst/>
                <a:latin typeface="+mn-lt"/>
                <a:ea typeface="+mn-ea"/>
                <a:cs typeface="+mn-cs"/>
              </a:rPr>
              <a:t> – nauka o nápisech</a:t>
            </a:r>
          </a:p>
          <a:p>
            <a:r>
              <a:rPr lang="cs-CZ" sz="1200" b="0" i="0" u="none" strike="noStrike" kern="1200" dirty="0" smtClean="0">
                <a:solidFill>
                  <a:schemeClr val="tx1"/>
                </a:solidFill>
                <a:effectLst/>
                <a:latin typeface="+mn-lt"/>
                <a:ea typeface="+mn-ea"/>
                <a:cs typeface="+mn-cs"/>
                <a:hlinkClick r:id="rId7" tooltip="Diplomatika"/>
              </a:rPr>
              <a:t>Diplomatika</a:t>
            </a:r>
            <a:r>
              <a:rPr lang="cs-CZ" sz="1200" b="0" i="0" kern="1200" dirty="0" smtClean="0">
                <a:solidFill>
                  <a:schemeClr val="tx1"/>
                </a:solidFill>
                <a:effectLst/>
                <a:latin typeface="+mn-lt"/>
                <a:ea typeface="+mn-ea"/>
                <a:cs typeface="+mn-cs"/>
              </a:rPr>
              <a:t> – nauka o úředních písemnostech</a:t>
            </a:r>
          </a:p>
          <a:p>
            <a:r>
              <a:rPr lang="cs-CZ" sz="1200" b="0" i="0" u="none" strike="noStrike" kern="1200" dirty="0" smtClean="0">
                <a:solidFill>
                  <a:schemeClr val="tx1"/>
                </a:solidFill>
                <a:effectLst/>
                <a:latin typeface="+mn-lt"/>
                <a:ea typeface="+mn-ea"/>
                <a:cs typeface="+mn-cs"/>
                <a:hlinkClick r:id="rId8" tooltip="Chronologie"/>
              </a:rPr>
              <a:t>Chronologie</a:t>
            </a:r>
            <a:r>
              <a:rPr lang="cs-CZ" sz="1200" b="0" i="0" kern="1200" dirty="0" smtClean="0">
                <a:solidFill>
                  <a:schemeClr val="tx1"/>
                </a:solidFill>
                <a:effectLst/>
                <a:latin typeface="+mn-lt"/>
                <a:ea typeface="+mn-ea"/>
                <a:cs typeface="+mn-cs"/>
              </a:rPr>
              <a:t> – nauka o způsobech měření času</a:t>
            </a:r>
          </a:p>
          <a:p>
            <a:r>
              <a:rPr lang="cs-CZ" sz="1200" b="0" i="0" u="none" strike="noStrike" kern="1200" dirty="0" smtClean="0">
                <a:solidFill>
                  <a:schemeClr val="tx1"/>
                </a:solidFill>
                <a:effectLst/>
                <a:latin typeface="+mn-lt"/>
                <a:ea typeface="+mn-ea"/>
                <a:cs typeface="+mn-cs"/>
                <a:hlinkClick r:id="rId9" tooltip="Sfragistika"/>
              </a:rPr>
              <a:t>Sfragistika</a:t>
            </a:r>
            <a:r>
              <a:rPr lang="cs-CZ" sz="1200" b="0" i="0" kern="1200" dirty="0" smtClean="0">
                <a:solidFill>
                  <a:schemeClr val="tx1"/>
                </a:solidFill>
                <a:effectLst/>
                <a:latin typeface="+mn-lt"/>
                <a:ea typeface="+mn-ea"/>
                <a:cs typeface="+mn-cs"/>
              </a:rPr>
              <a:t> – nauka o pečetích</a:t>
            </a:r>
          </a:p>
          <a:p>
            <a:r>
              <a:rPr lang="cs-CZ" sz="1200" b="0" i="0" u="none" strike="noStrike" kern="1200" dirty="0" smtClean="0">
                <a:solidFill>
                  <a:schemeClr val="tx1"/>
                </a:solidFill>
                <a:effectLst/>
                <a:latin typeface="+mn-lt"/>
                <a:ea typeface="+mn-ea"/>
                <a:cs typeface="+mn-cs"/>
                <a:hlinkClick r:id="rId10" tooltip="Heraldika"/>
              </a:rPr>
              <a:t>Heraldika</a:t>
            </a:r>
            <a:r>
              <a:rPr lang="cs-CZ" sz="1200" b="0" i="0" kern="1200" dirty="0" smtClean="0">
                <a:solidFill>
                  <a:schemeClr val="tx1"/>
                </a:solidFill>
                <a:effectLst/>
                <a:latin typeface="+mn-lt"/>
                <a:ea typeface="+mn-ea"/>
                <a:cs typeface="+mn-cs"/>
              </a:rPr>
              <a:t> – nauka o znacích, z heraldiky </a:t>
            </a:r>
            <a:r>
              <a:rPr lang="cs-CZ" sz="1200" b="0" i="0" kern="1200" dirty="0" err="1" smtClean="0">
                <a:solidFill>
                  <a:schemeClr val="tx1"/>
                </a:solidFill>
                <a:effectLst/>
                <a:latin typeface="+mn-lt"/>
                <a:ea typeface="+mn-ea"/>
                <a:cs typeface="+mn-cs"/>
              </a:rPr>
              <a:t>bývaji</a:t>
            </a:r>
            <a:r>
              <a:rPr lang="cs-CZ" sz="1200" b="0" i="0" kern="1200" dirty="0" smtClean="0">
                <a:solidFill>
                  <a:schemeClr val="tx1"/>
                </a:solidFill>
                <a:effectLst/>
                <a:latin typeface="+mn-lt"/>
                <a:ea typeface="+mn-ea"/>
                <a:cs typeface="+mn-cs"/>
              </a:rPr>
              <a:t> někdy vyčleňovány</a:t>
            </a:r>
          </a:p>
          <a:p>
            <a:pPr lvl="1"/>
            <a:r>
              <a:rPr lang="cs-CZ" sz="1200" b="0" i="0" u="none" strike="noStrike" kern="1200" dirty="0" err="1" smtClean="0">
                <a:solidFill>
                  <a:schemeClr val="tx1"/>
                </a:solidFill>
                <a:effectLst/>
                <a:latin typeface="+mn-lt"/>
                <a:ea typeface="+mn-ea"/>
                <a:cs typeface="+mn-cs"/>
                <a:hlinkClick r:id="rId11" tooltip="Faleristika"/>
              </a:rPr>
              <a:t>faleristika</a:t>
            </a:r>
            <a:r>
              <a:rPr lang="cs-CZ" sz="1200" b="0" i="0" kern="1200" dirty="0" smtClean="0">
                <a:solidFill>
                  <a:schemeClr val="tx1"/>
                </a:solidFill>
                <a:effectLst/>
                <a:latin typeface="+mn-lt"/>
                <a:ea typeface="+mn-ea"/>
                <a:cs typeface="+mn-cs"/>
              </a:rPr>
              <a:t> (nauka o vyznamenáních a řádech)</a:t>
            </a:r>
          </a:p>
          <a:p>
            <a:pPr lvl="1"/>
            <a:r>
              <a:rPr lang="cs-CZ" sz="1200" b="0" i="0" u="none" strike="noStrike" kern="1200" dirty="0" smtClean="0">
                <a:solidFill>
                  <a:schemeClr val="tx1"/>
                </a:solidFill>
                <a:effectLst/>
                <a:latin typeface="+mn-lt"/>
                <a:ea typeface="+mn-ea"/>
                <a:cs typeface="+mn-cs"/>
                <a:hlinkClick r:id="rId12" tooltip="Vexilologie"/>
              </a:rPr>
              <a:t>vexilologie</a:t>
            </a:r>
            <a:r>
              <a:rPr lang="cs-CZ" sz="1200" b="0" i="0" kern="1200" dirty="0" smtClean="0">
                <a:solidFill>
                  <a:schemeClr val="tx1"/>
                </a:solidFill>
                <a:effectLst/>
                <a:latin typeface="+mn-lt"/>
                <a:ea typeface="+mn-ea"/>
                <a:cs typeface="+mn-cs"/>
              </a:rPr>
              <a:t> (nauka o vlajkách a praporech)</a:t>
            </a:r>
          </a:p>
          <a:p>
            <a:r>
              <a:rPr lang="cs-CZ" sz="1200" b="0" i="0" u="none" strike="noStrike" kern="1200" dirty="0" smtClean="0">
                <a:solidFill>
                  <a:schemeClr val="tx1"/>
                </a:solidFill>
                <a:effectLst/>
                <a:latin typeface="+mn-lt"/>
                <a:ea typeface="+mn-ea"/>
                <a:cs typeface="+mn-cs"/>
                <a:hlinkClick r:id="rId13" tooltip="Genealogie"/>
              </a:rPr>
              <a:t>Genealogie</a:t>
            </a:r>
            <a:r>
              <a:rPr lang="cs-CZ" sz="1200" b="0" i="0" kern="1200" dirty="0" smtClean="0">
                <a:solidFill>
                  <a:schemeClr val="tx1"/>
                </a:solidFill>
                <a:effectLst/>
                <a:latin typeface="+mn-lt"/>
                <a:ea typeface="+mn-ea"/>
                <a:cs typeface="+mn-cs"/>
              </a:rPr>
              <a:t> – nauka o rodových vztazích</a:t>
            </a:r>
          </a:p>
          <a:p>
            <a:r>
              <a:rPr lang="cs-CZ" sz="1200" b="0" i="0" u="none" strike="noStrike" kern="1200" dirty="0" smtClean="0">
                <a:solidFill>
                  <a:schemeClr val="tx1"/>
                </a:solidFill>
                <a:effectLst/>
                <a:latin typeface="+mn-lt"/>
                <a:ea typeface="+mn-ea"/>
                <a:cs typeface="+mn-cs"/>
                <a:hlinkClick r:id="rId14" tooltip="Numismatika"/>
              </a:rPr>
              <a:t>Numismatika</a:t>
            </a:r>
            <a:r>
              <a:rPr lang="cs-CZ" sz="1200" b="0" i="0" kern="1200" dirty="0" smtClean="0">
                <a:solidFill>
                  <a:schemeClr val="tx1"/>
                </a:solidFill>
                <a:effectLst/>
                <a:latin typeface="+mn-lt"/>
                <a:ea typeface="+mn-ea"/>
                <a:cs typeface="+mn-cs"/>
              </a:rPr>
              <a:t> – nauka o </a:t>
            </a:r>
            <a:r>
              <a:rPr lang="cs-CZ" sz="1200" b="0" i="0" u="none" strike="noStrike" kern="1200" dirty="0" smtClean="0">
                <a:solidFill>
                  <a:schemeClr val="tx1"/>
                </a:solidFill>
                <a:effectLst/>
                <a:latin typeface="+mn-lt"/>
                <a:ea typeface="+mn-ea"/>
                <a:cs typeface="+mn-cs"/>
                <a:hlinkClick r:id="rId15" tooltip="Platidlo"/>
              </a:rPr>
              <a:t>platidlech</a:t>
            </a:r>
            <a:endParaRPr lang="cs-CZ" sz="1200" b="0" i="0" kern="1200" dirty="0" smtClean="0">
              <a:solidFill>
                <a:schemeClr val="tx1"/>
              </a:solidFill>
              <a:effectLst/>
              <a:latin typeface="+mn-lt"/>
              <a:ea typeface="+mn-ea"/>
              <a:cs typeface="+mn-cs"/>
            </a:endParaRPr>
          </a:p>
          <a:p>
            <a:r>
              <a:rPr lang="cs-CZ" sz="1200" b="0" i="0" u="none" strike="noStrike" kern="1200" dirty="0" smtClean="0">
                <a:solidFill>
                  <a:schemeClr val="tx1"/>
                </a:solidFill>
                <a:effectLst/>
                <a:latin typeface="+mn-lt"/>
                <a:ea typeface="+mn-ea"/>
                <a:cs typeface="+mn-cs"/>
                <a:hlinkClick r:id="rId16" tooltip="Metrologie"/>
              </a:rPr>
              <a:t>Metrologie</a:t>
            </a:r>
            <a:r>
              <a:rPr lang="cs-CZ" sz="1200" b="0" i="0" kern="1200" dirty="0" smtClean="0">
                <a:solidFill>
                  <a:schemeClr val="tx1"/>
                </a:solidFill>
                <a:effectLst/>
                <a:latin typeface="+mn-lt"/>
                <a:ea typeface="+mn-ea"/>
                <a:cs typeface="+mn-cs"/>
              </a:rPr>
              <a:t> – nauka o mírách a vahách</a:t>
            </a:r>
          </a:p>
          <a:p>
            <a:r>
              <a:rPr lang="cs-CZ" sz="1200" b="0" i="0" kern="1200" dirty="0" smtClean="0">
                <a:solidFill>
                  <a:schemeClr val="tx1"/>
                </a:solidFill>
                <a:effectLst/>
                <a:latin typeface="+mn-lt"/>
                <a:ea typeface="+mn-ea"/>
                <a:cs typeface="+mn-cs"/>
              </a:rPr>
              <a:t>Mezi pomocné vědy historické se nověji řadí i některé další, v určitých případech spíše přírodovědné, disciplíny:</a:t>
            </a:r>
          </a:p>
          <a:p>
            <a:r>
              <a:rPr lang="cs-CZ" sz="1200" b="0" i="0" u="none" strike="noStrike" kern="1200" dirty="0" smtClean="0">
                <a:solidFill>
                  <a:schemeClr val="tx1"/>
                </a:solidFill>
                <a:effectLst/>
                <a:latin typeface="+mn-lt"/>
                <a:ea typeface="+mn-ea"/>
                <a:cs typeface="+mn-cs"/>
                <a:hlinkClick r:id="rId17" tooltip="Paleopatologie"/>
              </a:rPr>
              <a:t>Paleopatologie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8" tooltip="Dějiny lékařství"/>
              </a:rPr>
              <a:t>dějiny lékařství</a:t>
            </a:r>
            <a:endParaRPr lang="cs-CZ" sz="1200" b="0" i="0" kern="1200" dirty="0" smtClean="0">
              <a:solidFill>
                <a:schemeClr val="tx1"/>
              </a:solidFill>
              <a:effectLst/>
              <a:latin typeface="+mn-lt"/>
              <a:ea typeface="+mn-ea"/>
              <a:cs typeface="+mn-cs"/>
            </a:endParaRPr>
          </a:p>
          <a:p>
            <a:r>
              <a:rPr lang="cs-CZ" sz="1200" b="0" i="0" u="none" strike="noStrike" kern="1200" dirty="0" smtClean="0">
                <a:solidFill>
                  <a:schemeClr val="tx1"/>
                </a:solidFill>
                <a:effectLst/>
                <a:latin typeface="+mn-lt"/>
                <a:ea typeface="+mn-ea"/>
                <a:cs typeface="+mn-cs"/>
                <a:hlinkClick r:id="rId19" tooltip="Historická geografie"/>
              </a:rPr>
              <a:t>Historická geografie</a:t>
            </a:r>
            <a:r>
              <a:rPr lang="cs-CZ" sz="1200" b="0" i="0" u="none" strike="noStrike" kern="1200" baseline="30000" dirty="0" smtClean="0">
                <a:solidFill>
                  <a:schemeClr val="tx1"/>
                </a:solidFill>
                <a:effectLst/>
                <a:latin typeface="+mn-lt"/>
                <a:ea typeface="+mn-ea"/>
                <a:cs typeface="+mn-cs"/>
                <a:hlinkClick r:id="rId20"/>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Historická kartografie - nauka o mapách</a:t>
            </a:r>
            <a:r>
              <a:rPr lang="cs-CZ" sz="1200" b="0" i="0" u="none" strike="noStrike" kern="1200" baseline="30000" dirty="0" smtClean="0">
                <a:solidFill>
                  <a:schemeClr val="tx1"/>
                </a:solidFill>
                <a:effectLst/>
                <a:latin typeface="+mn-lt"/>
                <a:ea typeface="+mn-ea"/>
                <a:cs typeface="+mn-cs"/>
                <a:hlinkClick r:id="rId21"/>
              </a:rPr>
              <a:t>[2]</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Historická statistika</a:t>
            </a:r>
          </a:p>
          <a:p>
            <a:r>
              <a:rPr lang="cs-CZ" sz="1200" b="0" i="0" u="none" strike="noStrike" kern="1200" dirty="0" smtClean="0">
                <a:solidFill>
                  <a:schemeClr val="tx1"/>
                </a:solidFill>
                <a:effectLst/>
                <a:latin typeface="+mn-lt"/>
                <a:ea typeface="+mn-ea"/>
                <a:cs typeface="+mn-cs"/>
                <a:hlinkClick r:id="rId22" tooltip="Kampanologie"/>
              </a:rPr>
              <a:t>Kampanologie</a:t>
            </a:r>
            <a:r>
              <a:rPr lang="cs-CZ" sz="1200" b="0" i="0" kern="1200" dirty="0" smtClean="0">
                <a:solidFill>
                  <a:schemeClr val="tx1"/>
                </a:solidFill>
                <a:effectLst/>
                <a:latin typeface="+mn-lt"/>
                <a:ea typeface="+mn-ea"/>
                <a:cs typeface="+mn-cs"/>
              </a:rPr>
              <a:t> – nauka o zvonech a zvonařství</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2</a:t>
            </a:fld>
            <a:endParaRPr lang="cs-CZ"/>
          </a:p>
        </p:txBody>
      </p:sp>
    </p:spTree>
    <p:extLst>
      <p:ext uri="{BB962C8B-B14F-4D97-AF65-F5344CB8AC3E}">
        <p14:creationId xmlns:p14="http://schemas.microsoft.com/office/powerpoint/2010/main" val="130602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právní a správní vědy, etika,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estetika</a:t>
            </a:r>
          </a:p>
          <a:p>
            <a:r>
              <a:rPr lang="cs-CZ" sz="1200" kern="1200" dirty="0" smtClean="0">
                <a:solidFill>
                  <a:schemeClr val="tx1"/>
                </a:solidFill>
                <a:effectLst/>
                <a:latin typeface="+mn-lt"/>
                <a:ea typeface="+mn-ea"/>
                <a:cs typeface="+mn-cs"/>
              </a:rPr>
              <a:t>ECO, Umberto, Umění a krása ve středověké estetice, 1998</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logika, informatika, kybernetika, matematika, pedagogika.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20</a:t>
            </a:fld>
            <a:endParaRPr lang="cs-CZ"/>
          </a:p>
        </p:txBody>
      </p:sp>
    </p:spTree>
    <p:extLst>
      <p:ext uri="{BB962C8B-B14F-4D97-AF65-F5344CB8AC3E}">
        <p14:creationId xmlns:p14="http://schemas.microsoft.com/office/powerpoint/2010/main" val="108862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3</a:t>
            </a:fld>
            <a:endParaRPr lang="cs-CZ"/>
          </a:p>
        </p:txBody>
      </p:sp>
    </p:spTree>
    <p:extLst>
      <p:ext uri="{BB962C8B-B14F-4D97-AF65-F5344CB8AC3E}">
        <p14:creationId xmlns:p14="http://schemas.microsoft.com/office/powerpoint/2010/main" val="152188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dirty="0" smtClean="0">
                <a:solidFill>
                  <a:schemeClr val="tx1"/>
                </a:solidFill>
                <a:effectLst/>
                <a:latin typeface="+mn-lt"/>
                <a:ea typeface="+mn-ea"/>
                <a:cs typeface="+mn-cs"/>
                <a:hlinkClick r:id="rId3" tooltip="Paleografie"/>
              </a:rPr>
              <a:t>Paleografie</a:t>
            </a:r>
            <a:r>
              <a:rPr lang="cs-CZ" sz="1200" b="0" i="0" kern="1200" dirty="0" smtClean="0">
                <a:solidFill>
                  <a:schemeClr val="tx1"/>
                </a:solidFill>
                <a:effectLst/>
                <a:latin typeface="+mn-lt"/>
                <a:ea typeface="+mn-ea"/>
                <a:cs typeface="+mn-cs"/>
              </a:rPr>
              <a:t> – nauka o písmu</a:t>
            </a:r>
          </a:p>
          <a:p>
            <a:r>
              <a:rPr lang="cs-CZ" sz="1200" b="0" i="0" u="none" strike="noStrike" kern="1200" dirty="0" smtClean="0">
                <a:solidFill>
                  <a:schemeClr val="tx1"/>
                </a:solidFill>
                <a:effectLst/>
                <a:latin typeface="+mn-lt"/>
                <a:ea typeface="+mn-ea"/>
                <a:cs typeface="+mn-cs"/>
                <a:hlinkClick r:id="rId4" tooltip="Kodikologie"/>
              </a:rPr>
              <a:t>Kodikologie</a:t>
            </a:r>
            <a:r>
              <a:rPr lang="cs-CZ" sz="1200" b="0" i="0" kern="1200" dirty="0" smtClean="0">
                <a:solidFill>
                  <a:schemeClr val="tx1"/>
                </a:solidFill>
                <a:effectLst/>
                <a:latin typeface="+mn-lt"/>
                <a:ea typeface="+mn-ea"/>
                <a:cs typeface="+mn-cs"/>
              </a:rPr>
              <a:t> – nauka o literárních </a:t>
            </a:r>
            <a:r>
              <a:rPr lang="cs-CZ" sz="1200" b="0" i="0" u="none" strike="noStrike" kern="1200" dirty="0" smtClean="0">
                <a:solidFill>
                  <a:schemeClr val="tx1"/>
                </a:solidFill>
                <a:effectLst/>
                <a:latin typeface="+mn-lt"/>
                <a:ea typeface="+mn-ea"/>
                <a:cs typeface="+mn-cs"/>
                <a:hlinkClick r:id="rId5" tooltip="Rukopis"/>
              </a:rPr>
              <a:t>rukopisech</a:t>
            </a:r>
            <a:r>
              <a:rPr lang="cs-CZ" sz="1200" b="0" i="0" kern="1200" dirty="0" smtClean="0">
                <a:solidFill>
                  <a:schemeClr val="tx1"/>
                </a:solidFill>
                <a:effectLst/>
                <a:latin typeface="+mn-lt"/>
                <a:ea typeface="+mn-ea"/>
                <a:cs typeface="+mn-cs"/>
              </a:rPr>
              <a:t> (zvl. středověkých)</a:t>
            </a:r>
          </a:p>
          <a:p>
            <a:r>
              <a:rPr lang="cs-CZ" sz="1200" b="0" i="0" u="none" strike="noStrike" kern="1200" dirty="0" smtClean="0">
                <a:solidFill>
                  <a:schemeClr val="tx1"/>
                </a:solidFill>
                <a:effectLst/>
                <a:latin typeface="+mn-lt"/>
                <a:ea typeface="+mn-ea"/>
                <a:cs typeface="+mn-cs"/>
                <a:hlinkClick r:id="rId6" tooltip="Epigrafika"/>
              </a:rPr>
              <a:t>Epigrafika</a:t>
            </a:r>
            <a:r>
              <a:rPr lang="cs-CZ" sz="1200" b="0" i="0" kern="1200" dirty="0" smtClean="0">
                <a:solidFill>
                  <a:schemeClr val="tx1"/>
                </a:solidFill>
                <a:effectLst/>
                <a:latin typeface="+mn-lt"/>
                <a:ea typeface="+mn-ea"/>
                <a:cs typeface="+mn-cs"/>
              </a:rPr>
              <a:t> – nauka o nápisech</a:t>
            </a:r>
          </a:p>
          <a:p>
            <a:r>
              <a:rPr lang="cs-CZ" sz="1200" b="0" i="0" u="none" strike="noStrike" kern="1200" dirty="0" smtClean="0">
                <a:solidFill>
                  <a:schemeClr val="tx1"/>
                </a:solidFill>
                <a:effectLst/>
                <a:latin typeface="+mn-lt"/>
                <a:ea typeface="+mn-ea"/>
                <a:cs typeface="+mn-cs"/>
                <a:hlinkClick r:id="rId7" tooltip="Diplomatika"/>
              </a:rPr>
              <a:t>Diplomatika</a:t>
            </a:r>
            <a:r>
              <a:rPr lang="cs-CZ" sz="1200" b="0" i="0" kern="1200" dirty="0" smtClean="0">
                <a:solidFill>
                  <a:schemeClr val="tx1"/>
                </a:solidFill>
                <a:effectLst/>
                <a:latin typeface="+mn-lt"/>
                <a:ea typeface="+mn-ea"/>
                <a:cs typeface="+mn-cs"/>
              </a:rPr>
              <a:t> – nauka o úředních písemnostech</a:t>
            </a:r>
          </a:p>
          <a:p>
            <a:r>
              <a:rPr lang="cs-CZ" sz="1200" b="0" i="0" u="none" strike="noStrike" kern="1200" dirty="0" smtClean="0">
                <a:solidFill>
                  <a:schemeClr val="tx1"/>
                </a:solidFill>
                <a:effectLst/>
                <a:latin typeface="+mn-lt"/>
                <a:ea typeface="+mn-ea"/>
                <a:cs typeface="+mn-cs"/>
                <a:hlinkClick r:id="rId8" tooltip="Chronologie"/>
              </a:rPr>
              <a:t>Chronologie</a:t>
            </a:r>
            <a:r>
              <a:rPr lang="cs-CZ" sz="1200" b="0" i="0" kern="1200" dirty="0" smtClean="0">
                <a:solidFill>
                  <a:schemeClr val="tx1"/>
                </a:solidFill>
                <a:effectLst/>
                <a:latin typeface="+mn-lt"/>
                <a:ea typeface="+mn-ea"/>
                <a:cs typeface="+mn-cs"/>
              </a:rPr>
              <a:t> – nauka o způsobech měření času</a:t>
            </a:r>
          </a:p>
          <a:p>
            <a:r>
              <a:rPr lang="cs-CZ" sz="1200" b="0" i="0" u="none" strike="noStrike" kern="1200" dirty="0" smtClean="0">
                <a:solidFill>
                  <a:schemeClr val="tx1"/>
                </a:solidFill>
                <a:effectLst/>
                <a:latin typeface="+mn-lt"/>
                <a:ea typeface="+mn-ea"/>
                <a:cs typeface="+mn-cs"/>
                <a:hlinkClick r:id="rId9" tooltip="Sfragistika"/>
              </a:rPr>
              <a:t>Sfragistika</a:t>
            </a:r>
            <a:r>
              <a:rPr lang="cs-CZ" sz="1200" b="0" i="0" kern="1200" dirty="0" smtClean="0">
                <a:solidFill>
                  <a:schemeClr val="tx1"/>
                </a:solidFill>
                <a:effectLst/>
                <a:latin typeface="+mn-lt"/>
                <a:ea typeface="+mn-ea"/>
                <a:cs typeface="+mn-cs"/>
              </a:rPr>
              <a:t> – nauka o pečetích</a:t>
            </a:r>
          </a:p>
          <a:p>
            <a:r>
              <a:rPr lang="cs-CZ" sz="1200" b="0" i="0" u="none" strike="noStrike" kern="1200" dirty="0" smtClean="0">
                <a:solidFill>
                  <a:schemeClr val="tx1"/>
                </a:solidFill>
                <a:effectLst/>
                <a:latin typeface="+mn-lt"/>
                <a:ea typeface="+mn-ea"/>
                <a:cs typeface="+mn-cs"/>
                <a:hlinkClick r:id="rId10" tooltip="Heraldika"/>
              </a:rPr>
              <a:t>Heraldika</a:t>
            </a:r>
            <a:r>
              <a:rPr lang="cs-CZ" sz="1200" b="0" i="0" kern="1200" dirty="0" smtClean="0">
                <a:solidFill>
                  <a:schemeClr val="tx1"/>
                </a:solidFill>
                <a:effectLst/>
                <a:latin typeface="+mn-lt"/>
                <a:ea typeface="+mn-ea"/>
                <a:cs typeface="+mn-cs"/>
              </a:rPr>
              <a:t> – nauka o znacích, z heraldiky </a:t>
            </a:r>
            <a:r>
              <a:rPr lang="cs-CZ" sz="1200" b="0" i="0" kern="1200" dirty="0" err="1" smtClean="0">
                <a:solidFill>
                  <a:schemeClr val="tx1"/>
                </a:solidFill>
                <a:effectLst/>
                <a:latin typeface="+mn-lt"/>
                <a:ea typeface="+mn-ea"/>
                <a:cs typeface="+mn-cs"/>
              </a:rPr>
              <a:t>bývaji</a:t>
            </a:r>
            <a:r>
              <a:rPr lang="cs-CZ" sz="1200" b="0" i="0" kern="1200" dirty="0" smtClean="0">
                <a:solidFill>
                  <a:schemeClr val="tx1"/>
                </a:solidFill>
                <a:effectLst/>
                <a:latin typeface="+mn-lt"/>
                <a:ea typeface="+mn-ea"/>
                <a:cs typeface="+mn-cs"/>
              </a:rPr>
              <a:t> někdy vyčleňovány</a:t>
            </a:r>
          </a:p>
          <a:p>
            <a:pPr lvl="1"/>
            <a:r>
              <a:rPr lang="cs-CZ" sz="1200" b="0" i="0" u="none" strike="noStrike" kern="1200" dirty="0" err="1" smtClean="0">
                <a:solidFill>
                  <a:schemeClr val="tx1"/>
                </a:solidFill>
                <a:effectLst/>
                <a:latin typeface="+mn-lt"/>
                <a:ea typeface="+mn-ea"/>
                <a:cs typeface="+mn-cs"/>
                <a:hlinkClick r:id="rId11" tooltip="Faleristika"/>
              </a:rPr>
              <a:t>faleristika</a:t>
            </a:r>
            <a:r>
              <a:rPr lang="cs-CZ" sz="1200" b="0" i="0" kern="1200" dirty="0" smtClean="0">
                <a:solidFill>
                  <a:schemeClr val="tx1"/>
                </a:solidFill>
                <a:effectLst/>
                <a:latin typeface="+mn-lt"/>
                <a:ea typeface="+mn-ea"/>
                <a:cs typeface="+mn-cs"/>
              </a:rPr>
              <a:t> (nauka o vyznamenáních a řádech)</a:t>
            </a:r>
          </a:p>
          <a:p>
            <a:pPr lvl="1"/>
            <a:r>
              <a:rPr lang="cs-CZ" sz="1200" b="0" i="0" u="none" strike="noStrike" kern="1200" dirty="0" smtClean="0">
                <a:solidFill>
                  <a:schemeClr val="tx1"/>
                </a:solidFill>
                <a:effectLst/>
                <a:latin typeface="+mn-lt"/>
                <a:ea typeface="+mn-ea"/>
                <a:cs typeface="+mn-cs"/>
                <a:hlinkClick r:id="rId12" tooltip="Vexilologie"/>
              </a:rPr>
              <a:t>vexilologie</a:t>
            </a:r>
            <a:r>
              <a:rPr lang="cs-CZ" sz="1200" b="0" i="0" kern="1200" dirty="0" smtClean="0">
                <a:solidFill>
                  <a:schemeClr val="tx1"/>
                </a:solidFill>
                <a:effectLst/>
                <a:latin typeface="+mn-lt"/>
                <a:ea typeface="+mn-ea"/>
                <a:cs typeface="+mn-cs"/>
              </a:rPr>
              <a:t> (nauka o vlajkách a praporech)</a:t>
            </a:r>
          </a:p>
          <a:p>
            <a:r>
              <a:rPr lang="cs-CZ" sz="1200" b="0" i="0" u="none" strike="noStrike" kern="1200" dirty="0" smtClean="0">
                <a:solidFill>
                  <a:schemeClr val="tx1"/>
                </a:solidFill>
                <a:effectLst/>
                <a:latin typeface="+mn-lt"/>
                <a:ea typeface="+mn-ea"/>
                <a:cs typeface="+mn-cs"/>
                <a:hlinkClick r:id="rId13" tooltip="Genealogie"/>
              </a:rPr>
              <a:t>Genealogie</a:t>
            </a:r>
            <a:r>
              <a:rPr lang="cs-CZ" sz="1200" b="0" i="0" kern="1200" dirty="0" smtClean="0">
                <a:solidFill>
                  <a:schemeClr val="tx1"/>
                </a:solidFill>
                <a:effectLst/>
                <a:latin typeface="+mn-lt"/>
                <a:ea typeface="+mn-ea"/>
                <a:cs typeface="+mn-cs"/>
              </a:rPr>
              <a:t> – nauka o rodových vztazích</a:t>
            </a:r>
          </a:p>
          <a:p>
            <a:r>
              <a:rPr lang="cs-CZ" sz="1200" b="0" i="0" u="none" strike="noStrike" kern="1200" dirty="0" smtClean="0">
                <a:solidFill>
                  <a:schemeClr val="tx1"/>
                </a:solidFill>
                <a:effectLst/>
                <a:latin typeface="+mn-lt"/>
                <a:ea typeface="+mn-ea"/>
                <a:cs typeface="+mn-cs"/>
                <a:hlinkClick r:id="rId14" tooltip="Numismatika"/>
              </a:rPr>
              <a:t>Numismatika</a:t>
            </a:r>
            <a:r>
              <a:rPr lang="cs-CZ" sz="1200" b="0" i="0" kern="1200" dirty="0" smtClean="0">
                <a:solidFill>
                  <a:schemeClr val="tx1"/>
                </a:solidFill>
                <a:effectLst/>
                <a:latin typeface="+mn-lt"/>
                <a:ea typeface="+mn-ea"/>
                <a:cs typeface="+mn-cs"/>
              </a:rPr>
              <a:t> – nauka o </a:t>
            </a:r>
            <a:r>
              <a:rPr lang="cs-CZ" sz="1200" b="0" i="0" u="none" strike="noStrike" kern="1200" dirty="0" smtClean="0">
                <a:solidFill>
                  <a:schemeClr val="tx1"/>
                </a:solidFill>
                <a:effectLst/>
                <a:latin typeface="+mn-lt"/>
                <a:ea typeface="+mn-ea"/>
                <a:cs typeface="+mn-cs"/>
                <a:hlinkClick r:id="rId15" tooltip="Platidlo"/>
              </a:rPr>
              <a:t>platidlech</a:t>
            </a:r>
            <a:endParaRPr lang="cs-CZ" sz="1200" b="0" i="0" kern="1200" dirty="0" smtClean="0">
              <a:solidFill>
                <a:schemeClr val="tx1"/>
              </a:solidFill>
              <a:effectLst/>
              <a:latin typeface="+mn-lt"/>
              <a:ea typeface="+mn-ea"/>
              <a:cs typeface="+mn-cs"/>
            </a:endParaRPr>
          </a:p>
          <a:p>
            <a:r>
              <a:rPr lang="cs-CZ" sz="1200" b="0" i="0" u="none" strike="noStrike" kern="1200" dirty="0" smtClean="0">
                <a:solidFill>
                  <a:schemeClr val="tx1"/>
                </a:solidFill>
                <a:effectLst/>
                <a:latin typeface="+mn-lt"/>
                <a:ea typeface="+mn-ea"/>
                <a:cs typeface="+mn-cs"/>
                <a:hlinkClick r:id="rId16" tooltip="Metrologie"/>
              </a:rPr>
              <a:t>Metrologie</a:t>
            </a:r>
            <a:r>
              <a:rPr lang="cs-CZ" sz="1200" b="0" i="0" kern="1200" dirty="0" smtClean="0">
                <a:solidFill>
                  <a:schemeClr val="tx1"/>
                </a:solidFill>
                <a:effectLst/>
                <a:latin typeface="+mn-lt"/>
                <a:ea typeface="+mn-ea"/>
                <a:cs typeface="+mn-cs"/>
              </a:rPr>
              <a:t> – nauka o mírách a vahách</a:t>
            </a:r>
          </a:p>
          <a:p>
            <a:r>
              <a:rPr lang="cs-CZ" sz="1200" b="0" i="0" kern="1200" dirty="0" smtClean="0">
                <a:solidFill>
                  <a:schemeClr val="tx1"/>
                </a:solidFill>
                <a:effectLst/>
                <a:latin typeface="+mn-lt"/>
                <a:ea typeface="+mn-ea"/>
                <a:cs typeface="+mn-cs"/>
              </a:rPr>
              <a:t>Mezi pomocné vědy historické se nověji řadí i některé další, v určitých případech spíše přírodovědné, disciplíny:</a:t>
            </a:r>
          </a:p>
          <a:p>
            <a:r>
              <a:rPr lang="cs-CZ" sz="1200" b="0" i="0" u="none" strike="noStrike" kern="1200" dirty="0" smtClean="0">
                <a:solidFill>
                  <a:schemeClr val="tx1"/>
                </a:solidFill>
                <a:effectLst/>
                <a:latin typeface="+mn-lt"/>
                <a:ea typeface="+mn-ea"/>
                <a:cs typeface="+mn-cs"/>
                <a:hlinkClick r:id="rId17" tooltip="Paleopatologie"/>
              </a:rPr>
              <a:t>Paleopatologie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8" tooltip="Dějiny lékařství"/>
              </a:rPr>
              <a:t>dějiny lékařství</a:t>
            </a:r>
            <a:endParaRPr lang="cs-CZ" sz="1200" b="0" i="0" kern="1200" dirty="0" smtClean="0">
              <a:solidFill>
                <a:schemeClr val="tx1"/>
              </a:solidFill>
              <a:effectLst/>
              <a:latin typeface="+mn-lt"/>
              <a:ea typeface="+mn-ea"/>
              <a:cs typeface="+mn-cs"/>
            </a:endParaRPr>
          </a:p>
          <a:p>
            <a:r>
              <a:rPr lang="cs-CZ" sz="1200" b="0" i="0" u="none" strike="noStrike" kern="1200" dirty="0" smtClean="0">
                <a:solidFill>
                  <a:schemeClr val="tx1"/>
                </a:solidFill>
                <a:effectLst/>
                <a:latin typeface="+mn-lt"/>
                <a:ea typeface="+mn-ea"/>
                <a:cs typeface="+mn-cs"/>
                <a:hlinkClick r:id="rId19" tooltip="Historická geografie"/>
              </a:rPr>
              <a:t>Historická geografie</a:t>
            </a:r>
            <a:r>
              <a:rPr lang="cs-CZ" sz="1200" b="0" i="0" u="none" strike="noStrike" kern="1200" baseline="30000" dirty="0" smtClean="0">
                <a:solidFill>
                  <a:schemeClr val="tx1"/>
                </a:solidFill>
                <a:effectLst/>
                <a:latin typeface="+mn-lt"/>
                <a:ea typeface="+mn-ea"/>
                <a:cs typeface="+mn-cs"/>
                <a:hlinkClick r:id="rId20"/>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Historická kartografie - nauka o mapách</a:t>
            </a:r>
            <a:r>
              <a:rPr lang="cs-CZ" sz="1200" b="0" i="0" u="none" strike="noStrike" kern="1200" baseline="30000" dirty="0" smtClean="0">
                <a:solidFill>
                  <a:schemeClr val="tx1"/>
                </a:solidFill>
                <a:effectLst/>
                <a:latin typeface="+mn-lt"/>
                <a:ea typeface="+mn-ea"/>
                <a:cs typeface="+mn-cs"/>
                <a:hlinkClick r:id="rId21"/>
              </a:rPr>
              <a:t>[2]</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Historická statistika</a:t>
            </a:r>
          </a:p>
          <a:p>
            <a:r>
              <a:rPr lang="cs-CZ" sz="1200" b="0" i="0" u="none" strike="noStrike" kern="1200" dirty="0" smtClean="0">
                <a:solidFill>
                  <a:schemeClr val="tx1"/>
                </a:solidFill>
                <a:effectLst/>
                <a:latin typeface="+mn-lt"/>
                <a:ea typeface="+mn-ea"/>
                <a:cs typeface="+mn-cs"/>
                <a:hlinkClick r:id="rId22" tooltip="Kampanologie"/>
              </a:rPr>
              <a:t>Kampanologie</a:t>
            </a:r>
            <a:r>
              <a:rPr lang="cs-CZ" sz="1200" b="0" i="0" kern="1200" dirty="0" smtClean="0">
                <a:solidFill>
                  <a:schemeClr val="tx1"/>
                </a:solidFill>
                <a:effectLst/>
                <a:latin typeface="+mn-lt"/>
                <a:ea typeface="+mn-ea"/>
                <a:cs typeface="+mn-cs"/>
              </a:rPr>
              <a:t> – nauka o zvonech a zvonařství</a:t>
            </a: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4</a:t>
            </a:fld>
            <a:endParaRPr lang="cs-CZ"/>
          </a:p>
        </p:txBody>
      </p:sp>
    </p:spTree>
    <p:extLst>
      <p:ext uri="{BB962C8B-B14F-4D97-AF65-F5344CB8AC3E}">
        <p14:creationId xmlns:p14="http://schemas.microsoft.com/office/powerpoint/2010/main" val="125680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5</a:t>
            </a:fld>
            <a:endParaRPr lang="cs-CZ"/>
          </a:p>
        </p:txBody>
      </p:sp>
    </p:spTree>
    <p:extLst>
      <p:ext uri="{BB962C8B-B14F-4D97-AF65-F5344CB8AC3E}">
        <p14:creationId xmlns:p14="http://schemas.microsoft.com/office/powerpoint/2010/main" val="140796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cap="all" dirty="0" smtClean="0">
                <a:solidFill>
                  <a:schemeClr val="tx1"/>
                </a:solidFill>
                <a:effectLst/>
                <a:latin typeface="+mn-lt"/>
                <a:ea typeface="+mn-ea"/>
                <a:cs typeface="+mn-cs"/>
              </a:rPr>
              <a:t>poměr historie k jiným vědním oborům</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Veškeré lidské vědění má vnitřní souvislost. Proto nelze pokládat hranice mezi jednotlivými vědeckými disciplínami za nepřekročitelné ohrady. </a:t>
            </a:r>
          </a:p>
          <a:p>
            <a:r>
              <a:rPr lang="cs-CZ" sz="1200" kern="1200" dirty="0" smtClean="0">
                <a:solidFill>
                  <a:schemeClr val="tx1"/>
                </a:solidFill>
                <a:effectLst/>
                <a:latin typeface="+mn-lt"/>
                <a:ea typeface="+mn-ea"/>
                <a:cs typeface="+mn-cs"/>
              </a:rPr>
              <a:t>Naopak - vědy se mnohonásobně podporují. </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Celou soustavu bádání přirovnal </a:t>
            </a:r>
            <a:r>
              <a:rPr lang="cs-CZ" sz="1200" kern="1200" dirty="0" err="1" smtClean="0">
                <a:solidFill>
                  <a:schemeClr val="tx1"/>
                </a:solidFill>
                <a:effectLst/>
                <a:latin typeface="+mn-lt"/>
                <a:ea typeface="+mn-ea"/>
                <a:cs typeface="+mn-cs"/>
              </a:rPr>
              <a:t>Bernheim</a:t>
            </a:r>
            <a:r>
              <a:rPr lang="cs-CZ" sz="1200" kern="1200" dirty="0" smtClean="0">
                <a:solidFill>
                  <a:schemeClr val="tx1"/>
                </a:solidFill>
                <a:effectLst/>
                <a:latin typeface="+mn-lt"/>
                <a:ea typeface="+mn-ea"/>
                <a:cs typeface="+mn-cs"/>
              </a:rPr>
              <a:t> ke stavbě, na které jsou zaměstnáni dělníci nejrůznějších oborů, kteří pracují každý na svém úseku, ale dohromady vytvářejí budovu. </a:t>
            </a:r>
          </a:p>
          <a:p>
            <a:r>
              <a:rPr lang="cs-CZ" sz="1200" kern="1200" dirty="0" smtClean="0">
                <a:solidFill>
                  <a:schemeClr val="tx1"/>
                </a:solidFill>
                <a:effectLst/>
                <a:latin typeface="+mn-lt"/>
                <a:ea typeface="+mn-ea"/>
                <a:cs typeface="+mn-cs"/>
              </a:rPr>
              <a:t>Je jasné, že historie věnující se činností lidí jako společenských bytostí bude mít četné a úzké vztahy k jiným oborům.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Nejblíže má k </a:t>
            </a:r>
            <a:r>
              <a:rPr lang="cs-CZ" sz="1200" b="1" kern="1200" dirty="0" smtClean="0">
                <a:solidFill>
                  <a:schemeClr val="tx1"/>
                </a:solidFill>
                <a:effectLst/>
                <a:latin typeface="+mn-lt"/>
                <a:ea typeface="+mn-ea"/>
                <a:cs typeface="+mn-cs"/>
              </a:rPr>
              <a:t>PVH</a:t>
            </a:r>
            <a:r>
              <a:rPr lang="cs-CZ" sz="1200" kern="1200" dirty="0" smtClean="0">
                <a:solidFill>
                  <a:schemeClr val="tx1"/>
                </a:solidFill>
                <a:effectLst/>
                <a:latin typeface="+mn-lt"/>
                <a:ea typeface="+mn-ea"/>
                <a:cs typeface="+mn-cs"/>
              </a:rPr>
              <a:t>. Ke každodenní potřebě každého historika slouží PVH,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6</a:t>
            </a:fld>
            <a:endParaRPr lang="cs-CZ"/>
          </a:p>
        </p:txBody>
      </p:sp>
    </p:spTree>
    <p:extLst>
      <p:ext uri="{BB962C8B-B14F-4D97-AF65-F5344CB8AC3E}">
        <p14:creationId xmlns:p14="http://schemas.microsoft.com/office/powerpoint/2010/main" val="274011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 přírodních věd historie využívá především </a:t>
            </a:r>
            <a:r>
              <a:rPr lang="cs-CZ" sz="1200" b="1" kern="1200" dirty="0" smtClean="0">
                <a:solidFill>
                  <a:schemeClr val="tx1"/>
                </a:solidFill>
                <a:effectLst/>
                <a:latin typeface="+mn-lt"/>
                <a:ea typeface="+mn-ea"/>
                <a:cs typeface="+mn-cs"/>
              </a:rPr>
              <a:t>antropogeografii </a:t>
            </a:r>
            <a:r>
              <a:rPr lang="cs-CZ" sz="1200" kern="1200" dirty="0" smtClean="0">
                <a:solidFill>
                  <a:schemeClr val="tx1"/>
                </a:solidFill>
                <a:effectLst/>
                <a:latin typeface="+mn-lt"/>
                <a:ea typeface="+mn-ea"/>
                <a:cs typeface="+mn-cs"/>
              </a:rPr>
              <a:t>(zeměpis člověka), která zkoumá všeobecné vlivy okolí na poměry a osudy národů, jakož i  opačně působení národů na okolí. </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Zpočátku převládá geografického determinismus (až do začátku 20. stol), </a:t>
            </a:r>
            <a:r>
              <a:rPr lang="cs-CZ" sz="1200" kern="1200" dirty="0" err="1" smtClean="0">
                <a:solidFill>
                  <a:schemeClr val="tx1"/>
                </a:solidFill>
                <a:effectLst/>
                <a:latin typeface="+mn-lt"/>
                <a:ea typeface="+mn-ea"/>
                <a:cs typeface="+mn-cs"/>
              </a:rPr>
              <a:t>francouzká</a:t>
            </a:r>
            <a:r>
              <a:rPr lang="cs-CZ" sz="1200" kern="1200" dirty="0" smtClean="0">
                <a:solidFill>
                  <a:schemeClr val="tx1"/>
                </a:solidFill>
                <a:effectLst/>
                <a:latin typeface="+mn-lt"/>
                <a:ea typeface="+mn-ea"/>
                <a:cs typeface="+mn-cs"/>
              </a:rPr>
              <a:t> škola kolem P. M. </a:t>
            </a:r>
            <a:r>
              <a:rPr lang="cs-CZ" sz="1200" kern="1200" dirty="0" err="1" smtClean="0">
                <a:solidFill>
                  <a:schemeClr val="tx1"/>
                </a:solidFill>
                <a:effectLst/>
                <a:latin typeface="+mn-lt"/>
                <a:ea typeface="+mn-ea"/>
                <a:cs typeface="+mn-cs"/>
              </a:rPr>
              <a:t>Vidala</a:t>
            </a:r>
            <a:r>
              <a:rPr lang="cs-CZ" sz="1200" kern="1200" dirty="0" smtClean="0">
                <a:solidFill>
                  <a:schemeClr val="tx1"/>
                </a:solidFill>
                <a:effectLst/>
                <a:latin typeface="+mn-lt"/>
                <a:ea typeface="+mn-ea"/>
                <a:cs typeface="+mn-cs"/>
              </a:rPr>
              <a:t> de la </a:t>
            </a:r>
            <a:r>
              <a:rPr lang="cs-CZ" sz="1200" kern="1200" dirty="0" err="1" smtClean="0">
                <a:solidFill>
                  <a:schemeClr val="tx1"/>
                </a:solidFill>
                <a:effectLst/>
                <a:latin typeface="+mn-lt"/>
                <a:ea typeface="+mn-ea"/>
                <a:cs typeface="+mn-cs"/>
              </a:rPr>
              <a:t>Blanche</a:t>
            </a:r>
            <a:r>
              <a:rPr lang="cs-CZ" sz="1200" kern="1200" dirty="0" smtClean="0">
                <a:solidFill>
                  <a:schemeClr val="tx1"/>
                </a:solidFill>
                <a:effectLst/>
                <a:latin typeface="+mn-lt"/>
                <a:ea typeface="+mn-ea"/>
                <a:cs typeface="+mn-cs"/>
              </a:rPr>
              <a:t> přinesla změnu (byť je stále </a:t>
            </a:r>
            <a:r>
              <a:rPr lang="cs-CZ" sz="1200" kern="1200" dirty="0" err="1" smtClean="0">
                <a:solidFill>
                  <a:schemeClr val="tx1"/>
                </a:solidFill>
                <a:effectLst/>
                <a:latin typeface="+mn-lt"/>
                <a:ea typeface="+mn-ea"/>
                <a:cs typeface="+mn-cs"/>
              </a:rPr>
              <a:t>řaděn</a:t>
            </a:r>
            <a:r>
              <a:rPr lang="cs-CZ" sz="1200" kern="1200" dirty="0" smtClean="0">
                <a:solidFill>
                  <a:schemeClr val="tx1"/>
                </a:solidFill>
                <a:effectLst/>
                <a:latin typeface="+mn-lt"/>
                <a:ea typeface="+mn-ea"/>
                <a:cs typeface="+mn-cs"/>
              </a:rPr>
              <a:t> k deterministům)</a:t>
            </a:r>
            <a:br>
              <a:rPr lang="cs-CZ" sz="1200" kern="1200" dirty="0" smtClean="0">
                <a:solidFill>
                  <a:schemeClr val="tx1"/>
                </a:solidFill>
                <a:effectLst/>
                <a:latin typeface="+mn-lt"/>
                <a:ea typeface="+mn-ea"/>
                <a:cs typeface="+mn-cs"/>
              </a:rPr>
            </a:b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Paul </a:t>
            </a:r>
            <a:r>
              <a:rPr lang="cs-CZ" sz="1200" b="1" i="0" kern="1200" dirty="0" err="1" smtClean="0">
                <a:solidFill>
                  <a:schemeClr val="tx1"/>
                </a:solidFill>
                <a:effectLst/>
                <a:latin typeface="+mn-lt"/>
                <a:ea typeface="+mn-ea"/>
                <a:cs typeface="+mn-cs"/>
              </a:rPr>
              <a:t>Vidal</a:t>
            </a:r>
            <a:r>
              <a:rPr lang="cs-CZ" sz="1200" b="1" i="0" kern="1200" dirty="0" smtClean="0">
                <a:solidFill>
                  <a:schemeClr val="tx1"/>
                </a:solidFill>
                <a:effectLst/>
                <a:latin typeface="+mn-lt"/>
                <a:ea typeface="+mn-ea"/>
                <a:cs typeface="+mn-cs"/>
              </a:rPr>
              <a:t> de la </a:t>
            </a:r>
            <a:r>
              <a:rPr lang="cs-CZ" sz="1200" b="1" i="0" kern="1200" dirty="0" err="1" smtClean="0">
                <a:solidFill>
                  <a:schemeClr val="tx1"/>
                </a:solidFill>
                <a:effectLst/>
                <a:latin typeface="+mn-lt"/>
                <a:ea typeface="+mn-ea"/>
                <a:cs typeface="+mn-cs"/>
              </a:rPr>
              <a:t>Blache</a:t>
            </a:r>
            <a:r>
              <a:rPr lang="cs-CZ" sz="1200" b="1" i="0"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Je považován za zakladatele moderní francouzské </a:t>
            </a:r>
            <a:r>
              <a:rPr lang="cs-CZ" sz="1200" b="0" i="0" u="none" strike="noStrike" kern="1200" dirty="0" smtClean="0">
                <a:solidFill>
                  <a:schemeClr val="tx1"/>
                </a:solidFill>
                <a:effectLst/>
                <a:latin typeface="+mn-lt"/>
                <a:ea typeface="+mn-ea"/>
                <a:cs typeface="+mn-cs"/>
                <a:hlinkClick r:id="rId3" tooltip="Geografie"/>
              </a:rPr>
              <a:t>geografie</a:t>
            </a:r>
            <a:r>
              <a:rPr lang="cs-CZ" sz="1200" b="0" i="0" kern="1200" dirty="0" smtClean="0">
                <a:solidFill>
                  <a:schemeClr val="tx1"/>
                </a:solidFill>
                <a:effectLst/>
                <a:latin typeface="+mn-lt"/>
                <a:ea typeface="+mn-ea"/>
                <a:cs typeface="+mn-cs"/>
              </a:rPr>
              <a:t> a rovněž za zakladatele francouzské </a:t>
            </a:r>
            <a:r>
              <a:rPr lang="cs-CZ" sz="1200" b="0" i="0" u="none" strike="noStrike" kern="1200" dirty="0" smtClean="0">
                <a:solidFill>
                  <a:schemeClr val="tx1"/>
                </a:solidFill>
                <a:effectLst/>
                <a:latin typeface="+mn-lt"/>
                <a:ea typeface="+mn-ea"/>
                <a:cs typeface="+mn-cs"/>
                <a:hlinkClick r:id="rId4" tooltip="Geopolitika"/>
              </a:rPr>
              <a:t>geopolitické</a:t>
            </a:r>
            <a:r>
              <a:rPr lang="cs-CZ" sz="1200" b="0" i="0" kern="1200" dirty="0" smtClean="0">
                <a:solidFill>
                  <a:schemeClr val="tx1"/>
                </a:solidFill>
                <a:effectLst/>
                <a:latin typeface="+mn-lt"/>
                <a:ea typeface="+mn-ea"/>
                <a:cs typeface="+mn-cs"/>
              </a:rPr>
              <a:t> školy. Je autorem myšlenky </a:t>
            </a:r>
            <a:r>
              <a:rPr lang="cs-CZ" sz="1200" b="0" i="1" kern="1200" dirty="0" err="1" smtClean="0">
                <a:solidFill>
                  <a:schemeClr val="tx1"/>
                </a:solidFill>
                <a:effectLst/>
                <a:latin typeface="+mn-lt"/>
                <a:ea typeface="+mn-ea"/>
                <a:cs typeface="+mn-cs"/>
              </a:rPr>
              <a:t>genre</a:t>
            </a:r>
            <a:r>
              <a:rPr lang="cs-CZ" sz="1200" b="0" i="1" kern="1200" dirty="0" smtClean="0">
                <a:solidFill>
                  <a:schemeClr val="tx1"/>
                </a:solidFill>
                <a:effectLst/>
                <a:latin typeface="+mn-lt"/>
                <a:ea typeface="+mn-ea"/>
                <a:cs typeface="+mn-cs"/>
              </a:rPr>
              <a:t> de </a:t>
            </a:r>
            <a:r>
              <a:rPr lang="cs-CZ" sz="1200" b="0" i="1" kern="1200" dirty="0" err="1" smtClean="0">
                <a:solidFill>
                  <a:schemeClr val="tx1"/>
                </a:solidFill>
                <a:effectLst/>
                <a:latin typeface="+mn-lt"/>
                <a:ea typeface="+mn-ea"/>
                <a:cs typeface="+mn-cs"/>
              </a:rPr>
              <a:t>vie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way</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of</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life</a:t>
            </a:r>
            <a:r>
              <a:rPr lang="cs-CZ" sz="1200" b="0" i="1" kern="1200" dirty="0" smtClean="0">
                <a:solidFill>
                  <a:schemeClr val="tx1"/>
                </a:solidFill>
                <a:effectLst/>
                <a:latin typeface="+mn-lt"/>
                <a:ea typeface="+mn-ea"/>
                <a:cs typeface="+mn-cs"/>
              </a:rPr>
              <a:t>-způsob života, životní styl) - </a:t>
            </a:r>
            <a:r>
              <a:rPr lang="cs-CZ" sz="1200" b="0" i="0" kern="1200" dirty="0" smtClean="0">
                <a:solidFill>
                  <a:schemeClr val="tx1"/>
                </a:solidFill>
                <a:effectLst/>
                <a:latin typeface="+mn-lt"/>
                <a:ea typeface="+mn-ea"/>
                <a:cs typeface="+mn-cs"/>
              </a:rPr>
              <a:t>ovlivňování přírody člověkem – podle jeho představ již příroda (a její geografické rysy) už nebyli určujícími faktory pro rozvoj člověka, ale jen rámec pro rozvoj společnosti – důležitý zůstával</a:t>
            </a:r>
            <a:r>
              <a:rPr lang="cs-CZ" sz="1200" b="0" i="0" kern="1200" baseline="0" dirty="0" smtClean="0">
                <a:solidFill>
                  <a:schemeClr val="tx1"/>
                </a:solidFill>
                <a:effectLst/>
                <a:latin typeface="+mn-lt"/>
                <a:ea typeface="+mn-ea"/>
                <a:cs typeface="+mn-cs"/>
              </a:rPr>
              <a:t> samostatný a iniciativní </a:t>
            </a:r>
            <a:r>
              <a:rPr lang="cs-CZ" sz="1200" b="0" i="0" kern="1200" dirty="0" smtClean="0">
                <a:solidFill>
                  <a:schemeClr val="tx1"/>
                </a:solidFill>
                <a:effectLst/>
                <a:latin typeface="+mn-lt"/>
                <a:ea typeface="+mn-ea"/>
                <a:cs typeface="+mn-cs"/>
              </a:rPr>
              <a:t>člověk, který mohl</a:t>
            </a:r>
            <a:r>
              <a:rPr lang="cs-CZ" sz="1200" b="0" i="0" kern="1200" baseline="0" dirty="0" smtClean="0">
                <a:solidFill>
                  <a:schemeClr val="tx1"/>
                </a:solidFill>
                <a:effectLst/>
                <a:latin typeface="+mn-lt"/>
                <a:ea typeface="+mn-ea"/>
                <a:cs typeface="+mn-cs"/>
              </a:rPr>
              <a:t> a nemusel </a:t>
            </a:r>
            <a:r>
              <a:rPr lang="cs-CZ" sz="1200" b="0" i="0" kern="1200" dirty="0" smtClean="0">
                <a:solidFill>
                  <a:schemeClr val="tx1"/>
                </a:solidFill>
                <a:effectLst/>
                <a:latin typeface="+mn-lt"/>
                <a:ea typeface="+mn-ea"/>
                <a:cs typeface="+mn-cs"/>
              </a:rPr>
              <a:t>geografické prostředí využít. Onen životní styl (nějakého konkrétního regionu) odráží ekonomické, sociální, ideologické a psychologické identity vtisknuté krajině. Ovlivnil meziválečnou </a:t>
            </a:r>
            <a:r>
              <a:rPr lang="cs-CZ" sz="1200" b="0" i="0" u="none" strike="noStrike" kern="1200" dirty="0" smtClean="0">
                <a:solidFill>
                  <a:schemeClr val="tx1"/>
                </a:solidFill>
                <a:effectLst/>
                <a:latin typeface="+mn-lt"/>
                <a:ea typeface="+mn-ea"/>
                <a:cs typeface="+mn-cs"/>
                <a:hlinkClick r:id="rId5" tooltip="Československo"/>
              </a:rPr>
              <a:t>československou</a:t>
            </a:r>
            <a:r>
              <a:rPr lang="cs-CZ" sz="1200" b="0" i="0" kern="1200" dirty="0" smtClean="0">
                <a:solidFill>
                  <a:schemeClr val="tx1"/>
                </a:solidFill>
                <a:effectLst/>
                <a:latin typeface="+mn-lt"/>
                <a:ea typeface="+mn-ea"/>
                <a:cs typeface="+mn-cs"/>
              </a:rPr>
              <a:t> geografickou školu.</a:t>
            </a:r>
            <a:endParaRPr lang="cs-CZ" sz="1200" b="0" i="0" u="none" strike="noStrike"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1" kern="1200" dirty="0" err="1" smtClean="0">
                <a:solidFill>
                  <a:schemeClr val="tx1"/>
                </a:solidFill>
                <a:effectLst/>
                <a:latin typeface="+mn-lt"/>
                <a:ea typeface="+mn-ea"/>
                <a:cs typeface="+mn-cs"/>
              </a:rPr>
              <a:t>genre</a:t>
            </a:r>
            <a:r>
              <a:rPr lang="cs-CZ" sz="1200" b="0" i="1" kern="1200" dirty="0" smtClean="0">
                <a:solidFill>
                  <a:schemeClr val="tx1"/>
                </a:solidFill>
                <a:effectLst/>
                <a:latin typeface="+mn-lt"/>
                <a:ea typeface="+mn-ea"/>
                <a:cs typeface="+mn-cs"/>
              </a:rPr>
              <a:t> de </a:t>
            </a:r>
            <a:r>
              <a:rPr lang="cs-CZ" sz="1200" b="0" i="1" kern="1200" dirty="0" err="1" smtClean="0">
                <a:solidFill>
                  <a:schemeClr val="tx1"/>
                </a:solidFill>
                <a:effectLst/>
                <a:latin typeface="+mn-lt"/>
                <a:ea typeface="+mn-ea"/>
                <a:cs typeface="+mn-cs"/>
              </a:rPr>
              <a:t>vie</a:t>
            </a:r>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7</a:t>
            </a:fld>
            <a:endParaRPr lang="cs-CZ"/>
          </a:p>
        </p:txBody>
      </p:sp>
    </p:spTree>
    <p:extLst>
      <p:ext uri="{BB962C8B-B14F-4D97-AF65-F5344CB8AC3E}">
        <p14:creationId xmlns:p14="http://schemas.microsoft.com/office/powerpoint/2010/main" val="173996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USA navázali na </a:t>
            </a:r>
            <a:r>
              <a:rPr lang="cs-CZ" sz="1200" kern="1200" dirty="0" err="1" smtClean="0">
                <a:solidFill>
                  <a:schemeClr val="tx1"/>
                </a:solidFill>
                <a:effectLst/>
                <a:latin typeface="+mn-lt"/>
                <a:ea typeface="+mn-ea"/>
                <a:cs typeface="+mn-cs"/>
              </a:rPr>
              <a:t>Ratzela</a:t>
            </a:r>
            <a:r>
              <a:rPr lang="cs-CZ" sz="1200" kern="1200" dirty="0" smtClean="0">
                <a:solidFill>
                  <a:schemeClr val="tx1"/>
                </a:solidFill>
                <a:effectLst/>
                <a:latin typeface="+mn-lt"/>
                <a:ea typeface="+mn-ea"/>
                <a:cs typeface="+mn-cs"/>
              </a:rPr>
              <a:t> školou environmentalismu (E. C. </a:t>
            </a:r>
            <a:r>
              <a:rPr lang="cs-CZ" sz="1200" kern="1200" dirty="0" err="1" smtClean="0">
                <a:solidFill>
                  <a:schemeClr val="tx1"/>
                </a:solidFill>
                <a:effectLst/>
                <a:latin typeface="+mn-lt"/>
                <a:ea typeface="+mn-ea"/>
                <a:cs typeface="+mn-cs"/>
              </a:rPr>
              <a:t>Semplová</a:t>
            </a:r>
            <a:r>
              <a:rPr lang="cs-CZ" sz="1200" kern="1200" dirty="0" smtClean="0">
                <a:solidFill>
                  <a:schemeClr val="tx1"/>
                </a:solidFill>
                <a:effectLst/>
                <a:latin typeface="+mn-lt"/>
                <a:ea typeface="+mn-ea"/>
                <a:cs typeface="+mn-cs"/>
              </a:rPr>
              <a:t>, E. </a:t>
            </a:r>
            <a:r>
              <a:rPr lang="cs-CZ" sz="1200" kern="1200" dirty="0" err="1" smtClean="0">
                <a:solidFill>
                  <a:schemeClr val="tx1"/>
                </a:solidFill>
                <a:effectLst/>
                <a:latin typeface="+mn-lt"/>
                <a:ea typeface="+mn-ea"/>
                <a:cs typeface="+mn-cs"/>
              </a:rPr>
              <a:t>Huntington</a:t>
            </a:r>
            <a:r>
              <a:rPr lang="cs-CZ" sz="1200" kern="1200" dirty="0" smtClean="0">
                <a:solidFill>
                  <a:schemeClr val="tx1"/>
                </a:solidFill>
                <a:effectLst/>
                <a:latin typeface="+mn-lt"/>
                <a:ea typeface="+mn-ea"/>
                <a:cs typeface="+mn-cs"/>
              </a:rPr>
              <a:t>). </a:t>
            </a:r>
            <a:br>
              <a:rPr lang="cs-CZ" sz="1200" kern="1200" dirty="0" smtClean="0">
                <a:solidFill>
                  <a:schemeClr val="tx1"/>
                </a:solidFill>
                <a:effectLst/>
                <a:latin typeface="+mn-lt"/>
                <a:ea typeface="+mn-ea"/>
                <a:cs typeface="+mn-cs"/>
              </a:rPr>
            </a:br>
            <a:r>
              <a:rPr lang="cs-CZ" sz="1200" kern="1200" dirty="0" err="1" smtClean="0">
                <a:solidFill>
                  <a:schemeClr val="tx1"/>
                </a:solidFill>
                <a:effectLst/>
                <a:latin typeface="+mn-lt"/>
                <a:ea typeface="+mn-ea"/>
                <a:cs typeface="+mn-cs"/>
              </a:rPr>
              <a:t>Huntington</a:t>
            </a:r>
            <a:r>
              <a:rPr lang="cs-CZ" sz="1200" kern="1200" dirty="0" smtClean="0">
                <a:solidFill>
                  <a:schemeClr val="tx1"/>
                </a:solidFill>
                <a:effectLst/>
                <a:latin typeface="+mn-lt"/>
                <a:ea typeface="+mn-ea"/>
                <a:cs typeface="+mn-cs"/>
              </a:rPr>
              <a:t> (střet civilizací) -  na základě </a:t>
            </a:r>
            <a:r>
              <a:rPr lang="cs-CZ" sz="1200" kern="1200" dirty="0" err="1" smtClean="0">
                <a:solidFill>
                  <a:schemeClr val="tx1"/>
                </a:solidFill>
                <a:effectLst/>
                <a:latin typeface="+mn-lt"/>
                <a:ea typeface="+mn-ea"/>
                <a:cs typeface="+mn-cs"/>
              </a:rPr>
              <a:t>statist</a:t>
            </a:r>
            <a:r>
              <a:rPr lang="cs-CZ" sz="1200" kern="1200" dirty="0" smtClean="0">
                <a:solidFill>
                  <a:schemeClr val="tx1"/>
                </a:solidFill>
                <a:effectLst/>
                <a:latin typeface="+mn-lt"/>
                <a:ea typeface="+mn-ea"/>
                <a:cs typeface="+mn-cs"/>
              </a:rPr>
              <a:t>. údajů z demografie, klimatologie a historie prokázat souvislost mezi změnami klimatu a pokrokem nebo úpadkem civilizací, podnebí přímo působí na zdraví populace, fyzickou a duchovní aktivitu i produktivitu práce (fr. vědci E. </a:t>
            </a:r>
            <a:r>
              <a:rPr lang="cs-CZ" sz="1200" kern="1200" dirty="0" err="1" smtClean="0">
                <a:solidFill>
                  <a:schemeClr val="tx1"/>
                </a:solidFill>
                <a:effectLst/>
                <a:latin typeface="+mn-lt"/>
                <a:ea typeface="+mn-ea"/>
                <a:cs typeface="+mn-cs"/>
              </a:rPr>
              <a:t>Demolinse</a:t>
            </a:r>
            <a:r>
              <a:rPr lang="cs-CZ" sz="1200" kern="1200" dirty="0" smtClean="0">
                <a:solidFill>
                  <a:schemeClr val="tx1"/>
                </a:solidFill>
                <a:effectLst/>
                <a:latin typeface="+mn-lt"/>
                <a:ea typeface="+mn-ea"/>
                <a:cs typeface="+mn-cs"/>
              </a:rPr>
              <a:t> a P. </a:t>
            </a:r>
            <a:r>
              <a:rPr lang="cs-CZ" sz="1200" kern="1200" dirty="0" err="1" smtClean="0">
                <a:solidFill>
                  <a:schemeClr val="tx1"/>
                </a:solidFill>
                <a:effectLst/>
                <a:latin typeface="+mn-lt"/>
                <a:ea typeface="+mn-ea"/>
                <a:cs typeface="+mn-cs"/>
              </a:rPr>
              <a:t>Mougeolea</a:t>
            </a:r>
            <a:r>
              <a:rPr lang="cs-CZ" sz="1200" kern="1200" dirty="0" smtClean="0">
                <a:solidFill>
                  <a:schemeClr val="tx1"/>
                </a:solidFill>
                <a:effectLst/>
                <a:latin typeface="+mn-lt"/>
                <a:ea typeface="+mn-ea"/>
                <a:cs typeface="+mn-cs"/>
              </a:rPr>
              <a:t> už před ním naznačili pozvolný</a:t>
            </a:r>
            <a:r>
              <a:rPr lang="cs-CZ" sz="1200" kern="1200" baseline="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geogr</a:t>
            </a:r>
            <a:r>
              <a:rPr lang="cs-CZ" sz="1200" kern="1200" dirty="0" smtClean="0">
                <a:solidFill>
                  <a:schemeClr val="tx1"/>
                </a:solidFill>
                <a:effectLst/>
                <a:latin typeface="+mn-lt"/>
                <a:ea typeface="+mn-ea"/>
                <a:cs typeface="+mn-cs"/>
              </a:rPr>
              <a:t>. přesunu ohnisek civilizací z euroasijských oblastí do chladnějšího a různorodějšího prostředí </a:t>
            </a:r>
            <a:r>
              <a:rPr lang="cs-CZ" sz="1200" kern="1200" dirty="0" err="1" smtClean="0">
                <a:solidFill>
                  <a:schemeClr val="tx1"/>
                </a:solidFill>
                <a:effectLst/>
                <a:latin typeface="+mn-lt"/>
                <a:ea typeface="+mn-ea"/>
                <a:cs typeface="+mn-cs"/>
              </a:rPr>
              <a:t>severozáp</a:t>
            </a:r>
            <a:r>
              <a:rPr lang="cs-CZ" sz="1200" kern="1200" dirty="0" smtClean="0">
                <a:solidFill>
                  <a:schemeClr val="tx1"/>
                </a:solidFill>
                <a:effectLst/>
                <a:latin typeface="+mn-lt"/>
                <a:ea typeface="+mn-ea"/>
                <a:cs typeface="+mn-cs"/>
              </a:rPr>
              <a:t>. Evropy.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8</a:t>
            </a:fld>
            <a:endParaRPr lang="cs-CZ"/>
          </a:p>
        </p:txBody>
      </p:sp>
    </p:spTree>
    <p:extLst>
      <p:ext uri="{BB962C8B-B14F-4D97-AF65-F5344CB8AC3E}">
        <p14:creationId xmlns:p14="http://schemas.microsoft.com/office/powerpoint/2010/main" val="409208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Další vědou je </a:t>
            </a:r>
            <a:r>
              <a:rPr lang="cs-CZ" sz="1200" b="1" kern="1200" dirty="0" smtClean="0">
                <a:solidFill>
                  <a:schemeClr val="tx1"/>
                </a:solidFill>
                <a:effectLst/>
                <a:latin typeface="+mn-lt"/>
                <a:ea typeface="+mn-ea"/>
                <a:cs typeface="+mn-cs"/>
              </a:rPr>
              <a:t>antropologie</a:t>
            </a:r>
            <a:r>
              <a:rPr lang="cs-CZ" sz="1200" kern="1200" dirty="0" smtClean="0">
                <a:solidFill>
                  <a:schemeClr val="tx1"/>
                </a:solidFill>
                <a:effectLst/>
                <a:latin typeface="+mn-lt"/>
                <a:ea typeface="+mn-ea"/>
                <a:cs typeface="+mn-cs"/>
              </a:rPr>
              <a:t>, zkoumající původ a fylogenetický i ontogenetický vývoj člověka, vznik jeho plemen a normální variabilitu stavby lidského těla. </a:t>
            </a:r>
          </a:p>
          <a:p>
            <a:r>
              <a:rPr lang="cs-CZ" sz="1200" kern="1200" dirty="0" smtClean="0">
                <a:solidFill>
                  <a:schemeClr val="tx1"/>
                </a:solidFill>
                <a:effectLst/>
                <a:latin typeface="+mn-lt"/>
                <a:ea typeface="+mn-ea"/>
                <a:cs typeface="+mn-cs"/>
              </a:rPr>
              <a:t>Za zakladatele české antropologie je považován Lubor </a:t>
            </a:r>
            <a:r>
              <a:rPr lang="cs-CZ" sz="1200" kern="1200" dirty="0" err="1" smtClean="0">
                <a:solidFill>
                  <a:schemeClr val="tx1"/>
                </a:solidFill>
                <a:effectLst/>
                <a:latin typeface="+mn-lt"/>
                <a:ea typeface="+mn-ea"/>
                <a:cs typeface="+mn-cs"/>
              </a:rPr>
              <a:t>Niederle</a:t>
            </a:r>
            <a:r>
              <a:rPr lang="cs-CZ" sz="1200" kern="1200" dirty="0" smtClean="0">
                <a:solidFill>
                  <a:schemeClr val="tx1"/>
                </a:solidFill>
                <a:effectLst/>
                <a:latin typeface="+mn-lt"/>
                <a:ea typeface="+mn-ea"/>
                <a:cs typeface="+mn-cs"/>
              </a:rPr>
              <a:t> (1865-1944), první profesor prehistorie na UK, zakladatel Archeologického ústavu a časopisu Český lid.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BUDIL, Ivo T., Mýtus, jazyk a kulturní antropologie, 2003 (2. vyd.)</a:t>
            </a:r>
          </a:p>
          <a:p>
            <a:r>
              <a:rPr lang="cs-CZ" sz="1200" kern="1200" dirty="0" smtClean="0">
                <a:solidFill>
                  <a:schemeClr val="tx1"/>
                </a:solidFill>
                <a:effectLst/>
                <a:latin typeface="+mn-lt"/>
                <a:ea typeface="+mn-ea"/>
                <a:cs typeface="+mn-cs"/>
              </a:rPr>
              <a:t>DÜLMEN, Richard van, Historická antropologie, 2002</a:t>
            </a:r>
          </a:p>
          <a:p>
            <a:r>
              <a:rPr lang="cs-CZ" sz="1200" kern="1200" dirty="0" smtClean="0">
                <a:solidFill>
                  <a:schemeClr val="tx1"/>
                </a:solidFill>
                <a:effectLst/>
                <a:latin typeface="+mn-lt"/>
                <a:ea typeface="+mn-ea"/>
                <a:cs typeface="+mn-cs"/>
              </a:rPr>
              <a:t>SOUKUP, V., Dějiny sociální a kulturní antropologie, Praha, Karolinum 1994</a:t>
            </a:r>
          </a:p>
          <a:p>
            <a:r>
              <a:rPr lang="cs-CZ" sz="1200" kern="1200" dirty="0" smtClean="0">
                <a:solidFill>
                  <a:schemeClr val="tx1"/>
                </a:solidFill>
                <a:effectLst/>
                <a:latin typeface="+mn-lt"/>
                <a:ea typeface="+mn-ea"/>
                <a:cs typeface="+mn-cs"/>
              </a:rPr>
              <a:t>WOLF, Josef, Integrální antropologie na prahu 21. století, 2002</a:t>
            </a:r>
          </a:p>
          <a:p>
            <a:r>
              <a:rPr lang="cs-CZ" sz="1200" kern="1200" dirty="0" smtClean="0">
                <a:solidFill>
                  <a:schemeClr val="tx1"/>
                </a:solidFill>
                <a:effectLst/>
                <a:latin typeface="+mn-lt"/>
                <a:ea typeface="+mn-ea"/>
                <a:cs typeface="+mn-cs"/>
              </a:rPr>
              <a:t>BALÍK ml., Stanislav, Trest smrti v dějinách, in: HO 1, 1990-1991, č. 1, s. 22-25  (18.-19. st.)</a:t>
            </a:r>
          </a:p>
          <a:p>
            <a:r>
              <a:rPr lang="cs-CZ" sz="1200" kern="1200" dirty="0" smtClean="0">
                <a:solidFill>
                  <a:schemeClr val="tx1"/>
                </a:solidFill>
                <a:effectLst/>
                <a:latin typeface="+mn-lt"/>
                <a:ea typeface="+mn-ea"/>
                <a:cs typeface="+mn-cs"/>
              </a:rPr>
              <a:t> </a:t>
            </a:r>
          </a:p>
          <a:p>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7162EBD-12DD-4AD8-B4AA-A756184F4ECC}" type="slidenum">
              <a:rPr lang="cs-CZ" smtClean="0"/>
              <a:t>9</a:t>
            </a:fld>
            <a:endParaRPr lang="cs-CZ"/>
          </a:p>
        </p:txBody>
      </p:sp>
    </p:spTree>
    <p:extLst>
      <p:ext uri="{BB962C8B-B14F-4D97-AF65-F5344CB8AC3E}">
        <p14:creationId xmlns:p14="http://schemas.microsoft.com/office/powerpoint/2010/main" val="21399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31926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329447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15938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377258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313730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14FCCAC-A583-43EE-B51F-C5FEBD8E09CC}" type="datetimeFigureOut">
              <a:rPr lang="cs-CZ" smtClean="0"/>
              <a:t>09.12.2021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119950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14FCCAC-A583-43EE-B51F-C5FEBD8E09CC}" type="datetimeFigureOut">
              <a:rPr lang="cs-CZ" smtClean="0"/>
              <a:t>09.12.2021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401840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14FCCAC-A583-43EE-B51F-C5FEBD8E09CC}" type="datetimeFigureOut">
              <a:rPr lang="cs-CZ" smtClean="0"/>
              <a:t>09.12.2021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8098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14FCCAC-A583-43EE-B51F-C5FEBD8E09CC}" type="datetimeFigureOut">
              <a:rPr lang="cs-CZ" smtClean="0"/>
              <a:t>09.12.2021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242189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4FCCAC-A583-43EE-B51F-C5FEBD8E09CC}" type="datetimeFigureOut">
              <a:rPr lang="cs-CZ" smtClean="0"/>
              <a:t>09.12.2021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351810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14FCCAC-A583-43EE-B51F-C5FEBD8E09CC}" type="datetimeFigureOut">
              <a:rPr lang="cs-CZ" smtClean="0"/>
              <a:t>09.12.2021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9DEA2A-17E8-4569-9477-16A2E0ED3E15}" type="slidenum">
              <a:rPr lang="cs-CZ" smtClean="0"/>
              <a:t>‹#›</a:t>
            </a:fld>
            <a:endParaRPr lang="cs-CZ"/>
          </a:p>
        </p:txBody>
      </p:sp>
    </p:spTree>
    <p:extLst>
      <p:ext uri="{BB962C8B-B14F-4D97-AF65-F5344CB8AC3E}">
        <p14:creationId xmlns:p14="http://schemas.microsoft.com/office/powerpoint/2010/main" val="44082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FCCAC-A583-43EE-B51F-C5FEBD8E09CC}" type="datetimeFigureOut">
              <a:rPr lang="cs-CZ" smtClean="0"/>
              <a:t>09.12.2021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EA2A-17E8-4569-9477-16A2E0ED3E15}" type="slidenum">
              <a:rPr lang="cs-CZ" smtClean="0"/>
              <a:t>‹#›</a:t>
            </a:fld>
            <a:endParaRPr lang="cs-CZ"/>
          </a:p>
        </p:txBody>
      </p:sp>
    </p:spTree>
    <p:extLst>
      <p:ext uri="{BB962C8B-B14F-4D97-AF65-F5344CB8AC3E}">
        <p14:creationId xmlns:p14="http://schemas.microsoft.com/office/powerpoint/2010/main" val="3923171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62243"/>
            <a:ext cx="9144000" cy="1834197"/>
          </a:xfrm>
        </p:spPr>
        <p:txBody>
          <a:bodyPr>
            <a:normAutofit/>
          </a:bodyPr>
          <a:lstStyle/>
          <a:p>
            <a:r>
              <a:rPr lang="cs-CZ" b="1" cap="all" dirty="0"/>
              <a:t>poměr historie k jiným vědním oborům</a:t>
            </a:r>
            <a:r>
              <a:rPr lang="cs-CZ" dirty="0"/>
              <a:t> </a:t>
            </a:r>
          </a:p>
        </p:txBody>
      </p:sp>
      <p:pic>
        <p:nvPicPr>
          <p:cNvPr id="2050" name="Picture 2" descr="38,570 Construction Worker Illustrations &amp;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996440"/>
            <a:ext cx="58293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9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Psychologie</a:t>
            </a:r>
            <a:endParaRPr lang="cs-CZ" dirty="0"/>
          </a:p>
        </p:txBody>
      </p:sp>
      <p:sp>
        <p:nvSpPr>
          <p:cNvPr id="3" name="Zástupný symbol pro obsah 2"/>
          <p:cNvSpPr>
            <a:spLocks noGrp="1"/>
          </p:cNvSpPr>
          <p:nvPr>
            <p:ph idx="1"/>
          </p:nvPr>
        </p:nvSpPr>
        <p:spPr>
          <a:xfrm>
            <a:off x="0" y="6236495"/>
            <a:ext cx="10515600" cy="873442"/>
          </a:xfrm>
        </p:spPr>
        <p:txBody>
          <a:bodyPr/>
          <a:lstStyle/>
          <a:p>
            <a:r>
              <a:rPr lang="cs-CZ" dirty="0"/>
              <a:t>FROMM, Erich, Psychoanalýza a </a:t>
            </a:r>
            <a:r>
              <a:rPr lang="cs-CZ" dirty="0" smtClean="0"/>
              <a:t>náboženství, 2003</a:t>
            </a:r>
            <a:endParaRPr lang="cs-CZ" dirty="0"/>
          </a:p>
        </p:txBody>
      </p:sp>
      <p:pic>
        <p:nvPicPr>
          <p:cNvPr id="2050" name="Picture 2" descr="VÃ½sledek obrÃ¡zku pro FROMM, Erich, PsychoanalÃ½za a nÃ¡boÅ¾ens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0" y="1493476"/>
            <a:ext cx="4770120" cy="38542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FROMM, Erich, PsychoanalÃ½za a nÃ¡boÅ¾ens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2723">
            <a:off x="7523690" y="272630"/>
            <a:ext cx="3826607" cy="612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25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Sociologie</a:t>
            </a:r>
            <a:endParaRPr lang="cs-CZ" dirty="0"/>
          </a:p>
        </p:txBody>
      </p:sp>
      <p:sp>
        <p:nvSpPr>
          <p:cNvPr id="4" name="Obdélník 3"/>
          <p:cNvSpPr/>
          <p:nvPr/>
        </p:nvSpPr>
        <p:spPr>
          <a:xfrm>
            <a:off x="1098995" y="5716786"/>
            <a:ext cx="3658822" cy="707886"/>
          </a:xfrm>
          <a:prstGeom prst="rect">
            <a:avLst/>
          </a:prstGeom>
        </p:spPr>
        <p:txBody>
          <a:bodyPr wrap="none">
            <a:spAutoFit/>
          </a:bodyPr>
          <a:lstStyle/>
          <a:p>
            <a:r>
              <a:rPr lang="cs-CZ" sz="4000" dirty="0" smtClean="0"/>
              <a:t>Werner </a:t>
            </a:r>
            <a:r>
              <a:rPr lang="cs-CZ" sz="4000" dirty="0" err="1" smtClean="0"/>
              <a:t>Sombart</a:t>
            </a:r>
            <a:endParaRPr lang="cs-CZ" sz="4000" dirty="0"/>
          </a:p>
        </p:txBody>
      </p:sp>
      <p:sp>
        <p:nvSpPr>
          <p:cNvPr id="5" name="Obdélník 4"/>
          <p:cNvSpPr/>
          <p:nvPr/>
        </p:nvSpPr>
        <p:spPr>
          <a:xfrm>
            <a:off x="8069998" y="5901452"/>
            <a:ext cx="2968826" cy="769441"/>
          </a:xfrm>
          <a:prstGeom prst="rect">
            <a:avLst/>
          </a:prstGeom>
        </p:spPr>
        <p:txBody>
          <a:bodyPr wrap="none">
            <a:spAutoFit/>
          </a:bodyPr>
          <a:lstStyle/>
          <a:p>
            <a:r>
              <a:rPr lang="cs-CZ" sz="4400" dirty="0"/>
              <a:t>Max Weber </a:t>
            </a:r>
          </a:p>
        </p:txBody>
      </p:sp>
      <p:pic>
        <p:nvPicPr>
          <p:cNvPr id="1026" name="Picture 2" descr="VÃ½sledek obrÃ¡zku pro Werner Somb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48" y="1690688"/>
            <a:ext cx="3278580" cy="4026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Max We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018" y="843182"/>
            <a:ext cx="3486785" cy="499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2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Filozofie</a:t>
            </a:r>
            <a:endParaRPr lang="cs-CZ" dirty="0"/>
          </a:p>
        </p:txBody>
      </p:sp>
      <p:pic>
        <p:nvPicPr>
          <p:cNvPr id="4" name="Zástupný symbol pro obsah 3"/>
          <p:cNvPicPr>
            <a:picLocks noGrp="1" noChangeAspect="1"/>
          </p:cNvPicPr>
          <p:nvPr>
            <p:ph idx="1"/>
          </p:nvPr>
        </p:nvPicPr>
        <p:blipFill>
          <a:blip r:embed="rId3"/>
          <a:stretch>
            <a:fillRect/>
          </a:stretch>
        </p:blipFill>
        <p:spPr>
          <a:xfrm>
            <a:off x="4087424" y="835025"/>
            <a:ext cx="7735712" cy="4351338"/>
          </a:xfrm>
          <a:prstGeom prst="rect">
            <a:avLst/>
          </a:prstGeom>
        </p:spPr>
      </p:pic>
      <p:sp>
        <p:nvSpPr>
          <p:cNvPr id="5" name="Obdélník 4"/>
          <p:cNvSpPr/>
          <p:nvPr/>
        </p:nvSpPr>
        <p:spPr>
          <a:xfrm>
            <a:off x="3954557" y="5530334"/>
            <a:ext cx="2710294" cy="707886"/>
          </a:xfrm>
          <a:prstGeom prst="rect">
            <a:avLst/>
          </a:prstGeom>
        </p:spPr>
        <p:txBody>
          <a:bodyPr wrap="none">
            <a:spAutoFit/>
          </a:bodyPr>
          <a:lstStyle/>
          <a:p>
            <a:r>
              <a:rPr lang="cs-CZ" sz="4000" dirty="0" smtClean="0"/>
              <a:t>Jan Patočka </a:t>
            </a:r>
            <a:endParaRPr lang="cs-CZ" sz="4000" dirty="0"/>
          </a:p>
        </p:txBody>
      </p:sp>
    </p:spTree>
    <p:extLst>
      <p:ext uri="{BB962C8B-B14F-4D97-AF65-F5344CB8AC3E}">
        <p14:creationId xmlns:p14="http://schemas.microsoft.com/office/powerpoint/2010/main" val="32376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Filologie</a:t>
            </a:r>
            <a:endParaRPr lang="cs-CZ" dirty="0"/>
          </a:p>
        </p:txBody>
      </p:sp>
      <p:pic>
        <p:nvPicPr>
          <p:cNvPr id="2050" name="Picture 2" descr="VÃ½sledek obrÃ¡zku pro DobrovskÃ½"/>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76864"/>
            <a:ext cx="3782416" cy="5159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filolog jungma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416" y="1537096"/>
            <a:ext cx="3517544" cy="53004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8/82/Pavel_Jozef_Safarik.jpg/800px-Pavel_Jozef_Safari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100" y="0"/>
            <a:ext cx="4616900" cy="561530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830434" y="5980430"/>
            <a:ext cx="4361566" cy="523220"/>
          </a:xfrm>
          <a:prstGeom prst="rect">
            <a:avLst/>
          </a:prstGeom>
        </p:spPr>
        <p:txBody>
          <a:bodyPr wrap="square">
            <a:spAutoFit/>
          </a:bodyPr>
          <a:lstStyle/>
          <a:p>
            <a:r>
              <a:rPr lang="cs-CZ" sz="2800" dirty="0" smtClean="0"/>
              <a:t>Pavel Josef Šafařík</a:t>
            </a:r>
            <a:endParaRPr lang="cs-CZ" sz="2800" dirty="0"/>
          </a:p>
        </p:txBody>
      </p:sp>
    </p:spTree>
    <p:extLst>
      <p:ext uri="{BB962C8B-B14F-4D97-AF65-F5344CB8AC3E}">
        <p14:creationId xmlns:p14="http://schemas.microsoft.com/office/powerpoint/2010/main" val="57067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hangingPunct="0"/>
            <a:r>
              <a:rPr lang="cs-CZ" b="1" dirty="0"/>
              <a:t>Literární věda</a:t>
            </a:r>
          </a:p>
        </p:txBody>
      </p:sp>
      <p:sp>
        <p:nvSpPr>
          <p:cNvPr id="3" name="Zástupný symbol pro obsah 2"/>
          <p:cNvSpPr>
            <a:spLocks noGrp="1"/>
          </p:cNvSpPr>
          <p:nvPr>
            <p:ph idx="1"/>
          </p:nvPr>
        </p:nvSpPr>
        <p:spPr/>
        <p:txBody>
          <a:bodyPr/>
          <a:lstStyle/>
          <a:p>
            <a:r>
              <a:rPr lang="cs-CZ" dirty="0"/>
              <a:t>FRYE, </a:t>
            </a:r>
            <a:r>
              <a:rPr lang="cs-CZ" dirty="0" err="1"/>
              <a:t>Northrop</a:t>
            </a:r>
            <a:r>
              <a:rPr lang="cs-CZ" dirty="0"/>
              <a:t>, Anatomie kritiky, Praha 2003</a:t>
            </a:r>
          </a:p>
          <a:p>
            <a:pPr hangingPunct="0"/>
            <a:r>
              <a:rPr lang="cs-CZ" dirty="0"/>
              <a:t>OTRUBA, Mojmír, Ve směru od reality do literatury (metodologie)</a:t>
            </a:r>
          </a:p>
          <a:p>
            <a:endParaRPr lang="cs-CZ" dirty="0"/>
          </a:p>
        </p:txBody>
      </p:sp>
    </p:spTree>
    <p:extLst>
      <p:ext uri="{BB962C8B-B14F-4D97-AF65-F5344CB8AC3E}">
        <p14:creationId xmlns:p14="http://schemas.microsoft.com/office/powerpoint/2010/main" val="328707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825625"/>
            <a:ext cx="4617720" cy="4351338"/>
          </a:xfrm>
        </p:spPr>
        <p:txBody>
          <a:bodyPr/>
          <a:lstStyle/>
          <a:p>
            <a:r>
              <a:rPr lang="cs-CZ" b="1" dirty="0"/>
              <a:t>lingvistika</a:t>
            </a:r>
            <a:r>
              <a:rPr lang="cs-CZ" dirty="0"/>
              <a:t> - studium komunikace verbálních </a:t>
            </a:r>
            <a:r>
              <a:rPr lang="cs-CZ" dirty="0" smtClean="0"/>
              <a:t>zpráv </a:t>
            </a:r>
          </a:p>
          <a:p>
            <a:r>
              <a:rPr lang="cs-CZ" b="1" dirty="0" smtClean="0"/>
              <a:t>sémiotika</a:t>
            </a:r>
            <a:r>
              <a:rPr lang="cs-CZ" dirty="0" smtClean="0"/>
              <a:t> </a:t>
            </a:r>
            <a:r>
              <a:rPr lang="cs-CZ" dirty="0"/>
              <a:t>- studium komunikace jakékoli </a:t>
            </a:r>
            <a:r>
              <a:rPr lang="cs-CZ" dirty="0" smtClean="0"/>
              <a:t>zprávy </a:t>
            </a:r>
          </a:p>
          <a:p>
            <a:r>
              <a:rPr lang="cs-CZ" b="1" dirty="0" smtClean="0"/>
              <a:t>sociální </a:t>
            </a:r>
            <a:r>
              <a:rPr lang="cs-CZ" b="1" dirty="0"/>
              <a:t>antropologie s ekonomií</a:t>
            </a:r>
            <a:r>
              <a:rPr lang="cs-CZ" dirty="0"/>
              <a:t> - studium komunikace</a:t>
            </a:r>
          </a:p>
          <a:p>
            <a:endParaRPr lang="cs-CZ" dirty="0"/>
          </a:p>
        </p:txBody>
      </p:sp>
      <p:pic>
        <p:nvPicPr>
          <p:cNvPr id="3074" name="Picture 2" descr="VÃ½sledek obrÃ¡zku pro umberto E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091" y="0"/>
            <a:ext cx="4259909" cy="480091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932091" y="5057894"/>
            <a:ext cx="2362891" cy="584775"/>
          </a:xfrm>
          <a:prstGeom prst="rect">
            <a:avLst/>
          </a:prstGeom>
        </p:spPr>
        <p:txBody>
          <a:bodyPr wrap="none">
            <a:spAutoFit/>
          </a:bodyPr>
          <a:lstStyle/>
          <a:p>
            <a:r>
              <a:rPr lang="cs-CZ" sz="3200" dirty="0" smtClean="0"/>
              <a:t>Umberto </a:t>
            </a:r>
            <a:r>
              <a:rPr lang="cs-CZ" sz="3200" dirty="0" err="1" smtClean="0"/>
              <a:t>Eco</a:t>
            </a:r>
            <a:endParaRPr lang="cs-CZ" sz="3200" dirty="0"/>
          </a:p>
        </p:txBody>
      </p:sp>
    </p:spTree>
    <p:extLst>
      <p:ext uri="{BB962C8B-B14F-4D97-AF65-F5344CB8AC3E}">
        <p14:creationId xmlns:p14="http://schemas.microsoft.com/office/powerpoint/2010/main" val="162512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Marxisté mají vlastní požadavky na pomocné vědy</a:t>
            </a:r>
            <a:endParaRPr lang="cs-CZ" dirty="0"/>
          </a:p>
        </p:txBody>
      </p:sp>
      <p:sp>
        <p:nvSpPr>
          <p:cNvPr id="3" name="Zástupný symbol pro obsah 2"/>
          <p:cNvSpPr>
            <a:spLocks noGrp="1"/>
          </p:cNvSpPr>
          <p:nvPr>
            <p:ph idx="1"/>
          </p:nvPr>
        </p:nvSpPr>
        <p:spPr>
          <a:xfrm>
            <a:off x="838200" y="1825624"/>
            <a:ext cx="5074920" cy="4544695"/>
          </a:xfrm>
        </p:spPr>
        <p:txBody>
          <a:bodyPr/>
          <a:lstStyle/>
          <a:p>
            <a:r>
              <a:rPr lang="cs-CZ" dirty="0" smtClean="0"/>
              <a:t>ekonomický  </a:t>
            </a:r>
            <a:r>
              <a:rPr lang="cs-CZ" dirty="0"/>
              <a:t>a historický materialismus</a:t>
            </a:r>
            <a:endParaRPr lang="cs-CZ" dirty="0" smtClean="0"/>
          </a:p>
          <a:p>
            <a:r>
              <a:rPr lang="cs-CZ" dirty="0" smtClean="0"/>
              <a:t>marxistická sociologie</a:t>
            </a:r>
          </a:p>
          <a:p>
            <a:r>
              <a:rPr lang="cs-CZ" dirty="0" smtClean="0"/>
              <a:t>politická ekonomie, </a:t>
            </a:r>
            <a:r>
              <a:rPr lang="cs-CZ" dirty="0"/>
              <a:t>vědecký ateismus</a:t>
            </a:r>
          </a:p>
        </p:txBody>
      </p:sp>
      <p:pic>
        <p:nvPicPr>
          <p:cNvPr id="4098" name="Picture 2" descr="VÃ½sledek obrÃ¡zku pro marx engels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095" y="1609725"/>
            <a:ext cx="38100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0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a:t>
            </a:r>
            <a:r>
              <a:rPr lang="cs-CZ" b="1" dirty="0" smtClean="0"/>
              <a:t>konomické </a:t>
            </a:r>
            <a:r>
              <a:rPr lang="cs-CZ" b="1" dirty="0"/>
              <a:t>vědy</a:t>
            </a:r>
            <a:endParaRPr lang="cs-CZ" dirty="0"/>
          </a:p>
        </p:txBody>
      </p:sp>
      <p:sp>
        <p:nvSpPr>
          <p:cNvPr id="3" name="Zástupný symbol pro obsah 2"/>
          <p:cNvSpPr>
            <a:spLocks noGrp="1"/>
          </p:cNvSpPr>
          <p:nvPr>
            <p:ph idx="1"/>
          </p:nvPr>
        </p:nvSpPr>
        <p:spPr/>
        <p:txBody>
          <a:bodyPr/>
          <a:lstStyle/>
          <a:p>
            <a:r>
              <a:rPr lang="en-US" dirty="0"/>
              <a:t>HOLMAN, Robert. </a:t>
            </a:r>
            <a:r>
              <a:rPr lang="en-US" dirty="0" err="1"/>
              <a:t>Dějiny</a:t>
            </a:r>
            <a:r>
              <a:rPr lang="en-US" dirty="0"/>
              <a:t> </a:t>
            </a:r>
            <a:r>
              <a:rPr lang="en-US" dirty="0" err="1"/>
              <a:t>ekonomického</a:t>
            </a:r>
            <a:r>
              <a:rPr lang="en-US" dirty="0"/>
              <a:t> </a:t>
            </a:r>
            <a:r>
              <a:rPr lang="en-US" dirty="0" err="1" smtClean="0"/>
              <a:t>myšlení</a:t>
            </a:r>
            <a:endParaRPr lang="cs-CZ" dirty="0" smtClean="0"/>
          </a:p>
          <a:p>
            <a:r>
              <a:rPr lang="cs-CZ" dirty="0"/>
              <a:t>SOJKA, Milan. Dějiny ekonomických teorií</a:t>
            </a:r>
          </a:p>
        </p:txBody>
      </p:sp>
    </p:spTree>
    <p:extLst>
      <p:ext uri="{BB962C8B-B14F-4D97-AF65-F5344CB8AC3E}">
        <p14:creationId xmlns:p14="http://schemas.microsoft.com/office/powerpoint/2010/main" val="114496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a:t>
            </a:r>
            <a:r>
              <a:rPr lang="cs-CZ" b="1" dirty="0" smtClean="0"/>
              <a:t>olitologie</a:t>
            </a:r>
            <a:endParaRPr lang="cs-CZ" dirty="0"/>
          </a:p>
        </p:txBody>
      </p:sp>
      <p:pic>
        <p:nvPicPr>
          <p:cNvPr id="5122" name="Picture 2" descr="VÃ½sledek obrÃ¡zku pro andrew heywo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73148" y="1588"/>
            <a:ext cx="3997616" cy="550966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190113" y="5511255"/>
            <a:ext cx="3163687" cy="584775"/>
          </a:xfrm>
          <a:prstGeom prst="rect">
            <a:avLst/>
          </a:prstGeom>
        </p:spPr>
        <p:txBody>
          <a:bodyPr wrap="none">
            <a:spAutoFit/>
          </a:bodyPr>
          <a:lstStyle/>
          <a:p>
            <a:r>
              <a:rPr lang="cs-CZ" sz="3200" dirty="0" smtClean="0"/>
              <a:t>Andrew </a:t>
            </a:r>
            <a:r>
              <a:rPr lang="cs-CZ" sz="3200" dirty="0" err="1" smtClean="0"/>
              <a:t>Heywood</a:t>
            </a:r>
            <a:endParaRPr lang="cs-CZ" sz="3200" dirty="0"/>
          </a:p>
        </p:txBody>
      </p:sp>
      <p:sp>
        <p:nvSpPr>
          <p:cNvPr id="5" name="Obdélník 4"/>
          <p:cNvSpPr/>
          <p:nvPr/>
        </p:nvSpPr>
        <p:spPr>
          <a:xfrm>
            <a:off x="579120" y="1731059"/>
            <a:ext cx="6096000" cy="1569660"/>
          </a:xfrm>
          <a:prstGeom prst="rect">
            <a:avLst/>
          </a:prstGeom>
        </p:spPr>
        <p:txBody>
          <a:bodyPr>
            <a:spAutoFit/>
          </a:bodyPr>
          <a:lstStyle/>
          <a:p>
            <a:r>
              <a:rPr lang="cs-CZ" sz="3200" dirty="0" smtClean="0"/>
              <a:t>Státověda</a:t>
            </a:r>
          </a:p>
          <a:p>
            <a:r>
              <a:rPr lang="cs-CZ" sz="3200" dirty="0" smtClean="0"/>
              <a:t>zobecňuje </a:t>
            </a:r>
            <a:r>
              <a:rPr lang="cs-CZ" sz="3200" dirty="0"/>
              <a:t>a srovnává poznatky o politických institucích a teoriích</a:t>
            </a:r>
          </a:p>
        </p:txBody>
      </p:sp>
    </p:spTree>
    <p:extLst>
      <p:ext uri="{BB962C8B-B14F-4D97-AF65-F5344CB8AC3E}">
        <p14:creationId xmlns:p14="http://schemas.microsoft.com/office/powerpoint/2010/main" val="193497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Etnologie, </a:t>
            </a:r>
            <a:r>
              <a:rPr lang="cs-CZ" b="1" dirty="0"/>
              <a:t>Statistika, demografie, </a:t>
            </a:r>
            <a:endParaRPr lang="cs-CZ" dirty="0"/>
          </a:p>
        </p:txBody>
      </p:sp>
      <p:sp>
        <p:nvSpPr>
          <p:cNvPr id="3" name="Zástupný symbol pro obsah 2"/>
          <p:cNvSpPr>
            <a:spLocks noGrp="1"/>
          </p:cNvSpPr>
          <p:nvPr>
            <p:ph idx="1"/>
          </p:nvPr>
        </p:nvSpPr>
        <p:spPr>
          <a:xfrm>
            <a:off x="289560" y="5864225"/>
            <a:ext cx="5105400" cy="826135"/>
          </a:xfrm>
        </p:spPr>
        <p:txBody>
          <a:bodyPr/>
          <a:lstStyle/>
          <a:p>
            <a:r>
              <a:rPr lang="cs-CZ" dirty="0" smtClean="0"/>
              <a:t>Adolf </a:t>
            </a:r>
            <a:r>
              <a:rPr lang="cs-CZ" dirty="0" err="1" smtClean="0"/>
              <a:t>Hauffen</a:t>
            </a:r>
            <a:r>
              <a:rPr lang="cs-CZ" dirty="0" smtClean="0"/>
              <a:t> </a:t>
            </a:r>
            <a:r>
              <a:rPr lang="cs-CZ" dirty="0"/>
              <a:t>(1863–1930).</a:t>
            </a:r>
            <a:endParaRPr lang="cs-CZ" dirty="0"/>
          </a:p>
        </p:txBody>
      </p:sp>
      <p:pic>
        <p:nvPicPr>
          <p:cNvPr id="5122" name="Picture 2" descr="Adolf Hauffen - Wiki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49375"/>
            <a:ext cx="3276600" cy="430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Pomocné vědy historické</a:t>
            </a:r>
            <a:endParaRPr lang="cs-CZ" dirty="0"/>
          </a:p>
        </p:txBody>
      </p:sp>
      <p:sp>
        <p:nvSpPr>
          <p:cNvPr id="3" name="Zástupný symbol pro obsah 2"/>
          <p:cNvSpPr>
            <a:spLocks noGrp="1"/>
          </p:cNvSpPr>
          <p:nvPr>
            <p:ph idx="1"/>
          </p:nvPr>
        </p:nvSpPr>
        <p:spPr>
          <a:xfrm>
            <a:off x="160020" y="1825624"/>
            <a:ext cx="11193780" cy="5032375"/>
          </a:xfrm>
        </p:spPr>
        <p:txBody>
          <a:bodyPr>
            <a:noAutofit/>
          </a:bodyPr>
          <a:lstStyle/>
          <a:p>
            <a:r>
              <a:rPr lang="cs-CZ" dirty="0" smtClean="0"/>
              <a:t>Paleografie </a:t>
            </a:r>
          </a:p>
          <a:p>
            <a:r>
              <a:rPr lang="cs-CZ" dirty="0" smtClean="0"/>
              <a:t>Kodikologie </a:t>
            </a:r>
            <a:r>
              <a:rPr lang="cs-CZ" dirty="0" smtClean="0">
                <a:solidFill>
                  <a:schemeClr val="bg1"/>
                </a:solidFill>
              </a:rPr>
              <a:t>– nauka o literárních rukopisech (zvl. středověkých)</a:t>
            </a:r>
          </a:p>
          <a:p>
            <a:r>
              <a:rPr lang="cs-CZ" dirty="0" smtClean="0"/>
              <a:t>Epigrafika </a:t>
            </a:r>
            <a:r>
              <a:rPr lang="cs-CZ" dirty="0" smtClean="0">
                <a:solidFill>
                  <a:schemeClr val="bg1"/>
                </a:solidFill>
              </a:rPr>
              <a:t>– nauka o nápisech</a:t>
            </a:r>
          </a:p>
          <a:p>
            <a:r>
              <a:rPr lang="cs-CZ" dirty="0" smtClean="0"/>
              <a:t>Diplomatika </a:t>
            </a:r>
            <a:r>
              <a:rPr lang="cs-CZ" dirty="0" smtClean="0">
                <a:solidFill>
                  <a:schemeClr val="bg1"/>
                </a:solidFill>
              </a:rPr>
              <a:t>– nauka o úředních písemnostech</a:t>
            </a:r>
          </a:p>
          <a:p>
            <a:r>
              <a:rPr lang="cs-CZ" dirty="0" smtClean="0"/>
              <a:t>Chronologie – </a:t>
            </a:r>
            <a:r>
              <a:rPr lang="cs-CZ" dirty="0" smtClean="0">
                <a:solidFill>
                  <a:schemeClr val="bg1"/>
                </a:solidFill>
              </a:rPr>
              <a:t>nauka o způsobech měření času</a:t>
            </a:r>
          </a:p>
          <a:p>
            <a:r>
              <a:rPr lang="cs-CZ" dirty="0" smtClean="0"/>
              <a:t>Sfragistika – </a:t>
            </a:r>
            <a:r>
              <a:rPr lang="cs-CZ" dirty="0" smtClean="0">
                <a:solidFill>
                  <a:schemeClr val="bg1"/>
                </a:solidFill>
              </a:rPr>
              <a:t>nauka o pečetích</a:t>
            </a:r>
          </a:p>
          <a:p>
            <a:r>
              <a:rPr lang="cs-CZ" dirty="0" smtClean="0"/>
              <a:t>Heraldika – </a:t>
            </a:r>
            <a:r>
              <a:rPr lang="cs-CZ" dirty="0" smtClean="0">
                <a:solidFill>
                  <a:schemeClr val="bg1"/>
                </a:solidFill>
              </a:rPr>
              <a:t>nauka o znacích, z heraldiky </a:t>
            </a:r>
            <a:r>
              <a:rPr lang="cs-CZ" dirty="0" err="1" smtClean="0">
                <a:solidFill>
                  <a:schemeClr val="bg1"/>
                </a:solidFill>
              </a:rPr>
              <a:t>bývaji</a:t>
            </a:r>
            <a:r>
              <a:rPr lang="cs-CZ" dirty="0" smtClean="0">
                <a:solidFill>
                  <a:schemeClr val="bg1"/>
                </a:solidFill>
              </a:rPr>
              <a:t> někdy vyčleňovány</a:t>
            </a:r>
          </a:p>
          <a:p>
            <a:r>
              <a:rPr lang="cs-CZ" dirty="0" err="1" smtClean="0"/>
              <a:t>faleristika</a:t>
            </a:r>
            <a:r>
              <a:rPr lang="cs-CZ" dirty="0" smtClean="0"/>
              <a:t> </a:t>
            </a:r>
            <a:r>
              <a:rPr lang="cs-CZ" dirty="0" smtClean="0">
                <a:solidFill>
                  <a:schemeClr val="bg1"/>
                </a:solidFill>
              </a:rPr>
              <a:t>(nauka o vyznamenáních a řádech)</a:t>
            </a:r>
          </a:p>
          <a:p>
            <a:r>
              <a:rPr lang="cs-CZ" dirty="0" smtClean="0"/>
              <a:t>vexilologie </a:t>
            </a:r>
            <a:r>
              <a:rPr lang="cs-CZ" dirty="0" smtClean="0">
                <a:solidFill>
                  <a:schemeClr val="bg1"/>
                </a:solidFill>
              </a:rPr>
              <a:t>(nauka o vlajkách a praporech)</a:t>
            </a:r>
          </a:p>
        </p:txBody>
      </p:sp>
    </p:spTree>
    <p:extLst>
      <p:ext uri="{BB962C8B-B14F-4D97-AF65-F5344CB8AC3E}">
        <p14:creationId xmlns:p14="http://schemas.microsoft.com/office/powerpoint/2010/main" val="407160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hangingPunct="0"/>
            <a:r>
              <a:rPr lang="cs-CZ" dirty="0"/>
              <a:t>právní a správní </a:t>
            </a:r>
            <a:r>
              <a:rPr lang="cs-CZ" dirty="0" smtClean="0"/>
              <a:t>vědy</a:t>
            </a:r>
          </a:p>
          <a:p>
            <a:pPr hangingPunct="0"/>
            <a:r>
              <a:rPr lang="cs-CZ" dirty="0" smtClean="0"/>
              <a:t>etika</a:t>
            </a:r>
            <a:r>
              <a:rPr lang="cs-CZ" dirty="0"/>
              <a:t>, </a:t>
            </a:r>
          </a:p>
          <a:p>
            <a:pPr hangingPunct="0"/>
            <a:r>
              <a:rPr lang="cs-CZ" dirty="0"/>
              <a:t>estetika</a:t>
            </a:r>
          </a:p>
          <a:p>
            <a:pPr hangingPunct="0"/>
            <a:r>
              <a:rPr lang="cs-CZ" dirty="0" smtClean="0"/>
              <a:t>Logika</a:t>
            </a:r>
          </a:p>
          <a:p>
            <a:pPr hangingPunct="0"/>
            <a:r>
              <a:rPr lang="cs-CZ" dirty="0" smtClean="0"/>
              <a:t>Informatika</a:t>
            </a:r>
          </a:p>
          <a:p>
            <a:pPr hangingPunct="0"/>
            <a:r>
              <a:rPr lang="cs-CZ" dirty="0" smtClean="0"/>
              <a:t>Kybernetika</a:t>
            </a:r>
          </a:p>
          <a:p>
            <a:pPr hangingPunct="0"/>
            <a:r>
              <a:rPr lang="cs-CZ" dirty="0" smtClean="0"/>
              <a:t>Matematika</a:t>
            </a:r>
          </a:p>
          <a:p>
            <a:pPr hangingPunct="0"/>
            <a:r>
              <a:rPr lang="cs-CZ" dirty="0" smtClean="0"/>
              <a:t>pedagogika</a:t>
            </a:r>
            <a:r>
              <a:rPr lang="cs-CZ" dirty="0"/>
              <a:t>. </a:t>
            </a:r>
          </a:p>
          <a:p>
            <a:endParaRPr lang="cs-CZ" dirty="0"/>
          </a:p>
        </p:txBody>
      </p:sp>
    </p:spTree>
    <p:extLst>
      <p:ext uri="{BB962C8B-B14F-4D97-AF65-F5344CB8AC3E}">
        <p14:creationId xmlns:p14="http://schemas.microsoft.com/office/powerpoint/2010/main" val="264045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34340"/>
            <a:ext cx="10515600" cy="5742623"/>
          </a:xfrm>
        </p:spPr>
        <p:txBody>
          <a:bodyPr>
            <a:normAutofit/>
          </a:bodyPr>
          <a:lstStyle/>
          <a:p>
            <a:r>
              <a:rPr lang="cs-CZ" dirty="0" smtClean="0"/>
              <a:t>Genealogie – </a:t>
            </a:r>
            <a:r>
              <a:rPr lang="cs-CZ" dirty="0" smtClean="0">
                <a:solidFill>
                  <a:schemeClr val="bg1"/>
                </a:solidFill>
              </a:rPr>
              <a:t>nauka o rodových vztazích</a:t>
            </a:r>
          </a:p>
          <a:p>
            <a:r>
              <a:rPr lang="cs-CZ" dirty="0" smtClean="0"/>
              <a:t>Numismatika – </a:t>
            </a:r>
            <a:r>
              <a:rPr lang="cs-CZ" dirty="0" smtClean="0">
                <a:solidFill>
                  <a:schemeClr val="bg1"/>
                </a:solidFill>
              </a:rPr>
              <a:t>nauka o platidlech</a:t>
            </a:r>
          </a:p>
          <a:p>
            <a:r>
              <a:rPr lang="cs-CZ" dirty="0" smtClean="0"/>
              <a:t>Metrologie – </a:t>
            </a:r>
            <a:r>
              <a:rPr lang="cs-CZ" dirty="0" smtClean="0">
                <a:solidFill>
                  <a:schemeClr val="bg1"/>
                </a:solidFill>
              </a:rPr>
              <a:t>nauka o mírách a vahách</a:t>
            </a:r>
          </a:p>
          <a:p>
            <a:r>
              <a:rPr lang="cs-CZ" dirty="0" smtClean="0"/>
              <a:t>Mezi pomocné vědy historické se nověji řadí i některé další, v určitých případech spíše přírodovědné, disciplíny:</a:t>
            </a:r>
          </a:p>
          <a:p>
            <a:r>
              <a:rPr lang="cs-CZ" dirty="0" smtClean="0"/>
              <a:t>Paleopatologie a dějiny lékařství</a:t>
            </a:r>
          </a:p>
          <a:p>
            <a:r>
              <a:rPr lang="cs-CZ" dirty="0" smtClean="0"/>
              <a:t>Historická geografie[1]</a:t>
            </a:r>
          </a:p>
          <a:p>
            <a:r>
              <a:rPr lang="cs-CZ" dirty="0" smtClean="0"/>
              <a:t>Historická kartografie - </a:t>
            </a:r>
            <a:r>
              <a:rPr lang="cs-CZ" dirty="0" smtClean="0">
                <a:solidFill>
                  <a:schemeClr val="bg1"/>
                </a:solidFill>
              </a:rPr>
              <a:t>nauka o mapách</a:t>
            </a:r>
            <a:r>
              <a:rPr lang="cs-CZ" dirty="0" smtClean="0"/>
              <a:t>[2]</a:t>
            </a:r>
          </a:p>
          <a:p>
            <a:r>
              <a:rPr lang="cs-CZ" dirty="0" smtClean="0"/>
              <a:t>Historická statistika</a:t>
            </a:r>
          </a:p>
          <a:p>
            <a:r>
              <a:rPr lang="cs-CZ" dirty="0" smtClean="0"/>
              <a:t>Kampanologie – </a:t>
            </a:r>
            <a:r>
              <a:rPr lang="cs-CZ" dirty="0" smtClean="0">
                <a:solidFill>
                  <a:schemeClr val="bg1"/>
                </a:solidFill>
              </a:rPr>
              <a:t>nauka o zvonech a zvonařství</a:t>
            </a:r>
          </a:p>
          <a:p>
            <a:endParaRPr lang="cs-CZ" dirty="0" smtClean="0"/>
          </a:p>
          <a:p>
            <a:endParaRPr lang="cs-CZ" dirty="0"/>
          </a:p>
        </p:txBody>
      </p:sp>
    </p:spTree>
    <p:extLst>
      <p:ext uri="{BB962C8B-B14F-4D97-AF65-F5344CB8AC3E}">
        <p14:creationId xmlns:p14="http://schemas.microsoft.com/office/powerpoint/2010/main" val="312386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Pomocné vědy historické</a:t>
            </a:r>
            <a:endParaRPr lang="cs-CZ" dirty="0"/>
          </a:p>
        </p:txBody>
      </p:sp>
      <p:sp>
        <p:nvSpPr>
          <p:cNvPr id="3" name="Zástupný symbol pro obsah 2"/>
          <p:cNvSpPr>
            <a:spLocks noGrp="1"/>
          </p:cNvSpPr>
          <p:nvPr>
            <p:ph idx="1"/>
          </p:nvPr>
        </p:nvSpPr>
        <p:spPr>
          <a:xfrm>
            <a:off x="160020" y="1825624"/>
            <a:ext cx="11193780" cy="5032375"/>
          </a:xfrm>
        </p:spPr>
        <p:txBody>
          <a:bodyPr>
            <a:noAutofit/>
          </a:bodyPr>
          <a:lstStyle/>
          <a:p>
            <a:r>
              <a:rPr lang="cs-CZ" dirty="0" smtClean="0"/>
              <a:t>Paleografie – nauka o písmu</a:t>
            </a:r>
          </a:p>
          <a:p>
            <a:r>
              <a:rPr lang="cs-CZ" dirty="0" smtClean="0"/>
              <a:t>Kodikologie – nauka o literárních rukopisech (zvl. středověkých)</a:t>
            </a:r>
          </a:p>
          <a:p>
            <a:r>
              <a:rPr lang="cs-CZ" dirty="0" smtClean="0"/>
              <a:t>Epigrafika – nauka o nápisech</a:t>
            </a:r>
          </a:p>
          <a:p>
            <a:r>
              <a:rPr lang="cs-CZ" dirty="0" smtClean="0"/>
              <a:t>Diplomatika – nauka o úředních písemnostech</a:t>
            </a:r>
          </a:p>
          <a:p>
            <a:r>
              <a:rPr lang="cs-CZ" dirty="0" smtClean="0"/>
              <a:t>Chronologie – nauka o způsobech měření času</a:t>
            </a:r>
          </a:p>
          <a:p>
            <a:r>
              <a:rPr lang="cs-CZ" dirty="0" smtClean="0"/>
              <a:t>Sfragistika – nauka o pečetích</a:t>
            </a:r>
          </a:p>
          <a:p>
            <a:r>
              <a:rPr lang="cs-CZ" dirty="0" smtClean="0"/>
              <a:t>Heraldika – nauka o znacích, z heraldiky </a:t>
            </a:r>
            <a:r>
              <a:rPr lang="cs-CZ" dirty="0" err="1" smtClean="0"/>
              <a:t>bývaji</a:t>
            </a:r>
            <a:r>
              <a:rPr lang="cs-CZ" dirty="0" smtClean="0"/>
              <a:t> někdy vyčleňovány</a:t>
            </a:r>
          </a:p>
          <a:p>
            <a:r>
              <a:rPr lang="cs-CZ" dirty="0" err="1" smtClean="0"/>
              <a:t>faleristika</a:t>
            </a:r>
            <a:r>
              <a:rPr lang="cs-CZ" dirty="0" smtClean="0"/>
              <a:t> (nauka o vyznamenáních a řádech)</a:t>
            </a:r>
          </a:p>
          <a:p>
            <a:r>
              <a:rPr lang="cs-CZ" dirty="0" smtClean="0"/>
              <a:t>vexilologie (nauka o vlajkách a praporech)</a:t>
            </a:r>
          </a:p>
        </p:txBody>
      </p:sp>
    </p:spTree>
    <p:extLst>
      <p:ext uri="{BB962C8B-B14F-4D97-AF65-F5344CB8AC3E}">
        <p14:creationId xmlns:p14="http://schemas.microsoft.com/office/powerpoint/2010/main" val="103678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34340"/>
            <a:ext cx="10515600" cy="5742623"/>
          </a:xfrm>
        </p:spPr>
        <p:txBody>
          <a:bodyPr>
            <a:normAutofit/>
          </a:bodyPr>
          <a:lstStyle/>
          <a:p>
            <a:r>
              <a:rPr lang="cs-CZ" dirty="0" smtClean="0"/>
              <a:t>Genealogie – nauka o rodových vztazích</a:t>
            </a:r>
          </a:p>
          <a:p>
            <a:r>
              <a:rPr lang="cs-CZ" dirty="0" smtClean="0"/>
              <a:t>Numismatika – nauka o platidlech</a:t>
            </a:r>
          </a:p>
          <a:p>
            <a:r>
              <a:rPr lang="cs-CZ" dirty="0" smtClean="0"/>
              <a:t>Metrologie – nauka o mírách a vahách</a:t>
            </a:r>
          </a:p>
          <a:p>
            <a:r>
              <a:rPr lang="cs-CZ" dirty="0" smtClean="0"/>
              <a:t>Mezi pomocné vědy historické se nověji řadí i některé další, v určitých případech spíše přírodovědné, disciplíny:</a:t>
            </a:r>
          </a:p>
          <a:p>
            <a:r>
              <a:rPr lang="cs-CZ" dirty="0" smtClean="0"/>
              <a:t>Paleopatologie a dějiny lékařství</a:t>
            </a:r>
          </a:p>
          <a:p>
            <a:r>
              <a:rPr lang="cs-CZ" dirty="0" smtClean="0"/>
              <a:t>Historická </a:t>
            </a:r>
            <a:r>
              <a:rPr lang="cs-CZ" dirty="0" smtClean="0"/>
              <a:t>geografie</a:t>
            </a:r>
            <a:endParaRPr lang="cs-CZ" dirty="0" smtClean="0"/>
          </a:p>
          <a:p>
            <a:r>
              <a:rPr lang="cs-CZ" dirty="0" smtClean="0"/>
              <a:t>Historická kartografie - nauka o </a:t>
            </a:r>
            <a:r>
              <a:rPr lang="cs-CZ" dirty="0" smtClean="0"/>
              <a:t>mapách</a:t>
            </a:r>
            <a:endParaRPr lang="cs-CZ" dirty="0" smtClean="0"/>
          </a:p>
          <a:p>
            <a:r>
              <a:rPr lang="cs-CZ" dirty="0" smtClean="0"/>
              <a:t>Historická statistika</a:t>
            </a:r>
          </a:p>
          <a:p>
            <a:r>
              <a:rPr lang="cs-CZ" dirty="0" smtClean="0"/>
              <a:t>Kampanologie – nauka o zvonech a zvonařství</a:t>
            </a:r>
          </a:p>
          <a:p>
            <a:endParaRPr lang="cs-CZ" dirty="0" smtClean="0"/>
          </a:p>
          <a:p>
            <a:endParaRPr lang="cs-CZ" dirty="0"/>
          </a:p>
        </p:txBody>
      </p:sp>
    </p:spTree>
    <p:extLst>
      <p:ext uri="{BB962C8B-B14F-4D97-AF65-F5344CB8AC3E}">
        <p14:creationId xmlns:p14="http://schemas.microsoft.com/office/powerpoint/2010/main" val="414335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47800" y="2539683"/>
            <a:ext cx="9144000" cy="1834197"/>
          </a:xfrm>
        </p:spPr>
        <p:txBody>
          <a:bodyPr>
            <a:normAutofit/>
          </a:bodyPr>
          <a:lstStyle/>
          <a:p>
            <a:r>
              <a:rPr lang="cs-CZ" b="1" cap="all" dirty="0" smtClean="0"/>
              <a:t>Vztah Historie k dalším vědním oborům</a:t>
            </a:r>
            <a:endParaRPr lang="cs-CZ" dirty="0"/>
          </a:p>
        </p:txBody>
      </p:sp>
    </p:spTree>
    <p:extLst>
      <p:ext uri="{BB962C8B-B14F-4D97-AF65-F5344CB8AC3E}">
        <p14:creationId xmlns:p14="http://schemas.microsoft.com/office/powerpoint/2010/main" val="401324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373880" cy="1325563"/>
          </a:xfrm>
        </p:spPr>
        <p:txBody>
          <a:bodyPr/>
          <a:lstStyle/>
          <a:p>
            <a:r>
              <a:rPr lang="cs-CZ" dirty="0" smtClean="0"/>
              <a:t>Antropogeografie</a:t>
            </a:r>
            <a:endParaRPr lang="cs-CZ" dirty="0"/>
          </a:p>
        </p:txBody>
      </p:sp>
      <p:sp>
        <p:nvSpPr>
          <p:cNvPr id="5" name="Obdélník 4"/>
          <p:cNvSpPr/>
          <p:nvPr/>
        </p:nvSpPr>
        <p:spPr>
          <a:xfrm>
            <a:off x="1222199" y="5733098"/>
            <a:ext cx="3068469" cy="1077218"/>
          </a:xfrm>
          <a:prstGeom prst="rect">
            <a:avLst/>
          </a:prstGeom>
        </p:spPr>
        <p:txBody>
          <a:bodyPr wrap="none">
            <a:spAutoFit/>
          </a:bodyPr>
          <a:lstStyle/>
          <a:p>
            <a:r>
              <a:rPr lang="cs-CZ" sz="3200" b="0" dirty="0" smtClean="0">
                <a:solidFill>
                  <a:srgbClr val="000000"/>
                </a:solidFill>
                <a:effectLst/>
                <a:latin typeface="Cambria" panose="02040503050406030204" pitchFamily="18" charset="0"/>
              </a:rPr>
              <a:t>Friedrich  </a:t>
            </a:r>
            <a:r>
              <a:rPr lang="cs-CZ" sz="3200" b="0" dirty="0" err="1" smtClean="0">
                <a:solidFill>
                  <a:srgbClr val="000000"/>
                </a:solidFill>
                <a:effectLst/>
                <a:latin typeface="Cambria" panose="02040503050406030204" pitchFamily="18" charset="0"/>
              </a:rPr>
              <a:t>Ratzel</a:t>
            </a:r>
            <a:endParaRPr lang="cs-CZ" sz="3200" b="0" dirty="0" smtClean="0">
              <a:solidFill>
                <a:srgbClr val="000000"/>
              </a:solidFill>
              <a:effectLst/>
              <a:latin typeface="Cambria" panose="02040503050406030204" pitchFamily="18" charset="0"/>
            </a:endParaRPr>
          </a:p>
          <a:p>
            <a:r>
              <a:rPr lang="cs-CZ" sz="3200" dirty="0" smtClean="0">
                <a:solidFill>
                  <a:srgbClr val="000000"/>
                </a:solidFill>
                <a:latin typeface="Cambria" panose="02040503050406030204" pitchFamily="18" charset="0"/>
              </a:rPr>
              <a:t>1844-1904</a:t>
            </a:r>
            <a:endParaRPr lang="cs-CZ" sz="3200" dirty="0"/>
          </a:p>
        </p:txBody>
      </p:sp>
      <p:pic>
        <p:nvPicPr>
          <p:cNvPr id="1026" name="Picture 2" descr="Bundesarchiv Bild 183-R35179, Prof. Friedrich Ratz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212" y="1690687"/>
            <a:ext cx="2819400" cy="39570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dn.britannica.com/s:1500x700,q:85/12/41712-004-1C64285C/Paul-Vidal-de-La-Bla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081" y="1693570"/>
            <a:ext cx="3295014" cy="4118768"/>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7230353" y="5812338"/>
            <a:ext cx="4121641" cy="1077218"/>
          </a:xfrm>
          <a:prstGeom prst="rect">
            <a:avLst/>
          </a:prstGeom>
        </p:spPr>
        <p:txBody>
          <a:bodyPr wrap="none">
            <a:spAutoFit/>
          </a:bodyPr>
          <a:lstStyle/>
          <a:p>
            <a:r>
              <a:rPr lang="cs-CZ" sz="3200" dirty="0">
                <a:solidFill>
                  <a:srgbClr val="000000"/>
                </a:solidFill>
                <a:latin typeface="Cambria" panose="02040503050406030204" pitchFamily="18" charset="0"/>
              </a:rPr>
              <a:t>Paul </a:t>
            </a:r>
            <a:r>
              <a:rPr lang="cs-CZ" sz="3200" dirty="0" err="1">
                <a:solidFill>
                  <a:srgbClr val="000000"/>
                </a:solidFill>
                <a:latin typeface="Cambria" panose="02040503050406030204" pitchFamily="18" charset="0"/>
              </a:rPr>
              <a:t>Vidal</a:t>
            </a:r>
            <a:r>
              <a:rPr lang="cs-CZ" sz="3200" dirty="0">
                <a:solidFill>
                  <a:srgbClr val="000000"/>
                </a:solidFill>
                <a:latin typeface="Cambria" panose="02040503050406030204" pitchFamily="18" charset="0"/>
              </a:rPr>
              <a:t> de la </a:t>
            </a:r>
            <a:r>
              <a:rPr lang="cs-CZ" sz="3200" dirty="0" err="1" smtClean="0">
                <a:solidFill>
                  <a:srgbClr val="000000"/>
                </a:solidFill>
                <a:latin typeface="Cambria" panose="02040503050406030204" pitchFamily="18" charset="0"/>
              </a:rPr>
              <a:t>Blache</a:t>
            </a:r>
            <a:r>
              <a:rPr lang="cs-CZ" sz="3200" dirty="0" smtClean="0">
                <a:solidFill>
                  <a:srgbClr val="000000"/>
                </a:solidFill>
                <a:latin typeface="Cambria" panose="02040503050406030204" pitchFamily="18" charset="0"/>
              </a:rPr>
              <a:t/>
            </a:r>
            <a:br>
              <a:rPr lang="cs-CZ" sz="3200" dirty="0" smtClean="0">
                <a:solidFill>
                  <a:srgbClr val="000000"/>
                </a:solidFill>
                <a:latin typeface="Cambria" panose="02040503050406030204" pitchFamily="18" charset="0"/>
              </a:rPr>
            </a:br>
            <a:r>
              <a:rPr lang="cs-CZ" sz="3200" dirty="0" smtClean="0">
                <a:solidFill>
                  <a:srgbClr val="000000"/>
                </a:solidFill>
                <a:latin typeface="Cambria" panose="02040503050406030204" pitchFamily="18" charset="0"/>
              </a:rPr>
              <a:t>1845-1918</a:t>
            </a:r>
            <a:endParaRPr lang="cs-CZ" sz="3200" dirty="0"/>
          </a:p>
        </p:txBody>
      </p:sp>
    </p:spTree>
    <p:extLst>
      <p:ext uri="{BB962C8B-B14F-4D97-AF65-F5344CB8AC3E}">
        <p14:creationId xmlns:p14="http://schemas.microsoft.com/office/powerpoint/2010/main" val="341280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514181"/>
            <a:ext cx="7512762" cy="1325563"/>
          </a:xfrm>
        </p:spPr>
        <p:txBody>
          <a:bodyPr>
            <a:normAutofit/>
          </a:bodyPr>
          <a:lstStyle/>
          <a:p>
            <a:r>
              <a:rPr lang="en-US" dirty="0"/>
              <a:t>Samuel Phillips </a:t>
            </a:r>
            <a:r>
              <a:rPr lang="en-US" dirty="0" smtClean="0"/>
              <a:t>Huntington</a:t>
            </a:r>
            <a:r>
              <a:rPr lang="cs-CZ" dirty="0" smtClean="0"/>
              <a:t> (</a:t>
            </a:r>
            <a:r>
              <a:rPr lang="en-US" dirty="0" smtClean="0"/>
              <a:t>1927</a:t>
            </a:r>
            <a:r>
              <a:rPr lang="cs-CZ" dirty="0" smtClean="0"/>
              <a:t>-2008)</a:t>
            </a:r>
            <a:endParaRPr lang="cs-CZ" dirty="0"/>
          </a:p>
        </p:txBody>
      </p:sp>
      <p:pic>
        <p:nvPicPr>
          <p:cNvPr id="1026" name="Picture 2" descr="Samuel P. Huntington (2004 World Economic Foru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7512762" cy="5288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nline-antikvariat.cz/media/catalog/product/cache/10/thumbnail/300x/17f82f742ffe127f42dca9de82fb58b1/9/7/9788086182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762" y="0"/>
            <a:ext cx="4569984" cy="683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Zástupný symbol pro obsah 6"/>
          <p:cNvPicPr>
            <a:picLocks noGrp="1" noChangeAspect="1"/>
          </p:cNvPicPr>
          <p:nvPr>
            <p:ph idx="1"/>
          </p:nvPr>
        </p:nvPicPr>
        <p:blipFill rotWithShape="1">
          <a:blip r:embed="rId3"/>
          <a:srcRect l="39773" t="34389" r="25301" b="33238"/>
          <a:stretch/>
        </p:blipFill>
        <p:spPr>
          <a:xfrm>
            <a:off x="3959225" y="875347"/>
            <a:ext cx="8121650" cy="4077605"/>
          </a:xfrm>
          <a:prstGeom prst="rect">
            <a:avLst/>
          </a:prstGeom>
        </p:spPr>
      </p:pic>
      <p:sp>
        <p:nvSpPr>
          <p:cNvPr id="4" name="Zástupný symbol pro obsah 2"/>
          <p:cNvSpPr txBox="1">
            <a:spLocks/>
          </p:cNvSpPr>
          <p:nvPr/>
        </p:nvSpPr>
        <p:spPr>
          <a:xfrm>
            <a:off x="294005" y="5501423"/>
            <a:ext cx="3665220" cy="1124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smtClean="0"/>
              <a:t>Lubor </a:t>
            </a:r>
            <a:r>
              <a:rPr lang="cs-CZ" dirty="0" err="1" smtClean="0"/>
              <a:t>Niederle</a:t>
            </a:r>
            <a:endParaRPr lang="cs-CZ" dirty="0" smtClean="0"/>
          </a:p>
          <a:p>
            <a:pPr marL="0" indent="0">
              <a:buFont typeface="Arial" panose="020B0604020202020204" pitchFamily="34" charset="0"/>
              <a:buNone/>
            </a:pPr>
            <a:r>
              <a:rPr lang="cs-CZ" dirty="0" smtClean="0"/>
              <a:t>1865-1944</a:t>
            </a:r>
            <a:endParaRPr lang="cs-CZ" dirty="0"/>
          </a:p>
        </p:txBody>
      </p:sp>
      <p:sp>
        <p:nvSpPr>
          <p:cNvPr id="5" name="Nadpis 1"/>
          <p:cNvSpPr txBox="1">
            <a:spLocks/>
          </p:cNvSpPr>
          <p:nvPr/>
        </p:nvSpPr>
        <p:spPr>
          <a:xfrm>
            <a:off x="111125" y="20003"/>
            <a:ext cx="36652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t>Antropologie</a:t>
            </a:r>
            <a:endParaRPr lang="cs-CZ" dirty="0"/>
          </a:p>
        </p:txBody>
      </p:sp>
      <p:pic>
        <p:nvPicPr>
          <p:cNvPr id="6" name="Picture 4" descr="Lubor Nieder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6273"/>
            <a:ext cx="3776345" cy="377634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3959225" y="5501421"/>
            <a:ext cx="8121650" cy="646331"/>
          </a:xfrm>
          <a:prstGeom prst="rect">
            <a:avLst/>
          </a:prstGeom>
        </p:spPr>
        <p:txBody>
          <a:bodyPr wrap="square">
            <a:spAutoFit/>
          </a:bodyPr>
          <a:lstStyle/>
          <a:p>
            <a:r>
              <a:rPr lang="cs-CZ" dirty="0" smtClean="0"/>
              <a:t>Kongres československých antropologů v Mikulově, zleva: </a:t>
            </a:r>
            <a:r>
              <a:rPr lang="cs-CZ" dirty="0"/>
              <a:t>Jaromír Chochol, Milan Stloukal and Hana Hanáková, on </a:t>
            </a:r>
            <a:r>
              <a:rPr lang="cs-CZ" dirty="0" err="1"/>
              <a:t>the</a:t>
            </a:r>
            <a:r>
              <a:rPr lang="cs-CZ" dirty="0"/>
              <a:t> </a:t>
            </a:r>
            <a:r>
              <a:rPr lang="cs-CZ" dirty="0" err="1"/>
              <a:t>right</a:t>
            </a:r>
            <a:r>
              <a:rPr lang="cs-CZ" dirty="0"/>
              <a:t> </a:t>
            </a:r>
            <a:r>
              <a:rPr lang="cs-CZ" dirty="0" err="1"/>
              <a:t>side</a:t>
            </a:r>
            <a:r>
              <a:rPr lang="cs-CZ" dirty="0"/>
              <a:t> Miroslava </a:t>
            </a:r>
            <a:r>
              <a:rPr lang="cs-CZ" dirty="0" err="1"/>
              <a:t>Blajerová</a:t>
            </a:r>
            <a:r>
              <a:rPr lang="cs-CZ" dirty="0"/>
              <a:t>.</a:t>
            </a:r>
          </a:p>
        </p:txBody>
      </p:sp>
    </p:spTree>
    <p:extLst>
      <p:ext uri="{BB962C8B-B14F-4D97-AF65-F5344CB8AC3E}">
        <p14:creationId xmlns:p14="http://schemas.microsoft.com/office/powerpoint/2010/main" val="371568183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1262</Words>
  <Application>Microsoft Office PowerPoint</Application>
  <PresentationFormat>Širokoúhlá obrazovka</PresentationFormat>
  <Paragraphs>282</Paragraphs>
  <Slides>20</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Cambria</vt:lpstr>
      <vt:lpstr>Motiv Office</vt:lpstr>
      <vt:lpstr>poměr historie k jiným vědním oborům </vt:lpstr>
      <vt:lpstr>Pomocné vědy historické</vt:lpstr>
      <vt:lpstr>Prezentace aplikace PowerPoint</vt:lpstr>
      <vt:lpstr>Pomocné vědy historické</vt:lpstr>
      <vt:lpstr>Prezentace aplikace PowerPoint</vt:lpstr>
      <vt:lpstr>Vztah Historie k dalším vědním oborům</vt:lpstr>
      <vt:lpstr>Antropogeografie</vt:lpstr>
      <vt:lpstr>Samuel Phillips Huntington (1927-2008)</vt:lpstr>
      <vt:lpstr>Prezentace aplikace PowerPoint</vt:lpstr>
      <vt:lpstr>Psychologie</vt:lpstr>
      <vt:lpstr>Sociologie</vt:lpstr>
      <vt:lpstr>Filozofie</vt:lpstr>
      <vt:lpstr>Filologie</vt:lpstr>
      <vt:lpstr>Literární věda</vt:lpstr>
      <vt:lpstr>Prezentace aplikace PowerPoint</vt:lpstr>
      <vt:lpstr>Marxisté mají vlastní požadavky na pomocné vědy</vt:lpstr>
      <vt:lpstr>Ekonomické vědy</vt:lpstr>
      <vt:lpstr>Politologie</vt:lpstr>
      <vt:lpstr>Etnologie, Statistika, demografie,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TUL-S0-23</dc:creator>
  <cp:lastModifiedBy>Michal Ulvr</cp:lastModifiedBy>
  <cp:revision>21</cp:revision>
  <cp:lastPrinted>2021-12-09T17:06:25Z</cp:lastPrinted>
  <dcterms:created xsi:type="dcterms:W3CDTF">2018-11-07T18:40:35Z</dcterms:created>
  <dcterms:modified xsi:type="dcterms:W3CDTF">2021-12-09T17:06:34Z</dcterms:modified>
</cp:coreProperties>
</file>