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50" r:id="rId3"/>
    <p:sldId id="351" r:id="rId4"/>
    <p:sldId id="352" r:id="rId5"/>
    <p:sldId id="353" r:id="rId6"/>
    <p:sldId id="354" r:id="rId7"/>
    <p:sldId id="355" r:id="rId8"/>
    <p:sldId id="356" r:id="rId9"/>
    <p:sldId id="357" r:id="rId10"/>
    <p:sldId id="358" r:id="rId11"/>
    <p:sldId id="359" r:id="rId12"/>
    <p:sldId id="360"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1BF3AA-BFCE-4997-B828-DD9DFA31B737}" type="datetimeFigureOut">
              <a:rPr lang="cs-CZ" smtClean="0"/>
              <a:t>25.5.2020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84649-CEDF-4434-86C2-25BF147FB335}" type="slidenum">
              <a:rPr lang="cs-CZ" smtClean="0"/>
              <a:t>‹#›</a:t>
            </a:fld>
            <a:endParaRPr lang="cs-CZ"/>
          </a:p>
        </p:txBody>
      </p:sp>
    </p:spTree>
    <p:extLst>
      <p:ext uri="{BB962C8B-B14F-4D97-AF65-F5344CB8AC3E}">
        <p14:creationId xmlns:p14="http://schemas.microsoft.com/office/powerpoint/2010/main" val="2467779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medicine.medscape.com/article/238158-overview"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1C4A13-9B2F-4630-879B-E4197E1E8541}" type="slidenum">
              <a:rPr lang="cs-CZ" altLang="cs-CZ" smtClean="0"/>
              <a:pPr eaLnBrk="1" hangingPunct="1">
                <a:spcBef>
                  <a:spcPct val="0"/>
                </a:spcBef>
              </a:pPr>
              <a:t>2</a:t>
            </a:fld>
            <a:endParaRPr lang="cs-CZ" altLang="cs-CZ"/>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cs-CZ" altLang="cs-CZ" b="1"/>
              <a:t>Overview</a:t>
            </a:r>
          </a:p>
          <a:p>
            <a:pPr eaLnBrk="1" hangingPunct="1"/>
            <a:r>
              <a:rPr lang="cs-CZ" altLang="cs-CZ"/>
              <a:t>Preeclampsia is a disorder of widespread vascular endothelial malfunction and vasospasm that occurs after 20 weeks' gestation and can present as late as 4-6 weeks postpartum. It is clinically defined by hypertension and </a:t>
            </a:r>
            <a:r>
              <a:rPr lang="cs-CZ" altLang="cs-CZ">
                <a:hlinkClick r:id="rId3"/>
              </a:rPr>
              <a:t>proteinuria</a:t>
            </a:r>
            <a:r>
              <a:rPr lang="cs-CZ" altLang="cs-CZ"/>
              <a:t>, with or without pathologic edema. </a:t>
            </a:r>
          </a:p>
          <a:p>
            <a:pPr eaLnBrk="1" hangingPunct="1"/>
            <a:r>
              <a:rPr lang="cs-CZ" altLang="cs-CZ"/>
              <a:t>The incidence of preeclampsia in the United States is estimated to range from 2% to 6% in healthy, nulliparous women.[1, 2, 3] Among all cases of the preeclampsia, 10% occur in pregnancies of less than 34 weeks' gestation. The global incidence of preeclampsia has been estimated at 5-14% of all pregnancies. </a:t>
            </a:r>
          </a:p>
          <a:p>
            <a:pPr eaLnBrk="1" hangingPunct="1"/>
            <a:r>
              <a:rPr lang="cs-CZ" altLang="cs-CZ"/>
              <a:t>In developing nations, the incidence of the disease is reported to be 4-18%,[4, 5] with hypertensive disorders being the second most common obstetric cause of stillbirths and early neonatal deaths in these countries.[6] </a:t>
            </a:r>
          </a:p>
          <a:p>
            <a:pPr eaLnBrk="1" hangingPunct="1"/>
            <a:r>
              <a:rPr lang="cs-CZ" altLang="cs-CZ"/>
              <a:t>Medical consensus is lacking regarding the values that define preeclampsia, but reasonable criteria in a woman who was normotensive before 20 weeks' gestation include a systolic blood pressure (SBP) greater than 140 mm Hg and a diastolic BP (DBP) greater than 90 mm Hg on 2 successive measurements, 4-6 hours apart. Preeclampsia in a patient with preexisting essential hypertension is diagnosed if SBP has increased by 30 mm Hg or if DBP has increased by 15 mm Hg. </a:t>
            </a:r>
            <a:endParaRPr lang="cs-CZ" altLang="cs-CZ"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Trombocytopenie &lt;100 000/mm</a:t>
            </a:r>
          </a:p>
          <a:p>
            <a:r>
              <a:rPr lang="cs-CZ" dirty="0"/>
              <a:t>Plazmatická koncentrace kreatininu &gt;97 </a:t>
            </a:r>
            <a:r>
              <a:rPr lang="cs-CZ" dirty="0" err="1"/>
              <a:t>mikromoll</a:t>
            </a:r>
            <a:r>
              <a:rPr lang="cs-CZ" dirty="0"/>
              <a:t>/l</a:t>
            </a:r>
          </a:p>
          <a:p>
            <a:r>
              <a:rPr lang="cs-CZ" dirty="0"/>
              <a:t>Elevace</a:t>
            </a:r>
            <a:r>
              <a:rPr lang="cs-CZ" baseline="0" dirty="0"/>
              <a:t> transamináz nad dvojnásobek normální hodnoty</a:t>
            </a:r>
          </a:p>
          <a:p>
            <a:r>
              <a:rPr lang="cs-CZ" baseline="0" dirty="0"/>
              <a:t>Edém plic</a:t>
            </a:r>
          </a:p>
          <a:p>
            <a:r>
              <a:rPr lang="cs-CZ" baseline="0" dirty="0"/>
              <a:t>Cerebrální </a:t>
            </a:r>
            <a:r>
              <a:rPr lang="cs-CZ" baseline="0" dirty="0" err="1"/>
              <a:t>asymptomy</a:t>
            </a:r>
            <a:endParaRPr lang="cs-CZ" baseline="0" dirty="0"/>
          </a:p>
          <a:p>
            <a:r>
              <a:rPr lang="cs-CZ" baseline="0" dirty="0"/>
              <a:t>Poruchy vidění</a:t>
            </a:r>
            <a:endParaRPr lang="cs-CZ" dirty="0"/>
          </a:p>
        </p:txBody>
      </p:sp>
      <p:sp>
        <p:nvSpPr>
          <p:cNvPr id="4" name="Zástupný symbol pro číslo snímku 3"/>
          <p:cNvSpPr>
            <a:spLocks noGrp="1"/>
          </p:cNvSpPr>
          <p:nvPr>
            <p:ph type="sldNum" sz="quarter" idx="10"/>
          </p:nvPr>
        </p:nvSpPr>
        <p:spPr/>
        <p:txBody>
          <a:bodyPr/>
          <a:lstStyle/>
          <a:p>
            <a:pPr>
              <a:defRPr/>
            </a:pPr>
            <a:fld id="{16A63C20-34A3-4F79-84E8-2EF016F3ED72}" type="slidenum">
              <a:rPr lang="cs-CZ" smtClean="0"/>
              <a:pPr>
                <a:defRPr/>
              </a:pPr>
              <a:t>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80D6C1-640C-4B39-A643-4005A040A4B7}" type="slidenum">
              <a:rPr lang="cs-CZ">
                <a:latin typeface="Arial" charset="0"/>
              </a:rPr>
              <a:pPr fontAlgn="base">
                <a:spcBef>
                  <a:spcPct val="0"/>
                </a:spcBef>
                <a:spcAft>
                  <a:spcPct val="0"/>
                </a:spcAft>
              </a:pPr>
              <a:t>6</a:t>
            </a:fld>
            <a:endParaRPr lang="cs-CZ">
              <a:latin typeface="Arial" charset="0"/>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cs-CZ" sz="800" b="1"/>
              <a:t>Classification and Characteristics of Hypertensive Disorders </a:t>
            </a:r>
          </a:p>
          <a:p>
            <a:pPr>
              <a:lnSpc>
                <a:spcPct val="80000"/>
              </a:lnSpc>
              <a:spcBef>
                <a:spcPct val="0"/>
              </a:spcBef>
            </a:pPr>
            <a:r>
              <a:rPr lang="cs-CZ" sz="800"/>
              <a:t>Preeclampsia is part of a spectrum of hypertensive disorders that complicate pregnancy. As specified by the National High Blood Pressure Education Program (NHBPEP) Working Group, the classification is as follows[8] : </a:t>
            </a:r>
          </a:p>
          <a:p>
            <a:pPr>
              <a:lnSpc>
                <a:spcPct val="80000"/>
              </a:lnSpc>
              <a:spcBef>
                <a:spcPct val="0"/>
              </a:spcBef>
            </a:pPr>
            <a:r>
              <a:rPr lang="cs-CZ" sz="800"/>
              <a:t>Gestational hypertension </a:t>
            </a:r>
          </a:p>
          <a:p>
            <a:pPr>
              <a:lnSpc>
                <a:spcPct val="80000"/>
              </a:lnSpc>
              <a:spcBef>
                <a:spcPct val="0"/>
              </a:spcBef>
            </a:pPr>
            <a:r>
              <a:rPr lang="cs-CZ" sz="800"/>
              <a:t>Chronic hypertension</a:t>
            </a:r>
          </a:p>
          <a:p>
            <a:pPr>
              <a:lnSpc>
                <a:spcPct val="80000"/>
              </a:lnSpc>
              <a:spcBef>
                <a:spcPct val="0"/>
              </a:spcBef>
            </a:pPr>
            <a:r>
              <a:rPr lang="cs-CZ" sz="800"/>
              <a:t>Preeclampsia/eclampsia</a:t>
            </a:r>
          </a:p>
          <a:p>
            <a:pPr>
              <a:lnSpc>
                <a:spcPct val="80000"/>
              </a:lnSpc>
              <a:spcBef>
                <a:spcPct val="0"/>
              </a:spcBef>
            </a:pPr>
            <a:r>
              <a:rPr lang="cs-CZ" sz="800"/>
              <a:t>Superimposed preeclampsia (on chronic hypertension)</a:t>
            </a:r>
          </a:p>
          <a:p>
            <a:pPr>
              <a:lnSpc>
                <a:spcPct val="80000"/>
              </a:lnSpc>
              <a:spcBef>
                <a:spcPct val="0"/>
              </a:spcBef>
            </a:pPr>
            <a:r>
              <a:rPr lang="cs-CZ" sz="800"/>
              <a:t>Although each of these disorders can appear in isolation, they are thought of as progressive manifestations of a single process and are believed to share a common etiology. </a:t>
            </a:r>
            <a:endParaRPr lang="cs-CZ" sz="800" b="1"/>
          </a:p>
          <a:p>
            <a:pPr>
              <a:lnSpc>
                <a:spcPct val="80000"/>
              </a:lnSpc>
              <a:spcBef>
                <a:spcPct val="0"/>
              </a:spcBef>
            </a:pPr>
            <a:r>
              <a:rPr lang="cs-CZ" sz="800" b="1"/>
              <a:t>Gestational hypertension</a:t>
            </a:r>
          </a:p>
          <a:p>
            <a:pPr>
              <a:lnSpc>
                <a:spcPct val="80000"/>
              </a:lnSpc>
              <a:spcBef>
                <a:spcPct val="0"/>
              </a:spcBef>
            </a:pPr>
            <a:r>
              <a:rPr lang="cs-CZ" sz="800"/>
              <a:t>The characteristics of gestational hypertension are as follows: </a:t>
            </a:r>
          </a:p>
          <a:p>
            <a:pPr>
              <a:lnSpc>
                <a:spcPct val="80000"/>
              </a:lnSpc>
              <a:spcBef>
                <a:spcPct val="0"/>
              </a:spcBef>
            </a:pPr>
            <a:r>
              <a:rPr lang="cs-CZ" sz="800"/>
              <a:t>BP of 140/90 mm Hg or greater for the first time during pregnancy</a:t>
            </a:r>
          </a:p>
          <a:p>
            <a:pPr>
              <a:lnSpc>
                <a:spcPct val="80000"/>
              </a:lnSpc>
              <a:spcBef>
                <a:spcPct val="0"/>
              </a:spcBef>
            </a:pPr>
            <a:r>
              <a:rPr lang="cs-CZ" sz="800"/>
              <a:t>No proteinuria</a:t>
            </a:r>
          </a:p>
          <a:p>
            <a:pPr>
              <a:lnSpc>
                <a:spcPct val="80000"/>
              </a:lnSpc>
              <a:spcBef>
                <a:spcPct val="0"/>
              </a:spcBef>
            </a:pPr>
            <a:r>
              <a:rPr lang="cs-CZ" sz="800"/>
              <a:t>BP returns to normal less than 12 weeks' postpartum</a:t>
            </a:r>
          </a:p>
          <a:p>
            <a:pPr>
              <a:lnSpc>
                <a:spcPct val="80000"/>
              </a:lnSpc>
              <a:spcBef>
                <a:spcPct val="0"/>
              </a:spcBef>
            </a:pPr>
            <a:r>
              <a:rPr lang="cs-CZ" sz="800"/>
              <a:t>Final diagnosis made only postpartum</a:t>
            </a:r>
          </a:p>
          <a:p>
            <a:pPr>
              <a:lnSpc>
                <a:spcPct val="80000"/>
              </a:lnSpc>
              <a:spcBef>
                <a:spcPct val="0"/>
              </a:spcBef>
            </a:pPr>
            <a:r>
              <a:rPr lang="cs-CZ" sz="800" b="1"/>
              <a:t>Chronic hypertension</a:t>
            </a:r>
          </a:p>
          <a:p>
            <a:pPr>
              <a:lnSpc>
                <a:spcPct val="80000"/>
              </a:lnSpc>
              <a:spcBef>
                <a:spcPct val="0"/>
              </a:spcBef>
            </a:pPr>
            <a:r>
              <a:rPr lang="cs-CZ" sz="800"/>
              <a:t>Chronic hypertension is characterized by either (1) a BP 140/90 mm Hg or greater before pregnancy or diagnosed before 20 weeks' gestation; not attributable to gestational trophoblastic disease or (2) hypertension first diagnosed after 20 weeks' gestation and persistent after 12 weeks postpartum. </a:t>
            </a:r>
          </a:p>
          <a:p>
            <a:pPr>
              <a:lnSpc>
                <a:spcPct val="80000"/>
              </a:lnSpc>
              <a:spcBef>
                <a:spcPct val="0"/>
              </a:spcBef>
            </a:pPr>
            <a:r>
              <a:rPr lang="cs-CZ" sz="800"/>
              <a:t>Preexisting chronic hypertension may present with superimposed preeclampsia presenting as new-onset proteinuria after 20 weeks' gestation. </a:t>
            </a:r>
            <a:endParaRPr lang="cs-CZ" sz="800" b="1"/>
          </a:p>
          <a:p>
            <a:pPr>
              <a:lnSpc>
                <a:spcPct val="80000"/>
              </a:lnSpc>
              <a:spcBef>
                <a:spcPct val="0"/>
              </a:spcBef>
            </a:pPr>
            <a:r>
              <a:rPr lang="cs-CZ" sz="800" b="1"/>
              <a:t>Preeclampsia/eclampsia</a:t>
            </a:r>
          </a:p>
          <a:p>
            <a:pPr>
              <a:lnSpc>
                <a:spcPct val="80000"/>
              </a:lnSpc>
              <a:spcBef>
                <a:spcPct val="0"/>
              </a:spcBef>
            </a:pPr>
            <a:r>
              <a:rPr lang="cs-CZ" sz="800"/>
              <a:t>Preeclampsia/eclampsia is characterized by a BP of 140/90 mm Hg or greater after 20 weeks' gestation in a women with previously normal BP and who have proteinuria (≥ 0.3 g protein in 24-h urine specimen). </a:t>
            </a:r>
          </a:p>
          <a:p>
            <a:pPr>
              <a:lnSpc>
                <a:spcPct val="80000"/>
              </a:lnSpc>
              <a:spcBef>
                <a:spcPct val="0"/>
              </a:spcBef>
            </a:pPr>
            <a:r>
              <a:rPr lang="cs-CZ" sz="800"/>
              <a:t>Eclampsia is defined as seizures that cannot be attributable to other causes, in a woman with preeclampsia</a:t>
            </a:r>
            <a:endParaRPr lang="cs-CZ" sz="800" b="1"/>
          </a:p>
          <a:p>
            <a:pPr>
              <a:lnSpc>
                <a:spcPct val="80000"/>
              </a:lnSpc>
              <a:spcBef>
                <a:spcPct val="0"/>
              </a:spcBef>
            </a:pPr>
            <a:r>
              <a:rPr lang="cs-CZ" sz="800" b="1"/>
              <a:t>Superimposed preeclampsia</a:t>
            </a:r>
          </a:p>
          <a:p>
            <a:pPr>
              <a:lnSpc>
                <a:spcPct val="80000"/>
              </a:lnSpc>
              <a:spcBef>
                <a:spcPct val="0"/>
              </a:spcBef>
            </a:pPr>
            <a:r>
              <a:rPr lang="cs-CZ" sz="800"/>
              <a:t>Superimposed preeclampsia (on chronic hypertension) is characterized by (1) new onset proteinuria (≥ 300 mg/24 h) in a woman with hypertension but no proteinuria before 20 weeks' gestation and (2) a sudden increase in proteinuria or BP, or a platelet count of less than 100,000/mm3, in a woman with hypertension and proteinuria before 20 weeks' gestation. </a:t>
            </a:r>
            <a:endParaRPr lang="cs-CZ" sz="800" b="1"/>
          </a:p>
          <a:p>
            <a:pPr>
              <a:lnSpc>
                <a:spcPct val="80000"/>
              </a:lnSpc>
              <a:spcBef>
                <a:spcPct val="0"/>
              </a:spcBef>
            </a:pPr>
            <a:r>
              <a:rPr lang="cs-CZ" sz="800" b="1"/>
              <a:t>HELLP syndrome</a:t>
            </a:r>
          </a:p>
          <a:p>
            <a:pPr>
              <a:lnSpc>
                <a:spcPct val="80000"/>
              </a:lnSpc>
              <a:spcBef>
                <a:spcPct val="0"/>
              </a:spcBef>
            </a:pPr>
            <a:r>
              <a:rPr lang="cs-CZ" sz="800"/>
              <a:t>HELLP syndrome (hemolysis, elevated liver enzyme, low platelets) may be an outcome of severe preeclampsia, although some authors believe it to have an unrelated etiology. The syndrome has been associated with particularly high maternal and perinatal morbidity and mortality rates and may be present without hypertension or, in some cases, without proteinuria. </a:t>
            </a:r>
            <a:endParaRPr lang="cs-CZ" sz="800" b="1"/>
          </a:p>
          <a:p>
            <a:pPr>
              <a:lnSpc>
                <a:spcPct val="80000"/>
              </a:lnSpc>
              <a:spcBef>
                <a:spcPct val="0"/>
              </a:spcBef>
            </a:pPr>
            <a:r>
              <a:rPr lang="cs-CZ" sz="800" b="1"/>
              <a:t>Proteinuria</a:t>
            </a:r>
          </a:p>
          <a:p>
            <a:pPr>
              <a:lnSpc>
                <a:spcPct val="80000"/>
              </a:lnSpc>
              <a:spcBef>
                <a:spcPct val="0"/>
              </a:spcBef>
            </a:pPr>
            <a:r>
              <a:rPr lang="cs-CZ" sz="800"/>
              <a:t>Proteinuria is defined as the presence of at least 300 mg of protein in a 24-hour urine collection. Some investigators and clinicians have accepted a urine protein-creatinine ratio of at least 0.3 as a criterion for proteinuria, but the American College of Obstetricians and Gynecologists (ACOG) has not yet incorporated this into their definition.[9] In the emergency department, a urine protein-to-creatinine ratio of 0.19 or greater is somewhat predictive of significant proteinuria (negative predictive value [NPV], 87%).[10] Serial confirmations 6 hours apart increase the predictive value. Although more convenient, a urine dipstick value of 1+ or more (30 mg/dL) is not reliable in the diagnosis of proteinuria. </a:t>
            </a:r>
          </a:p>
          <a:p>
            <a:pPr>
              <a:lnSpc>
                <a:spcPct val="80000"/>
              </a:lnSpc>
              <a:spcBef>
                <a:spcPct val="0"/>
              </a:spcBef>
            </a:pPr>
            <a:endParaRPr lang="cs-CZ" sz="800"/>
          </a:p>
          <a:p>
            <a:pPr>
              <a:lnSpc>
                <a:spcPct val="80000"/>
              </a:lnSpc>
              <a:spcBef>
                <a:spcPct val="0"/>
              </a:spcBef>
            </a:pPr>
            <a:endParaRPr lang="cs-CZ" sz="8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60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a:t>Management of Preeclampsia</a:t>
            </a:r>
          </a:p>
          <a:p>
            <a:pPr>
              <a:spcBef>
                <a:spcPct val="0"/>
              </a:spcBef>
            </a:pPr>
            <a:r>
              <a:rPr lang="en-US"/>
              <a:t>The optimal management of a woman with preeclampsia depends on gestational age and disease severity. Because delivery is the only cure for preeclampsia, clinicians must try to minimize maternal risk while maximizing fetal maturity. The primary objective is the safety of the mother and then the delivery of a healthy newborn. Obstetric consultation should be sought early to coordinate transfer to an obstetric floor, as appropriate.</a:t>
            </a:r>
            <a:r>
              <a:rPr lang="en-US" baseline="30000"/>
              <a:t>[47] </a:t>
            </a:r>
            <a:endParaRPr lang="en-US"/>
          </a:p>
          <a:p>
            <a:pPr>
              <a:spcBef>
                <a:spcPct val="0"/>
              </a:spcBef>
            </a:pPr>
            <a:r>
              <a:rPr lang="en-US"/>
              <a:t>Patients with mild preeclampsia are often induced after 37 weeks' gestation. Before this, the immature fetus is treated with expectant management with corticosteroids to accelerate lung maturity in preparation for early delivery. </a:t>
            </a:r>
          </a:p>
          <a:p>
            <a:pPr>
              <a:spcBef>
                <a:spcPct val="0"/>
              </a:spcBef>
            </a:pPr>
            <a:r>
              <a:rPr lang="en-US"/>
              <a:t>In patients with severe preeclampsia, induction of delivery should be considered after 34 weeks' gestation. In these cases, the severity of disease must be weighed against the risks of infant prematurity. In the emergency setting, control of BP and seizures should be priorities. In general, the further the pregnancy is from term, the greater the impetus to manage the patient medically. </a:t>
            </a:r>
          </a:p>
          <a:p>
            <a:pPr>
              <a:spcBef>
                <a:spcPct val="0"/>
              </a:spcBef>
            </a:pPr>
            <a:endParaRPr lang="cs-CZ"/>
          </a:p>
        </p:txBody>
      </p:sp>
      <p:sp>
        <p:nvSpPr>
          <p:cNvPr id="4608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C47E93-FCBA-48B7-88B3-39E42503EE03}" type="slidenum">
              <a:rPr lang="cs-CZ">
                <a:latin typeface="Arial" charset="0"/>
              </a:rPr>
              <a:pPr fontAlgn="base">
                <a:spcBef>
                  <a:spcPct val="0"/>
                </a:spcBef>
                <a:spcAft>
                  <a:spcPct val="0"/>
                </a:spcAft>
              </a:pPr>
              <a:t>7</a:t>
            </a:fld>
            <a:endParaRPr lang="cs-CZ">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01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a:t>Care in Severe Preeclampsia</a:t>
            </a:r>
          </a:p>
          <a:p>
            <a:pPr>
              <a:spcBef>
                <a:spcPct val="0"/>
              </a:spcBef>
            </a:pPr>
            <a:r>
              <a:rPr lang="en-US"/>
              <a:t>When severe preeclampsia is diagnosed after 34 weeks' gestation, delivery is most appropriate. The mode of delivery should depend on the severity of the disease and the likelihood of a successful induction. Whenever possible, however, vaginal delivery should be attempted and cesarean section should be reserved for routine obstetric indications. </a:t>
            </a:r>
          </a:p>
          <a:p>
            <a:pPr>
              <a:spcBef>
                <a:spcPct val="0"/>
              </a:spcBef>
            </a:pPr>
            <a:r>
              <a:rPr lang="en-US"/>
              <a:t>Women with severe preeclampsia who have nonreassuring fetal status, ruptured membranes, labor, or maternal distress should be delivered regardless of gestational age. If a woman with severe preeclampsia is at 32 weeks' gestation or more and has received a course of steroid, she should be delivered as well. </a:t>
            </a:r>
          </a:p>
          <a:p>
            <a:pPr>
              <a:spcBef>
                <a:spcPct val="0"/>
              </a:spcBef>
            </a:pPr>
            <a:r>
              <a:rPr lang="en-US"/>
              <a:t>Patients presenting with severe, unremitting headache, visual disturbance, and right upper quadrant tenderness in the presence of hypertension and/or proteinuria should be treated with utmost caution. </a:t>
            </a:r>
          </a:p>
          <a:p>
            <a:pPr>
              <a:spcBef>
                <a:spcPct val="0"/>
              </a:spcBef>
            </a:pPr>
            <a:endParaRPr lang="cs-CZ"/>
          </a:p>
        </p:txBody>
      </p:sp>
      <p:sp>
        <p:nvSpPr>
          <p:cNvPr id="50179"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954DD2-447F-4759-B1A7-71CAF4A8A8B8}" type="slidenum">
              <a:rPr lang="cs-CZ">
                <a:latin typeface="Arial" charset="0"/>
              </a:rPr>
              <a:pPr fontAlgn="base">
                <a:spcBef>
                  <a:spcPct val="0"/>
                </a:spcBef>
                <a:spcAft>
                  <a:spcPct val="0"/>
                </a:spcAft>
              </a:pPr>
              <a:t>8</a:t>
            </a:fld>
            <a:endParaRPr lang="cs-CZ">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22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a:t>Expectant management of severe preeclampsia</a:t>
            </a:r>
          </a:p>
          <a:p>
            <a:pPr>
              <a:spcBef>
                <a:spcPct val="0"/>
              </a:spcBef>
            </a:pPr>
            <a:r>
              <a:rPr lang="en-US"/>
              <a:t>If a patient presents with severe preeclampsia before 34 weeks' gestation but appears to be stable, and if the fetal condition is reassuring, expectant management may be considered, provided that the patient meets the strict criteria set by Sibai et al (see Laboratory values for preeclampsia and HELLP syndrome).</a:t>
            </a:r>
            <a:r>
              <a:rPr lang="en-US" baseline="30000"/>
              <a:t>[51] </a:t>
            </a:r>
            <a:r>
              <a:rPr lang="en-US"/>
              <a:t>This type of management should be considered only in a tertiary center. In addition, because delivery is always appropriate for the mother, some authorities consider delivery as the definitive treatment regardless of gestational age. However, delivery may not be optimal for a fetus that is extremely premature. Therefore, in a carefully chosen population, expectant management may benefit the fetus without greatly compromising maternal health. </a:t>
            </a:r>
          </a:p>
          <a:p>
            <a:pPr>
              <a:spcBef>
                <a:spcPct val="0"/>
              </a:spcBef>
            </a:pPr>
            <a:r>
              <a:rPr lang="en-US"/>
              <a:t>All of these patients must be evaluated in a labor and delivery unit for 24 hours before a decision for expectant management can be made. During this period, maternal and fetal evaluation must show that the fetus does not have severe growth restriction or fetal distress. In addition, maternal urine output must be adequate. The woman must have essentially normal laboratory values (with the exclusive exception of mildly elevated liver function test results that are less than twice the normal value) and hypertension that can be controlled. </a:t>
            </a:r>
          </a:p>
          <a:p>
            <a:pPr>
              <a:spcBef>
                <a:spcPct val="0"/>
              </a:spcBef>
            </a:pPr>
            <a:r>
              <a:rPr lang="en-US"/>
              <a:t>Fetal monitoring should include daily nonstress testing and ultrasonography performed to monitor for the development of oligohydramnios and decreased fetal movement. In addition, fetal growth determination at 2-week intervals must be performed to document adequate fetal growth. A 24-hour urine collection for protein may be repeated. Corticosteroids for fetal lung maturity should be administered prior to 34 weeks. </a:t>
            </a:r>
          </a:p>
          <a:p>
            <a:pPr>
              <a:spcBef>
                <a:spcPct val="0"/>
              </a:spcBef>
            </a:pPr>
            <a:r>
              <a:rPr lang="en-US"/>
              <a:t>Daily blood tests should be performed for liver function tests (LFTs), CBC count, uric acid, and LDH. Patients should be instructed to report any headache, visual changes, epigastric pain, or decreased fetal movement. </a:t>
            </a:r>
          </a:p>
        </p:txBody>
      </p:sp>
      <p:sp>
        <p:nvSpPr>
          <p:cNvPr id="5222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B7D89A-4933-4E32-A073-31A38E9CCCC8}" type="slidenum">
              <a:rPr lang="cs-CZ">
                <a:latin typeface="Arial" charset="0"/>
              </a:rPr>
              <a:pPr fontAlgn="base">
                <a:spcBef>
                  <a:spcPct val="0"/>
                </a:spcBef>
                <a:spcAft>
                  <a:spcPct val="0"/>
                </a:spcAft>
              </a:pPr>
              <a:t>9</a:t>
            </a:fld>
            <a:endParaRPr lang="cs-CZ">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63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a:t>Seizure Treatment and Prophylaxis With Magnesium Sulfate</a:t>
            </a:r>
          </a:p>
          <a:p>
            <a:pPr>
              <a:spcBef>
                <a:spcPct val="0"/>
              </a:spcBef>
            </a:pPr>
            <a:r>
              <a:rPr lang="en-US"/>
              <a:t>The basic principles of airway, breathing, and circulation (ABC) should always be followed as a general principle of seizure management. </a:t>
            </a:r>
          </a:p>
          <a:p>
            <a:pPr>
              <a:spcBef>
                <a:spcPct val="0"/>
              </a:spcBef>
            </a:pPr>
            <a:r>
              <a:rPr lang="en-US"/>
              <a:t>Magnesium sulfate is the first-line treatment for the prevention of primary and recurrent eclamptic seizures. For eclamptic seizures that are refractory to magnesium sulfate, lorazepam and phenytoin may be used as second-line agents. </a:t>
            </a:r>
          </a:p>
          <a:p>
            <a:pPr>
              <a:spcBef>
                <a:spcPct val="0"/>
              </a:spcBef>
            </a:pPr>
            <a:r>
              <a:rPr lang="en-US"/>
              <a:t>Active seizures should be treated with intravenous magnesium sulfate as a first-line agent.</a:t>
            </a:r>
            <a:r>
              <a:rPr lang="en-US" baseline="30000"/>
              <a:t>[7] </a:t>
            </a:r>
            <a:r>
              <a:rPr lang="en-US"/>
              <a:t>A loading dose of 4 g should be given by an infusion pump over 5-10 minutes, followed by an infusion of 1 g/h maintained for 24 hours after the last seizure. Recurrent seizures should be treated with an additional bolus of 2 g or an increase in the infusion rate to 1.5 g or 2 g per hour. </a:t>
            </a:r>
          </a:p>
          <a:p>
            <a:pPr>
              <a:spcBef>
                <a:spcPct val="0"/>
              </a:spcBef>
            </a:pPr>
            <a:r>
              <a:rPr lang="en-US"/>
              <a:t>Prophylactic treatment with magnesium sulfate is indicated for all patients with severe preeclampsia. However, no consensus exists as to whether patients with mild preeclampsia need magnesium seizure prophylaxis. Although ACOG recommends magnesium sulfate in severe preeclampsia, it has not recommended this therapy in all cases of mild preeclampsia. </a:t>
            </a:r>
          </a:p>
          <a:p>
            <a:pPr>
              <a:spcBef>
                <a:spcPct val="0"/>
              </a:spcBef>
            </a:pPr>
            <a:r>
              <a:rPr lang="en-US"/>
              <a:t>Some practitioners withhold magnesium sulfate if BP is stable and/or mildly elevated and if the laboratory values for LFTs and platelets are mildly abnormal and/or stable. Other physicians feel that even patients with gestational hypertension should receive magnesium, as a small percentage of these patients may either have preeclampsia or may develop it. The ultimate decision should depend on the comfort level of the labor and delivery staff in administering intravenous (IV) magnesium sulfate. An estimated 100 patients need to be treated with magnesium sulfate therapy to prevent 1 case of eclampsia.</a:t>
            </a:r>
            <a:r>
              <a:rPr lang="en-US" baseline="30000"/>
              <a:t>[52, 7, 53] </a:t>
            </a:r>
            <a:endParaRPr lang="en-US"/>
          </a:p>
          <a:p>
            <a:pPr>
              <a:spcBef>
                <a:spcPct val="0"/>
              </a:spcBef>
            </a:pPr>
            <a:endParaRPr lang="cs-CZ"/>
          </a:p>
        </p:txBody>
      </p:sp>
      <p:sp>
        <p:nvSpPr>
          <p:cNvPr id="5632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5FE3BE-09E0-483D-8DA3-754BF27C0F7F}" type="slidenum">
              <a:rPr lang="cs-CZ">
                <a:latin typeface="Arial" charset="0"/>
              </a:rPr>
              <a:pPr fontAlgn="base">
                <a:spcBef>
                  <a:spcPct val="0"/>
                </a:spcBef>
                <a:spcAft>
                  <a:spcPct val="0"/>
                </a:spcAft>
              </a:pPr>
              <a:t>10</a:t>
            </a:fld>
            <a:endParaRPr lang="cs-CZ">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 name="Zástupný symbol pro poznámky 2"/>
          <p:cNvSpPr>
            <a:spLocks noGrp="1"/>
          </p:cNvSpPr>
          <p:nvPr>
            <p:ph type="body" idx="1"/>
          </p:nvPr>
        </p:nvSpPr>
        <p:spPr/>
        <p:txBody>
          <a:bodyPr/>
          <a:lstStyle/>
          <a:p>
            <a:pPr fontAlgn="auto">
              <a:spcBef>
                <a:spcPct val="50000"/>
              </a:spcBef>
              <a:spcAft>
                <a:spcPts val="0"/>
              </a:spcAft>
              <a:defRPr/>
            </a:pPr>
            <a:r>
              <a:rPr lang="en-US" dirty="0"/>
              <a:t>HELLP </a:t>
            </a:r>
            <a:r>
              <a:rPr lang="cs-CZ" dirty="0"/>
              <a:t>syndrom</a:t>
            </a:r>
          </a:p>
          <a:p>
            <a:pPr fontAlgn="auto">
              <a:spcBef>
                <a:spcPct val="50000"/>
              </a:spcBef>
              <a:spcAft>
                <a:spcPts val="0"/>
              </a:spcAft>
              <a:defRPr/>
            </a:pPr>
            <a:r>
              <a:rPr lang="cs-CZ" dirty="0"/>
              <a:t>První signál rozvíjející se </a:t>
            </a:r>
            <a:r>
              <a:rPr lang="cs-CZ" dirty="0" err="1"/>
              <a:t>preeklampsie</a:t>
            </a:r>
            <a:endParaRPr lang="cs-CZ" dirty="0"/>
          </a:p>
          <a:p>
            <a:pPr fontAlgn="auto">
              <a:spcBef>
                <a:spcPct val="50000"/>
              </a:spcBef>
              <a:spcAft>
                <a:spcPts val="0"/>
              </a:spcAft>
              <a:defRPr/>
            </a:pPr>
            <a:r>
              <a:rPr lang="en-US" dirty="0"/>
              <a:t> </a:t>
            </a:r>
            <a:r>
              <a:rPr lang="cs-CZ" dirty="0"/>
              <a:t>POZOR – často chybná dg</a:t>
            </a:r>
          </a:p>
          <a:p>
            <a:pPr fontAlgn="auto">
              <a:spcBef>
                <a:spcPct val="50000"/>
              </a:spcBef>
              <a:spcAft>
                <a:spcPts val="0"/>
              </a:spcAft>
              <a:defRPr/>
            </a:pPr>
            <a:r>
              <a:rPr lang="cs-CZ" dirty="0"/>
              <a:t>… </a:t>
            </a:r>
            <a:r>
              <a:rPr lang="en-US" dirty="0"/>
              <a:t>hepatitis, </a:t>
            </a:r>
            <a:r>
              <a:rPr lang="en-US" dirty="0" err="1"/>
              <a:t>idiopat</a:t>
            </a:r>
            <a:r>
              <a:rPr lang="cs-CZ" dirty="0" err="1"/>
              <a:t>ická</a:t>
            </a:r>
            <a:r>
              <a:rPr lang="cs-CZ" dirty="0"/>
              <a:t> trombocytopenická purpura, onemocnění močových cest</a:t>
            </a:r>
            <a:endParaRPr lang="en-US" dirty="0"/>
          </a:p>
          <a:p>
            <a:pPr fontAlgn="auto">
              <a:spcBef>
                <a:spcPct val="50000"/>
              </a:spcBef>
              <a:spcAft>
                <a:spcPts val="0"/>
              </a:spcAft>
              <a:defRPr/>
            </a:pPr>
            <a:endParaRPr lang="en-US" sz="1050" dirty="0"/>
          </a:p>
          <a:p>
            <a:pPr fontAlgn="auto">
              <a:spcBef>
                <a:spcPts val="0"/>
              </a:spcBef>
              <a:spcAft>
                <a:spcPts val="0"/>
              </a:spcAft>
              <a:defRPr/>
            </a:pPr>
            <a:endParaRPr lang="cs-CZ" dirty="0"/>
          </a:p>
        </p:txBody>
      </p:sp>
      <p:sp>
        <p:nvSpPr>
          <p:cNvPr id="7168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221FEC-BF4D-47FF-84C1-4B52AAC24A31}" type="slidenum">
              <a:rPr lang="cs-CZ">
                <a:latin typeface="Arial" charset="0"/>
              </a:rPr>
              <a:pPr fontAlgn="base">
                <a:spcBef>
                  <a:spcPct val="0"/>
                </a:spcBef>
                <a:spcAft>
                  <a:spcPct val="0"/>
                </a:spcAft>
              </a:pPr>
              <a:t>11</a:t>
            </a:fld>
            <a:endParaRPr lang="cs-CZ">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187A38-8491-45A8-B97F-733453FB3D8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37A7DDF-6343-47BB-8B95-A84D37C1C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30A7D4D-6F5E-49E2-961F-A8FCCB9DDDD8}"/>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5" name="Zástupný symbol pro zápatí 4">
            <a:extLst>
              <a:ext uri="{FF2B5EF4-FFF2-40B4-BE49-F238E27FC236}">
                <a16:creationId xmlns:a16="http://schemas.microsoft.com/office/drawing/2014/main" id="{0469D24B-AEE3-4C97-8D45-27A24BFAFF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CD2290B-832F-4DFF-B89B-7033EA80EC6C}"/>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34156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01D87-3FE0-4430-9778-9DBB867CE59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89B3EB6-8053-4962-AD95-B132AD749E4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4174AE-DED6-440C-B0DB-9EE350FCD276}"/>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5" name="Zástupný symbol pro zápatí 4">
            <a:extLst>
              <a:ext uri="{FF2B5EF4-FFF2-40B4-BE49-F238E27FC236}">
                <a16:creationId xmlns:a16="http://schemas.microsoft.com/office/drawing/2014/main" id="{BF87FE9D-D027-4BC5-ABE7-AD501F58A0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766F66D-FF99-4193-9948-B046DEE50901}"/>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119457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18EFDFA-6BBB-410D-B6FD-B363FAD1D56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747FD98-4281-469A-B2C0-32FD20FFC66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C1EBB5F-AD49-42C3-AD6D-C0E0DF5A696C}"/>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5" name="Zástupný symbol pro zápatí 4">
            <a:extLst>
              <a:ext uri="{FF2B5EF4-FFF2-40B4-BE49-F238E27FC236}">
                <a16:creationId xmlns:a16="http://schemas.microsoft.com/office/drawing/2014/main" id="{4E67FD08-A7C9-4BCA-8469-1F033B47AC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F67E8A9-79B0-45AD-BFDB-27A504DCD683}"/>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11632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CA4DDC-693F-4E37-9355-B6B637028DB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1DBE2C-8A58-4AA6-B277-314CFDFED39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59B92F5-4154-4A85-B762-2D0730CE71B6}"/>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5" name="Zástupný symbol pro zápatí 4">
            <a:extLst>
              <a:ext uri="{FF2B5EF4-FFF2-40B4-BE49-F238E27FC236}">
                <a16:creationId xmlns:a16="http://schemas.microsoft.com/office/drawing/2014/main" id="{4FCF951E-AC0A-46FF-ACD9-690E6DF8589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4D6BE8-3E32-4077-9DA0-E59283246F38}"/>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30419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C65564-BB03-4B6C-A5B3-6110AA2D2BF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F146B61-2776-416D-8E79-9E1E5D805D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B0AC83B-1947-466C-A874-03BA59A3D7F0}"/>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5" name="Zástupný symbol pro zápatí 4">
            <a:extLst>
              <a:ext uri="{FF2B5EF4-FFF2-40B4-BE49-F238E27FC236}">
                <a16:creationId xmlns:a16="http://schemas.microsoft.com/office/drawing/2014/main" id="{306D2B69-95DE-40DA-A300-8C9E77D783D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2E93853-4E04-4E06-B746-51674395D621}"/>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258443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AD1BC9-9A37-42B6-B2AD-33AB94CE223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6A535C9-0605-42EC-9B2D-7D4FA493848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2C51545-86AA-4306-8551-D0330AE99F0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F63576F-BEA9-441F-A245-8BEE9AFEEB2D}"/>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6" name="Zástupný symbol pro zápatí 5">
            <a:extLst>
              <a:ext uri="{FF2B5EF4-FFF2-40B4-BE49-F238E27FC236}">
                <a16:creationId xmlns:a16="http://schemas.microsoft.com/office/drawing/2014/main" id="{0291616E-50E3-4DEC-ADBF-3229842B43F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D02CCE8-E868-4566-9664-BC20FAE8BD20}"/>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323691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E2A7F7-2F84-470D-A68B-B97D45488F3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46CC029-CD13-4C31-A938-2BACD67073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19E4B1E-6C13-404C-949F-893E6DF3B09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A44C857-F7C0-4638-91C4-8BC4219AB6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D81D800-F8C3-45A7-A879-6F43AE0FF40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53A3D16-A283-4233-9B35-D173E80C90A7}"/>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8" name="Zástupný symbol pro zápatí 7">
            <a:extLst>
              <a:ext uri="{FF2B5EF4-FFF2-40B4-BE49-F238E27FC236}">
                <a16:creationId xmlns:a16="http://schemas.microsoft.com/office/drawing/2014/main" id="{1FCB2259-2E77-4EF3-9553-D4EC3323A1D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B7EFDF1-1E61-495A-881E-60E8B1520DE8}"/>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116930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11153-D762-489C-90E6-CA74D0C6972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ACF2E3A-E9F1-43E3-928C-C767CE102E6C}"/>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4" name="Zástupný symbol pro zápatí 3">
            <a:extLst>
              <a:ext uri="{FF2B5EF4-FFF2-40B4-BE49-F238E27FC236}">
                <a16:creationId xmlns:a16="http://schemas.microsoft.com/office/drawing/2014/main" id="{9A9D3E14-5654-453A-9E94-5D7D4006C6B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B03BCCD-8650-4A1F-AC38-3618FEE0BC07}"/>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74230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2A1F16E-924F-4D3A-85C1-BBBC8D80FBB2}"/>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3" name="Zástupný symbol pro zápatí 2">
            <a:extLst>
              <a:ext uri="{FF2B5EF4-FFF2-40B4-BE49-F238E27FC236}">
                <a16:creationId xmlns:a16="http://schemas.microsoft.com/office/drawing/2014/main" id="{75BF7E45-C360-4A96-8B85-11D0834F239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C173793-FEF1-4071-8A95-5AE3328A1F94}"/>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49770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36590-850D-428D-B7CB-51F7F7D1C67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ECCF8B3-6EDC-4AAD-81F2-4CC0BD7170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59EF6A9-A222-4E5D-924E-EA39BB67B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0531CBA-C6B3-4CB7-A3F4-7950FD20DDE0}"/>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6" name="Zástupný symbol pro zápatí 5">
            <a:extLst>
              <a:ext uri="{FF2B5EF4-FFF2-40B4-BE49-F238E27FC236}">
                <a16:creationId xmlns:a16="http://schemas.microsoft.com/office/drawing/2014/main" id="{34ED0EA1-596B-4D78-8B49-EACB17890B2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5BA1EDA-82C7-40A3-A49E-0A5C7AB856CB}"/>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204337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B26A9A-C598-483E-BC4A-3E9C11F106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609C8B7-161C-44E6-B530-02A4B8A455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2B967E0-861D-469E-AEDA-A0BEF45AC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E7AB00A-5AB5-4E4B-9E7B-05F1FE64F44C}"/>
              </a:ext>
            </a:extLst>
          </p:cNvPr>
          <p:cNvSpPr>
            <a:spLocks noGrp="1"/>
          </p:cNvSpPr>
          <p:nvPr>
            <p:ph type="dt" sz="half" idx="10"/>
          </p:nvPr>
        </p:nvSpPr>
        <p:spPr/>
        <p:txBody>
          <a:bodyPr/>
          <a:lstStyle/>
          <a:p>
            <a:fld id="{F8E4DCBF-9089-4E7A-80AB-A60333D3DF13}" type="datetimeFigureOut">
              <a:rPr lang="cs-CZ" smtClean="0"/>
              <a:t>25.5.2020</a:t>
            </a:fld>
            <a:endParaRPr lang="cs-CZ"/>
          </a:p>
        </p:txBody>
      </p:sp>
      <p:sp>
        <p:nvSpPr>
          <p:cNvPr id="6" name="Zástupný symbol pro zápatí 5">
            <a:extLst>
              <a:ext uri="{FF2B5EF4-FFF2-40B4-BE49-F238E27FC236}">
                <a16:creationId xmlns:a16="http://schemas.microsoft.com/office/drawing/2014/main" id="{145EA1D2-632C-4EEE-845A-EB97B31C7FB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21AFFD0-C5DF-4BE9-A3C4-68E244BFB4C5}"/>
              </a:ext>
            </a:extLst>
          </p:cNvPr>
          <p:cNvSpPr>
            <a:spLocks noGrp="1"/>
          </p:cNvSpPr>
          <p:nvPr>
            <p:ph type="sldNum" sz="quarter" idx="12"/>
          </p:nvPr>
        </p:nvSpPr>
        <p:spPr/>
        <p:txBody>
          <a:bodyPr/>
          <a:lstStyle/>
          <a:p>
            <a:fld id="{F2CB2515-0CAA-4E96-9FB8-A59170E36E28}" type="slidenum">
              <a:rPr lang="cs-CZ" smtClean="0"/>
              <a:t>‹#›</a:t>
            </a:fld>
            <a:endParaRPr lang="cs-CZ"/>
          </a:p>
        </p:txBody>
      </p:sp>
    </p:spTree>
    <p:extLst>
      <p:ext uri="{BB962C8B-B14F-4D97-AF65-F5344CB8AC3E}">
        <p14:creationId xmlns:p14="http://schemas.microsoft.com/office/powerpoint/2010/main" val="264552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2EFDDA3-F4AC-4A43-8C70-4497F3A11C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45F0D87-AA97-435B-9E89-23330DCF0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EAEEF53-A174-4AD5-8765-5B16AE0F0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4DCBF-9089-4E7A-80AB-A60333D3DF13}" type="datetimeFigureOut">
              <a:rPr lang="cs-CZ" smtClean="0"/>
              <a:t>25.5.2020</a:t>
            </a:fld>
            <a:endParaRPr lang="cs-CZ"/>
          </a:p>
        </p:txBody>
      </p:sp>
      <p:sp>
        <p:nvSpPr>
          <p:cNvPr id="5" name="Zástupný symbol pro zápatí 4">
            <a:extLst>
              <a:ext uri="{FF2B5EF4-FFF2-40B4-BE49-F238E27FC236}">
                <a16:creationId xmlns:a16="http://schemas.microsoft.com/office/drawing/2014/main" id="{E4691CBB-6B1F-4358-BCBA-A09A027836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AEF3A7D-1F14-450F-81CD-BF398574E1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B2515-0CAA-4E96-9FB8-A59170E36E28}" type="slidenum">
              <a:rPr lang="cs-CZ" smtClean="0"/>
              <a:t>‹#›</a:t>
            </a:fld>
            <a:endParaRPr lang="cs-CZ"/>
          </a:p>
        </p:txBody>
      </p:sp>
    </p:spTree>
    <p:extLst>
      <p:ext uri="{BB962C8B-B14F-4D97-AF65-F5344CB8AC3E}">
        <p14:creationId xmlns:p14="http://schemas.microsoft.com/office/powerpoint/2010/main" val="226955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07DE913-36E8-44C0-B1CB-237BFD059863}"/>
              </a:ext>
            </a:extLst>
          </p:cNvPr>
          <p:cNvSpPr>
            <a:spLocks noGrp="1"/>
          </p:cNvSpPr>
          <p:nvPr>
            <p:ph type="ctrTitle"/>
          </p:nvPr>
        </p:nvSpPr>
        <p:spPr>
          <a:xfrm>
            <a:off x="1524000" y="1293338"/>
            <a:ext cx="9144000" cy="3274592"/>
          </a:xfrm>
        </p:spPr>
        <p:txBody>
          <a:bodyPr anchor="ctr">
            <a:normAutofit/>
          </a:bodyPr>
          <a:lstStyle/>
          <a:p>
            <a:r>
              <a:rPr lang="cs-CZ" sz="7200"/>
              <a:t>Preeklampsie a HELLP syndrom</a:t>
            </a:r>
          </a:p>
        </p:txBody>
      </p:sp>
      <p:sp>
        <p:nvSpPr>
          <p:cNvPr id="3" name="Podnadpis 2">
            <a:extLst>
              <a:ext uri="{FF2B5EF4-FFF2-40B4-BE49-F238E27FC236}">
                <a16:creationId xmlns:a16="http://schemas.microsoft.com/office/drawing/2014/main" id="{09ADDA2F-C0CF-43C3-9A1F-F19C7F35E1B7}"/>
              </a:ext>
            </a:extLst>
          </p:cNvPr>
          <p:cNvSpPr>
            <a:spLocks noGrp="1"/>
          </p:cNvSpPr>
          <p:nvPr>
            <p:ph type="subTitle" idx="1"/>
          </p:nvPr>
        </p:nvSpPr>
        <p:spPr>
          <a:xfrm>
            <a:off x="1524000" y="5514052"/>
            <a:ext cx="9144000" cy="651910"/>
          </a:xfrm>
        </p:spPr>
        <p:txBody>
          <a:bodyPr anchor="ctr">
            <a:normAutofit/>
          </a:bodyPr>
          <a:lstStyle/>
          <a:p>
            <a:r>
              <a:rPr lang="cs-CZ" dirty="0"/>
              <a:t>Petr Křepelka</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10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97" name="Nadpis 4"/>
          <p:cNvSpPr>
            <a:spLocks noGrp="1"/>
          </p:cNvSpPr>
          <p:nvPr>
            <p:ph type="title" idx="4294967295"/>
          </p:nvPr>
        </p:nvSpPr>
        <p:spPr>
          <a:xfrm>
            <a:off x="808638" y="386930"/>
            <a:ext cx="9236700" cy="1188950"/>
          </a:xfrm>
        </p:spPr>
        <p:txBody>
          <a:bodyPr vert="horz" lIns="91440" tIns="45720" rIns="91440" bIns="45720" rtlCol="0" anchor="b">
            <a:normAutofit/>
          </a:bodyPr>
          <a:lstStyle/>
          <a:p>
            <a:r>
              <a:rPr lang="en-US" sz="5400" kern="1200">
                <a:solidFill>
                  <a:schemeClr val="tx1"/>
                </a:solidFill>
                <a:latin typeface="+mj-lt"/>
                <a:ea typeface="+mj-ea"/>
                <a:cs typeface="+mj-cs"/>
              </a:rPr>
              <a:t>Léčba těžké preeclampsie</a:t>
            </a:r>
          </a:p>
        </p:txBody>
      </p:sp>
      <p:grpSp>
        <p:nvGrpSpPr>
          <p:cNvPr id="72" name="Group 7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73" name="Rectangle 7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Rectangle 7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Zástupný symbol pro obsah 5"/>
          <p:cNvSpPr>
            <a:spLocks noGrp="1"/>
          </p:cNvSpPr>
          <p:nvPr>
            <p:ph idx="4294967295"/>
          </p:nvPr>
        </p:nvSpPr>
        <p:spPr>
          <a:xfrm>
            <a:off x="793660" y="2599509"/>
            <a:ext cx="10143668" cy="3435531"/>
          </a:xfrm>
        </p:spPr>
        <p:txBody>
          <a:bodyPr vert="horz" lIns="91440" tIns="45720" rIns="91440" bIns="45720" rtlCol="0" anchor="ctr">
            <a:normAutofit/>
          </a:bodyPr>
          <a:lstStyle/>
          <a:p>
            <a:r>
              <a:rPr lang="en-US" sz="1500"/>
              <a:t>ABC</a:t>
            </a:r>
          </a:p>
          <a:p>
            <a:r>
              <a:rPr lang="en-US" sz="1500"/>
              <a:t>Profylaxe křečí - MgSO</a:t>
            </a:r>
            <a:r>
              <a:rPr lang="en-US" sz="1500" baseline="-25000"/>
              <a:t>4</a:t>
            </a:r>
          </a:p>
          <a:p>
            <a:r>
              <a:rPr lang="en-US" sz="1500"/>
              <a:t>Antihypertenzní terapie  </a:t>
            </a:r>
          </a:p>
          <a:p>
            <a:pPr lvl="1"/>
            <a:r>
              <a:rPr lang="en-US" sz="1500"/>
              <a:t>léčit hypertenzi &gt;160/110</a:t>
            </a:r>
          </a:p>
          <a:p>
            <a:pPr lvl="1"/>
            <a:r>
              <a:rPr lang="en-US" sz="1500"/>
              <a:t>udržet hodnoty TK 140/90</a:t>
            </a:r>
          </a:p>
          <a:p>
            <a:r>
              <a:rPr lang="en-US" sz="1500"/>
              <a:t>Hydralazin - 5-10 mg i.v. a 20 min do celkové dávky 30 mg</a:t>
            </a:r>
          </a:p>
          <a:p>
            <a:r>
              <a:rPr lang="en-US" sz="1500"/>
              <a:t>Labetalol - 20 mg i.v. a 10 min. do celkové dávky 300 mg</a:t>
            </a:r>
          </a:p>
          <a:p>
            <a:r>
              <a:rPr lang="en-US" sz="1500"/>
              <a:t>Nifedipin - 10 mg p.o. a 15-30 min. do celk.max 3 dávek</a:t>
            </a:r>
          </a:p>
          <a:p>
            <a:r>
              <a:rPr lang="en-US" sz="1500"/>
              <a:t>Nitroprusid sodný - Postpartální aplikace – ARO</a:t>
            </a:r>
          </a:p>
          <a:p>
            <a:r>
              <a:rPr lang="en-US" sz="1500"/>
              <a:t>Infuzní terapie – prevence otoku plic -  restrikce tekutin 80 ml/hod., 1 ml/1 kg/hod.,p+v</a:t>
            </a:r>
          </a:p>
        </p:txBody>
      </p:sp>
      <p:sp>
        <p:nvSpPr>
          <p:cNvPr id="2" name="Zástupný symbol pro datum 1"/>
          <p:cNvSpPr>
            <a:spLocks noGrp="1"/>
          </p:cNvSpPr>
          <p:nvPr>
            <p:ph type="dt" sz="half" idx="10"/>
          </p:nvPr>
        </p:nvSpPr>
        <p:spPr>
          <a:xfrm>
            <a:off x="838200" y="6492240"/>
            <a:ext cx="2743200" cy="365125"/>
          </a:xfrm>
        </p:spPr>
        <p:txBody>
          <a:bodyPr vert="horz" lIns="91440" tIns="45720" rIns="91440" bIns="45720" rtlCol="0" anchor="ctr">
            <a:normAutofit/>
          </a:bodyPr>
          <a:lstStyle/>
          <a:p>
            <a:pPr>
              <a:spcAft>
                <a:spcPts val="600"/>
              </a:spcAft>
            </a:pPr>
            <a:fld id="{BE87E544-0D16-4C93-ADA6-5F39453D2FC3}" type="datetime1">
              <a:rPr lang="en-US" smtClean="0"/>
              <a:pPr>
                <a:spcAft>
                  <a:spcPts val="600"/>
                </a:spcAft>
              </a:pPr>
              <a:t>5/25/2020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74" name="Rectangle 73">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7" name="Nadpis 1"/>
          <p:cNvSpPr>
            <a:spLocks noGrp="1"/>
          </p:cNvSpPr>
          <p:nvPr>
            <p:ph type="title" idx="4294967295"/>
          </p:nvPr>
        </p:nvSpPr>
        <p:spPr>
          <a:xfrm>
            <a:off x="1282963" y="1238080"/>
            <a:ext cx="9849751" cy="1349671"/>
          </a:xfrm>
        </p:spPr>
        <p:txBody>
          <a:bodyPr vert="horz" lIns="91440" tIns="45720" rIns="91440" bIns="45720" rtlCol="0" anchor="b">
            <a:normAutofit/>
          </a:bodyPr>
          <a:lstStyle/>
          <a:p>
            <a:r>
              <a:rPr lang="en-US" sz="5400" kern="1200">
                <a:solidFill>
                  <a:schemeClr val="tx1"/>
                </a:solidFill>
                <a:latin typeface="+mj-lt"/>
                <a:ea typeface="+mj-ea"/>
                <a:cs typeface="+mj-cs"/>
              </a:rPr>
              <a:t>HELLP Sy</a:t>
            </a:r>
          </a:p>
        </p:txBody>
      </p:sp>
      <p:sp>
        <p:nvSpPr>
          <p:cNvPr id="70658" name="Zástupný symbol pro obsah 2"/>
          <p:cNvSpPr>
            <a:spLocks noGrp="1"/>
          </p:cNvSpPr>
          <p:nvPr>
            <p:ph idx="4294967295"/>
          </p:nvPr>
        </p:nvSpPr>
        <p:spPr>
          <a:xfrm>
            <a:off x="1289304" y="2902913"/>
            <a:ext cx="9849751" cy="3032168"/>
          </a:xfrm>
        </p:spPr>
        <p:txBody>
          <a:bodyPr vert="horz" lIns="91440" tIns="45720" rIns="91440" bIns="45720" rtlCol="0" anchor="ctr">
            <a:normAutofit/>
          </a:bodyPr>
          <a:lstStyle/>
          <a:p>
            <a:r>
              <a:rPr lang="en-US" sz="1700"/>
              <a:t>První signál rozvíjející se preeklampsie</a:t>
            </a:r>
          </a:p>
          <a:p>
            <a:r>
              <a:rPr lang="en-US" sz="1700"/>
              <a:t> POZOR – často chybná dg</a:t>
            </a:r>
          </a:p>
          <a:p>
            <a:r>
              <a:rPr lang="en-US" sz="1700"/>
              <a:t>… hepatitis, idiopatická trombocytopenická purpura, onemocnění močových cest</a:t>
            </a:r>
          </a:p>
          <a:p>
            <a:r>
              <a:rPr lang="en-US" sz="1700"/>
              <a:t>Trombocyty - nejvýznamnější</a:t>
            </a:r>
          </a:p>
          <a:p>
            <a:r>
              <a:rPr lang="en-US" sz="1700"/>
              <a:t>LDH - 2,2 - 3,6 µkat/l</a:t>
            </a:r>
          </a:p>
          <a:p>
            <a:r>
              <a:rPr lang="en-US" sz="1700"/>
              <a:t>Klasifikace</a:t>
            </a:r>
          </a:p>
          <a:p>
            <a:pPr lvl="1"/>
            <a:r>
              <a:rPr lang="en-US" sz="1700"/>
              <a:t>Memphis úplný, částečný (neúplný)</a:t>
            </a:r>
          </a:p>
          <a:p>
            <a:pPr lvl="1"/>
            <a:r>
              <a:rPr lang="en-US" sz="1700"/>
              <a:t>Mississipi – trombocytopenie </a:t>
            </a:r>
          </a:p>
          <a:p>
            <a:pPr lvl="2"/>
            <a:r>
              <a:rPr lang="en-US" sz="1700"/>
              <a:t>&lt;50 000 – 50 000-100 000 - &gt;100 000</a:t>
            </a:r>
          </a:p>
        </p:txBody>
      </p:sp>
      <p:sp>
        <p:nvSpPr>
          <p:cNvPr id="2" name="Zástupný symbol pro datum 1"/>
          <p:cNvSpPr>
            <a:spLocks noGrp="1"/>
          </p:cNvSpPr>
          <p:nvPr>
            <p:ph type="dt" sz="half" idx="10"/>
          </p:nvPr>
        </p:nvSpPr>
        <p:spPr>
          <a:xfrm>
            <a:off x="1282962" y="6492240"/>
            <a:ext cx="2298437" cy="365125"/>
          </a:xfrm>
        </p:spPr>
        <p:txBody>
          <a:bodyPr vert="horz" lIns="91440" tIns="45720" rIns="91440" bIns="45720" rtlCol="0" anchor="ctr">
            <a:normAutofit/>
          </a:bodyPr>
          <a:lstStyle/>
          <a:p>
            <a:pPr>
              <a:spcAft>
                <a:spcPts val="600"/>
              </a:spcAft>
            </a:pPr>
            <a:fld id="{53A0B202-FE90-4999-9B6D-DAFF94A78A85}" type="datetime1">
              <a:rPr lang="en-US" smtClean="0"/>
              <a:pPr>
                <a:spcAft>
                  <a:spcPts val="600"/>
                </a:spcAft>
              </a:pPr>
              <a:t>5/25/2020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CE6D5F8-FD42-4CE5-8B41-5072C89E67D1}"/>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 děkuji za pozornost</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96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75" name="Rectangle 7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Rectangle 7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Grp="1" noChangeArrowheads="1"/>
          </p:cNvSpPr>
          <p:nvPr>
            <p:ph type="title"/>
          </p:nvPr>
        </p:nvSpPr>
        <p:spPr>
          <a:xfrm>
            <a:off x="1043631" y="809898"/>
            <a:ext cx="9942716" cy="1554480"/>
          </a:xfrm>
        </p:spPr>
        <p:txBody>
          <a:bodyPr anchor="ctr">
            <a:normAutofit/>
          </a:bodyPr>
          <a:lstStyle/>
          <a:p>
            <a:pPr>
              <a:defRPr/>
            </a:pPr>
            <a:r>
              <a:rPr lang="cs-CZ" sz="4800"/>
              <a:t>Preeclampsie a HELLP syndrom</a:t>
            </a:r>
          </a:p>
        </p:txBody>
      </p:sp>
      <p:sp>
        <p:nvSpPr>
          <p:cNvPr id="3075" name="Rectangle 3"/>
          <p:cNvSpPr>
            <a:spLocks noGrp="1" noChangeArrowheads="1"/>
          </p:cNvSpPr>
          <p:nvPr>
            <p:ph idx="1"/>
          </p:nvPr>
        </p:nvSpPr>
        <p:spPr>
          <a:xfrm>
            <a:off x="1045028" y="3017522"/>
            <a:ext cx="9941319" cy="3124658"/>
          </a:xfrm>
        </p:spPr>
        <p:txBody>
          <a:bodyPr rtlCol="0" anchor="ctr">
            <a:normAutofit/>
          </a:bodyPr>
          <a:lstStyle/>
          <a:p>
            <a:pPr indent="-274320">
              <a:defRPr/>
            </a:pPr>
            <a:r>
              <a:rPr lang="cs-CZ" sz="2200"/>
              <a:t>Hypertenze+proteinurie (generalizované otoky)</a:t>
            </a:r>
          </a:p>
          <a:p>
            <a:pPr indent="-274320">
              <a:defRPr/>
            </a:pPr>
            <a:r>
              <a:rPr lang="cs-CZ" sz="2200"/>
              <a:t>a/nebo orgánová dysfunkce</a:t>
            </a:r>
          </a:p>
          <a:p>
            <a:pPr lvl="1" indent="-274320">
              <a:defRPr/>
            </a:pPr>
            <a:r>
              <a:rPr lang="cs-CZ" sz="2200"/>
              <a:t>TK </a:t>
            </a:r>
            <a:r>
              <a:rPr lang="en-US" sz="2200">
                <a:cs typeface="Arial" charset="0"/>
              </a:rPr>
              <a:t>&gt;</a:t>
            </a:r>
            <a:r>
              <a:rPr lang="cs-CZ" sz="2200">
                <a:cs typeface="Arial" charset="0"/>
              </a:rPr>
              <a:t>140/90 – 2 po sobě jdoucí měření – interval 4-6 hodin</a:t>
            </a:r>
          </a:p>
          <a:p>
            <a:pPr lvl="1" indent="-274320">
              <a:defRPr/>
            </a:pPr>
            <a:r>
              <a:rPr lang="cs-CZ" sz="2200">
                <a:cs typeface="Arial" charset="0"/>
              </a:rPr>
              <a:t>Preexistující hypertenze syst.TK </a:t>
            </a:r>
            <a:r>
              <a:rPr lang="en-US" sz="2200">
                <a:cs typeface="Arial" charset="0"/>
              </a:rPr>
              <a:t>&gt;</a:t>
            </a:r>
            <a:r>
              <a:rPr lang="cs-CZ" sz="2200">
                <a:cs typeface="Arial" charset="0"/>
              </a:rPr>
              <a:t>30, diast.TK </a:t>
            </a:r>
            <a:r>
              <a:rPr lang="en-US" sz="2200">
                <a:cs typeface="Arial" charset="0"/>
              </a:rPr>
              <a:t>&gt;</a:t>
            </a:r>
            <a:r>
              <a:rPr lang="cs-CZ" sz="2200">
                <a:cs typeface="Arial" charset="0"/>
              </a:rPr>
              <a:t>15</a:t>
            </a:r>
            <a:endParaRPr lang="en-US" sz="2200">
              <a:cs typeface="Arial" charset="0"/>
            </a:endParaRPr>
          </a:p>
          <a:p>
            <a:pPr lvl="1" indent="-274320">
              <a:defRPr/>
            </a:pPr>
            <a:r>
              <a:rPr lang="cs-CZ" sz="2200"/>
              <a:t>Porucha funkce endotelu v graviditě</a:t>
            </a:r>
          </a:p>
          <a:p>
            <a:pPr lvl="1" indent="-274320">
              <a:defRPr/>
            </a:pPr>
            <a:r>
              <a:rPr lang="en-US" sz="2200">
                <a:cs typeface="Arial" charset="0"/>
              </a:rPr>
              <a:t>&gt;</a:t>
            </a:r>
            <a:r>
              <a:rPr lang="cs-CZ" sz="2200">
                <a:cs typeface="Arial" charset="0"/>
              </a:rPr>
              <a:t>20.týden grav ….4-6 týdnů po porodu</a:t>
            </a:r>
          </a:p>
          <a:p>
            <a:pPr lvl="1" indent="-274320">
              <a:defRPr/>
            </a:pPr>
            <a:r>
              <a:rPr lang="cs-CZ" sz="2200">
                <a:cs typeface="Arial" charset="0"/>
              </a:rPr>
              <a:t>Incidence 5-14%</a:t>
            </a:r>
          </a:p>
          <a:p>
            <a:pPr lvl="1" indent="-274320">
              <a:defRPr/>
            </a:pPr>
            <a:r>
              <a:rPr lang="cs-CZ" sz="2200">
                <a:cs typeface="Arial" charset="0"/>
              </a:rPr>
              <a:t>10%</a:t>
            </a:r>
            <a:r>
              <a:rPr lang="en-US" sz="2200">
                <a:cs typeface="Arial" charset="0"/>
              </a:rPr>
              <a:t>&lt;</a:t>
            </a:r>
            <a:r>
              <a:rPr lang="cs-CZ" sz="2200">
                <a:cs typeface="Arial" charset="0"/>
              </a:rPr>
              <a:t>34.týden</a:t>
            </a:r>
            <a:endParaRPr lang="en-US" sz="2200">
              <a:cs typeface="Arial" charset="0"/>
            </a:endParaRPr>
          </a:p>
          <a:p>
            <a:pPr indent="-274320">
              <a:defRPr/>
            </a:pPr>
            <a:endParaRPr lang="cs-CZ" sz="2200">
              <a:cs typeface="Arial" charset="0"/>
            </a:endParaRPr>
          </a:p>
          <a:p>
            <a:pPr indent="-274320">
              <a:defRPr/>
            </a:pPr>
            <a:endParaRPr lang="en-US" sz="2200">
              <a:cs typeface="Arial" charset="0"/>
            </a:endParaRPr>
          </a:p>
        </p:txBody>
      </p:sp>
      <p:cxnSp>
        <p:nvCxnSpPr>
          <p:cNvPr id="81" name="Straight Connector 8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datum 1"/>
          <p:cNvSpPr>
            <a:spLocks noGrp="1"/>
          </p:cNvSpPr>
          <p:nvPr>
            <p:ph type="dt" sz="half" idx="10"/>
          </p:nvPr>
        </p:nvSpPr>
        <p:spPr>
          <a:xfrm>
            <a:off x="838200" y="6492240"/>
            <a:ext cx="2743200" cy="365125"/>
          </a:xfrm>
        </p:spPr>
        <p:txBody>
          <a:bodyPr>
            <a:normAutofit/>
          </a:bodyPr>
          <a:lstStyle/>
          <a:p>
            <a:pPr>
              <a:spcAft>
                <a:spcPts val="600"/>
              </a:spcAft>
            </a:pPr>
            <a:fld id="{63540954-020D-4247-A9A4-061E6D81E388}" type="datetime1">
              <a:rPr lang="cs-CZ" smtClean="0"/>
              <a:pPr>
                <a:spcAft>
                  <a:spcPts val="600"/>
                </a:spcAft>
              </a:pPr>
              <a:t>25.5.2020</a:t>
            </a:fld>
            <a:endParaRPr lang="cs-CZ"/>
          </a:p>
        </p:txBody>
      </p:sp>
    </p:spTree>
    <p:extLst>
      <p:ext uri="{BB962C8B-B14F-4D97-AF65-F5344CB8AC3E}">
        <p14:creationId xmlns:p14="http://schemas.microsoft.com/office/powerpoint/2010/main" val="352195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0"/>
            <a:ext cx="5181600" cy="660400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datum 1"/>
          <p:cNvSpPr>
            <a:spLocks noGrp="1"/>
          </p:cNvSpPr>
          <p:nvPr>
            <p:ph type="dt" sz="half" idx="10"/>
          </p:nvPr>
        </p:nvSpPr>
        <p:spPr/>
        <p:txBody>
          <a:bodyPr/>
          <a:lstStyle/>
          <a:p>
            <a:fld id="{0FA6589E-8AAB-40AE-B350-95E996DDD507}" type="datetime1">
              <a:rPr lang="cs-CZ" smtClean="0"/>
              <a:pPr/>
              <a:t>25.5.2020</a:t>
            </a:fld>
            <a:endParaRPr lang="cs-CZ"/>
          </a:p>
        </p:txBody>
      </p:sp>
    </p:spTree>
    <p:extLst>
      <p:ext uri="{BB962C8B-B14F-4D97-AF65-F5344CB8AC3E}">
        <p14:creationId xmlns:p14="http://schemas.microsoft.com/office/powerpoint/2010/main" val="46668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3DAD86CA-8235-409B-982B-5E7A033E2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9F234FBA-3501-47B4-AE0C-AA4AFBC8F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B5EF893B-0491-416E-9D33-BADE96007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61" name="Picture 2"/>
          <p:cNvPicPr>
            <a:picLocks noChangeAspect="1" noChangeArrowheads="1"/>
          </p:cNvPicPr>
          <p:nvPr/>
        </p:nvPicPr>
        <p:blipFill rotWithShape="1">
          <a:blip r:embed="rId2" cstate="print"/>
          <a:srcRect t="4987"/>
          <a:stretch/>
        </p:blipFill>
        <p:spPr bwMode="auto">
          <a:xfrm>
            <a:off x="838200" y="754148"/>
            <a:ext cx="10515600" cy="4995575"/>
          </a:xfrm>
          <a:prstGeom prst="rect">
            <a:avLst/>
          </a:prstGeom>
          <a:noFill/>
        </p:spPr>
      </p:pic>
      <p:cxnSp>
        <p:nvCxnSpPr>
          <p:cNvPr id="76" name="Straight Connector 75">
            <a:extLst>
              <a:ext uri="{FF2B5EF4-FFF2-40B4-BE49-F238E27FC236}">
                <a16:creationId xmlns:a16="http://schemas.microsoft.com/office/drawing/2014/main" id="{469F4FF8-F8B0-4630-BA1B-0D8B324CD5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datum 1"/>
          <p:cNvSpPr>
            <a:spLocks noGrp="1"/>
          </p:cNvSpPr>
          <p:nvPr>
            <p:ph type="dt" sz="half" idx="10"/>
          </p:nvPr>
        </p:nvSpPr>
        <p:spPr>
          <a:xfrm>
            <a:off x="838200" y="6492240"/>
            <a:ext cx="2743200" cy="365125"/>
          </a:xfrm>
        </p:spPr>
        <p:txBody>
          <a:bodyPr>
            <a:normAutofit/>
          </a:bodyPr>
          <a:lstStyle/>
          <a:p>
            <a:pPr>
              <a:spcAft>
                <a:spcPts val="600"/>
              </a:spcAft>
            </a:pPr>
            <a:fld id="{B5FFB53D-E0EA-4E61-B7BD-E8DAC89CC330}" type="datetime1">
              <a:rPr lang="cs-CZ" smtClean="0"/>
              <a:pPr>
                <a:spcAft>
                  <a:spcPts val="600"/>
                </a:spcAft>
              </a:pPr>
              <a:t>25.5.2020</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73" name="Rectangle 7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85" name="Nadpis 1"/>
          <p:cNvSpPr>
            <a:spLocks noGrp="1"/>
          </p:cNvSpPr>
          <p:nvPr>
            <p:ph type="title" idx="4294967295"/>
          </p:nvPr>
        </p:nvSpPr>
        <p:spPr>
          <a:xfrm>
            <a:off x="1043631" y="809898"/>
            <a:ext cx="9942716" cy="1554480"/>
          </a:xfrm>
        </p:spPr>
        <p:txBody>
          <a:bodyPr vert="horz" lIns="91440" tIns="45720" rIns="91440" bIns="45720" rtlCol="0" anchor="ctr">
            <a:normAutofit/>
          </a:bodyPr>
          <a:lstStyle/>
          <a:p>
            <a:r>
              <a:rPr lang="en-US" sz="4800" kern="1200">
                <a:solidFill>
                  <a:schemeClr val="tx1"/>
                </a:solidFill>
                <a:latin typeface="+mj-lt"/>
                <a:ea typeface="+mj-ea"/>
                <a:cs typeface="+mj-cs"/>
              </a:rPr>
              <a:t>Klasifikace</a:t>
            </a:r>
          </a:p>
        </p:txBody>
      </p:sp>
      <p:sp>
        <p:nvSpPr>
          <p:cNvPr id="3" name="Zástupný symbol pro obsah 2"/>
          <p:cNvSpPr>
            <a:spLocks noGrp="1"/>
          </p:cNvSpPr>
          <p:nvPr>
            <p:ph idx="4294967295"/>
          </p:nvPr>
        </p:nvSpPr>
        <p:spPr>
          <a:xfrm>
            <a:off x="1045028" y="3017522"/>
            <a:ext cx="9941319" cy="3124658"/>
          </a:xfrm>
        </p:spPr>
        <p:txBody>
          <a:bodyPr vert="horz" lIns="91440" tIns="45720" rIns="91440" bIns="45720" rtlCol="0" anchor="ctr">
            <a:normAutofit/>
          </a:bodyPr>
          <a:lstStyle/>
          <a:p>
            <a:r>
              <a:rPr lang="en-US" sz="1700"/>
              <a:t>Mírná a těžká preeklampsie 3:1</a:t>
            </a:r>
          </a:p>
          <a:p>
            <a:r>
              <a:rPr lang="en-US" sz="1700"/>
              <a:t>Těžká preeclampsie</a:t>
            </a:r>
          </a:p>
          <a:p>
            <a:pPr lvl="1"/>
            <a:r>
              <a:rPr lang="en-US" sz="1700"/>
              <a:t>&gt;160/110 (2x během 4-6 hod)</a:t>
            </a:r>
          </a:p>
          <a:p>
            <a:pPr lvl="1"/>
            <a:r>
              <a:rPr lang="en-US" sz="1700"/>
              <a:t>Proteinurie &gt;5g/24 hod.</a:t>
            </a:r>
          </a:p>
          <a:p>
            <a:pPr lvl="1"/>
            <a:r>
              <a:rPr lang="en-US" sz="1700"/>
              <a:t>Proteinurie &gt;3g ve 2 náhodných vzorcích během 4 hod.</a:t>
            </a:r>
          </a:p>
          <a:p>
            <a:pPr lvl="1"/>
            <a:r>
              <a:rPr lang="en-US" sz="1700"/>
              <a:t>Plicní otok, cyanosa</a:t>
            </a:r>
          </a:p>
          <a:p>
            <a:pPr lvl="1"/>
            <a:r>
              <a:rPr lang="en-US" sz="1700"/>
              <a:t>Oligurie &lt;400 ml/24 hod.</a:t>
            </a:r>
          </a:p>
          <a:p>
            <a:pPr lvl="1"/>
            <a:r>
              <a:rPr lang="en-US" sz="1700"/>
              <a:t>Cefalea</a:t>
            </a:r>
          </a:p>
          <a:p>
            <a:pPr lvl="1"/>
            <a:r>
              <a:rPr lang="en-US" sz="1700"/>
              <a:t>Epigastrická bolest/porucha jaterních funkcí</a:t>
            </a:r>
          </a:p>
          <a:p>
            <a:pPr lvl="1"/>
            <a:r>
              <a:rPr lang="en-US" sz="1700"/>
              <a:t>Oligohydramnion, IUGR, abrupce placenty</a:t>
            </a:r>
          </a:p>
          <a:p>
            <a:pPr lvl="1"/>
            <a:endParaRPr lang="en-US" sz="1700"/>
          </a:p>
          <a:p>
            <a:endParaRPr lang="en-US" sz="1700"/>
          </a:p>
        </p:txBody>
      </p:sp>
      <p:cxnSp>
        <p:nvCxnSpPr>
          <p:cNvPr id="79" name="Straight Connector 7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Zástupný symbol pro datum 1"/>
          <p:cNvSpPr>
            <a:spLocks noGrp="1"/>
          </p:cNvSpPr>
          <p:nvPr>
            <p:ph type="dt" sz="half" idx="10"/>
          </p:nvPr>
        </p:nvSpPr>
        <p:spPr>
          <a:xfrm>
            <a:off x="838200" y="6492240"/>
            <a:ext cx="2743200" cy="365125"/>
          </a:xfrm>
        </p:spPr>
        <p:txBody>
          <a:bodyPr vert="horz" lIns="91440" tIns="45720" rIns="91440" bIns="45720" rtlCol="0" anchor="ctr">
            <a:normAutofit/>
          </a:bodyPr>
          <a:lstStyle/>
          <a:p>
            <a:pPr>
              <a:spcAft>
                <a:spcPts val="600"/>
              </a:spcAft>
            </a:pPr>
            <a:fld id="{D340921A-12C4-4A86-AAC4-59D671486C0D}" type="datetime1">
              <a:rPr lang="en-US" smtClean="0"/>
              <a:pPr>
                <a:spcAft>
                  <a:spcPts val="600"/>
                </a:spcAft>
              </a:pPr>
              <a:t>5/25/2020</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74" name="Rectangle 73">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09" name="Rectangle 2"/>
          <p:cNvSpPr>
            <a:spLocks noGrp="1" noChangeArrowheads="1"/>
          </p:cNvSpPr>
          <p:nvPr>
            <p:ph type="title" idx="4294967295"/>
          </p:nvPr>
        </p:nvSpPr>
        <p:spPr>
          <a:xfrm>
            <a:off x="1282963" y="1238080"/>
            <a:ext cx="9849751" cy="1349671"/>
          </a:xfrm>
        </p:spPr>
        <p:txBody>
          <a:bodyPr vert="horz" lIns="91440" tIns="45720" rIns="91440" bIns="45720" rtlCol="0" anchor="b">
            <a:normAutofit/>
          </a:bodyPr>
          <a:lstStyle/>
          <a:p>
            <a:r>
              <a:rPr lang="en-US" sz="5400" kern="1200">
                <a:solidFill>
                  <a:schemeClr val="tx1"/>
                </a:solidFill>
                <a:latin typeface="+mj-lt"/>
                <a:ea typeface="+mj-ea"/>
                <a:cs typeface="+mj-cs"/>
              </a:rPr>
              <a:t>Klasifikace</a:t>
            </a:r>
          </a:p>
        </p:txBody>
      </p:sp>
      <p:sp>
        <p:nvSpPr>
          <p:cNvPr id="5123" name="Rectangle 3"/>
          <p:cNvSpPr>
            <a:spLocks noGrp="1" noChangeArrowheads="1"/>
          </p:cNvSpPr>
          <p:nvPr>
            <p:ph idx="4294967295"/>
          </p:nvPr>
        </p:nvSpPr>
        <p:spPr>
          <a:xfrm>
            <a:off x="1289304" y="2902913"/>
            <a:ext cx="9849751" cy="3032168"/>
          </a:xfrm>
        </p:spPr>
        <p:txBody>
          <a:bodyPr vert="horz" lIns="91440" tIns="45720" rIns="91440" bIns="45720" rtlCol="0" anchor="ctr">
            <a:normAutofit/>
          </a:bodyPr>
          <a:lstStyle/>
          <a:p>
            <a:r>
              <a:rPr lang="en-US" sz="1700"/>
              <a:t>Gestační hypertenze </a:t>
            </a:r>
          </a:p>
          <a:p>
            <a:pPr lvl="1"/>
            <a:r>
              <a:rPr lang="en-US" sz="1700"/>
              <a:t>&gt;140/90 poprvé v grav.zjištěna</a:t>
            </a:r>
          </a:p>
          <a:p>
            <a:pPr lvl="1"/>
            <a:r>
              <a:rPr lang="en-US" sz="1700"/>
              <a:t>Upraví se do 12 týdnů po porodu</a:t>
            </a:r>
          </a:p>
          <a:p>
            <a:r>
              <a:rPr lang="en-US" sz="1700"/>
              <a:t>Chronická hypertenze</a:t>
            </a:r>
          </a:p>
          <a:p>
            <a:pPr lvl="1"/>
            <a:r>
              <a:rPr lang="en-US" sz="1700"/>
              <a:t>&gt;140/90 zjištěna před graviditou nebo před 20.týdnem grav., zjištěna po 20.týdnu, ale přetrvává déle než 12 týdnu po porodu</a:t>
            </a:r>
          </a:p>
          <a:p>
            <a:r>
              <a:rPr lang="en-US" sz="1700"/>
              <a:t>Superponovaná preeclampsie</a:t>
            </a:r>
          </a:p>
          <a:p>
            <a:pPr lvl="1"/>
            <a:r>
              <a:rPr lang="en-US" sz="1700"/>
              <a:t>Proteinurie &gt;300 mg/24 hod. u ženy s hypertenzí před 20.týdnem, nebo vzestup TK nebo proteinurie nebo rozvoj trombocytopenie &lt;100000/mm u ženy s hypertenzí a proteinurií před 20.týdnem grav</a:t>
            </a:r>
          </a:p>
          <a:p>
            <a:pPr lvl="1"/>
            <a:endParaRPr lang="en-US" sz="1700"/>
          </a:p>
          <a:p>
            <a:pPr lvl="1"/>
            <a:endParaRPr lang="en-US" sz="1700"/>
          </a:p>
        </p:txBody>
      </p:sp>
      <p:sp>
        <p:nvSpPr>
          <p:cNvPr id="2" name="Zástupný symbol pro datum 1"/>
          <p:cNvSpPr>
            <a:spLocks noGrp="1"/>
          </p:cNvSpPr>
          <p:nvPr>
            <p:ph type="dt" sz="half" idx="10"/>
          </p:nvPr>
        </p:nvSpPr>
        <p:spPr>
          <a:xfrm>
            <a:off x="1282962" y="6492240"/>
            <a:ext cx="2298437" cy="365125"/>
          </a:xfrm>
        </p:spPr>
        <p:txBody>
          <a:bodyPr vert="horz" lIns="91440" tIns="45720" rIns="91440" bIns="45720" rtlCol="0" anchor="ctr">
            <a:normAutofit/>
          </a:bodyPr>
          <a:lstStyle/>
          <a:p>
            <a:pPr>
              <a:spcAft>
                <a:spcPts val="600"/>
              </a:spcAft>
            </a:pPr>
            <a:fld id="{A4897D2C-F202-437B-9E01-9B946F86F016}" type="datetime1">
              <a:rPr lang="en-US" smtClean="0"/>
              <a:pPr>
                <a:spcAft>
                  <a:spcPts val="600"/>
                </a:spcAft>
              </a:pPr>
              <a:t>5/25/2020</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7" name="Nadpis 1"/>
          <p:cNvSpPr>
            <a:spLocks noGrp="1"/>
          </p:cNvSpPr>
          <p:nvPr>
            <p:ph type="title" idx="4294967295"/>
          </p:nvPr>
        </p:nvSpPr>
        <p:spPr>
          <a:xfrm>
            <a:off x="808638" y="386930"/>
            <a:ext cx="9236700" cy="1188950"/>
          </a:xfrm>
        </p:spPr>
        <p:txBody>
          <a:bodyPr vert="horz" lIns="91440" tIns="45720" rIns="91440" bIns="45720" rtlCol="0" anchor="b">
            <a:normAutofit/>
          </a:bodyPr>
          <a:lstStyle/>
          <a:p>
            <a:r>
              <a:rPr lang="en-US" sz="5400" kern="1200">
                <a:solidFill>
                  <a:schemeClr val="tx1"/>
                </a:solidFill>
                <a:latin typeface="+mj-lt"/>
                <a:ea typeface="+mj-ea"/>
                <a:cs typeface="+mj-cs"/>
              </a:rPr>
              <a:t>Léčba preeclampsie</a:t>
            </a:r>
          </a:p>
        </p:txBody>
      </p:sp>
      <p:grpSp>
        <p:nvGrpSpPr>
          <p:cNvPr id="73" name="Group 7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74" name="Rectangle 7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Zástupný symbol pro obsah 2"/>
          <p:cNvSpPr>
            <a:spLocks noGrp="1"/>
          </p:cNvSpPr>
          <p:nvPr>
            <p:ph idx="4294967295"/>
          </p:nvPr>
        </p:nvSpPr>
        <p:spPr>
          <a:xfrm>
            <a:off x="793660" y="2599509"/>
            <a:ext cx="10143668" cy="3435531"/>
          </a:xfrm>
        </p:spPr>
        <p:txBody>
          <a:bodyPr vert="horz" lIns="91440" tIns="45720" rIns="91440" bIns="45720" rtlCol="0" anchor="ctr">
            <a:normAutofit/>
          </a:bodyPr>
          <a:lstStyle/>
          <a:p>
            <a:r>
              <a:rPr lang="en-US" sz="2400"/>
              <a:t>Podle závažnosti a gestačního stáří </a:t>
            </a:r>
          </a:p>
          <a:p>
            <a:r>
              <a:rPr lang="en-US" sz="2400"/>
              <a:t>Mírná preeclampsie</a:t>
            </a:r>
          </a:p>
          <a:p>
            <a:pPr lvl="1"/>
            <a:r>
              <a:rPr lang="en-US"/>
              <a:t>indukce porodu &gt; 37</a:t>
            </a:r>
          </a:p>
          <a:p>
            <a:r>
              <a:rPr lang="en-US" sz="2400"/>
              <a:t>Těžká preeclampsie</a:t>
            </a:r>
          </a:p>
          <a:p>
            <a:pPr lvl="1"/>
            <a:r>
              <a:rPr lang="en-US"/>
              <a:t>Kortikoidy &lt; 34</a:t>
            </a:r>
          </a:p>
          <a:p>
            <a:pPr lvl="1"/>
            <a:r>
              <a:rPr lang="en-US"/>
              <a:t>Ukončit &gt; 34</a:t>
            </a:r>
          </a:p>
        </p:txBody>
      </p:sp>
      <p:sp>
        <p:nvSpPr>
          <p:cNvPr id="2" name="Zástupný symbol pro datum 1"/>
          <p:cNvSpPr>
            <a:spLocks noGrp="1"/>
          </p:cNvSpPr>
          <p:nvPr>
            <p:ph type="dt" sz="half" idx="10"/>
          </p:nvPr>
        </p:nvSpPr>
        <p:spPr>
          <a:xfrm>
            <a:off x="838200" y="6492240"/>
            <a:ext cx="2743200" cy="365125"/>
          </a:xfrm>
        </p:spPr>
        <p:txBody>
          <a:bodyPr vert="horz" lIns="91440" tIns="45720" rIns="91440" bIns="45720" rtlCol="0" anchor="ctr">
            <a:normAutofit/>
          </a:bodyPr>
          <a:lstStyle/>
          <a:p>
            <a:pPr>
              <a:spcAft>
                <a:spcPts val="600"/>
              </a:spcAft>
            </a:pPr>
            <a:fld id="{2BE85103-2B05-4B2E-BEE8-5746113C946E}" type="datetime1">
              <a:rPr lang="en-US" smtClean="0"/>
              <a:pPr>
                <a:spcAft>
                  <a:spcPts val="600"/>
                </a:spcAft>
              </a:pPr>
              <a:t>5/25/2020</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3" name="Nadpis 1"/>
          <p:cNvSpPr>
            <a:spLocks noGrp="1"/>
          </p:cNvSpPr>
          <p:nvPr>
            <p:ph type="title" idx="4294967295"/>
          </p:nvPr>
        </p:nvSpPr>
        <p:spPr>
          <a:xfrm>
            <a:off x="808638" y="386930"/>
            <a:ext cx="9236700" cy="1188950"/>
          </a:xfrm>
        </p:spPr>
        <p:txBody>
          <a:bodyPr vert="horz" lIns="91440" tIns="45720" rIns="91440" bIns="45720" rtlCol="0" anchor="b">
            <a:normAutofit/>
          </a:bodyPr>
          <a:lstStyle/>
          <a:p>
            <a:r>
              <a:rPr lang="en-US" sz="5400" kern="1200">
                <a:solidFill>
                  <a:schemeClr val="tx1"/>
                </a:solidFill>
                <a:latin typeface="+mj-lt"/>
                <a:ea typeface="+mj-ea"/>
                <a:cs typeface="+mj-cs"/>
              </a:rPr>
              <a:t>Těžká preeklampsie</a:t>
            </a:r>
          </a:p>
        </p:txBody>
      </p:sp>
      <p:grpSp>
        <p:nvGrpSpPr>
          <p:cNvPr id="73" name="Group 7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74" name="Rectangle 7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Zástupný symbol pro obsah 2"/>
          <p:cNvSpPr>
            <a:spLocks noGrp="1"/>
          </p:cNvSpPr>
          <p:nvPr>
            <p:ph idx="4294967295"/>
          </p:nvPr>
        </p:nvSpPr>
        <p:spPr>
          <a:xfrm>
            <a:off x="793660" y="2599509"/>
            <a:ext cx="10143668" cy="3435531"/>
          </a:xfrm>
        </p:spPr>
        <p:txBody>
          <a:bodyPr vert="horz" lIns="91440" tIns="45720" rIns="91440" bIns="45720" rtlCol="0" anchor="ctr">
            <a:normAutofit/>
          </a:bodyPr>
          <a:lstStyle/>
          <a:p>
            <a:r>
              <a:rPr lang="en-US" sz="2400"/>
              <a:t>&gt; 34 – ukončit</a:t>
            </a:r>
          </a:p>
          <a:p>
            <a:r>
              <a:rPr lang="en-US" sz="2400"/>
              <a:t>Non reaktivní CTG, PROM, maternální distres – ukončit bez ohledu na fetální stáří</a:t>
            </a:r>
          </a:p>
          <a:p>
            <a:endParaRPr lang="en-US" sz="2400"/>
          </a:p>
        </p:txBody>
      </p:sp>
      <p:sp>
        <p:nvSpPr>
          <p:cNvPr id="2" name="Zástupný symbol pro datum 1"/>
          <p:cNvSpPr>
            <a:spLocks noGrp="1"/>
          </p:cNvSpPr>
          <p:nvPr>
            <p:ph type="dt" sz="half" idx="10"/>
          </p:nvPr>
        </p:nvSpPr>
        <p:spPr>
          <a:xfrm>
            <a:off x="838200" y="6492240"/>
            <a:ext cx="2743200" cy="365125"/>
          </a:xfrm>
        </p:spPr>
        <p:txBody>
          <a:bodyPr vert="horz" lIns="91440" tIns="45720" rIns="91440" bIns="45720" rtlCol="0" anchor="ctr">
            <a:normAutofit/>
          </a:bodyPr>
          <a:lstStyle/>
          <a:p>
            <a:pPr>
              <a:spcAft>
                <a:spcPts val="600"/>
              </a:spcAft>
            </a:pPr>
            <a:fld id="{B5C05FAA-47A7-40F0-BE45-15C3283D4AA8}" type="datetime1">
              <a:rPr lang="en-US" smtClean="0"/>
              <a:pPr>
                <a:spcAft>
                  <a:spcPts val="600"/>
                </a:spcAft>
              </a:pPr>
              <a:t>5/25/2020</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2" name="Rectangle 1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idx="4294967295"/>
          </p:nvPr>
        </p:nvSpPr>
        <p:spPr>
          <a:xfrm>
            <a:off x="1282963" y="1238080"/>
            <a:ext cx="9849751" cy="1349671"/>
          </a:xfrm>
        </p:spPr>
        <p:txBody>
          <a:bodyPr vert="horz" lIns="91440" tIns="45720" rIns="91440" bIns="45720" rtlCol="0" anchor="b">
            <a:normAutofit/>
          </a:bodyPr>
          <a:lstStyle/>
          <a:p>
            <a:r>
              <a:rPr lang="en-US" sz="4600" kern="1200">
                <a:solidFill>
                  <a:schemeClr val="tx1"/>
                </a:solidFill>
                <a:latin typeface="+mj-lt"/>
                <a:ea typeface="+mj-ea"/>
                <a:cs typeface="+mj-cs"/>
              </a:rPr>
              <a:t>Těžká preeklampsie a expektační přístup</a:t>
            </a:r>
          </a:p>
        </p:txBody>
      </p:sp>
      <p:sp>
        <p:nvSpPr>
          <p:cNvPr id="3" name="Zástupný symbol pro obsah 2"/>
          <p:cNvSpPr>
            <a:spLocks noGrp="1"/>
          </p:cNvSpPr>
          <p:nvPr>
            <p:ph idx="4294967295"/>
          </p:nvPr>
        </p:nvSpPr>
        <p:spPr>
          <a:xfrm>
            <a:off x="1289304" y="2902913"/>
            <a:ext cx="9849751" cy="3032168"/>
          </a:xfrm>
        </p:spPr>
        <p:txBody>
          <a:bodyPr vert="horz" lIns="91440" tIns="45720" rIns="91440" bIns="45720" rtlCol="0" anchor="ctr">
            <a:normAutofit/>
          </a:bodyPr>
          <a:lstStyle/>
          <a:p>
            <a:r>
              <a:rPr lang="en-US" sz="1400"/>
              <a:t>&lt; 34 týden</a:t>
            </a:r>
          </a:p>
          <a:p>
            <a:r>
              <a:rPr lang="en-US" sz="1400"/>
              <a:t>Stabilní stav matky a plodu (Sibaiova kritéria)</a:t>
            </a:r>
          </a:p>
          <a:p>
            <a:r>
              <a:rPr lang="en-US" sz="1400"/>
              <a:t>Interval predikce 24 hod</a:t>
            </a:r>
          </a:p>
          <a:p>
            <a:r>
              <a:rPr lang="en-US" sz="1400"/>
              <a:t>Plod</a:t>
            </a:r>
          </a:p>
          <a:p>
            <a:pPr lvl="1"/>
            <a:r>
              <a:rPr lang="en-US" sz="1400"/>
              <a:t>Vyloučit těžkou růstovou restrikci</a:t>
            </a:r>
          </a:p>
          <a:p>
            <a:pPr lvl="1"/>
            <a:r>
              <a:rPr lang="en-US" sz="1400"/>
              <a:t>Vyloučit akutní tíseň plodu</a:t>
            </a:r>
          </a:p>
          <a:p>
            <a:r>
              <a:rPr lang="en-US" sz="1400"/>
              <a:t>Matka</a:t>
            </a:r>
          </a:p>
          <a:p>
            <a:pPr lvl="1"/>
            <a:r>
              <a:rPr lang="en-US" sz="1400"/>
              <a:t>Diuresa</a:t>
            </a:r>
          </a:p>
          <a:p>
            <a:pPr lvl="1"/>
            <a:r>
              <a:rPr lang="en-US" sz="1400"/>
              <a:t>Laboratoř (jaterní funkce, KO, urikemie, LDH)</a:t>
            </a:r>
          </a:p>
          <a:p>
            <a:pPr lvl="1"/>
            <a:r>
              <a:rPr lang="en-US" sz="1400"/>
              <a:t>TK</a:t>
            </a:r>
          </a:p>
        </p:txBody>
      </p:sp>
      <p:sp>
        <p:nvSpPr>
          <p:cNvPr id="4" name="Zástupný symbol pro datum 3"/>
          <p:cNvSpPr>
            <a:spLocks noGrp="1"/>
          </p:cNvSpPr>
          <p:nvPr>
            <p:ph type="dt" sz="half" idx="10"/>
          </p:nvPr>
        </p:nvSpPr>
        <p:spPr>
          <a:xfrm>
            <a:off x="1282962" y="6492240"/>
            <a:ext cx="2298437" cy="365125"/>
          </a:xfrm>
        </p:spPr>
        <p:txBody>
          <a:bodyPr vert="horz" lIns="91440" tIns="45720" rIns="91440" bIns="45720" rtlCol="0" anchor="ctr">
            <a:normAutofit/>
          </a:bodyPr>
          <a:lstStyle/>
          <a:p>
            <a:pPr>
              <a:spcAft>
                <a:spcPts val="600"/>
              </a:spcAft>
            </a:pPr>
            <a:fld id="{E55AF8B8-B06D-4B4A-921C-BC3BA01AD30C}" type="datetime1">
              <a:rPr lang="en-US" smtClean="0"/>
              <a:pPr>
                <a:spcAft>
                  <a:spcPts val="600"/>
                </a:spcAft>
              </a:pPr>
              <a:t>5/25/2020</a:t>
            </a:fld>
            <a:endParaRPr lang="en-US"/>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2275</Words>
  <Application>Microsoft Office PowerPoint</Application>
  <PresentationFormat>Širokoúhlá obrazovka</PresentationFormat>
  <Paragraphs>150</Paragraphs>
  <Slides>12</Slides>
  <Notes>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Preeklampsie a HELLP syndrom</vt:lpstr>
      <vt:lpstr>Preeclampsie a HELLP syndrom</vt:lpstr>
      <vt:lpstr>Prezentace aplikace PowerPoint</vt:lpstr>
      <vt:lpstr>Prezentace aplikace PowerPoint</vt:lpstr>
      <vt:lpstr>Klasifikace</vt:lpstr>
      <vt:lpstr>Klasifikace</vt:lpstr>
      <vt:lpstr>Léčba preeclampsie</vt:lpstr>
      <vt:lpstr>Těžká preeklampsie</vt:lpstr>
      <vt:lpstr>Těžká preeklampsie a expektační přístup</vt:lpstr>
      <vt:lpstr>Léčba těžké preeclampsie</vt:lpstr>
      <vt:lpstr>HELLP Sy</vt:lpstr>
      <vt:lpstr>… 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Preeklampsie a HELLP syndrom</dc:title>
  <dc:creator>Petr Křepelka</dc:creator>
  <cp:lastModifiedBy>Petr Křepelka</cp:lastModifiedBy>
  <cp:revision>2</cp:revision>
  <dcterms:created xsi:type="dcterms:W3CDTF">2020-05-25T08:29:22Z</dcterms:created>
  <dcterms:modified xsi:type="dcterms:W3CDTF">2020-05-25T08:35:14Z</dcterms:modified>
</cp:coreProperties>
</file>