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61" r:id="rId2"/>
    <p:sldId id="311" r:id="rId3"/>
    <p:sldId id="310" r:id="rId4"/>
    <p:sldId id="314" r:id="rId5"/>
    <p:sldId id="313" r:id="rId6"/>
    <p:sldId id="317" r:id="rId7"/>
    <p:sldId id="320" r:id="rId8"/>
    <p:sldId id="329" r:id="rId9"/>
    <p:sldId id="330" r:id="rId10"/>
    <p:sldId id="331" r:id="rId11"/>
    <p:sldId id="323" r:id="rId12"/>
    <p:sldId id="332" r:id="rId13"/>
    <p:sldId id="324" r:id="rId14"/>
    <p:sldId id="325" r:id="rId15"/>
    <p:sldId id="345" r:id="rId16"/>
    <p:sldId id="327" r:id="rId17"/>
    <p:sldId id="307" r:id="rId18"/>
    <p:sldId id="306" r:id="rId19"/>
    <p:sldId id="272" r:id="rId20"/>
    <p:sldId id="267" r:id="rId21"/>
    <p:sldId id="283" r:id="rId22"/>
    <p:sldId id="300" r:id="rId23"/>
    <p:sldId id="289" r:id="rId24"/>
    <p:sldId id="346" r:id="rId25"/>
    <p:sldId id="301" r:id="rId26"/>
    <p:sldId id="265" r:id="rId27"/>
    <p:sldId id="268" r:id="rId28"/>
    <p:sldId id="259" r:id="rId29"/>
    <p:sldId id="291" r:id="rId30"/>
    <p:sldId id="347" r:id="rId31"/>
    <p:sldId id="280" r:id="rId32"/>
    <p:sldId id="294" r:id="rId33"/>
    <p:sldId id="281" r:id="rId34"/>
    <p:sldId id="282" r:id="rId35"/>
    <p:sldId id="348" r:id="rId36"/>
    <p:sldId id="299" r:id="rId37"/>
    <p:sldId id="298" r:id="rId38"/>
    <p:sldId id="295" r:id="rId39"/>
    <p:sldId id="271" r:id="rId40"/>
    <p:sldId id="334" r:id="rId41"/>
    <p:sldId id="339" r:id="rId42"/>
    <p:sldId id="340" r:id="rId43"/>
    <p:sldId id="343" r:id="rId44"/>
    <p:sldId id="344" r:id="rId45"/>
    <p:sldId id="260" r:id="rId46"/>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80DF9"/>
    <a:srgbClr val="1DE4E9"/>
    <a:srgbClr val="FFFF00"/>
    <a:srgbClr val="FF5757"/>
    <a:srgbClr val="99CC00"/>
    <a:srgbClr val="FFFFB7"/>
    <a:srgbClr val="000000"/>
    <a:srgbClr val="92D050"/>
    <a:srgbClr val="D0E5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39558" autoAdjust="0"/>
  </p:normalViewPr>
  <p:slideViewPr>
    <p:cSldViewPr>
      <p:cViewPr varScale="1">
        <p:scale>
          <a:sx n="31" d="100"/>
          <a:sy n="31" d="100"/>
        </p:scale>
        <p:origin x="2626" y="34"/>
      </p:cViewPr>
      <p:guideLst>
        <p:guide orient="horz" pos="1480"/>
        <p:guide pos="2880"/>
      </p:guideLst>
    </p:cSldViewPr>
  </p:slideViewPr>
  <p:outlineViewPr>
    <p:cViewPr>
      <p:scale>
        <a:sx n="33" d="100"/>
        <a:sy n="33" d="100"/>
      </p:scale>
      <p:origin x="0" y="-73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4" d="100"/>
          <a:sy n="64" d="100"/>
        </p:scale>
        <p:origin x="3115" y="72"/>
      </p:cViewPr>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WORK\&#1052;&#1072;&#1075;&#1080;&#1089;&#1090;&#1088;&#1089;&#1082;&#1072;&#1103;\&#1040;&#1083;&#1080;&#1085;&#1072;&#1072;&#1072;\&#1052;&#1072;&#1075;&#1080;&#1089;&#1090;&#1077;&#1088;&#1089;&#1082;&#1072;&#1103;\&#1047;&#1074;&#1077;&#1085;&#1080;&#1075;&#1086;&#1088;&#1086;&#1076;\&#1088;&#1072;&#1089;&#1093;&#1086;&#1076;&#1086;&#1084;&#1077;&#1090;&#1088;&#1080;&#1103;\raskhodometria_06-2012.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1"/>
          <c:order val="1"/>
          <c:tx>
            <c:v>well 35</c:v>
          </c:tx>
          <c:spPr>
            <a:ln w="28575">
              <a:noFill/>
            </a:ln>
          </c:spPr>
          <c:invertIfNegative val="0"/>
          <c:cat>
            <c:numRef>
              <c:f>'Скважина 35)'!$A$11:$A$32</c:f>
              <c:numCache>
                <c:formatCode>General</c:formatCode>
                <c:ptCount val="22"/>
                <c:pt idx="0">
                  <c:v>8.5</c:v>
                </c:pt>
                <c:pt idx="1">
                  <c:v>8.6999999999999993</c:v>
                </c:pt>
                <c:pt idx="2">
                  <c:v>8.9</c:v>
                </c:pt>
                <c:pt idx="3">
                  <c:v>12.5</c:v>
                </c:pt>
                <c:pt idx="4">
                  <c:v>13</c:v>
                </c:pt>
                <c:pt idx="5">
                  <c:v>13.5</c:v>
                </c:pt>
                <c:pt idx="6">
                  <c:v>17</c:v>
                </c:pt>
                <c:pt idx="7">
                  <c:v>17.5</c:v>
                </c:pt>
                <c:pt idx="8">
                  <c:v>18</c:v>
                </c:pt>
                <c:pt idx="9">
                  <c:v>20.5</c:v>
                </c:pt>
                <c:pt idx="10">
                  <c:v>21</c:v>
                </c:pt>
                <c:pt idx="11">
                  <c:v>21.5</c:v>
                </c:pt>
                <c:pt idx="12">
                  <c:v>22</c:v>
                </c:pt>
                <c:pt idx="13">
                  <c:v>23</c:v>
                </c:pt>
                <c:pt idx="14">
                  <c:v>26.5</c:v>
                </c:pt>
                <c:pt idx="15">
                  <c:v>27</c:v>
                </c:pt>
                <c:pt idx="16">
                  <c:v>29</c:v>
                </c:pt>
                <c:pt idx="17">
                  <c:v>30.5</c:v>
                </c:pt>
                <c:pt idx="18">
                  <c:v>31</c:v>
                </c:pt>
                <c:pt idx="19">
                  <c:v>33.5</c:v>
                </c:pt>
                <c:pt idx="20">
                  <c:v>34.5</c:v>
                </c:pt>
                <c:pt idx="21">
                  <c:v>38</c:v>
                </c:pt>
              </c:numCache>
            </c:numRef>
          </c:cat>
          <c:val>
            <c:numRef>
              <c:f>'Скважина 35)'!$I$11:$I$32</c:f>
              <c:numCache>
                <c:formatCode>0.0000</c:formatCode>
                <c:ptCount val="22"/>
                <c:pt idx="0">
                  <c:v>0.74088128889600013</c:v>
                </c:pt>
                <c:pt idx="1">
                  <c:v>0.69336320281800023</c:v>
                </c:pt>
                <c:pt idx="2">
                  <c:v>0.70912145742750021</c:v>
                </c:pt>
                <c:pt idx="3">
                  <c:v>0.35663664093750008</c:v>
                </c:pt>
                <c:pt idx="4">
                  <c:v>0.36004638585600007</c:v>
                </c:pt>
                <c:pt idx="5">
                  <c:v>0.34763642060400007</c:v>
                </c:pt>
                <c:pt idx="6">
                  <c:v>0.28098136248000011</c:v>
                </c:pt>
                <c:pt idx="7">
                  <c:v>0.25735895167950001</c:v>
                </c:pt>
                <c:pt idx="8">
                  <c:v>0.28778244952800014</c:v>
                </c:pt>
                <c:pt idx="9">
                  <c:v>0.26506278246000015</c:v>
                </c:pt>
                <c:pt idx="10">
                  <c:v>0.22831975272150015</c:v>
                </c:pt>
                <c:pt idx="11">
                  <c:v>0.22136095753200014</c:v>
                </c:pt>
                <c:pt idx="12">
                  <c:v>0.22752158619750007</c:v>
                </c:pt>
                <c:pt idx="13">
                  <c:v>0.26506278246000015</c:v>
                </c:pt>
                <c:pt idx="14">
                  <c:v>0.14926437750000002</c:v>
                </c:pt>
                <c:pt idx="15">
                  <c:v>0.14926437750000002</c:v>
                </c:pt>
                <c:pt idx="16">
                  <c:v>0.16460942006250001</c:v>
                </c:pt>
                <c:pt idx="17">
                  <c:v>0.13390223892150002</c:v>
                </c:pt>
                <c:pt idx="18">
                  <c:v>0.17690452704150006</c:v>
                </c:pt>
                <c:pt idx="19">
                  <c:v>7.9983783318292676E-3</c:v>
                </c:pt>
                <c:pt idx="20">
                  <c:v>2.2775047826086958E-3</c:v>
                </c:pt>
              </c:numCache>
            </c:numRef>
          </c:val>
          <c:extLst>
            <c:ext xmlns:c16="http://schemas.microsoft.com/office/drawing/2014/chart" uri="{C3380CC4-5D6E-409C-BE32-E72D297353CC}">
              <c16:uniqueId val="{00000000-AD3D-4575-808A-73CE51E8024D}"/>
            </c:ext>
          </c:extLst>
        </c:ser>
        <c:ser>
          <c:idx val="0"/>
          <c:order val="0"/>
          <c:tx>
            <c:v>well 36</c:v>
          </c:tx>
          <c:spPr>
            <a:ln w="28575">
              <a:noFill/>
            </a:ln>
          </c:spPr>
          <c:invertIfNegative val="0"/>
          <c:cat>
            <c:numRef>
              <c:f>'Скважина 36'!$A$11:$A$37</c:f>
              <c:numCache>
                <c:formatCode>General</c:formatCode>
                <c:ptCount val="27"/>
                <c:pt idx="0">
                  <c:v>8.8000000000000007</c:v>
                </c:pt>
                <c:pt idx="1">
                  <c:v>9.3000000000000007</c:v>
                </c:pt>
                <c:pt idx="2">
                  <c:v>9.6999999999999993</c:v>
                </c:pt>
                <c:pt idx="3">
                  <c:v>11.6</c:v>
                </c:pt>
                <c:pt idx="4">
                  <c:v>12.9</c:v>
                </c:pt>
                <c:pt idx="5">
                  <c:v>14.1</c:v>
                </c:pt>
                <c:pt idx="6">
                  <c:v>16.3</c:v>
                </c:pt>
                <c:pt idx="7">
                  <c:v>17.2</c:v>
                </c:pt>
                <c:pt idx="8">
                  <c:v>17.7</c:v>
                </c:pt>
                <c:pt idx="9">
                  <c:v>18.399999999999999</c:v>
                </c:pt>
                <c:pt idx="10">
                  <c:v>19.399999999999999</c:v>
                </c:pt>
                <c:pt idx="11">
                  <c:v>20.100000000000001</c:v>
                </c:pt>
                <c:pt idx="12">
                  <c:v>21</c:v>
                </c:pt>
                <c:pt idx="13">
                  <c:v>21.9</c:v>
                </c:pt>
                <c:pt idx="14">
                  <c:v>23.6</c:v>
                </c:pt>
                <c:pt idx="15">
                  <c:v>24.7</c:v>
                </c:pt>
                <c:pt idx="16">
                  <c:v>25.6</c:v>
                </c:pt>
                <c:pt idx="17">
                  <c:v>26.1</c:v>
                </c:pt>
                <c:pt idx="18">
                  <c:v>26.7</c:v>
                </c:pt>
                <c:pt idx="19">
                  <c:v>27.6</c:v>
                </c:pt>
                <c:pt idx="20">
                  <c:v>29.5</c:v>
                </c:pt>
                <c:pt idx="21">
                  <c:v>31.6</c:v>
                </c:pt>
                <c:pt idx="22">
                  <c:v>32</c:v>
                </c:pt>
                <c:pt idx="23">
                  <c:v>34</c:v>
                </c:pt>
              </c:numCache>
            </c:numRef>
          </c:cat>
          <c:val>
            <c:numRef>
              <c:f>'Скважина 36'!$J$11:$J$34</c:f>
              <c:numCache>
                <c:formatCode>General</c:formatCode>
                <c:ptCount val="24"/>
                <c:pt idx="0">
                  <c:v>0.75500651108736005</c:v>
                </c:pt>
                <c:pt idx="1">
                  <c:v>0</c:v>
                </c:pt>
                <c:pt idx="2">
                  <c:v>0</c:v>
                </c:pt>
                <c:pt idx="3">
                  <c:v>0.61778627864863633</c:v>
                </c:pt>
                <c:pt idx="4">
                  <c:v>0.62624508568363635</c:v>
                </c:pt>
                <c:pt idx="5">
                  <c:v>0.56921252819200008</c:v>
                </c:pt>
                <c:pt idx="6">
                  <c:v>0.18480289662032262</c:v>
                </c:pt>
                <c:pt idx="7">
                  <c:v>0.20619581288906247</c:v>
                </c:pt>
                <c:pt idx="8">
                  <c:v>0.166267384171875</c:v>
                </c:pt>
                <c:pt idx="9">
                  <c:v>0.19945258042458713</c:v>
                </c:pt>
                <c:pt idx="10">
                  <c:v>0.15631482129829211</c:v>
                </c:pt>
                <c:pt idx="11">
                  <c:v>0.20218145564399997</c:v>
                </c:pt>
                <c:pt idx="12">
                  <c:v>0.11782513050000004</c:v>
                </c:pt>
                <c:pt idx="13">
                  <c:v>0.11513483497663637</c:v>
                </c:pt>
                <c:pt idx="14">
                  <c:v>0</c:v>
                </c:pt>
                <c:pt idx="15">
                  <c:v>0</c:v>
                </c:pt>
                <c:pt idx="16">
                  <c:v>0.11636649727500006</c:v>
                </c:pt>
                <c:pt idx="17">
                  <c:v>0.10654358946167333</c:v>
                </c:pt>
                <c:pt idx="18">
                  <c:v>8.5561718686022706E-2</c:v>
                </c:pt>
                <c:pt idx="19">
                  <c:v>7.5703520663502694E-2</c:v>
                </c:pt>
                <c:pt idx="20">
                  <c:v>0</c:v>
                </c:pt>
                <c:pt idx="21">
                  <c:v>5.7777496366545451E-2</c:v>
                </c:pt>
                <c:pt idx="22">
                  <c:v>7.3641361746093731E-2</c:v>
                </c:pt>
                <c:pt idx="23">
                  <c:v>0</c:v>
                </c:pt>
              </c:numCache>
            </c:numRef>
          </c:val>
          <c:extLst>
            <c:ext xmlns:c16="http://schemas.microsoft.com/office/drawing/2014/chart" uri="{C3380CC4-5D6E-409C-BE32-E72D297353CC}">
              <c16:uniqueId val="{00000001-AD3D-4575-808A-73CE51E8024D}"/>
            </c:ext>
          </c:extLst>
        </c:ser>
        <c:dLbls>
          <c:showLegendKey val="0"/>
          <c:showVal val="0"/>
          <c:showCatName val="0"/>
          <c:showSerName val="0"/>
          <c:showPercent val="0"/>
          <c:showBubbleSize val="0"/>
        </c:dLbls>
        <c:gapWidth val="165"/>
        <c:overlap val="38"/>
        <c:axId val="432473920"/>
        <c:axId val="357971120"/>
      </c:barChart>
      <c:catAx>
        <c:axId val="432473920"/>
        <c:scaling>
          <c:orientation val="maxMin"/>
        </c:scaling>
        <c:delete val="0"/>
        <c:axPos val="l"/>
        <c:title>
          <c:tx>
            <c:rich>
              <a:bodyPr/>
              <a:lstStyle/>
              <a:p>
                <a:pPr>
                  <a:defRPr/>
                </a:pPr>
                <a:r>
                  <a:rPr lang="en-US" sz="1100" b="1" i="0" baseline="0">
                    <a:effectLst/>
                  </a:rPr>
                  <a:t>Depth, m</a:t>
                </a:r>
                <a:endParaRPr lang="ru-RU" sz="1100">
                  <a:effectLst/>
                </a:endParaRPr>
              </a:p>
            </c:rich>
          </c:tx>
          <c:overlay val="0"/>
        </c:title>
        <c:numFmt formatCode="General" sourceLinked="1"/>
        <c:majorTickMark val="none"/>
        <c:minorTickMark val="none"/>
        <c:tickLblPos val="nextTo"/>
        <c:crossAx val="357971120"/>
        <c:crosses val="autoZero"/>
        <c:auto val="1"/>
        <c:lblAlgn val="ctr"/>
        <c:lblOffset val="100"/>
        <c:tickLblSkip val="1"/>
        <c:tickMarkSkip val="1"/>
        <c:noMultiLvlLbl val="0"/>
      </c:catAx>
      <c:valAx>
        <c:axId val="357971120"/>
        <c:scaling>
          <c:orientation val="minMax"/>
        </c:scaling>
        <c:delete val="0"/>
        <c:axPos val="t"/>
        <c:majorGridlines/>
        <c:minorGridlines/>
        <c:title>
          <c:tx>
            <c:rich>
              <a:bodyPr/>
              <a:lstStyle/>
              <a:p>
                <a:pPr>
                  <a:defRPr/>
                </a:pPr>
                <a:r>
                  <a:rPr lang="en-US" sz="1100" b="1" i="0" baseline="0" dirty="0">
                    <a:effectLst/>
                  </a:rPr>
                  <a:t>norm Q</a:t>
                </a:r>
                <a:endParaRPr lang="ru-RU" sz="1100" dirty="0">
                  <a:effectLst/>
                </a:endParaRPr>
              </a:p>
            </c:rich>
          </c:tx>
          <c:overlay val="0"/>
        </c:title>
        <c:numFmt formatCode="0.0000" sourceLinked="1"/>
        <c:majorTickMark val="out"/>
        <c:minorTickMark val="none"/>
        <c:tickLblPos val="nextTo"/>
        <c:crossAx val="432473920"/>
        <c:crosses val="autoZero"/>
        <c:crossBetween val="between"/>
      </c:valAx>
    </c:plotArea>
    <c:legend>
      <c:legendPos val="r"/>
      <c:layout>
        <c:manualLayout>
          <c:xMode val="edge"/>
          <c:yMode val="edge"/>
          <c:x val="0.8620637248495937"/>
          <c:y val="0.2720413316592275"/>
          <c:w val="0.11334853126951168"/>
          <c:h val="0.10695384162562127"/>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A12F99-E40E-4EFE-BEED-2E79A05B0A4F}" type="datetimeFigureOut">
              <a:rPr lang="ru-RU" smtClean="0"/>
              <a:t>28.02.2019</a:t>
            </a:fld>
            <a:endParaRPr lang="ru-RU"/>
          </a:p>
        </p:txBody>
      </p:sp>
      <p:sp>
        <p:nvSpPr>
          <p:cNvPr id="4" name="Нижний колонтитул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171CB44-DE90-46FD-9824-52AADD31D6B3}" type="slidenum">
              <a:rPr lang="ru-RU" smtClean="0"/>
              <a:t>‹#›</a:t>
            </a:fld>
            <a:endParaRPr lang="ru-RU"/>
          </a:p>
        </p:txBody>
      </p:sp>
    </p:spTree>
    <p:extLst>
      <p:ext uri="{BB962C8B-B14F-4D97-AF65-F5344CB8AC3E}">
        <p14:creationId xmlns:p14="http://schemas.microsoft.com/office/powerpoint/2010/main" val="3861011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979A42F-6475-4DC1-A354-00771F898B46}" type="datetimeFigureOut">
              <a:rPr lang="ru-RU" smtClean="0"/>
              <a:t>28.02.2019</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63B9DFC-D767-4636-92ED-B7C88F0DE052}" type="slidenum">
              <a:rPr lang="ru-RU" smtClean="0"/>
              <a:t>‹#›</a:t>
            </a:fld>
            <a:endParaRPr lang="ru-RU"/>
          </a:p>
        </p:txBody>
      </p:sp>
    </p:spTree>
    <p:extLst>
      <p:ext uri="{BB962C8B-B14F-4D97-AF65-F5344CB8AC3E}">
        <p14:creationId xmlns:p14="http://schemas.microsoft.com/office/powerpoint/2010/main" val="1654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p>
        </p:txBody>
      </p:sp>
      <p:sp>
        <p:nvSpPr>
          <p:cNvPr id="4" name="Номер слайда 3"/>
          <p:cNvSpPr>
            <a:spLocks noGrp="1"/>
          </p:cNvSpPr>
          <p:nvPr>
            <p:ph type="sldNum" sz="quarter" idx="10"/>
          </p:nvPr>
        </p:nvSpPr>
        <p:spPr/>
        <p:txBody>
          <a:bodyPr/>
          <a:lstStyle/>
          <a:p>
            <a:fld id="{563B9DFC-D767-4636-92ED-B7C88F0DE052}" type="slidenum">
              <a:rPr lang="ru-RU" smtClean="0"/>
              <a:t>1</a:t>
            </a:fld>
            <a:endParaRPr lang="ru-RU"/>
          </a:p>
        </p:txBody>
      </p:sp>
    </p:spTree>
    <p:extLst>
      <p:ext uri="{BB962C8B-B14F-4D97-AF65-F5344CB8AC3E}">
        <p14:creationId xmlns:p14="http://schemas.microsoft.com/office/powerpoint/2010/main" val="186300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eaLnBrk="1" fontAlgn="auto" hangingPunct="1">
              <a:spcAft>
                <a:spcPts val="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Assessment of groundwater recourses </a:t>
            </a:r>
            <a:r>
              <a:rPr lang="en-US" dirty="0" smtClean="0">
                <a:solidFill>
                  <a:schemeClr val="bg2">
                    <a:lumMod val="25000"/>
                  </a:schemeClr>
                </a:solidFill>
                <a:latin typeface="Arial" panose="020B0604020202020204" pitchFamily="34" charset="0"/>
                <a:cs typeface="Arial" panose="020B0604020202020204" pitchFamily="34" charset="0"/>
              </a:rPr>
              <a:t>at different scales and for different regions</a:t>
            </a:r>
          </a:p>
          <a:p>
            <a:pPr eaLnBrk="1" fontAlgn="auto" hangingPunct="1">
              <a:spcAft>
                <a:spcPts val="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Assessment of sustainable groundwater use</a:t>
            </a:r>
          </a:p>
          <a:p>
            <a:pPr eaLnBrk="1" fontAlgn="auto" hangingPunct="1">
              <a:spcAft>
                <a:spcPts val="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Broad range of environmental groundwater problems </a:t>
            </a:r>
            <a:r>
              <a:rPr lang="en-US" dirty="0" smtClean="0">
                <a:solidFill>
                  <a:schemeClr val="bg2">
                    <a:lumMod val="25000"/>
                  </a:schemeClr>
                </a:solidFill>
                <a:latin typeface="Arial" panose="020B0604020202020204" pitchFamily="34" charset="0"/>
                <a:cs typeface="Arial" panose="020B0604020202020204" pitchFamily="34" charset="0"/>
              </a:rPr>
              <a:t>related with groundwater  </a:t>
            </a:r>
            <a:r>
              <a:rPr lang="en-US" dirty="0" err="1" smtClean="0">
                <a:solidFill>
                  <a:schemeClr val="bg2">
                    <a:lumMod val="25000"/>
                  </a:schemeClr>
                </a:solidFill>
                <a:latin typeface="Arial" panose="020B0604020202020204" pitchFamily="34" charset="0"/>
                <a:cs typeface="Arial" panose="020B0604020202020204" pitchFamily="34" charset="0"/>
              </a:rPr>
              <a:t>contamination&amp;</a:t>
            </a:r>
            <a:r>
              <a:rPr lang="en-US" sz="1200" b="0" i="0" kern="1200" dirty="0" err="1" smtClean="0">
                <a:solidFill>
                  <a:schemeClr val="tx1"/>
                </a:solidFill>
                <a:effectLst/>
                <a:latin typeface="+mn-lt"/>
                <a:ea typeface="+mn-ea"/>
                <a:cs typeface="+mn-cs"/>
              </a:rPr>
              <a:t>rehabilitation</a:t>
            </a:r>
            <a:endParaRPr lang="ru-RU" sz="1200" b="0" i="0" kern="1200" dirty="0" smtClean="0">
              <a:solidFill>
                <a:schemeClr val="tx1"/>
              </a:solidFill>
              <a:effectLst/>
              <a:latin typeface="+mn-lt"/>
              <a:ea typeface="+mn-ea"/>
              <a:cs typeface="+mn-cs"/>
            </a:endParaRPr>
          </a:p>
          <a:p>
            <a:pPr eaLnBrk="1" fontAlgn="auto" hangingPunct="1">
              <a:spcAft>
                <a:spcPts val="0"/>
              </a:spcAft>
              <a:buClr>
                <a:schemeClr val="accent1">
                  <a:shade val="75000"/>
                </a:schemeClr>
              </a:buClr>
              <a:buFont typeface="Courier New" panose="02070309020205020404" pitchFamily="49" charset="0"/>
              <a:buChar char="o"/>
              <a:defRPr/>
            </a:pPr>
            <a:r>
              <a:rPr lang="en-US" b="1" dirty="0" err="1" smtClean="0">
                <a:solidFill>
                  <a:schemeClr val="bg2">
                    <a:lumMod val="25000"/>
                  </a:schemeClr>
                </a:solidFill>
                <a:latin typeface="Arial" panose="020B0604020202020204" pitchFamily="34" charset="0"/>
                <a:cs typeface="Arial" panose="020B0604020202020204" pitchFamily="34" charset="0"/>
              </a:rPr>
              <a:t>Geohydrological</a:t>
            </a:r>
            <a:r>
              <a:rPr lang="en-US" b="1" dirty="0" smtClean="0">
                <a:solidFill>
                  <a:schemeClr val="bg2">
                    <a:lumMod val="25000"/>
                  </a:schemeClr>
                </a:solidFill>
                <a:latin typeface="Arial" panose="020B0604020202020204" pitchFamily="34" charset="0"/>
                <a:cs typeface="Arial" panose="020B0604020202020204" pitchFamily="34" charset="0"/>
              </a:rPr>
              <a:t> study</a:t>
            </a:r>
            <a:r>
              <a:rPr lang="en-US" dirty="0" smtClean="0">
                <a:solidFill>
                  <a:schemeClr val="bg2">
                    <a:lumMod val="25000"/>
                  </a:schemeClr>
                </a:solidFill>
                <a:latin typeface="Arial" panose="020B0604020202020204" pitchFamily="34" charset="0"/>
                <a:cs typeface="Arial" panose="020B0604020202020204" pitchFamily="34" charset="0"/>
              </a:rPr>
              <a:t> including development of methods and models for </a:t>
            </a:r>
            <a:r>
              <a:rPr lang="en-US" dirty="0" err="1" smtClean="0">
                <a:solidFill>
                  <a:schemeClr val="bg2">
                    <a:lumMod val="25000"/>
                  </a:schemeClr>
                </a:solidFill>
                <a:latin typeface="Arial" panose="020B0604020202020204" pitchFamily="34" charset="0"/>
                <a:cs typeface="Arial" panose="020B0604020202020204" pitchFamily="34" charset="0"/>
              </a:rPr>
              <a:t>vadose</a:t>
            </a:r>
            <a:r>
              <a:rPr lang="en-US" dirty="0" smtClean="0">
                <a:solidFill>
                  <a:schemeClr val="bg2">
                    <a:lumMod val="25000"/>
                  </a:schemeClr>
                </a:solidFill>
                <a:latin typeface="Arial" panose="020B0604020202020204" pitchFamily="34" charset="0"/>
                <a:cs typeface="Arial" panose="020B0604020202020204" pitchFamily="34" charset="0"/>
              </a:rPr>
              <a:t> zone simulation, including  recharge assessment  and climate change impact on groundwater</a:t>
            </a:r>
          </a:p>
          <a:p>
            <a:pPr eaLnBrk="1" fontAlgn="auto" hangingPunct="1">
              <a:spcAft>
                <a:spcPts val="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Deep well injection </a:t>
            </a:r>
            <a:r>
              <a:rPr lang="en-US" dirty="0" smtClean="0">
                <a:solidFill>
                  <a:schemeClr val="bg2">
                    <a:lumMod val="25000"/>
                  </a:schemeClr>
                </a:solidFill>
                <a:latin typeface="Arial" panose="020B0604020202020204" pitchFamily="34" charset="0"/>
                <a:cs typeface="Arial" panose="020B0604020202020204" pitchFamily="34" charset="0"/>
              </a:rPr>
              <a:t>– simulation of groundwater flow and transport for injection sites performance assessment  </a:t>
            </a: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14</a:t>
            </a:fld>
            <a:endParaRPr lang="ru-RU"/>
          </a:p>
        </p:txBody>
      </p:sp>
    </p:spTree>
    <p:extLst>
      <p:ext uri="{BB962C8B-B14F-4D97-AF65-F5344CB8AC3E}">
        <p14:creationId xmlns:p14="http://schemas.microsoft.com/office/powerpoint/2010/main" val="3586941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effectLst/>
                <a:latin typeface="+mn-lt"/>
                <a:ea typeface="+mn-ea"/>
                <a:cs typeface="+mn-cs"/>
              </a:rPr>
              <a:t>Захоронение отходов в глубокие горизонты привело к тому</a:t>
            </a:r>
            <a:r>
              <a:rPr lang="ru-RU" sz="1200" kern="1200" dirty="0" smtClean="0">
                <a:solidFill>
                  <a:schemeClr val="tx1"/>
                </a:solidFill>
                <a:effectLst/>
                <a:latin typeface="+mn-lt"/>
                <a:ea typeface="+mn-ea"/>
                <a:cs typeface="+mn-cs"/>
              </a:rPr>
              <a:t>, что в течение длительного времени уже закаченные стоки будут представлять опасность для человека и биоты в целом. Поэтому оценка масштабов и прогноз долговременных последствий захоронения ЖРО является весьма актуальной проблемой. Прогноз долговременных последствий закачки за счет миграции загрязнения в подземных водах может быть выполнен только при помощи </a:t>
            </a:r>
            <a:r>
              <a:rPr lang="ru-RU" sz="1200" kern="1200" dirty="0" err="1" smtClean="0">
                <a:solidFill>
                  <a:schemeClr val="tx1"/>
                </a:solidFill>
                <a:effectLst/>
                <a:latin typeface="+mn-lt"/>
                <a:ea typeface="+mn-ea"/>
                <a:cs typeface="+mn-cs"/>
              </a:rPr>
              <a:t>геомиграционных</a:t>
            </a:r>
            <a:r>
              <a:rPr lang="ru-RU" sz="1200" kern="1200" dirty="0" smtClean="0">
                <a:solidFill>
                  <a:schemeClr val="tx1"/>
                </a:solidFill>
                <a:effectLst/>
                <a:latin typeface="+mn-lt"/>
                <a:ea typeface="+mn-ea"/>
                <a:cs typeface="+mn-cs"/>
              </a:rPr>
              <a:t> моделей. Ключевой особенностью таких моделей является то, что прогнозный период (тысячи лет) на порядки превышает период мониторинга миграции отходов в процессе закачки (десятки лет), поэтому обоснование параметров прогнозных моделей не может основываться только на данных мониторинга, а требует построения моделей неоднородности водовмещающей среды, в которой она происходит, и исследований доминирующих процессов миграции. Одним из таких процессов является диффузия, приводящая в неоднородных водоносных пластах к перераспределению мигрантов между хорошо и слабопроницаемыми разностями пород, роль которой возрастает при достаточно больших временах нахождения загрязнения в подземных водах.</a:t>
            </a:r>
            <a:endParaRPr lang="ru-RU" sz="1200" dirty="0"/>
          </a:p>
        </p:txBody>
      </p:sp>
      <p:sp>
        <p:nvSpPr>
          <p:cNvPr id="4" name="Номер слайда 3"/>
          <p:cNvSpPr>
            <a:spLocks noGrp="1"/>
          </p:cNvSpPr>
          <p:nvPr>
            <p:ph type="sldNum" sz="quarter" idx="10"/>
          </p:nvPr>
        </p:nvSpPr>
        <p:spPr/>
        <p:txBody>
          <a:bodyPr/>
          <a:lstStyle/>
          <a:p>
            <a:fld id="{563B9DFC-D767-4636-92ED-B7C88F0DE052}" type="slidenum">
              <a:rPr lang="ru-RU" smtClean="0"/>
              <a:t>15</a:t>
            </a:fld>
            <a:endParaRPr lang="ru-RU"/>
          </a:p>
        </p:txBody>
      </p:sp>
    </p:spTree>
    <p:extLst>
      <p:ext uri="{BB962C8B-B14F-4D97-AF65-F5344CB8AC3E}">
        <p14:creationId xmlns:p14="http://schemas.microsoft.com/office/powerpoint/2010/main" val="2137005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burial of wastes in deep horizons has resulted in the fact that for a long time already injected wastes will be dangerous for humans and biota in general.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 That is why the estimation of the scale and forecast of the long-term transport of liquid waste disposal is a very important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 The forecast of long-term injection due to transport of contamination in groundwater can only be made with the  of transport models.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 Specific for such models is the fact that the forecast period (thousands of years) is much longer than the monitoring period of waste transport (tens of years), so the reasons for the parameters of  forecast models cannot be based only on the monitoring data, but needs to build models of </a:t>
            </a:r>
            <a:r>
              <a:rPr lang="en-US" sz="1600" kern="1200" baseline="0" dirty="0" err="1" smtClean="0">
                <a:solidFill>
                  <a:schemeClr val="tx1"/>
                </a:solidFill>
                <a:effectLst/>
                <a:latin typeface="+mn-lt"/>
                <a:ea typeface="+mn-ea"/>
                <a:cs typeface="+mn-cs"/>
              </a:rPr>
              <a:t>litological</a:t>
            </a:r>
            <a:r>
              <a:rPr lang="en-US" sz="1600" kern="1200" baseline="0" dirty="0" smtClean="0">
                <a:solidFill>
                  <a:schemeClr val="tx1"/>
                </a:solidFill>
                <a:effectLst/>
                <a:latin typeface="+mn-lt"/>
                <a:ea typeface="+mn-ea"/>
                <a:cs typeface="+mn-cs"/>
              </a:rPr>
              <a:t> heterogeneity media,  and to study the dominant transport processes.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 One of these processes is diffusion, which results in the distribution of contaminant between well and low permeable sediments in aquifers.</a:t>
            </a:r>
          </a:p>
          <a:p>
            <a:endParaRPr lang="ru-RU" sz="1600" dirty="0" smtClean="0"/>
          </a:p>
          <a:p>
            <a:endParaRPr lang="ru-RU" sz="1600" dirty="0" smtClean="0"/>
          </a:p>
          <a:p>
            <a:r>
              <a:rPr lang="en-US" sz="1600" dirty="0" smtClean="0"/>
              <a:t>The SCK polygon is located 20 km north of Tomsk and is the largest in Russia. Since the 1960s, more than 45 million m3 of liquid waste with a total activity of 1 billion Ci has been buried at a depth of 270 - 400 m.</a:t>
            </a:r>
            <a:endParaRPr lang="ru-RU" sz="1600" dirty="0"/>
          </a:p>
        </p:txBody>
      </p:sp>
      <p:sp>
        <p:nvSpPr>
          <p:cNvPr id="4" name="Номер слайда 3"/>
          <p:cNvSpPr>
            <a:spLocks noGrp="1"/>
          </p:cNvSpPr>
          <p:nvPr>
            <p:ph type="sldNum" sz="quarter" idx="10"/>
          </p:nvPr>
        </p:nvSpPr>
        <p:spPr/>
        <p:txBody>
          <a:bodyPr/>
          <a:lstStyle/>
          <a:p>
            <a:fld id="{563B9DFC-D767-4636-92ED-B7C88F0DE052}" type="slidenum">
              <a:rPr lang="ru-RU" smtClean="0"/>
              <a:t>16</a:t>
            </a:fld>
            <a:endParaRPr lang="ru-RU"/>
          </a:p>
        </p:txBody>
      </p:sp>
    </p:spTree>
    <p:extLst>
      <p:ext uri="{BB962C8B-B14F-4D97-AF65-F5344CB8AC3E}">
        <p14:creationId xmlns:p14="http://schemas.microsoft.com/office/powerpoint/2010/main" val="2754765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Semilight" panose="020B0402040204020203" pitchFamily="34" charset="0"/>
                <a:cs typeface="Segoe UI Semilight" panose="020B0402040204020203" pitchFamily="34" charset="0"/>
              </a:rPr>
              <a:t>Analysis of contaminant transport in the water containing environment with a difficult structure of heterogeneity, represented by the interlaying of sand-clay </a:t>
            </a:r>
            <a:r>
              <a:rPr lang="en-US" sz="1200" dirty="0" err="1" smtClean="0">
                <a:latin typeface="Segoe UI Semilight" panose="020B0402040204020203" pitchFamily="34" charset="0"/>
                <a:cs typeface="Segoe UI Semilight" panose="020B0402040204020203" pitchFamily="34" charset="0"/>
              </a:rPr>
              <a:t>facies</a:t>
            </a:r>
            <a:r>
              <a:rPr lang="en-US" sz="1200" dirty="0" smtClean="0">
                <a:latin typeface="Segoe UI Semilight" panose="020B0402040204020203" pitchFamily="34" charset="0"/>
                <a:cs typeface="Segoe UI Semilight" panose="020B0402040204020203" pitchFamily="34" charset="0"/>
              </a:rPr>
              <a:t> of variable thicknesses, determination of effective flow and transport parameters in low-permeable sediments, and evaluation of their effect on long-term contaminant transport</a:t>
            </a:r>
            <a:endParaRPr lang="ru-RU" sz="1200" dirty="0" smtClean="0">
              <a:latin typeface="Segoe UI Semilight" panose="020B0402040204020203" pitchFamily="34" charset="0"/>
              <a:cs typeface="Segoe UI Semilight" panose="020B0402040204020203" pitchFamily="34" charset="0"/>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17</a:t>
            </a:fld>
            <a:endParaRPr lang="ru-RU"/>
          </a:p>
        </p:txBody>
      </p:sp>
    </p:spTree>
    <p:extLst>
      <p:ext uri="{BB962C8B-B14F-4D97-AF65-F5344CB8AC3E}">
        <p14:creationId xmlns:p14="http://schemas.microsoft.com/office/powerpoint/2010/main" val="387090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order to get there, 4 research objectives were formulated, each of which corresponded to a specific scale of research. And the transition from scale to scale was carried out.</a:t>
            </a:r>
          </a:p>
          <a:p>
            <a:endParaRPr lang="ru-RU" dirty="0" smtClean="0"/>
          </a:p>
        </p:txBody>
      </p:sp>
      <p:sp>
        <p:nvSpPr>
          <p:cNvPr id="4" name="Номер слайда 3"/>
          <p:cNvSpPr>
            <a:spLocks noGrp="1"/>
          </p:cNvSpPr>
          <p:nvPr>
            <p:ph type="sldNum" sz="quarter" idx="10"/>
          </p:nvPr>
        </p:nvSpPr>
        <p:spPr/>
        <p:txBody>
          <a:bodyPr/>
          <a:lstStyle/>
          <a:p>
            <a:fld id="{563B9DFC-D767-4636-92ED-B7C88F0DE052}" type="slidenum">
              <a:rPr lang="ru-RU" smtClean="0"/>
              <a:t>18</a:t>
            </a:fld>
            <a:endParaRPr lang="ru-RU"/>
          </a:p>
        </p:txBody>
      </p:sp>
    </p:spTree>
    <p:extLst>
      <p:ext uri="{BB962C8B-B14F-4D97-AF65-F5344CB8AC3E}">
        <p14:creationId xmlns:p14="http://schemas.microsoft.com/office/powerpoint/2010/main" val="186252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For experimental studies 16 samples of undisturbed structure were used, taken in the area of  from the depth of 200-400 m from the </a:t>
            </a:r>
            <a:r>
              <a:rPr lang="ru-RU" sz="1200" kern="12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cores of monitoring wells. Different types of analyses were performed for each sample, shown on the slide. According classification, these rocks are called silty-clay rocks.</a:t>
            </a: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63B9DFC-D767-4636-92ED-B7C88F0DE052}" type="slidenum">
              <a:rPr lang="ru-RU" smtClean="0"/>
              <a:t>19</a:t>
            </a:fld>
            <a:endParaRPr lang="ru-RU"/>
          </a:p>
        </p:txBody>
      </p:sp>
    </p:spTree>
    <p:extLst>
      <p:ext uri="{BB962C8B-B14F-4D97-AF65-F5344CB8AC3E}">
        <p14:creationId xmlns:p14="http://schemas.microsoft.com/office/powerpoint/2010/main" val="154411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analysis of the published values of diffusion coefficients for low-permeability sediments has shown that experimentally determined values vary in the range of 3-4 orders of magnitude, which indicates the impossibility of using this parameter for forecasting modeling, based only on the literature data. The reason for such a wide range of changes in the diffusion coefficient in rocks is its dependence on  microstructure of soils</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i.e.</a:t>
            </a:r>
            <a:r>
              <a:rPr lang="ru-RU" dirty="0" smtClean="0"/>
              <a:t> </a:t>
            </a:r>
            <a:r>
              <a:rPr lang="en-US" dirty="0" smtClean="0"/>
              <a:t>that</a:t>
            </a:r>
            <a:r>
              <a:rPr lang="en-US" baseline="0" dirty="0" smtClean="0"/>
              <a:t> is to say</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20</a:t>
            </a:fld>
            <a:endParaRPr lang="ru-RU"/>
          </a:p>
        </p:txBody>
      </p:sp>
    </p:spTree>
    <p:extLst>
      <p:ext uri="{BB962C8B-B14F-4D97-AF65-F5344CB8AC3E}">
        <p14:creationId xmlns:p14="http://schemas.microsoft.com/office/powerpoint/2010/main" val="968504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err="1" smtClean="0">
                <a:solidFill>
                  <a:schemeClr val="tx1"/>
                </a:solidFill>
                <a:effectLst/>
                <a:latin typeface="+mn-lt"/>
                <a:ea typeface="+mn-ea"/>
                <a:cs typeface="+mn-cs"/>
              </a:rPr>
              <a:t>Микротомографическая</a:t>
            </a:r>
            <a:r>
              <a:rPr lang="ru-RU" sz="1200" b="1" kern="1200" dirty="0" smtClean="0">
                <a:solidFill>
                  <a:schemeClr val="tx1"/>
                </a:solidFill>
                <a:effectLst/>
                <a:latin typeface="+mn-lt"/>
                <a:ea typeface="+mn-ea"/>
                <a:cs typeface="+mn-cs"/>
              </a:rPr>
              <a:t> съемка</a:t>
            </a:r>
            <a:r>
              <a:rPr lang="ru-RU" sz="1200" kern="1200" dirty="0" smtClean="0">
                <a:solidFill>
                  <a:schemeClr val="tx1"/>
                </a:solidFill>
                <a:effectLst/>
                <a:latin typeface="+mn-lt"/>
                <a:ea typeface="+mn-ea"/>
                <a:cs typeface="+mn-cs"/>
              </a:rPr>
              <a:t> производилась на шести образцах ненарушенного сложения размером 3</a:t>
            </a:r>
            <a:r>
              <a:rPr lang="ru-RU" sz="1200" kern="1200" baseline="30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мм</a:t>
            </a:r>
            <a:r>
              <a:rPr lang="ru-RU" sz="1200" kern="1200" baseline="30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Томографические</a:t>
            </a:r>
            <a:r>
              <a:rPr lang="ru-RU" sz="1200" kern="1200" dirty="0" smtClean="0">
                <a:solidFill>
                  <a:schemeClr val="tx1"/>
                </a:solidFill>
                <a:effectLst/>
                <a:latin typeface="+mn-lt"/>
                <a:ea typeface="+mn-ea"/>
                <a:cs typeface="+mn-cs"/>
              </a:rPr>
              <a:t> данные </a:t>
            </a:r>
            <a:r>
              <a:rPr lang="ru-RU" sz="1200" kern="1200" dirty="0" err="1" smtClean="0">
                <a:solidFill>
                  <a:schemeClr val="tx1"/>
                </a:solidFill>
                <a:effectLst/>
                <a:latin typeface="+mn-lt"/>
                <a:ea typeface="+mn-ea"/>
                <a:cs typeface="+mn-cs"/>
              </a:rPr>
              <a:t>бинаризовались</a:t>
            </a:r>
            <a:r>
              <a:rPr lang="ru-RU" sz="1200" kern="1200" dirty="0" smtClean="0">
                <a:solidFill>
                  <a:schemeClr val="tx1"/>
                </a:solidFill>
                <a:effectLst/>
                <a:latin typeface="+mn-lt"/>
                <a:ea typeface="+mn-ea"/>
                <a:cs typeface="+mn-cs"/>
              </a:rPr>
              <a:t> для разделения трехмерных структур на твердый скелет и поровое пространство образца. В связи с</a:t>
            </a:r>
            <a:r>
              <a:rPr lang="ru-RU" sz="1200" kern="1200" baseline="0" dirty="0" smtClean="0">
                <a:solidFill>
                  <a:schemeClr val="tx1"/>
                </a:solidFill>
                <a:effectLst/>
                <a:latin typeface="+mn-lt"/>
                <a:ea typeface="+mn-ea"/>
                <a:cs typeface="+mn-cs"/>
              </a:rPr>
              <a:t> существующими проблемами бинаризации</a:t>
            </a:r>
            <a:r>
              <a:rPr lang="ru-RU" sz="1200" kern="1200" dirty="0" smtClean="0">
                <a:solidFill>
                  <a:schemeClr val="tx1"/>
                </a:solidFill>
                <a:effectLst/>
                <a:latin typeface="+mn-lt"/>
                <a:ea typeface="+mn-ea"/>
                <a:cs typeface="+mn-cs"/>
              </a:rPr>
              <a:t> использовались три пороговых уровня бинаризации: наиболее близкий к реальной границе раздела фаз, а также заниженный и завышенный.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Таким образом, для каждого образца были получены три схожие трехмерные структуры, которые трансформировались в бинарную трехмерную</a:t>
            </a:r>
            <a:r>
              <a:rPr lang="ru-RU" sz="1200" kern="1200" baseline="0" dirty="0" smtClean="0">
                <a:solidFill>
                  <a:schemeClr val="tx1"/>
                </a:solidFill>
                <a:effectLst/>
                <a:latin typeface="+mn-lt"/>
                <a:ea typeface="+mn-ea"/>
                <a:cs typeface="+mn-cs"/>
              </a:rPr>
              <a:t> структуру, где </a:t>
            </a:r>
            <a:r>
              <a:rPr lang="ru-RU" sz="1200" kern="1200" baseline="0" dirty="0" err="1" smtClean="0">
                <a:solidFill>
                  <a:schemeClr val="tx1"/>
                </a:solidFill>
                <a:effectLst/>
                <a:latin typeface="+mn-lt"/>
                <a:ea typeface="+mn-ea"/>
                <a:cs typeface="+mn-cs"/>
              </a:rPr>
              <a:t>вокселю</a:t>
            </a:r>
            <a:r>
              <a:rPr lang="ru-RU" sz="1200" kern="1200" baseline="0" dirty="0" smtClean="0">
                <a:solidFill>
                  <a:schemeClr val="tx1"/>
                </a:solidFill>
                <a:effectLst/>
                <a:latin typeface="+mn-lt"/>
                <a:ea typeface="+mn-ea"/>
                <a:cs typeface="+mn-cs"/>
              </a:rPr>
              <a:t> попадающему в поровое пространство присваивалось значение</a:t>
            </a:r>
            <a:r>
              <a:rPr lang="ru-RU" sz="1200" kern="1200" dirty="0" smtClean="0">
                <a:solidFill>
                  <a:schemeClr val="tx1"/>
                </a:solidFill>
                <a:effectLst/>
                <a:latin typeface="+mn-lt"/>
                <a:ea typeface="+mn-ea"/>
                <a:cs typeface="+mn-cs"/>
              </a:rPr>
              <a:t> 1 и если в скелет</a:t>
            </a:r>
            <a:r>
              <a:rPr lang="ru-RU" sz="1200" kern="1200" baseline="0" dirty="0" smtClean="0">
                <a:solidFill>
                  <a:schemeClr val="tx1"/>
                </a:solidFill>
                <a:effectLst/>
                <a:latin typeface="+mn-lt"/>
                <a:ea typeface="+mn-ea"/>
                <a:cs typeface="+mn-cs"/>
              </a:rPr>
              <a:t> то 0. </a:t>
            </a:r>
          </a:p>
          <a:p>
            <a:endParaRPr lang="ru-RU" sz="1200" kern="1200" baseline="0" dirty="0" smtClean="0">
              <a:solidFill>
                <a:schemeClr val="tx1"/>
              </a:solidFill>
              <a:effectLst/>
              <a:latin typeface="+mn-lt"/>
              <a:ea typeface="+mn-ea"/>
              <a:cs typeface="+mn-cs"/>
            </a:endParaRPr>
          </a:p>
          <a:p>
            <a:r>
              <a:rPr lang="ru-RU" sz="1200" kern="1200" baseline="0" dirty="0" smtClean="0">
                <a:solidFill>
                  <a:schemeClr val="tx1"/>
                </a:solidFill>
                <a:effectLst/>
                <a:latin typeface="+mn-lt"/>
                <a:ea typeface="+mn-ea"/>
                <a:cs typeface="+mn-cs"/>
              </a:rPr>
              <a:t>Далее, для получения большей выборки </a:t>
            </a:r>
            <a:r>
              <a:rPr lang="ru-RU" sz="1200" kern="1200" baseline="0" dirty="0" err="1" smtClean="0">
                <a:solidFill>
                  <a:schemeClr val="tx1"/>
                </a:solidFill>
                <a:effectLst/>
                <a:latin typeface="+mn-lt"/>
                <a:ea typeface="+mn-ea"/>
                <a:cs typeface="+mn-cs"/>
              </a:rPr>
              <a:t>модльных</a:t>
            </a:r>
            <a:r>
              <a:rPr lang="ru-RU" sz="1200" kern="1200" baseline="0" dirty="0" smtClean="0">
                <a:solidFill>
                  <a:schemeClr val="tx1"/>
                </a:solidFill>
                <a:effectLst/>
                <a:latin typeface="+mn-lt"/>
                <a:ea typeface="+mn-ea"/>
                <a:cs typeface="+mn-cs"/>
              </a:rPr>
              <a:t> значений,</a:t>
            </a:r>
            <a:r>
              <a:rPr lang="ru-RU" sz="1200" kern="1200" dirty="0" smtClean="0">
                <a:solidFill>
                  <a:schemeClr val="tx1"/>
                </a:solidFill>
                <a:effectLst/>
                <a:latin typeface="+mn-lt"/>
                <a:ea typeface="+mn-ea"/>
                <a:cs typeface="+mn-cs"/>
              </a:rPr>
              <a:t> определялся характерный масштаб пространственной корреляции исследуемых структур путем построения индикаторных </a:t>
            </a:r>
            <a:r>
              <a:rPr lang="ru-RU" sz="1200" kern="1200" dirty="0" err="1" smtClean="0">
                <a:solidFill>
                  <a:schemeClr val="tx1"/>
                </a:solidFill>
                <a:effectLst/>
                <a:latin typeface="+mn-lt"/>
                <a:ea typeface="+mn-ea"/>
                <a:cs typeface="+mn-cs"/>
              </a:rPr>
              <a:t>вариограмм</a:t>
            </a:r>
            <a:r>
              <a:rPr lang="ru-RU" sz="1200" kern="1200" dirty="0" smtClean="0">
                <a:solidFill>
                  <a:schemeClr val="tx1"/>
                </a:solidFill>
                <a:effectLst/>
                <a:latin typeface="+mn-lt"/>
                <a:ea typeface="+mn-ea"/>
                <a:cs typeface="+mn-cs"/>
              </a:rPr>
              <a:t> по трем ортогональным направлениям. Этот анализ позволил выделить элементарный представительный объем (REV) по определению масштаба корреляции исследуемых структур,</a:t>
            </a:r>
            <a:r>
              <a:rPr lang="ru-RU" sz="1200" kern="1200" baseline="0" dirty="0" smtClean="0">
                <a:solidFill>
                  <a:schemeClr val="tx1"/>
                </a:solidFill>
                <a:effectLst/>
                <a:latin typeface="+mn-lt"/>
                <a:ea typeface="+mn-ea"/>
                <a:cs typeface="+mn-cs"/>
              </a:rPr>
              <a:t> который</a:t>
            </a:r>
            <a:r>
              <a:rPr lang="ru-RU" sz="1200" kern="1200" dirty="0" smtClean="0">
                <a:solidFill>
                  <a:schemeClr val="tx1"/>
                </a:solidFill>
                <a:effectLst/>
                <a:latin typeface="+mn-lt"/>
                <a:ea typeface="+mn-ea"/>
                <a:cs typeface="+mn-cs"/>
              </a:rPr>
              <a:t> составил от 9 до 18 </a:t>
            </a:r>
            <a:r>
              <a:rPr lang="ru-RU" sz="1200" kern="1200" dirty="0" err="1" smtClean="0">
                <a:solidFill>
                  <a:schemeClr val="tx1"/>
                </a:solidFill>
                <a:effectLst/>
                <a:latin typeface="+mn-lt"/>
                <a:ea typeface="+mn-ea"/>
                <a:cs typeface="+mn-cs"/>
              </a:rPr>
              <a:t>вокселей</a:t>
            </a:r>
            <a:r>
              <a:rPr lang="ru-RU" sz="1200" kern="1200" dirty="0" smtClean="0">
                <a:solidFill>
                  <a:schemeClr val="tx1"/>
                </a:solidFill>
                <a:effectLst/>
                <a:latin typeface="+mn-lt"/>
                <a:ea typeface="+mn-ea"/>
                <a:cs typeface="+mn-cs"/>
              </a:rPr>
              <a:t>. Поэтому для последующего моделирования диффузии выбран минимальный размер бинарной структуры, на порядок превышающий линейный размер </a:t>
            </a:r>
            <a:r>
              <a:rPr lang="en-US" sz="1200" kern="1200" dirty="0" smtClean="0">
                <a:solidFill>
                  <a:schemeClr val="tx1"/>
                </a:solidFill>
                <a:effectLst/>
                <a:latin typeface="+mn-lt"/>
                <a:ea typeface="+mn-ea"/>
                <a:cs typeface="+mn-cs"/>
              </a:rPr>
              <a:t>REV</a:t>
            </a:r>
            <a:r>
              <a:rPr lang="ru-RU" sz="1200" kern="1200" dirty="0" smtClean="0">
                <a:solidFill>
                  <a:schemeClr val="tx1"/>
                </a:solidFill>
                <a:effectLst/>
                <a:latin typeface="+mn-lt"/>
                <a:ea typeface="+mn-ea"/>
                <a:cs typeface="+mn-cs"/>
              </a:rPr>
              <a:t>, который составил 175</a:t>
            </a:r>
            <a:r>
              <a:rPr lang="ru-RU" sz="1200" kern="1200" baseline="30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вокселей</a:t>
            </a:r>
            <a:r>
              <a:rPr lang="ru-RU" sz="1200" kern="1200" dirty="0" smtClean="0">
                <a:solidFill>
                  <a:schemeClr val="tx1"/>
                </a:solidFill>
                <a:effectLst/>
                <a:latin typeface="+mn-lt"/>
                <a:ea typeface="+mn-ea"/>
                <a:cs typeface="+mn-cs"/>
              </a:rPr>
              <a:t>. Это позволило разделить каждую из 18 (6 образцов по 3 уровня бинаризации) трехмерных микроструктур на 64 врезки. Для оценки эффективных коэффициентов диффузии в каждой врезки </a:t>
            </a:r>
            <a:r>
              <a:rPr lang="ru-RU" sz="1200" kern="1200" dirty="0" err="1" smtClean="0">
                <a:solidFill>
                  <a:schemeClr val="tx1"/>
                </a:solidFill>
                <a:effectLst/>
                <a:latin typeface="+mn-lt"/>
                <a:ea typeface="+mn-ea"/>
                <a:cs typeface="+mn-cs"/>
              </a:rPr>
              <a:t>осуществяллось</a:t>
            </a:r>
            <a:r>
              <a:rPr lang="ru-RU" sz="1200" kern="1200" dirty="0" smtClean="0">
                <a:solidFill>
                  <a:schemeClr val="tx1"/>
                </a:solidFill>
                <a:effectLst/>
                <a:latin typeface="+mn-lt"/>
                <a:ea typeface="+mn-ea"/>
                <a:cs typeface="+mn-cs"/>
              </a:rPr>
              <a:t> стационарное моделирование</a:t>
            </a:r>
            <a:r>
              <a:rPr lang="ru-RU" sz="1200" kern="1200" baseline="0" dirty="0" smtClean="0">
                <a:solidFill>
                  <a:schemeClr val="tx1"/>
                </a:solidFill>
                <a:effectLst/>
                <a:latin typeface="+mn-lt"/>
                <a:ea typeface="+mn-ea"/>
                <a:cs typeface="+mn-cs"/>
              </a:rPr>
              <a:t> процесса диффузии для каждой врезки и для каждого направления.</a:t>
            </a:r>
            <a:r>
              <a:rPr lang="ru-RU" sz="1200" kern="1200" dirty="0" smtClean="0">
                <a:solidFill>
                  <a:schemeClr val="tx1"/>
                </a:solidFill>
                <a:effectLst/>
                <a:latin typeface="+mn-lt"/>
                <a:ea typeface="+mn-ea"/>
                <a:cs typeface="+mn-cs"/>
              </a:rPr>
              <a:t> Общее количество моделей</a:t>
            </a:r>
            <a:r>
              <a:rPr lang="ru-RU" sz="1200" kern="1200" baseline="0" dirty="0" smtClean="0">
                <a:solidFill>
                  <a:schemeClr val="tx1"/>
                </a:solidFill>
                <a:effectLst/>
                <a:latin typeface="+mn-lt"/>
                <a:ea typeface="+mn-ea"/>
                <a:cs typeface="+mn-cs"/>
              </a:rPr>
              <a:t> более</a:t>
            </a:r>
            <a:r>
              <a:rPr lang="ru-RU" sz="1200" kern="1200" dirty="0" smtClean="0">
                <a:solidFill>
                  <a:schemeClr val="tx1"/>
                </a:solidFill>
                <a:effectLst/>
                <a:latin typeface="+mn-lt"/>
                <a:ea typeface="+mn-ea"/>
                <a:cs typeface="+mn-cs"/>
              </a:rPr>
              <a:t> тысячи штук.</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21</a:t>
            </a:fld>
            <a:endParaRPr lang="ru-RU"/>
          </a:p>
        </p:txBody>
      </p:sp>
    </p:spTree>
    <p:extLst>
      <p:ext uri="{BB962C8B-B14F-4D97-AF65-F5344CB8AC3E}">
        <p14:creationId xmlns:p14="http://schemas.microsoft.com/office/powerpoint/2010/main" val="68564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describe the relationship between certain model coefficients of diffusion efficiency and porosity, analytical and empirical models of different authors were used. As a result, it turned out that only three empirical models show the best approximation of the results: the Archie Law model (2) with a free and fixed coefficient A = 1 (Fig. 3), and the </a:t>
            </a:r>
            <a:r>
              <a:rPr lang="en-US" sz="1200" kern="1200" dirty="0" err="1" smtClean="0">
                <a:solidFill>
                  <a:schemeClr val="tx1"/>
                </a:solidFill>
                <a:effectLst/>
                <a:latin typeface="+mn-lt"/>
                <a:ea typeface="+mn-ea"/>
                <a:cs typeface="+mn-cs"/>
              </a:rPr>
              <a:t>Pissani</a:t>
            </a:r>
            <a:r>
              <a:rPr lang="en-US" sz="1200" kern="1200" dirty="0" smtClean="0">
                <a:solidFill>
                  <a:schemeClr val="tx1"/>
                </a:solidFill>
                <a:effectLst/>
                <a:latin typeface="+mn-lt"/>
                <a:ea typeface="+mn-ea"/>
                <a:cs typeface="+mn-cs"/>
              </a:rPr>
              <a:t> model [</a:t>
            </a:r>
            <a:r>
              <a:rPr lang="en-US" sz="1200" kern="1200" dirty="0" err="1" smtClean="0">
                <a:solidFill>
                  <a:schemeClr val="tx1"/>
                </a:solidFill>
                <a:effectLst/>
                <a:latin typeface="+mn-lt"/>
                <a:ea typeface="+mn-ea"/>
                <a:cs typeface="+mn-cs"/>
              </a:rPr>
              <a:t>Pisani</a:t>
            </a:r>
            <a:r>
              <a:rPr lang="en-US" sz="1200" kern="1200" dirty="0" smtClean="0">
                <a:solidFill>
                  <a:schemeClr val="tx1"/>
                </a:solidFill>
                <a:effectLst/>
                <a:latin typeface="+mn-lt"/>
                <a:ea typeface="+mn-ea"/>
                <a:cs typeface="+mn-cs"/>
              </a:rPr>
              <a:t>, 2011].</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22</a:t>
            </a:fld>
            <a:endParaRPr lang="ru-RU"/>
          </a:p>
        </p:txBody>
      </p:sp>
    </p:spTree>
    <p:extLst>
      <p:ext uri="{BB962C8B-B14F-4D97-AF65-F5344CB8AC3E}">
        <p14:creationId xmlns:p14="http://schemas.microsoft.com/office/powerpoint/2010/main" val="3510980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obtained average values of empirical coefficients for different directions are in good agreement with the data of other researchers. The analysis of the spatial structure of the correlation of the indicator function of the pores of the samples under study has shown that they have an anisotropy of microstructure, leading to anisotropy of tortuosity, and, as a consequence, to anisotropy of the diffusion coefficient</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23</a:t>
            </a:fld>
            <a:endParaRPr lang="ru-RU"/>
          </a:p>
        </p:txBody>
      </p:sp>
    </p:spTree>
    <p:extLst>
      <p:ext uri="{BB962C8B-B14F-4D97-AF65-F5344CB8AC3E}">
        <p14:creationId xmlns:p14="http://schemas.microsoft.com/office/powerpoint/2010/main" val="419856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buClr>
                <a:schemeClr val="accent1">
                  <a:shade val="75000"/>
                </a:schemeClr>
              </a:buClr>
              <a:buFont typeface="Courier New" panose="02070309020205020404" pitchFamily="49" charset="0"/>
              <a:buChar char="o"/>
              <a:defRPr/>
            </a:pPr>
            <a:r>
              <a:rPr lang="en-US" sz="1600" dirty="0" smtClean="0">
                <a:solidFill>
                  <a:schemeClr val="bg2">
                    <a:lumMod val="25000"/>
                  </a:schemeClr>
                </a:solidFill>
                <a:latin typeface="Arial" panose="020B0604020202020204" pitchFamily="34" charset="0"/>
                <a:cs typeface="Arial" panose="020B0604020202020204" pitchFamily="34" charset="0"/>
              </a:rPr>
              <a:t>Admission per year is about </a:t>
            </a:r>
            <a:r>
              <a:rPr lang="en-US" sz="1600" b="1" dirty="0" smtClean="0">
                <a:solidFill>
                  <a:schemeClr val="bg2">
                    <a:lumMod val="25000"/>
                  </a:schemeClr>
                </a:solidFill>
                <a:latin typeface="Arial" panose="020B0604020202020204" pitchFamily="34" charset="0"/>
                <a:cs typeface="Arial" panose="020B0604020202020204" pitchFamily="34" charset="0"/>
              </a:rPr>
              <a:t>200 students</a:t>
            </a:r>
            <a:r>
              <a:rPr lang="ru-RU" sz="1600" b="1" dirty="0" smtClean="0">
                <a:solidFill>
                  <a:schemeClr val="bg2">
                    <a:lumMod val="25000"/>
                  </a:schemeClr>
                </a:solidFill>
                <a:latin typeface="Arial" panose="020B0604020202020204" pitchFamily="34" charset="0"/>
                <a:cs typeface="Arial" panose="020B0604020202020204" pitchFamily="34" charset="0"/>
              </a:rPr>
              <a:t> </a:t>
            </a:r>
            <a:endParaRPr lang="en-US" sz="1600" b="1" dirty="0" smtClean="0">
              <a:solidFill>
                <a:schemeClr val="bg2">
                  <a:lumMod val="25000"/>
                </a:schemeClr>
              </a:solidFill>
              <a:latin typeface="Arial" panose="020B0604020202020204" pitchFamily="34" charset="0"/>
              <a:cs typeface="Arial" panose="020B0604020202020204" pitchFamily="34" charset="0"/>
            </a:endParaRPr>
          </a:p>
          <a:p>
            <a:pPr>
              <a:buClr>
                <a:schemeClr val="accent1">
                  <a:shade val="75000"/>
                </a:schemeClr>
              </a:buClr>
              <a:buFont typeface="Courier New" panose="02070309020205020404" pitchFamily="49" charset="0"/>
              <a:buChar char="o"/>
              <a:defRPr/>
            </a:pPr>
            <a:r>
              <a:rPr lang="en-US" sz="1600" dirty="0" smtClean="0">
                <a:solidFill>
                  <a:schemeClr val="bg2">
                    <a:lumMod val="25000"/>
                  </a:schemeClr>
                </a:solidFill>
                <a:latin typeface="Arial" panose="020B0604020202020204" pitchFamily="34" charset="0"/>
                <a:cs typeface="Arial" panose="020B0604020202020204" pitchFamily="34" charset="0"/>
              </a:rPr>
              <a:t>More than </a:t>
            </a:r>
            <a:r>
              <a:rPr lang="en-US" sz="1600" b="1" dirty="0" smtClean="0">
                <a:solidFill>
                  <a:schemeClr val="bg2">
                    <a:lumMod val="25000"/>
                  </a:schemeClr>
                </a:solidFill>
                <a:latin typeface="Arial" panose="020B0604020202020204" pitchFamily="34" charset="0"/>
                <a:cs typeface="Arial" panose="020B0604020202020204" pitchFamily="34" charset="0"/>
              </a:rPr>
              <a:t>13 000 geologists were graduated</a:t>
            </a:r>
            <a:r>
              <a:rPr lang="en-US" sz="1600" dirty="0" smtClean="0">
                <a:solidFill>
                  <a:schemeClr val="bg2">
                    <a:lumMod val="25000"/>
                  </a:schemeClr>
                </a:solidFill>
                <a:latin typeface="Arial" panose="020B0604020202020204" pitchFamily="34" charset="0"/>
                <a:cs typeface="Arial" panose="020B0604020202020204" pitchFamily="34" charset="0"/>
              </a:rPr>
              <a:t> from Geological faculty up to day!</a:t>
            </a:r>
            <a:endParaRPr lang="ru-RU" sz="1600" dirty="0" smtClean="0">
              <a:solidFill>
                <a:schemeClr val="bg2">
                  <a:lumMod val="25000"/>
                </a:schemeClr>
              </a:solidFill>
              <a:latin typeface="Arial" panose="020B0604020202020204" pitchFamily="34" charset="0"/>
              <a:cs typeface="Arial" panose="020B0604020202020204" pitchFamily="34" charset="0"/>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a:t>
            </a:fld>
            <a:endParaRPr lang="ru-RU"/>
          </a:p>
        </p:txBody>
      </p:sp>
    </p:spTree>
    <p:extLst>
      <p:ext uri="{BB962C8B-B14F-4D97-AF65-F5344CB8AC3E}">
        <p14:creationId xmlns:p14="http://schemas.microsoft.com/office/powerpoint/2010/main" val="3490680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order to get there, 4 research objectives were formulated, each of which corresponded to a specific scale of research. And the transition from scale to scale was carried out.</a:t>
            </a:r>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563B9DFC-D767-4636-92ED-B7C88F0DE052}" type="slidenum">
              <a:rPr lang="ru-RU" smtClean="0"/>
              <a:t>24</a:t>
            </a:fld>
            <a:endParaRPr lang="ru-RU"/>
          </a:p>
        </p:txBody>
      </p:sp>
    </p:spTree>
    <p:extLst>
      <p:ext uri="{BB962C8B-B14F-4D97-AF65-F5344CB8AC3E}">
        <p14:creationId xmlns:p14="http://schemas.microsoft.com/office/powerpoint/2010/main" val="1851187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background of the analysis of the published literature on experimental determination of diffusion and sorption coefficients the method of migration experiment with multicomponent solution consisting of neutral migrant - basic salt and </a:t>
            </a:r>
            <a:r>
              <a:rPr lang="en-US" sz="1200" kern="1200" dirty="0" err="1" smtClean="0">
                <a:solidFill>
                  <a:schemeClr val="tx1"/>
                </a:solidFill>
                <a:effectLst/>
                <a:latin typeface="+mn-lt"/>
                <a:ea typeface="+mn-ea"/>
                <a:cs typeface="+mn-cs"/>
              </a:rPr>
              <a:t>sorbed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microcomponents</a:t>
            </a:r>
            <a:r>
              <a:rPr lang="en-US" sz="1200" kern="1200" dirty="0" smtClean="0">
                <a:solidFill>
                  <a:schemeClr val="tx1"/>
                </a:solidFill>
                <a:effectLst/>
                <a:latin typeface="+mn-lt"/>
                <a:ea typeface="+mn-ea"/>
                <a:cs typeface="+mn-cs"/>
              </a:rPr>
              <a:t> is developed. Because of the different rate of diffusion migration of </a:t>
            </a:r>
            <a:r>
              <a:rPr lang="en-US" sz="1200" kern="1200" dirty="0" err="1" smtClean="0">
                <a:solidFill>
                  <a:schemeClr val="tx1"/>
                </a:solidFill>
                <a:effectLst/>
                <a:latin typeface="+mn-lt"/>
                <a:ea typeface="+mn-ea"/>
                <a:cs typeface="+mn-cs"/>
              </a:rPr>
              <a:t>sorbed</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unsorbed</a:t>
            </a:r>
            <a:r>
              <a:rPr lang="en-US" sz="1200" kern="1200" dirty="0" smtClean="0">
                <a:solidFill>
                  <a:schemeClr val="tx1"/>
                </a:solidFill>
                <a:effectLst/>
                <a:latin typeface="+mn-lt"/>
                <a:ea typeface="+mn-ea"/>
                <a:cs typeface="+mn-cs"/>
              </a:rPr>
              <a:t> components it was proposed to use two types of observations: continuous (x = </a:t>
            </a:r>
            <a:r>
              <a:rPr lang="en-US" sz="1200" kern="1200" dirty="0" err="1" smtClean="0">
                <a:solidFill>
                  <a:schemeClr val="tx1"/>
                </a:solidFill>
                <a:effectLst/>
                <a:latin typeface="+mn-lt"/>
                <a:ea typeface="+mn-ea"/>
                <a:cs typeface="+mn-cs"/>
              </a:rPr>
              <a:t>const</a:t>
            </a:r>
            <a:r>
              <a:rPr lang="en-US" sz="1200" kern="1200" dirty="0" smtClean="0">
                <a:solidFill>
                  <a:schemeClr val="tx1"/>
                </a:solidFill>
                <a:effectLst/>
                <a:latin typeface="+mn-lt"/>
                <a:ea typeface="+mn-ea"/>
                <a:cs typeface="+mn-cs"/>
              </a:rPr>
              <a:t>) in time, recording the change in the concentration of the main salt at several points along the length of the sample by measuring the electrical conductivity in situ, and discrete (t = </a:t>
            </a:r>
            <a:r>
              <a:rPr lang="en-US" sz="1200" kern="1200" dirty="0" err="1" smtClean="0">
                <a:solidFill>
                  <a:schemeClr val="tx1"/>
                </a:solidFill>
                <a:effectLst/>
                <a:latin typeface="+mn-lt"/>
                <a:ea typeface="+mn-ea"/>
                <a:cs typeface="+mn-cs"/>
              </a:rPr>
              <a:t>const</a:t>
            </a:r>
            <a:r>
              <a:rPr lang="en-US" sz="1200" kern="1200" dirty="0" smtClean="0">
                <a:solidFill>
                  <a:schemeClr val="tx1"/>
                </a:solidFill>
                <a:effectLst/>
                <a:latin typeface="+mn-lt"/>
                <a:ea typeface="+mn-ea"/>
                <a:cs typeface="+mn-cs"/>
              </a:rPr>
              <a:t>) - the distribution of concentrations of all migrants along the length, obtained after the experiment. </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allows</a:t>
            </a:r>
            <a:r>
              <a:rPr lang="ru-RU" dirty="0" smtClean="0"/>
              <a:t> это позволяет</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25</a:t>
            </a:fld>
            <a:endParaRPr lang="ru-RU"/>
          </a:p>
        </p:txBody>
      </p:sp>
    </p:spTree>
    <p:extLst>
      <p:ext uri="{BB962C8B-B14F-4D97-AF65-F5344CB8AC3E}">
        <p14:creationId xmlns:p14="http://schemas.microsoft.com/office/powerpoint/2010/main" val="3984051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the prepared samples were coated with epoxy resin to prevent wall filtration and diffusion.</a:t>
            </a:r>
          </a:p>
          <a:p>
            <a:r>
              <a:rPr lang="en-US" sz="1200" kern="1200" dirty="0" smtClean="0">
                <a:solidFill>
                  <a:schemeClr val="tx1"/>
                </a:solidFill>
                <a:effectLst/>
                <a:latin typeface="+mn-lt"/>
                <a:ea typeface="+mn-ea"/>
                <a:cs typeface="+mn-cs"/>
              </a:rPr>
              <a:t>For registration of the sodium in the course of diffusion experiment 4 contact </a:t>
            </a:r>
            <a:r>
              <a:rPr lang="en-US" sz="1200" kern="1200" dirty="0" err="1" smtClean="0">
                <a:solidFill>
                  <a:schemeClr val="tx1"/>
                </a:solidFill>
                <a:effectLst/>
                <a:latin typeface="+mn-lt"/>
                <a:ea typeface="+mn-ea"/>
                <a:cs typeface="+mn-cs"/>
              </a:rPr>
              <a:t>conductometry</a:t>
            </a:r>
            <a:r>
              <a:rPr lang="en-US" sz="1200" kern="1200" dirty="0" smtClean="0">
                <a:solidFill>
                  <a:schemeClr val="tx1"/>
                </a:solidFill>
                <a:effectLst/>
                <a:latin typeface="+mn-lt"/>
                <a:ea typeface="+mn-ea"/>
                <a:cs typeface="+mn-cs"/>
              </a:rPr>
              <a:t> sensors were used. </a:t>
            </a:r>
          </a:p>
          <a:p>
            <a:r>
              <a:rPr lang="en-US" sz="1200" kern="1200" dirty="0" smtClean="0">
                <a:solidFill>
                  <a:schemeClr val="tx1"/>
                </a:solidFill>
                <a:effectLst/>
                <a:latin typeface="+mn-lt"/>
                <a:ea typeface="+mn-ea"/>
                <a:cs typeface="+mn-cs"/>
              </a:rPr>
              <a:t>Before the installation the sensors were calibrated, the result of which was obtained a linear relationship from the concentration and the relationship of electrical conductivity with temperature.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Sensors were installed along the length of the sample with a step of two centimeters.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experimental end diffusion cell is designed and assembled from PFC fittings and consists of a container for diffusion solution and a </a:t>
            </a:r>
            <a:r>
              <a:rPr lang="en-US" sz="1200" b="1" kern="1200" dirty="0" smtClean="0">
                <a:solidFill>
                  <a:schemeClr val="tx1"/>
                </a:solidFill>
                <a:effectLst/>
                <a:latin typeface="+mn-lt"/>
                <a:ea typeface="+mn-ea"/>
                <a:cs typeface="+mn-cs"/>
              </a:rPr>
              <a:t>piezometer to prevent the convective part in the experiment</a:t>
            </a:r>
            <a:r>
              <a:rPr lang="en-US" sz="1200" kern="1200" dirty="0" smtClean="0">
                <a:solidFill>
                  <a:schemeClr val="tx1"/>
                </a:solidFill>
                <a:effectLst/>
                <a:latin typeface="+mn-lt"/>
                <a:ea typeface="+mn-ea"/>
                <a:cs typeface="+mn-cs"/>
              </a:rPr>
              <a:t>. After installation of the cage with the sample in the installation, the upper end of the cage was waxed to prevent evaporation, and the tank was filled with diffusion solution.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Solutions are represented by sodium nitrate salts in macro concentrations, and strontium nickel </a:t>
            </a:r>
            <a:r>
              <a:rPr lang="en-US" sz="1200" kern="1200" dirty="0" err="1" smtClean="0">
                <a:solidFill>
                  <a:schemeClr val="tx1"/>
                </a:solidFill>
                <a:effectLst/>
                <a:latin typeface="+mn-lt"/>
                <a:ea typeface="+mn-ea"/>
                <a:cs typeface="+mn-cs"/>
              </a:rPr>
              <a:t>caesium</a:t>
            </a:r>
            <a:r>
              <a:rPr lang="en-US" sz="1200" kern="1200" dirty="0" smtClean="0">
                <a:solidFill>
                  <a:schemeClr val="tx1"/>
                </a:solidFill>
                <a:effectLst/>
                <a:latin typeface="+mn-lt"/>
                <a:ea typeface="+mn-ea"/>
                <a:cs typeface="+mn-cs"/>
              </a:rPr>
              <a:t>... in micro concentrations.</a:t>
            </a: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26</a:t>
            </a:fld>
            <a:endParaRPr lang="ru-RU"/>
          </a:p>
        </p:txBody>
      </p:sp>
    </p:spTree>
    <p:extLst>
      <p:ext uri="{BB962C8B-B14F-4D97-AF65-F5344CB8AC3E}">
        <p14:creationId xmlns:p14="http://schemas.microsoft.com/office/powerpoint/2010/main" val="2157769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the experiment, for each conductivity sensor, a change in the electrical conductivity of the solution and the temperature in the laboratory was recorded every 30 minutes. At the end of the experiment the samples were cut 1 cm thick discs and the concentration of the studied substances was determined.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obtained distributions of concentrations of substances in micro quantities allow to determine the distribution coefficients.</a:t>
            </a:r>
          </a:p>
        </p:txBody>
      </p:sp>
      <p:sp>
        <p:nvSpPr>
          <p:cNvPr id="4" name="Номер слайда 3"/>
          <p:cNvSpPr>
            <a:spLocks noGrp="1"/>
          </p:cNvSpPr>
          <p:nvPr>
            <p:ph type="sldNum" sz="quarter" idx="10"/>
          </p:nvPr>
        </p:nvSpPr>
        <p:spPr/>
        <p:txBody>
          <a:bodyPr/>
          <a:lstStyle/>
          <a:p>
            <a:fld id="{563B9DFC-D767-4636-92ED-B7C88F0DE052}" type="slidenum">
              <a:rPr lang="ru-RU" smtClean="0"/>
              <a:t>27</a:t>
            </a:fld>
            <a:endParaRPr lang="ru-RU"/>
          </a:p>
        </p:txBody>
      </p:sp>
    </p:spTree>
    <p:extLst>
      <p:ext uri="{BB962C8B-B14F-4D97-AF65-F5344CB8AC3E}">
        <p14:creationId xmlns:p14="http://schemas.microsoft.com/office/powerpoint/2010/main" val="214184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63B9DFC-D767-4636-92ED-B7C88F0DE052}" type="slidenum">
              <a:rPr lang="ru-RU" smtClean="0"/>
              <a:t>28</a:t>
            </a:fld>
            <a:endParaRPr lang="ru-RU"/>
          </a:p>
        </p:txBody>
      </p:sp>
    </p:spTree>
    <p:extLst>
      <p:ext uri="{BB962C8B-B14F-4D97-AF65-F5344CB8AC3E}">
        <p14:creationId xmlns:p14="http://schemas.microsoft.com/office/powerpoint/2010/main" val="104012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Comparison of laboratory studies and results of diffusion modeling at the </a:t>
            </a:r>
            <a:r>
              <a:rPr lang="en-US" sz="1200" b="0" i="0" kern="1200" dirty="0" err="1" smtClean="0">
                <a:solidFill>
                  <a:schemeClr val="tx1"/>
                </a:solidFill>
                <a:effectLst/>
                <a:latin typeface="+mn-lt"/>
                <a:ea typeface="+mn-ea"/>
                <a:cs typeface="+mn-cs"/>
              </a:rPr>
              <a:t>microlevel</a:t>
            </a:r>
            <a:r>
              <a:rPr lang="en-US" sz="1200" b="0" i="0" kern="1200" dirty="0" smtClean="0">
                <a:solidFill>
                  <a:schemeClr val="tx1"/>
                </a:solidFill>
                <a:effectLst/>
                <a:latin typeface="+mn-lt"/>
                <a:ea typeface="+mn-ea"/>
                <a:cs typeface="+mn-cs"/>
              </a:rPr>
              <a:t>. The obtained experimental values for different directions are well placed on the results of diffusion modeling on microstructural models for different directions.</a:t>
            </a: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29</a:t>
            </a:fld>
            <a:endParaRPr lang="ru-RU"/>
          </a:p>
        </p:txBody>
      </p:sp>
    </p:spTree>
    <p:extLst>
      <p:ext uri="{BB962C8B-B14F-4D97-AF65-F5344CB8AC3E}">
        <p14:creationId xmlns:p14="http://schemas.microsoft.com/office/powerpoint/2010/main" val="209094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order to get there, 4 research objectives were formulated, each of which corresponded to a specific scale of research. And the transition from scale to scale was carried out.</a:t>
            </a:r>
          </a:p>
          <a:p>
            <a:endParaRPr lang="ru-RU" dirty="0" smtClean="0"/>
          </a:p>
          <a:p>
            <a:endParaRPr lang="ru-RU" dirty="0" smtClean="0"/>
          </a:p>
          <a:p>
            <a:r>
              <a:rPr lang="ru-RU" dirty="0" smtClean="0"/>
              <a:t>Для достижения поставленной</a:t>
            </a:r>
            <a:r>
              <a:rPr lang="ru-RU" baseline="0" dirty="0" smtClean="0"/>
              <a:t> цели, были сформулированы 4 задачи исследования, каждая из которых отвечала конкретному масштабу исследований. И осуществлялся переход с масштаба на масштаб.</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30</a:t>
            </a:fld>
            <a:endParaRPr lang="ru-RU"/>
          </a:p>
        </p:txBody>
      </p:sp>
    </p:spTree>
    <p:extLst>
      <p:ext uri="{BB962C8B-B14F-4D97-AF65-F5344CB8AC3E}">
        <p14:creationId xmlns:p14="http://schemas.microsoft.com/office/powerpoint/2010/main" val="167826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As noted above, the interval of the section was chosen for the study, which included the III layer collector and the relative waterproofing D. The construction of the 3D model was based on the detailed lithological dissection of the sections of 295 wells (about 46 km) located in the area of SCK, obtained by drilling and geophysical logging. Dissection resolution is 0.5 m. </a:t>
            </a:r>
            <a:r>
              <a:rPr lang="en-US" sz="1200" kern="1200" dirty="0" err="1" smtClean="0">
                <a:solidFill>
                  <a:schemeClr val="tx1"/>
                </a:solidFill>
                <a:effectLst/>
                <a:latin typeface="+mn-lt"/>
                <a:ea typeface="+mn-ea"/>
                <a:cs typeface="+mn-cs"/>
              </a:rPr>
              <a:t>Terrigenous</a:t>
            </a:r>
            <a:r>
              <a:rPr lang="en-US" sz="1200" kern="1200" dirty="0" smtClean="0">
                <a:solidFill>
                  <a:schemeClr val="tx1"/>
                </a:solidFill>
                <a:effectLst/>
                <a:latin typeface="+mn-lt"/>
                <a:ea typeface="+mn-ea"/>
                <a:cs typeface="+mn-cs"/>
              </a:rPr>
              <a:t> deposits in the studied columns are clay, loam, sandy loam, sand and other fluvial types. The previous study of lithological sections of wells [6, 11] showed that the section under study has a complex heterogeneous structure and consists of sequentially interlaying well and poorly permeable areas -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On the basis of a complex analysis of the data and taking into account the characteristic values of permeability of rocks, all lithological types found in the interval of the section, chosen for modeling, were attributed to one of the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sand, clay sand, sandy clay, clay.</a:t>
            </a:r>
          </a:p>
          <a:p>
            <a:r>
              <a:rPr lang="en-US" sz="1200" kern="1200" dirty="0" smtClean="0">
                <a:solidFill>
                  <a:schemeClr val="tx1"/>
                </a:solidFill>
                <a:effectLst/>
                <a:latin typeface="+mn-lt"/>
                <a:ea typeface="+mn-ea"/>
                <a:cs typeface="+mn-cs"/>
              </a:rPr>
              <a:t>For quantitative characterization of heterogeneity and determination of parameters of the Markov chain model, data on lithological columns of wells were transformed into indicator variables (1 - sand, 2 - clay, 3 - sandy clay, 4 - clayey sand) with vertical pitch of 0.5 m. Statistical analysis of the data showed that the shares and thicknesses of sand and clay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in the section are approximately the same (42 and 40%; 6 and 6.6 m). Distributions of interlayered thicknesses are described, as noted above, by the exponential distribution law, which indicates the applicability of the Markov chain to describe the probabilities of transition of one </a:t>
            </a:r>
            <a:r>
              <a:rPr lang="en-US" sz="1200" kern="1200" dirty="0" err="1" smtClean="0">
                <a:solidFill>
                  <a:schemeClr val="tx1"/>
                </a:solidFill>
                <a:effectLst/>
                <a:latin typeface="+mn-lt"/>
                <a:ea typeface="+mn-ea"/>
                <a:cs typeface="+mn-cs"/>
              </a:rPr>
              <a:t>hydrophase</a:t>
            </a:r>
            <a:r>
              <a:rPr lang="en-US" sz="1200" kern="1200" dirty="0" smtClean="0">
                <a:solidFill>
                  <a:schemeClr val="tx1"/>
                </a:solidFill>
                <a:effectLst/>
                <a:latin typeface="+mn-lt"/>
                <a:ea typeface="+mn-ea"/>
                <a:cs typeface="+mn-cs"/>
              </a:rPr>
              <a:t> to another. At the accepted assumptions on the basis of the transition probability matrix it is possible to construct a 3D model of heterogeneity. Calculation of empirical and theoretical probabilities of transition of one </a:t>
            </a:r>
            <a:r>
              <a:rPr lang="en-US" sz="1200" kern="1200" dirty="0" err="1" smtClean="0">
                <a:solidFill>
                  <a:schemeClr val="tx1"/>
                </a:solidFill>
                <a:effectLst/>
                <a:latin typeface="+mn-lt"/>
                <a:ea typeface="+mn-ea"/>
                <a:cs typeface="+mn-cs"/>
              </a:rPr>
              <a:t>hydrophage</a:t>
            </a:r>
            <a:r>
              <a:rPr lang="en-US" sz="1200" kern="1200" dirty="0" smtClean="0">
                <a:solidFill>
                  <a:schemeClr val="tx1"/>
                </a:solidFill>
                <a:effectLst/>
                <a:latin typeface="+mn-lt"/>
                <a:ea typeface="+mn-ea"/>
                <a:cs typeface="+mn-cs"/>
              </a:rPr>
              <a:t> to another in the vertical and horizontal directions allowed to obtain the characteristic vertical and horizontal dimensions of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for the studied interval of the section (Table 3). Two 3D models of lithological heterogeneity of water-bearing sediments were constructed using the T-PROGS software package [12]: with basic (basic model) and maximum (long model) heterogeneity dimensions (Table 3). The models had the sizes of 4300x3500x130 m3 with the block size: 25x25x0,5 m3. Mesh sizes were selected so that the size of the block was much smaller than the characteristic </a:t>
            </a:r>
            <a:r>
              <a:rPr lang="en-US" sz="1200" kern="1200" dirty="0" err="1" smtClean="0">
                <a:solidFill>
                  <a:schemeClr val="tx1"/>
                </a:solidFill>
                <a:effectLst/>
                <a:latin typeface="+mn-lt"/>
                <a:ea typeface="+mn-ea"/>
                <a:cs typeface="+mn-cs"/>
              </a:rPr>
              <a:t>hydrophage</a:t>
            </a:r>
            <a:r>
              <a:rPr lang="en-US" sz="1200" kern="1200" dirty="0" smtClean="0">
                <a:solidFill>
                  <a:schemeClr val="tx1"/>
                </a:solidFill>
                <a:effectLst/>
                <a:latin typeface="+mn-lt"/>
                <a:ea typeface="+mn-ea"/>
                <a:cs typeface="+mn-cs"/>
              </a:rPr>
              <a:t> size, and the size of the model in the plan was several times larger than the characteristic size of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To control the results of modeling, the area-averaged fractions of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in the section were calculated from empirical data and from the model of lithological heterogeneity of the SCK area.</a:t>
            </a:r>
          </a:p>
          <a:p>
            <a:r>
              <a:rPr lang="en-US" sz="1200" kern="1200" dirty="0" smtClean="0">
                <a:solidFill>
                  <a:schemeClr val="tx1"/>
                </a:solidFill>
                <a:effectLst/>
                <a:latin typeface="+mn-lt"/>
                <a:ea typeface="+mn-ea"/>
                <a:cs typeface="+mn-cs"/>
              </a:rPr>
              <a:t>Transformation of lithological models in the model of </a:t>
            </a:r>
            <a:r>
              <a:rPr lang="en-US" sz="1200" kern="1200" dirty="0" err="1" smtClean="0">
                <a:solidFill>
                  <a:schemeClr val="tx1"/>
                </a:solidFill>
                <a:effectLst/>
                <a:latin typeface="+mn-lt"/>
                <a:ea typeface="+mn-ea"/>
                <a:cs typeface="+mn-cs"/>
              </a:rPr>
              <a:t>geofiltration</a:t>
            </a:r>
            <a:r>
              <a:rPr lang="en-US" sz="1200" kern="1200" dirty="0" smtClean="0">
                <a:solidFill>
                  <a:schemeClr val="tx1"/>
                </a:solidFill>
                <a:effectLst/>
                <a:latin typeface="+mn-lt"/>
                <a:ea typeface="+mn-ea"/>
                <a:cs typeface="+mn-cs"/>
              </a:rPr>
              <a:t> heterogeneity was carried out by means of setting the values of filtration coefficients for each lithological </a:t>
            </a:r>
            <a:r>
              <a:rPr lang="en-US" sz="1200" kern="1200" dirty="0" err="1" smtClean="0">
                <a:solidFill>
                  <a:schemeClr val="tx1"/>
                </a:solidFill>
                <a:effectLst/>
                <a:latin typeface="+mn-lt"/>
                <a:ea typeface="+mn-ea"/>
                <a:cs typeface="+mn-cs"/>
              </a:rPr>
              <a:t>hydrofaction</a:t>
            </a:r>
            <a:r>
              <a:rPr lang="en-US" sz="1200" kern="1200" dirty="0" smtClean="0">
                <a:solidFill>
                  <a:schemeClr val="tx1"/>
                </a:solidFill>
                <a:effectLst/>
                <a:latin typeface="+mn-lt"/>
                <a:ea typeface="+mn-ea"/>
                <a:cs typeface="+mn-cs"/>
              </a:rPr>
              <a:t>, determined for the conditions of the disposal site of SCK [8] and the results of processing data on the </a:t>
            </a:r>
            <a:r>
              <a:rPr lang="en-US" sz="1200" kern="1200" dirty="0" err="1" smtClean="0">
                <a:solidFill>
                  <a:schemeClr val="tx1"/>
                </a:solidFill>
                <a:effectLst/>
                <a:latin typeface="+mn-lt"/>
                <a:ea typeface="+mn-ea"/>
                <a:cs typeface="+mn-cs"/>
              </a:rPr>
              <a:t>granulometric</a:t>
            </a:r>
            <a:r>
              <a:rPr lang="en-US" sz="1200" kern="1200" dirty="0" smtClean="0">
                <a:solidFill>
                  <a:schemeClr val="tx1"/>
                </a:solidFill>
                <a:effectLst/>
                <a:latin typeface="+mn-lt"/>
                <a:ea typeface="+mn-ea"/>
                <a:cs typeface="+mn-cs"/>
              </a:rPr>
              <a:t> composition of samples of wells located within the limits of the deep burial site (DBF). Thus, for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of sand, clayey sand and clay sandy filtration coefficients were 1 m/day, 0.03 m/day and 0.001 m/day, respectively, and for clayey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the experimentally determined average filtration coefficient was used of 5.5×10---5 m/day (Section 1). The environmental porosity for the entire modelling area was taken from the studies generalized in [8] and amounted to 0.2.</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Geofiltration</a:t>
            </a:r>
            <a:r>
              <a:rPr lang="en-US" sz="1200" kern="1200" dirty="0" smtClean="0">
                <a:solidFill>
                  <a:schemeClr val="tx1"/>
                </a:solidFill>
                <a:effectLst/>
                <a:latin typeface="+mn-lt"/>
                <a:ea typeface="+mn-ea"/>
                <a:cs typeface="+mn-cs"/>
              </a:rPr>
              <a:t> modeling was carried out on three-dimensional models of </a:t>
            </a:r>
            <a:r>
              <a:rPr lang="en-US" sz="1200" kern="1200" dirty="0" err="1" smtClean="0">
                <a:solidFill>
                  <a:schemeClr val="tx1"/>
                </a:solidFill>
                <a:effectLst/>
                <a:latin typeface="+mn-lt"/>
                <a:ea typeface="+mn-ea"/>
                <a:cs typeface="+mn-cs"/>
              </a:rPr>
              <a:t>geofiltration</a:t>
            </a:r>
            <a:r>
              <a:rPr lang="en-US" sz="1200" kern="1200" dirty="0" smtClean="0">
                <a:solidFill>
                  <a:schemeClr val="tx1"/>
                </a:solidFill>
                <a:effectLst/>
                <a:latin typeface="+mn-lt"/>
                <a:ea typeface="+mn-ea"/>
                <a:cs typeface="+mn-cs"/>
              </a:rPr>
              <a:t> heterogeneity for vertical and horizontal directions and typical sizes of clay </a:t>
            </a:r>
            <a:r>
              <a:rPr lang="en-US" sz="1200" kern="1200" dirty="0" err="1" smtClean="0">
                <a:solidFill>
                  <a:schemeClr val="tx1"/>
                </a:solidFill>
                <a:effectLst/>
                <a:latin typeface="+mn-lt"/>
                <a:ea typeface="+mn-ea"/>
                <a:cs typeface="+mn-cs"/>
              </a:rPr>
              <a:t>hydrophage</a:t>
            </a:r>
            <a:r>
              <a:rPr lang="en-US" sz="1200" kern="1200" dirty="0" smtClean="0">
                <a:solidFill>
                  <a:schemeClr val="tx1"/>
                </a:solidFill>
                <a:effectLst/>
                <a:latin typeface="+mn-lt"/>
                <a:ea typeface="+mn-ea"/>
                <a:cs typeface="+mn-cs"/>
              </a:rPr>
              <a:t> correlation using the program MODFLOW-2005 [17], using finite difference approximation. All four models considered stationary </a:t>
            </a:r>
            <a:r>
              <a:rPr lang="en-US" sz="1200" kern="1200" dirty="0" err="1" smtClean="0">
                <a:solidFill>
                  <a:schemeClr val="tx1"/>
                </a:solidFill>
                <a:effectLst/>
                <a:latin typeface="+mn-lt"/>
                <a:ea typeface="+mn-ea"/>
                <a:cs typeface="+mn-cs"/>
              </a:rPr>
              <a:t>geofiltration</a:t>
            </a:r>
            <a:r>
              <a:rPr lang="en-US" sz="1200" kern="1200" dirty="0" smtClean="0">
                <a:solidFill>
                  <a:schemeClr val="tx1"/>
                </a:solidFill>
                <a:effectLst/>
                <a:latin typeface="+mn-lt"/>
                <a:ea typeface="+mn-ea"/>
                <a:cs typeface="+mn-cs"/>
              </a:rPr>
              <a:t> flow. For two opposite boundaries, in the case of vertical flow - upper and lower, in the case of horizontal flow - left and right, a constant pressure with a difference of 5 m was set, which approximately corresponds to the natural gradient in the study area in the vertical and horizontal directions [19]. Other boundaries of models were set as impenetrable. The MODFLOW program calculates the pressure field used further to solve migration problems and evaluate the effective filtration factor </a:t>
            </a:r>
            <a:r>
              <a:rPr lang="en-US" sz="1200" kern="1200" dirty="0" err="1" smtClean="0">
                <a:solidFill>
                  <a:schemeClr val="tx1"/>
                </a:solidFill>
                <a:effectLst/>
                <a:latin typeface="+mn-lt"/>
                <a:ea typeface="+mn-ea"/>
                <a:cs typeface="+mn-cs"/>
              </a:rPr>
              <a:t>keff</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Three-dimensional convective-diffusion transport was modeled using the MT3Dms program [13] by reducing the general variations of the third order TVD (total variation diminishing), and three-dimensional convective transport was modeled using the Pollack semi-analytical method implemented in the PMPATH program [13]. The modeling time of the convective-dispersive mass transfer was set with the expectation of removing all or most of the contamination from the models and was 13,700 years for horizontal direction and 2,300 years for vertical direction.</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31</a:t>
            </a:fld>
            <a:endParaRPr lang="ru-RU"/>
          </a:p>
        </p:txBody>
      </p:sp>
    </p:spTree>
    <p:extLst>
      <p:ext uri="{BB962C8B-B14F-4D97-AF65-F5344CB8AC3E}">
        <p14:creationId xmlns:p14="http://schemas.microsoft.com/office/powerpoint/2010/main" val="2078675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 number of forecast models for long-term waste migration have been developed for the site, which indicate that injected waste will migrate to the groundwater discharge area of the Tom River valley. </a:t>
            </a:r>
          </a:p>
          <a:p>
            <a:endParaRPr lang="en-US" dirty="0" smtClean="0"/>
          </a:p>
          <a:p>
            <a:r>
              <a:rPr lang="en-US" dirty="0" smtClean="0"/>
              <a:t>Pollution will first migrate horizontally to the groundwater discharge area and then vertically to the Tom river</a:t>
            </a:r>
            <a:endParaRPr lang="ru-RU" dirty="0" smtClean="0"/>
          </a:p>
          <a:p>
            <a:endParaRPr lang="ru-RU" dirty="0" smtClean="0"/>
          </a:p>
          <a:p>
            <a:r>
              <a:rPr lang="ru-RU" dirty="0" smtClean="0"/>
              <a:t>Для исследуемого объекта разработан ряд прогнозных моделей долговременной миграции отходов, которые показывают, что закаченные отходы будут мигрировать в зону разгрузки потока подземных вод - долину реки Томь. Загрязнение сначала будет мигрировать в горизонтальном направлении к зоне разгрузки подземных вод, а далее вертикально разгружаться в русло р. Томь</a:t>
            </a: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32</a:t>
            </a:fld>
            <a:endParaRPr lang="ru-RU"/>
          </a:p>
        </p:txBody>
      </p:sp>
    </p:spTree>
    <p:extLst>
      <p:ext uri="{BB962C8B-B14F-4D97-AF65-F5344CB8AC3E}">
        <p14:creationId xmlns:p14="http://schemas.microsoft.com/office/powerpoint/2010/main" val="575215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Understanding the role of diffusion in the convection-dispersion flow was determined by comparing the output curves of two types of mass transfer.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output curves reflect the mass ejection through the boundary of the model opposite to the impulse start (Figs. 3, 4). For this purpose, the mean flux concentrations in the output sections of the models were calculated by expression. The output curves of both models of </a:t>
            </a:r>
            <a:r>
              <a:rPr lang="en-US" sz="1200" kern="1200" dirty="0" err="1" smtClean="0">
                <a:solidFill>
                  <a:schemeClr val="tx1"/>
                </a:solidFill>
                <a:effectLst/>
                <a:latin typeface="+mn-lt"/>
                <a:ea typeface="+mn-ea"/>
                <a:cs typeface="+mn-cs"/>
              </a:rPr>
              <a:t>geofiltration</a:t>
            </a:r>
            <a:r>
              <a:rPr lang="en-US" sz="1200" kern="1200" dirty="0" smtClean="0">
                <a:solidFill>
                  <a:schemeClr val="tx1"/>
                </a:solidFill>
                <a:effectLst/>
                <a:latin typeface="+mn-lt"/>
                <a:ea typeface="+mn-ea"/>
                <a:cs typeface="+mn-cs"/>
              </a:rPr>
              <a:t> heterogeneity for vertical transport (see Fig. 3) show that the curves for the two types of mass transport are almost identical. Such behavior of the curves shows the absence or rather low influence of diffusion on the ascending migration. For the horizontal transport (see Fig. 4) the situation is different, for both models the peak flow concentration for the convective-diffusion transport is 20% less than for the convective transport, which indicates the accumulation of migrant's share in the permeable parts of the models.</a:t>
            </a:r>
          </a:p>
          <a:p>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Понимание роли диффузии в конвективно-дисперсионном потоке определялось путем сравнения выходных кривых по двум типам массопереноса. Выходные кривые отражают вынос массы через противоположную от импульсного запуска границу модели (рис.</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4). Для этого рассчитывались средние потоковые концентрации в выходных сечениях моделей по выражению</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По выходным кривым обеих моделей геофильтрационной неоднородности для вертикального транспорта (</a:t>
            </a:r>
            <a:r>
              <a:rPr lang="ru-RU" sz="1200" kern="1200" dirty="0" smtClean="0">
                <a:solidFill>
                  <a:schemeClr val="tx1"/>
                </a:solidFill>
                <a:effectLst/>
                <a:latin typeface="+mn-lt"/>
                <a:ea typeface="+mn-ea"/>
                <a:cs typeface="+mn-cs"/>
              </a:rPr>
              <a:t>см. </a:t>
            </a:r>
            <a:r>
              <a:rPr lang="x-none" sz="1200" kern="1200" dirty="0" smtClean="0">
                <a:solidFill>
                  <a:schemeClr val="tx1"/>
                </a:solidFill>
                <a:effectLst/>
                <a:latin typeface="+mn-lt"/>
                <a:ea typeface="+mn-ea"/>
                <a:cs typeface="+mn-cs"/>
              </a:rPr>
              <a:t>рис.</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3) видно, что для двух типов массопереноса</a:t>
            </a:r>
            <a:r>
              <a:rPr lang="ru-RU" sz="1200" kern="1200" dirty="0" smtClean="0">
                <a:solidFill>
                  <a:schemeClr val="tx1"/>
                </a:solidFill>
                <a:effectLst/>
                <a:latin typeface="+mn-lt"/>
                <a:ea typeface="+mn-ea"/>
                <a:cs typeface="+mn-cs"/>
              </a:rPr>
              <a:t> кривые</a:t>
            </a:r>
            <a:r>
              <a:rPr lang="x-none" sz="1200" kern="1200" dirty="0" smtClean="0">
                <a:solidFill>
                  <a:schemeClr val="tx1"/>
                </a:solidFill>
                <a:effectLst/>
                <a:latin typeface="+mn-lt"/>
                <a:ea typeface="+mn-ea"/>
                <a:cs typeface="+mn-cs"/>
              </a:rPr>
              <a:t> практически идентичны. Такое поведение</a:t>
            </a:r>
            <a:r>
              <a:rPr lang="ru-RU" sz="1200" kern="1200" dirty="0" smtClean="0">
                <a:solidFill>
                  <a:schemeClr val="tx1"/>
                </a:solidFill>
                <a:effectLst/>
                <a:latin typeface="+mn-lt"/>
                <a:ea typeface="+mn-ea"/>
                <a:cs typeface="+mn-cs"/>
              </a:rPr>
              <a:t> кривых</a:t>
            </a:r>
            <a:r>
              <a:rPr lang="x-none" sz="1200" kern="1200" dirty="0" smtClean="0">
                <a:solidFill>
                  <a:schemeClr val="tx1"/>
                </a:solidFill>
                <a:effectLst/>
                <a:latin typeface="+mn-lt"/>
                <a:ea typeface="+mn-ea"/>
                <a:cs typeface="+mn-cs"/>
              </a:rPr>
              <a:t> показывает отсутствие или довольно низкое влияние диффузии на восходящую миграцию. Для горизонтального переноса (см.</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рис. 4) ситуация отличается, для обеих моделей пиковая потоковая концентрация для конвективно-диффузионного переноса на 20% меньше, чем для конвективного переноса, что свидетельствует о накоплении доли мигранта в слабопроницаемых частях моделей.</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33</a:t>
            </a:fld>
            <a:endParaRPr lang="ru-RU"/>
          </a:p>
        </p:txBody>
      </p:sp>
    </p:spTree>
    <p:extLst>
      <p:ext uri="{BB962C8B-B14F-4D97-AF65-F5344CB8AC3E}">
        <p14:creationId xmlns:p14="http://schemas.microsoft.com/office/powerpoint/2010/main" val="57906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1" eaLnBrk="1" fontAlgn="auto" hangingPunct="1">
              <a:spcAft>
                <a:spcPts val="0"/>
              </a:spcAft>
              <a:buFont typeface="Courier New" panose="02070309020205020404" pitchFamily="49" charset="0"/>
              <a:buChar char="o"/>
              <a:defRPr/>
            </a:pPr>
            <a:r>
              <a:rPr lang="en-US" b="1" dirty="0" err="1" smtClean="0">
                <a:solidFill>
                  <a:schemeClr val="bg2">
                    <a:lumMod val="25000"/>
                  </a:schemeClr>
                </a:solidFill>
                <a:latin typeface="Arial" panose="020B0604020202020204" pitchFamily="34" charset="0"/>
                <a:cs typeface="Arial" panose="020B0604020202020204" pitchFamily="34" charset="0"/>
              </a:rPr>
              <a:t>Bc</a:t>
            </a:r>
            <a:r>
              <a:rPr lang="en-US" b="1" dirty="0" smtClean="0">
                <a:solidFill>
                  <a:schemeClr val="bg2">
                    <a:lumMod val="25000"/>
                  </a:schemeClr>
                </a:solidFill>
                <a:latin typeface="Arial" panose="020B0604020202020204" pitchFamily="34" charset="0"/>
                <a:cs typeface="Arial" panose="020B0604020202020204" pitchFamily="34" charset="0"/>
              </a:rPr>
              <a:t>. </a:t>
            </a:r>
            <a:r>
              <a:rPr lang="en-US" b="1" dirty="0" err="1" smtClean="0">
                <a:solidFill>
                  <a:schemeClr val="bg2">
                    <a:lumMod val="25000"/>
                  </a:schemeClr>
                </a:solidFill>
                <a:latin typeface="Arial" panose="020B0604020202020204" pitchFamily="34" charset="0"/>
                <a:cs typeface="Arial" panose="020B0604020202020204" pitchFamily="34" charset="0"/>
              </a:rPr>
              <a:t>Sc</a:t>
            </a:r>
            <a:r>
              <a:rPr lang="en-US" b="1" dirty="0" smtClean="0">
                <a:solidFill>
                  <a:schemeClr val="bg2">
                    <a:lumMod val="25000"/>
                  </a:schemeClr>
                </a:solidFill>
                <a:latin typeface="Arial" panose="020B0604020202020204" pitchFamily="34" charset="0"/>
                <a:cs typeface="Arial" panose="020B0604020202020204" pitchFamily="34" charset="0"/>
              </a:rPr>
              <a:t> </a:t>
            </a:r>
            <a:r>
              <a:rPr lang="en-US" dirty="0" smtClean="0">
                <a:solidFill>
                  <a:schemeClr val="bg2">
                    <a:lumMod val="25000"/>
                  </a:schemeClr>
                </a:solidFill>
                <a:latin typeface="Arial" panose="020B0604020202020204" pitchFamily="34" charset="0"/>
                <a:cs typeface="Arial" panose="020B0604020202020204" pitchFamily="34" charset="0"/>
              </a:rPr>
              <a:t>– four years of study and thesis  </a:t>
            </a:r>
          </a:p>
          <a:p>
            <a:pPr lvl="1" eaLnBrk="1" fontAlgn="auto" hangingPunct="1">
              <a:spcAft>
                <a:spcPts val="0"/>
              </a:spcAft>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Ms. </a:t>
            </a:r>
            <a:r>
              <a:rPr lang="en-US" b="1" dirty="0" err="1" smtClean="0">
                <a:solidFill>
                  <a:schemeClr val="bg2">
                    <a:lumMod val="25000"/>
                  </a:schemeClr>
                </a:solidFill>
                <a:latin typeface="Arial" panose="020B0604020202020204" pitchFamily="34" charset="0"/>
                <a:cs typeface="Arial" panose="020B0604020202020204" pitchFamily="34" charset="0"/>
              </a:rPr>
              <a:t>Sc</a:t>
            </a:r>
            <a:r>
              <a:rPr lang="en-US" b="1" dirty="0" smtClean="0">
                <a:solidFill>
                  <a:schemeClr val="bg2">
                    <a:lumMod val="25000"/>
                  </a:schemeClr>
                </a:solidFill>
                <a:latin typeface="Arial" panose="020B0604020202020204" pitchFamily="34" charset="0"/>
                <a:cs typeface="Arial" panose="020B0604020202020204" pitchFamily="34" charset="0"/>
              </a:rPr>
              <a:t> </a:t>
            </a:r>
            <a:r>
              <a:rPr lang="en-US" dirty="0" smtClean="0">
                <a:solidFill>
                  <a:schemeClr val="bg2">
                    <a:lumMod val="25000"/>
                  </a:schemeClr>
                </a:solidFill>
                <a:latin typeface="Arial" panose="020B0604020202020204" pitchFamily="34" charset="0"/>
                <a:cs typeface="Arial" panose="020B0604020202020204" pitchFamily="34" charset="0"/>
              </a:rPr>
              <a:t>for </a:t>
            </a:r>
            <a:r>
              <a:rPr lang="en-US" dirty="0" err="1" smtClean="0">
                <a:solidFill>
                  <a:schemeClr val="bg2">
                    <a:lumMod val="25000"/>
                  </a:schemeClr>
                </a:solidFill>
                <a:latin typeface="Arial" panose="020B0604020202020204" pitchFamily="34" charset="0"/>
                <a:cs typeface="Arial" panose="020B0604020202020204" pitchFamily="34" charset="0"/>
              </a:rPr>
              <a:t>Bs</a:t>
            </a:r>
            <a:r>
              <a:rPr lang="en-US" dirty="0" smtClean="0">
                <a:solidFill>
                  <a:schemeClr val="bg2">
                    <a:lumMod val="25000"/>
                  </a:schemeClr>
                </a:solidFill>
                <a:latin typeface="Arial" panose="020B0604020202020204" pitchFamily="34" charset="0"/>
                <a:cs typeface="Arial" panose="020B0604020202020204" pitchFamily="34" charset="0"/>
              </a:rPr>
              <a:t>. </a:t>
            </a:r>
            <a:r>
              <a:rPr lang="en-US" dirty="0" err="1" smtClean="0">
                <a:solidFill>
                  <a:schemeClr val="bg2">
                    <a:lumMod val="25000"/>
                  </a:schemeClr>
                </a:solidFill>
                <a:latin typeface="Arial" panose="020B0604020202020204" pitchFamily="34" charset="0"/>
                <a:cs typeface="Arial" panose="020B0604020202020204" pitchFamily="34" charset="0"/>
              </a:rPr>
              <a:t>Sc</a:t>
            </a:r>
            <a:r>
              <a:rPr lang="en-US" dirty="0" smtClean="0">
                <a:solidFill>
                  <a:schemeClr val="bg2">
                    <a:lumMod val="25000"/>
                  </a:schemeClr>
                </a:solidFill>
                <a:latin typeface="Arial" panose="020B0604020202020204" pitchFamily="34" charset="0"/>
                <a:cs typeface="Arial" panose="020B0604020202020204" pitchFamily="34" charset="0"/>
              </a:rPr>
              <a:t> holders two more years   study and thesis (</a:t>
            </a:r>
            <a:r>
              <a:rPr lang="en-US" b="1" dirty="0" smtClean="0">
                <a:solidFill>
                  <a:schemeClr val="bg2">
                    <a:lumMod val="25000"/>
                  </a:schemeClr>
                </a:solidFill>
                <a:latin typeface="Arial" panose="020B0604020202020204" pitchFamily="34" charset="0"/>
                <a:cs typeface="Arial" panose="020B0604020202020204" pitchFamily="34" charset="0"/>
              </a:rPr>
              <a:t>six years totally</a:t>
            </a:r>
            <a:r>
              <a:rPr lang="en-US" dirty="0" smtClean="0">
                <a:solidFill>
                  <a:schemeClr val="bg2">
                    <a:lumMod val="25000"/>
                  </a:schemeClr>
                </a:solidFill>
                <a:latin typeface="Arial" panose="020B0604020202020204" pitchFamily="34" charset="0"/>
                <a:cs typeface="Arial" panose="020B0604020202020204" pitchFamily="34" charset="0"/>
              </a:rPr>
              <a:t>)m</a:t>
            </a:r>
          </a:p>
          <a:p>
            <a:pPr lvl="1" eaLnBrk="1" fontAlgn="auto" hangingPunct="1">
              <a:spcAft>
                <a:spcPts val="0"/>
              </a:spcAft>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Candidate of Sciences  </a:t>
            </a:r>
            <a:r>
              <a:rPr lang="en-US" dirty="0" smtClean="0">
                <a:solidFill>
                  <a:schemeClr val="bg2">
                    <a:lumMod val="25000"/>
                  </a:schemeClr>
                </a:solidFill>
                <a:latin typeface="Arial" panose="020B0604020202020204" pitchFamily="34" charset="0"/>
                <a:cs typeface="Arial" panose="020B0604020202020204" pitchFamily="34" charset="0"/>
              </a:rPr>
              <a:t>(</a:t>
            </a:r>
            <a:r>
              <a:rPr lang="en-US" b="1" dirty="0" err="1" smtClean="0">
                <a:solidFill>
                  <a:schemeClr val="bg2">
                    <a:lumMod val="25000"/>
                  </a:schemeClr>
                </a:solidFill>
                <a:latin typeface="Arial" panose="020B0604020202020204" pitchFamily="34" charset="0"/>
                <a:cs typeface="Arial" panose="020B0604020202020204" pitchFamily="34" charset="0"/>
              </a:rPr>
              <a:t>eqv</a:t>
            </a:r>
            <a:r>
              <a:rPr lang="en-US" b="1" dirty="0" smtClean="0">
                <a:solidFill>
                  <a:schemeClr val="bg2">
                    <a:lumMod val="25000"/>
                  </a:schemeClr>
                </a:solidFill>
                <a:latin typeface="Arial" panose="020B0604020202020204" pitchFamily="34" charset="0"/>
                <a:cs typeface="Arial" panose="020B0604020202020204" pitchFamily="34" charset="0"/>
              </a:rPr>
              <a:t>. Ph. D</a:t>
            </a:r>
            <a:r>
              <a:rPr lang="en-US" dirty="0" smtClean="0">
                <a:solidFill>
                  <a:schemeClr val="bg2">
                    <a:lumMod val="25000"/>
                  </a:schemeClr>
                </a:solidFill>
                <a:latin typeface="Arial" panose="020B0604020202020204" pitchFamily="34" charset="0"/>
                <a:cs typeface="Arial" panose="020B0604020202020204" pitchFamily="34" charset="0"/>
              </a:rPr>
              <a:t>) for Ms. </a:t>
            </a:r>
            <a:r>
              <a:rPr lang="en-US" dirty="0" err="1" smtClean="0">
                <a:solidFill>
                  <a:schemeClr val="bg2">
                    <a:lumMod val="25000"/>
                  </a:schemeClr>
                </a:solidFill>
                <a:latin typeface="Arial" panose="020B0604020202020204" pitchFamily="34" charset="0"/>
                <a:cs typeface="Arial" panose="020B0604020202020204" pitchFamily="34" charset="0"/>
              </a:rPr>
              <a:t>Sc</a:t>
            </a:r>
            <a:r>
              <a:rPr lang="en-US" dirty="0" smtClean="0">
                <a:solidFill>
                  <a:schemeClr val="bg2">
                    <a:lumMod val="25000"/>
                  </a:schemeClr>
                </a:solidFill>
                <a:latin typeface="Arial" panose="020B0604020202020204" pitchFamily="34" charset="0"/>
                <a:cs typeface="Arial" panose="020B0604020202020204" pitchFamily="34" charset="0"/>
              </a:rPr>
              <a:t> holders: three (four from 2012) years of study and public defense of dissertation (9-10 years totally)</a:t>
            </a:r>
          </a:p>
          <a:p>
            <a:pPr lvl="1" eaLnBrk="1" fontAlgn="auto" hangingPunct="1">
              <a:spcAft>
                <a:spcPts val="0"/>
              </a:spcAft>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Dr. Sc</a:t>
            </a:r>
            <a:r>
              <a:rPr lang="en-US" dirty="0" smtClean="0">
                <a:solidFill>
                  <a:schemeClr val="bg2">
                    <a:lumMod val="25000"/>
                  </a:schemeClr>
                </a:solidFill>
                <a:latin typeface="Arial" panose="020B0604020202020204" pitchFamily="34" charset="0"/>
                <a:cs typeface="Arial" panose="020B0604020202020204" pitchFamily="34" charset="0"/>
              </a:rPr>
              <a:t>. – for experienced Candidate of Sciences holders – two years for writing Dr. </a:t>
            </a:r>
            <a:r>
              <a:rPr lang="en-US" dirty="0" err="1" smtClean="0">
                <a:solidFill>
                  <a:schemeClr val="bg2">
                    <a:lumMod val="25000"/>
                  </a:schemeClr>
                </a:solidFill>
                <a:latin typeface="Arial" panose="020B0604020202020204" pitchFamily="34" charset="0"/>
                <a:cs typeface="Arial" panose="020B0604020202020204" pitchFamily="34" charset="0"/>
              </a:rPr>
              <a:t>Sc</a:t>
            </a:r>
            <a:r>
              <a:rPr lang="en-US" dirty="0" smtClean="0">
                <a:solidFill>
                  <a:schemeClr val="bg2">
                    <a:lumMod val="25000"/>
                  </a:schemeClr>
                </a:solidFill>
                <a:latin typeface="Arial" panose="020B0604020202020204" pitchFamily="34" charset="0"/>
                <a:cs typeface="Arial" panose="020B0604020202020204" pitchFamily="34" charset="0"/>
              </a:rPr>
              <a:t> dissertation and public defense it</a:t>
            </a:r>
            <a:endParaRPr lang="ru-RU" dirty="0" smtClean="0"/>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4</a:t>
            </a:fld>
            <a:endParaRPr lang="ru-RU"/>
          </a:p>
        </p:txBody>
      </p:sp>
    </p:spTree>
    <p:extLst>
      <p:ext uri="{BB962C8B-B14F-4D97-AF65-F5344CB8AC3E}">
        <p14:creationId xmlns:p14="http://schemas.microsoft.com/office/powerpoint/2010/main" val="1723879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kern="1200" dirty="0" smtClean="0">
                <a:solidFill>
                  <a:schemeClr val="tx1"/>
                </a:solidFill>
                <a:effectLst/>
                <a:latin typeface="+mn-lt"/>
                <a:ea typeface="+mn-ea"/>
                <a:cs typeface="+mn-cs"/>
              </a:rPr>
              <a:t>to test that fact, we built a model </a:t>
            </a:r>
            <a:endParaRPr lang="ru-RU" sz="1200" b="1"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an accurate assessment of the effect of diffusion, the </a:t>
            </a:r>
            <a:r>
              <a:rPr lang="en-US" sz="1200" kern="1200" dirty="0" err="1" smtClean="0">
                <a:solidFill>
                  <a:schemeClr val="tx1"/>
                </a:solidFill>
                <a:effectLst/>
                <a:latin typeface="+mn-lt"/>
                <a:ea typeface="+mn-ea"/>
                <a:cs typeface="+mn-cs"/>
              </a:rPr>
              <a:t>Peckle</a:t>
            </a:r>
            <a:r>
              <a:rPr lang="en-US" sz="1200" kern="1200" dirty="0" smtClean="0">
                <a:solidFill>
                  <a:schemeClr val="tx1"/>
                </a:solidFill>
                <a:effectLst/>
                <a:latin typeface="+mn-lt"/>
                <a:ea typeface="+mn-ea"/>
                <a:cs typeface="+mn-cs"/>
              </a:rPr>
              <a:t> criterion was assessed individually for clayey and sandy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thus determining the dominant types of mass transfer in the model </a:t>
            </a:r>
            <a:r>
              <a:rPr lang="en-US" sz="1200" kern="1200" dirty="0" err="1" smtClean="0">
                <a:solidFill>
                  <a:schemeClr val="tx1"/>
                </a:solidFill>
                <a:effectLst/>
                <a:latin typeface="+mn-lt"/>
                <a:ea typeface="+mn-ea"/>
                <a:cs typeface="+mn-cs"/>
              </a:rPr>
              <a:t>hydrophases</a:t>
            </a:r>
            <a:r>
              <a:rPr lang="en-US" sz="1200" kern="1200" dirty="0" smtClean="0">
                <a:solidFill>
                  <a:schemeClr val="tx1"/>
                </a:solidFill>
                <a:effectLst/>
                <a:latin typeface="+mn-lt"/>
                <a:ea typeface="+mn-ea"/>
                <a:cs typeface="+mn-cs"/>
              </a:rPr>
              <a:t> under consideration. The expression for calculating the criterion (number) of the </a:t>
            </a:r>
            <a:r>
              <a:rPr lang="en-US" sz="1200" kern="1200" dirty="0" err="1" smtClean="0">
                <a:solidFill>
                  <a:schemeClr val="tx1"/>
                </a:solidFill>
                <a:effectLst/>
                <a:latin typeface="+mn-lt"/>
                <a:ea typeface="+mn-ea"/>
                <a:cs typeface="+mn-cs"/>
              </a:rPr>
              <a:t>Peckle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a:t>
            </a:r>
            <a:r>
              <a:rPr lang="en-US" sz="1200" kern="1200" dirty="0" smtClean="0">
                <a:solidFill>
                  <a:schemeClr val="tx1"/>
                </a:solidFill>
                <a:effectLst/>
                <a:latin typeface="+mn-lt"/>
                <a:ea typeface="+mn-ea"/>
                <a:cs typeface="+mn-cs"/>
              </a:rPr>
              <a:t> [ - ] looks like [9]:</a:t>
            </a:r>
          </a:p>
          <a:p>
            <a:r>
              <a:rPr lang="en-US" sz="1200" kern="1200" dirty="0" smtClean="0">
                <a:solidFill>
                  <a:schemeClr val="tx1"/>
                </a:solidFill>
                <a:effectLst/>
                <a:latin typeface="+mn-lt"/>
                <a:ea typeface="+mn-ea"/>
                <a:cs typeface="+mn-cs"/>
              </a:rPr>
              <a:t>where v is the average velocity in the </a:t>
            </a:r>
            <a:r>
              <a:rPr lang="en-US" sz="1200" kern="1200" dirty="0" err="1" smtClean="0">
                <a:solidFill>
                  <a:schemeClr val="tx1"/>
                </a:solidFill>
                <a:effectLst/>
                <a:latin typeface="+mn-lt"/>
                <a:ea typeface="+mn-ea"/>
                <a:cs typeface="+mn-cs"/>
              </a:rPr>
              <a:t>facies</a:t>
            </a:r>
            <a:r>
              <a:rPr lang="en-US" sz="1200" kern="1200" dirty="0" smtClean="0">
                <a:solidFill>
                  <a:schemeClr val="tx1"/>
                </a:solidFill>
                <a:effectLst/>
                <a:latin typeface="+mn-lt"/>
                <a:ea typeface="+mn-ea"/>
                <a:cs typeface="+mn-cs"/>
              </a:rPr>
              <a:t> [L/T], M is the characteristic thickness of the </a:t>
            </a:r>
            <a:r>
              <a:rPr lang="en-US" sz="1200" kern="1200" dirty="0" err="1" smtClean="0">
                <a:solidFill>
                  <a:schemeClr val="tx1"/>
                </a:solidFill>
                <a:effectLst/>
                <a:latin typeface="+mn-lt"/>
                <a:ea typeface="+mn-ea"/>
                <a:cs typeface="+mn-cs"/>
              </a:rPr>
              <a:t>facies</a:t>
            </a:r>
            <a:r>
              <a:rPr lang="en-US" sz="1200" kern="1200" dirty="0" smtClean="0">
                <a:solidFill>
                  <a:schemeClr val="tx1"/>
                </a:solidFill>
                <a:effectLst/>
                <a:latin typeface="+mn-lt"/>
                <a:ea typeface="+mn-ea"/>
                <a:cs typeface="+mn-cs"/>
              </a:rPr>
              <a:t> [L]. It can be seen from the expression that, knowing the prevailing velocity (velocity module for three-dimensional flow) in each </a:t>
            </a:r>
            <a:r>
              <a:rPr lang="en-US" sz="1200" kern="1200" dirty="0" err="1" smtClean="0">
                <a:solidFill>
                  <a:schemeClr val="tx1"/>
                </a:solidFill>
                <a:effectLst/>
                <a:latin typeface="+mn-lt"/>
                <a:ea typeface="+mn-ea"/>
                <a:cs typeface="+mn-cs"/>
              </a:rPr>
              <a:t>hydrophase</a:t>
            </a:r>
            <a:r>
              <a:rPr lang="en-US" sz="1200" kern="1200" dirty="0" smtClean="0">
                <a:solidFill>
                  <a:schemeClr val="tx1"/>
                </a:solidFill>
                <a:effectLst/>
                <a:latin typeface="+mn-lt"/>
                <a:ea typeface="+mn-ea"/>
                <a:cs typeface="+mn-cs"/>
              </a:rPr>
              <a:t>, it is possible to calculate an individual value of the </a:t>
            </a:r>
            <a:r>
              <a:rPr lang="en-US" sz="1200" kern="1200" dirty="0" err="1" smtClean="0">
                <a:solidFill>
                  <a:schemeClr val="tx1"/>
                </a:solidFill>
                <a:effectLst/>
                <a:latin typeface="+mn-lt"/>
                <a:ea typeface="+mn-ea"/>
                <a:cs typeface="+mn-cs"/>
              </a:rPr>
              <a:t>Peckle</a:t>
            </a:r>
            <a:r>
              <a:rPr lang="en-US" sz="1200" kern="1200" dirty="0" smtClean="0">
                <a:solidFill>
                  <a:schemeClr val="tx1"/>
                </a:solidFill>
                <a:effectLst/>
                <a:latin typeface="+mn-lt"/>
                <a:ea typeface="+mn-ea"/>
                <a:cs typeface="+mn-cs"/>
              </a:rPr>
              <a:t> criterion. According to [9], the criterion of transition of the convective type of mass transfer to the convective-diffusion type is the number of </a:t>
            </a:r>
            <a:r>
              <a:rPr lang="en-US" sz="1200" kern="1200" dirty="0" err="1" smtClean="0">
                <a:solidFill>
                  <a:schemeClr val="tx1"/>
                </a:solidFill>
                <a:effectLst/>
                <a:latin typeface="+mn-lt"/>
                <a:ea typeface="+mn-ea"/>
                <a:cs typeface="+mn-cs"/>
              </a:rPr>
              <a:t>Pecklais</a:t>
            </a:r>
            <a:r>
              <a:rPr lang="en-US" sz="1200" kern="1200" dirty="0" smtClean="0">
                <a:solidFill>
                  <a:schemeClr val="tx1"/>
                </a:solidFill>
                <a:effectLst/>
                <a:latin typeface="+mn-lt"/>
                <a:ea typeface="+mn-ea"/>
                <a:cs typeface="+mn-cs"/>
              </a:rPr>
              <a:t> equal to 1.</a:t>
            </a:r>
          </a:p>
          <a:p>
            <a:r>
              <a:rPr lang="en-US" sz="1200" kern="1200" dirty="0" smtClean="0">
                <a:solidFill>
                  <a:schemeClr val="tx1"/>
                </a:solidFill>
                <a:effectLst/>
                <a:latin typeface="+mn-lt"/>
                <a:ea typeface="+mn-ea"/>
                <a:cs typeface="+mn-cs"/>
              </a:rPr>
              <a:t>Speed modules for the models under study were calculated by expression:</a:t>
            </a:r>
          </a:p>
          <a:p>
            <a:r>
              <a:rPr lang="en-US" sz="1200" kern="1200" dirty="0" smtClean="0">
                <a:solidFill>
                  <a:schemeClr val="tx1"/>
                </a:solidFill>
                <a:effectLst/>
                <a:latin typeface="+mn-lt"/>
                <a:ea typeface="+mn-ea"/>
                <a:cs typeface="+mn-cs"/>
              </a:rPr>
              <a:t>As a result, speed modules for each model block were obtained. Further on, histograms of the distribution of velocity modules (Fig. 5, 6) were built according to the obtained values, on which two peaks responsible for the prevailing velocities in clay </a:t>
            </a:r>
            <a:r>
              <a:rPr lang="en-US" sz="1200" kern="1200" dirty="0" err="1" smtClean="0">
                <a:solidFill>
                  <a:schemeClr val="tx1"/>
                </a:solidFill>
                <a:effectLst/>
                <a:latin typeface="+mn-lt"/>
                <a:ea typeface="+mn-ea"/>
                <a:cs typeface="+mn-cs"/>
              </a:rPr>
              <a:t>hydrophasing</a:t>
            </a:r>
            <a:r>
              <a:rPr lang="en-US" sz="1200" kern="1200" dirty="0" smtClean="0">
                <a:solidFill>
                  <a:schemeClr val="tx1"/>
                </a:solidFill>
                <a:effectLst/>
                <a:latin typeface="+mn-lt"/>
                <a:ea typeface="+mn-ea"/>
                <a:cs typeface="+mn-cs"/>
              </a:rPr>
              <a:t> - the left peak and in sand </a:t>
            </a:r>
            <a:r>
              <a:rPr lang="en-US" sz="1200" kern="1200" dirty="0" err="1" smtClean="0">
                <a:solidFill>
                  <a:schemeClr val="tx1"/>
                </a:solidFill>
                <a:effectLst/>
                <a:latin typeface="+mn-lt"/>
                <a:ea typeface="+mn-ea"/>
                <a:cs typeface="+mn-cs"/>
              </a:rPr>
              <a:t>hydrophasing</a:t>
            </a:r>
            <a:r>
              <a:rPr lang="en-US" sz="1200" kern="1200" dirty="0" smtClean="0">
                <a:solidFill>
                  <a:schemeClr val="tx1"/>
                </a:solidFill>
                <a:effectLst/>
                <a:latin typeface="+mn-lt"/>
                <a:ea typeface="+mn-ea"/>
                <a:cs typeface="+mn-cs"/>
              </a:rPr>
              <a:t> - the right peak - are clearly distinguished. The reason why the remaining two </a:t>
            </a:r>
            <a:r>
              <a:rPr lang="en-US" sz="1200" kern="1200" dirty="0" err="1" smtClean="0">
                <a:solidFill>
                  <a:schemeClr val="tx1"/>
                </a:solidFill>
                <a:effectLst/>
                <a:latin typeface="+mn-lt"/>
                <a:ea typeface="+mn-ea"/>
                <a:cs typeface="+mn-cs"/>
              </a:rPr>
              <a:t>hydrofacies</a:t>
            </a:r>
            <a:r>
              <a:rPr lang="en-US" sz="1200" kern="1200" dirty="0" smtClean="0">
                <a:solidFill>
                  <a:schemeClr val="tx1"/>
                </a:solidFill>
                <a:effectLst/>
                <a:latin typeface="+mn-lt"/>
                <a:ea typeface="+mn-ea"/>
                <a:cs typeface="+mn-cs"/>
              </a:rPr>
              <a:t>, sandy clay and clay sand, did not appear is the small share of these </a:t>
            </a:r>
            <a:r>
              <a:rPr lang="en-US" sz="1200" kern="1200" dirty="0" err="1" smtClean="0">
                <a:solidFill>
                  <a:schemeClr val="tx1"/>
                </a:solidFill>
                <a:effectLst/>
                <a:latin typeface="+mn-lt"/>
                <a:ea typeface="+mn-ea"/>
                <a:cs typeface="+mn-cs"/>
              </a:rPr>
              <a:t>hydrofacies</a:t>
            </a:r>
            <a:r>
              <a:rPr lang="en-US" sz="1200" kern="1200" dirty="0" smtClean="0">
                <a:solidFill>
                  <a:schemeClr val="tx1"/>
                </a:solidFill>
                <a:effectLst/>
                <a:latin typeface="+mn-lt"/>
                <a:ea typeface="+mn-ea"/>
                <a:cs typeface="+mn-cs"/>
              </a:rPr>
              <a:t> in the total volume of 3 and 15%, respectively. Assuming that the extremum of the velocity modulus of each </a:t>
            </a:r>
            <a:r>
              <a:rPr lang="en-US" sz="1200" kern="1200" dirty="0" err="1" smtClean="0">
                <a:solidFill>
                  <a:schemeClr val="tx1"/>
                </a:solidFill>
                <a:effectLst/>
                <a:latin typeface="+mn-lt"/>
                <a:ea typeface="+mn-ea"/>
                <a:cs typeface="+mn-cs"/>
              </a:rPr>
              <a:t>hydrophage</a:t>
            </a:r>
            <a:r>
              <a:rPr lang="en-US" sz="1200" kern="1200" dirty="0" smtClean="0">
                <a:solidFill>
                  <a:schemeClr val="tx1"/>
                </a:solidFill>
                <a:effectLst/>
                <a:latin typeface="+mn-lt"/>
                <a:ea typeface="+mn-ea"/>
                <a:cs typeface="+mn-cs"/>
              </a:rPr>
              <a:t> corresponds to the prevailing velocity in this lithological difference, the velocity modulus in the clayey and sandy </a:t>
            </a:r>
            <a:r>
              <a:rPr lang="en-US" sz="1200" kern="1200" dirty="0" err="1" smtClean="0">
                <a:solidFill>
                  <a:schemeClr val="tx1"/>
                </a:solidFill>
                <a:effectLst/>
                <a:latin typeface="+mn-lt"/>
                <a:ea typeface="+mn-ea"/>
                <a:cs typeface="+mn-cs"/>
              </a:rPr>
              <a:t>hydrophages</a:t>
            </a:r>
            <a:r>
              <a:rPr lang="en-US" sz="1200" kern="1200" dirty="0" smtClean="0">
                <a:solidFill>
                  <a:schemeClr val="tx1"/>
                </a:solidFill>
                <a:effectLst/>
                <a:latin typeface="+mn-lt"/>
                <a:ea typeface="+mn-ea"/>
                <a:cs typeface="+mn-cs"/>
              </a:rPr>
              <a:t> were determined for all models.</a:t>
            </a:r>
          </a:p>
          <a:p>
            <a:r>
              <a:rPr lang="en-US" sz="1200" kern="1200" dirty="0" smtClean="0">
                <a:solidFill>
                  <a:schemeClr val="tx1"/>
                </a:solidFill>
                <a:effectLst/>
                <a:latin typeface="+mn-lt"/>
                <a:ea typeface="+mn-ea"/>
                <a:cs typeface="+mn-cs"/>
              </a:rPr>
              <a:t>Using the obtained values of velocity modules for each lithological type, as well as experimentally determined average diffusion coefficient by expression (3), the intervals of </a:t>
            </a:r>
            <a:r>
              <a:rPr lang="en-US" sz="1200" kern="1200" dirty="0" err="1" smtClean="0">
                <a:solidFill>
                  <a:schemeClr val="tx1"/>
                </a:solidFill>
                <a:effectLst/>
                <a:latin typeface="+mn-lt"/>
                <a:ea typeface="+mn-ea"/>
                <a:cs typeface="+mn-cs"/>
              </a:rPr>
              <a:t>Peckle</a:t>
            </a:r>
            <a:r>
              <a:rPr lang="en-US" sz="1200" kern="1200" dirty="0" smtClean="0">
                <a:solidFill>
                  <a:schemeClr val="tx1"/>
                </a:solidFill>
                <a:effectLst/>
                <a:latin typeface="+mn-lt"/>
                <a:ea typeface="+mn-ea"/>
                <a:cs typeface="+mn-cs"/>
              </a:rPr>
              <a:t> criterion for each of the models were calculated (Table 4). The obtained calculations show that in case of vertical transfer for both models, convective mass transfer dominates in clay </a:t>
            </a:r>
            <a:r>
              <a:rPr lang="en-US" sz="1200" kern="1200" dirty="0" err="1" smtClean="0">
                <a:solidFill>
                  <a:schemeClr val="tx1"/>
                </a:solidFill>
                <a:effectLst/>
                <a:latin typeface="+mn-lt"/>
                <a:ea typeface="+mn-ea"/>
                <a:cs typeface="+mn-cs"/>
              </a:rPr>
              <a:t>hydrophation</a:t>
            </a:r>
            <a:r>
              <a:rPr lang="en-US" sz="1200" kern="1200" dirty="0" smtClean="0">
                <a:solidFill>
                  <a:schemeClr val="tx1"/>
                </a:solidFill>
                <a:effectLst/>
                <a:latin typeface="+mn-lt"/>
                <a:ea typeface="+mn-ea"/>
                <a:cs typeface="+mn-cs"/>
              </a:rPr>
              <a:t>. In order to exclude the influence of through well-permeable canals, a horizontal-layered model was considered. The thicknesses of the interlayers for it were set according to the characteristic thicknesses obtained during the </a:t>
            </a:r>
            <a:r>
              <a:rPr lang="en-US" sz="1200" kern="1200" dirty="0" err="1" smtClean="0">
                <a:solidFill>
                  <a:schemeClr val="tx1"/>
                </a:solidFill>
                <a:effectLst/>
                <a:latin typeface="+mn-lt"/>
                <a:ea typeface="+mn-ea"/>
                <a:cs typeface="+mn-cs"/>
              </a:rPr>
              <a:t>geostatistical</a:t>
            </a:r>
            <a:r>
              <a:rPr lang="en-US" sz="1200" kern="1200" dirty="0" smtClean="0">
                <a:solidFill>
                  <a:schemeClr val="tx1"/>
                </a:solidFill>
                <a:effectLst/>
                <a:latin typeface="+mn-lt"/>
                <a:ea typeface="+mn-ea"/>
                <a:cs typeface="+mn-cs"/>
              </a:rPr>
              <a:t> analysis (see Table 3). Thus, this model reflects the most protected environment, which is characterized by the absence of vertical permeable channels</a:t>
            </a:r>
          </a:p>
          <a:p>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Для точной оценки влияния диффузии оценивался критерий Пекле индивидуально для глинистой и песчанистой </a:t>
            </a:r>
            <a:r>
              <a:rPr lang="ru-RU" sz="1200" kern="1200" dirty="0" err="1" smtClean="0">
                <a:solidFill>
                  <a:schemeClr val="tx1"/>
                </a:solidFill>
                <a:effectLst/>
                <a:latin typeface="+mn-lt"/>
                <a:ea typeface="+mn-ea"/>
                <a:cs typeface="+mn-cs"/>
              </a:rPr>
              <a:t>гидрофаций</a:t>
            </a:r>
            <a:r>
              <a:rPr lang="ru-RU" sz="1200" kern="1200" dirty="0" smtClean="0">
                <a:solidFill>
                  <a:schemeClr val="tx1"/>
                </a:solidFill>
                <a:effectLst/>
                <a:latin typeface="+mn-lt"/>
                <a:ea typeface="+mn-ea"/>
                <a:cs typeface="+mn-cs"/>
              </a:rPr>
              <a:t>, тем самым определялись доминирующие типы массопереноса в рассматриваемых модельных </a:t>
            </a:r>
            <a:r>
              <a:rPr lang="ru-RU" sz="1200" kern="1200" dirty="0" err="1" smtClean="0">
                <a:solidFill>
                  <a:schemeClr val="tx1"/>
                </a:solidFill>
                <a:effectLst/>
                <a:latin typeface="+mn-lt"/>
                <a:ea typeface="+mn-ea"/>
                <a:cs typeface="+mn-cs"/>
              </a:rPr>
              <a:t>гидрофациях</a:t>
            </a:r>
            <a:r>
              <a:rPr lang="ru-RU" sz="1200" kern="1200" dirty="0" smtClean="0">
                <a:solidFill>
                  <a:schemeClr val="tx1"/>
                </a:solidFill>
                <a:effectLst/>
                <a:latin typeface="+mn-lt"/>
                <a:ea typeface="+mn-ea"/>
                <a:cs typeface="+mn-cs"/>
              </a:rPr>
              <a:t>. Выражение для расчета критерия (числа) Пекле </a:t>
            </a:r>
            <a:r>
              <a:rPr lang="en-US" sz="1200" i="1" kern="1200" dirty="0" err="1" smtClean="0">
                <a:solidFill>
                  <a:schemeClr val="tx1"/>
                </a:solidFill>
                <a:effectLst/>
                <a:latin typeface="+mn-lt"/>
                <a:ea typeface="+mn-ea"/>
                <a:cs typeface="+mn-cs"/>
              </a:rPr>
              <a:t>Pe</a:t>
            </a:r>
            <a:r>
              <a:rPr lang="ru-RU" sz="1200" i="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 ] имеет вид [9]:</a:t>
            </a:r>
          </a:p>
          <a:p>
            <a:r>
              <a:rPr lang="x-none" sz="1200" kern="1200" dirty="0" smtClean="0">
                <a:solidFill>
                  <a:schemeClr val="tx1"/>
                </a:solidFill>
                <a:effectLst/>
                <a:latin typeface="+mn-lt"/>
                <a:ea typeface="+mn-ea"/>
                <a:cs typeface="+mn-cs"/>
              </a:rPr>
              <a:t>где </a:t>
            </a:r>
            <a:r>
              <a:rPr lang="en-US" sz="1200" i="1" kern="1200" dirty="0" smtClean="0">
                <a:solidFill>
                  <a:schemeClr val="tx1"/>
                </a:solidFill>
                <a:effectLst/>
                <a:latin typeface="+mn-lt"/>
                <a:ea typeface="+mn-ea"/>
                <a:cs typeface="+mn-cs"/>
              </a:rPr>
              <a:t>v</a:t>
            </a:r>
            <a:r>
              <a:rPr lang="ru-RU" sz="1200" kern="1200" dirty="0" smtClean="0">
                <a:solidFill>
                  <a:schemeClr val="tx1"/>
                </a:solidFill>
                <a:effectLst/>
                <a:latin typeface="+mn-lt"/>
                <a:ea typeface="+mn-ea"/>
                <a:cs typeface="+mn-cs"/>
              </a:rPr>
              <a:t> -- </a:t>
            </a:r>
            <a:r>
              <a:rPr lang="x-none" sz="1200" kern="1200" dirty="0" smtClean="0">
                <a:solidFill>
                  <a:schemeClr val="tx1"/>
                </a:solidFill>
                <a:effectLst/>
                <a:latin typeface="+mn-lt"/>
                <a:ea typeface="+mn-ea"/>
                <a:cs typeface="+mn-cs"/>
              </a:rPr>
              <a:t>средняя скорость в фации</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L</a:t>
            </a:r>
            <a:r>
              <a:rPr lang="x-none" sz="1200" kern="1200" dirty="0" smtClean="0">
                <a:solidFill>
                  <a:schemeClr val="tx1"/>
                </a:solidFill>
                <a:effectLst/>
                <a:latin typeface="+mn-lt"/>
                <a:ea typeface="+mn-ea"/>
                <a:cs typeface="+mn-cs"/>
              </a:rPr>
              <a:t>/T], </a:t>
            </a:r>
            <a:r>
              <a:rPr lang="en-US" sz="1200" i="1" kern="1200" dirty="0" smtClean="0">
                <a:solidFill>
                  <a:schemeClr val="tx1"/>
                </a:solidFill>
                <a:effectLst/>
                <a:latin typeface="+mn-lt"/>
                <a:ea typeface="+mn-ea"/>
                <a:cs typeface="+mn-cs"/>
              </a:rPr>
              <a:t>M</a:t>
            </a:r>
            <a:r>
              <a:rPr lang="ru-RU" sz="1200" kern="1200" dirty="0" smtClean="0">
                <a:solidFill>
                  <a:schemeClr val="tx1"/>
                </a:solidFill>
                <a:effectLst/>
                <a:latin typeface="+mn-lt"/>
                <a:ea typeface="+mn-ea"/>
                <a:cs typeface="+mn-cs"/>
              </a:rPr>
              <a:t> -- </a:t>
            </a:r>
            <a:r>
              <a:rPr lang="x-none" sz="1200" kern="1200" dirty="0" smtClean="0">
                <a:solidFill>
                  <a:schemeClr val="tx1"/>
                </a:solidFill>
                <a:effectLst/>
                <a:latin typeface="+mn-lt"/>
                <a:ea typeface="+mn-ea"/>
                <a:cs typeface="+mn-cs"/>
              </a:rPr>
              <a:t>характерная мощность фации</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L</a:t>
            </a:r>
            <a:r>
              <a:rPr lang="x-none" sz="1200" kern="1200" dirty="0" smtClean="0">
                <a:solidFill>
                  <a:schemeClr val="tx1"/>
                </a:solidFill>
                <a:effectLst/>
                <a:latin typeface="+mn-lt"/>
                <a:ea typeface="+mn-ea"/>
                <a:cs typeface="+mn-cs"/>
              </a:rPr>
              <a:t>]. Из выражения видно, что, зная преобладающую скорость (модуль скорости для трехмерного потока) в каждой гидрофации</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можно вычислить индивидуальное значение критерия Пекле. Согласно работе</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[9] критерием перехода конвективного типа массопереноса в конвективно-диффузионный является число Пекле</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равное</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1.</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Модули скорости для исследуемых моделей вычислялись по выражению:</a:t>
            </a:r>
          </a:p>
          <a:p>
            <a:r>
              <a:rPr lang="ru-RU" sz="1200" kern="1200" dirty="0" smtClean="0">
                <a:solidFill>
                  <a:schemeClr val="tx1"/>
                </a:solidFill>
                <a:effectLst/>
                <a:latin typeface="+mn-lt"/>
                <a:ea typeface="+mn-ea"/>
                <a:cs typeface="+mn-cs"/>
              </a:rPr>
              <a:t>В результате были получены модули скорости для каждого модельного блока. Далее по полученным значениям строились гистограммы распределения модулей скорости (рис. 5, 6), на которых явно выделяются два пика, отвечающие за преобладающие скорости, в глинистой </a:t>
            </a:r>
            <a:r>
              <a:rPr lang="ru-RU" sz="1200" kern="1200" dirty="0" err="1" smtClean="0">
                <a:solidFill>
                  <a:schemeClr val="tx1"/>
                </a:solidFill>
                <a:effectLst/>
                <a:latin typeface="+mn-lt"/>
                <a:ea typeface="+mn-ea"/>
                <a:cs typeface="+mn-cs"/>
              </a:rPr>
              <a:t>гидрофации</a:t>
            </a:r>
            <a:r>
              <a:rPr lang="ru-RU" sz="1200" kern="1200" dirty="0" smtClean="0">
                <a:solidFill>
                  <a:schemeClr val="tx1"/>
                </a:solidFill>
                <a:effectLst/>
                <a:latin typeface="+mn-lt"/>
                <a:ea typeface="+mn-ea"/>
                <a:cs typeface="+mn-cs"/>
              </a:rPr>
              <a:t> -- левый пик и в песчаной </a:t>
            </a:r>
            <a:r>
              <a:rPr lang="ru-RU" sz="1200" kern="1200" dirty="0" err="1" smtClean="0">
                <a:solidFill>
                  <a:schemeClr val="tx1"/>
                </a:solidFill>
                <a:effectLst/>
                <a:latin typeface="+mn-lt"/>
                <a:ea typeface="+mn-ea"/>
                <a:cs typeface="+mn-cs"/>
              </a:rPr>
              <a:t>гидрофации</a:t>
            </a:r>
            <a:r>
              <a:rPr lang="ru-RU" sz="1200" kern="1200" dirty="0" smtClean="0">
                <a:solidFill>
                  <a:schemeClr val="tx1"/>
                </a:solidFill>
                <a:effectLst/>
                <a:latin typeface="+mn-lt"/>
                <a:ea typeface="+mn-ea"/>
                <a:cs typeface="+mn-cs"/>
              </a:rPr>
              <a:t> -- правый пик. Причиной, по которой не проявились оставшиеся две </a:t>
            </a:r>
            <a:r>
              <a:rPr lang="ru-RU" sz="1200" kern="1200" dirty="0" err="1" smtClean="0">
                <a:solidFill>
                  <a:schemeClr val="tx1"/>
                </a:solidFill>
                <a:effectLst/>
                <a:latin typeface="+mn-lt"/>
                <a:ea typeface="+mn-ea"/>
                <a:cs typeface="+mn-cs"/>
              </a:rPr>
              <a:t>гидрофации</a:t>
            </a:r>
            <a:r>
              <a:rPr lang="ru-RU" sz="1200" kern="1200" dirty="0" smtClean="0">
                <a:solidFill>
                  <a:schemeClr val="tx1"/>
                </a:solidFill>
                <a:effectLst/>
                <a:latin typeface="+mn-lt"/>
                <a:ea typeface="+mn-ea"/>
                <a:cs typeface="+mn-cs"/>
              </a:rPr>
              <a:t>, песчанистая глина и глинистый песок, является малое долевое участие этих </a:t>
            </a:r>
            <a:r>
              <a:rPr lang="ru-RU" sz="1200" kern="1200" dirty="0" err="1" smtClean="0">
                <a:solidFill>
                  <a:schemeClr val="tx1"/>
                </a:solidFill>
                <a:effectLst/>
                <a:latin typeface="+mn-lt"/>
                <a:ea typeface="+mn-ea"/>
                <a:cs typeface="+mn-cs"/>
              </a:rPr>
              <a:t>гидрофаций</a:t>
            </a:r>
            <a:r>
              <a:rPr lang="ru-RU" sz="1200" kern="1200" dirty="0" smtClean="0">
                <a:solidFill>
                  <a:schemeClr val="tx1"/>
                </a:solidFill>
                <a:effectLst/>
                <a:latin typeface="+mn-lt"/>
                <a:ea typeface="+mn-ea"/>
                <a:cs typeface="+mn-cs"/>
              </a:rPr>
              <a:t> в общем объеме -- 3 и 15% соответственно. Полагая, что экстремум модуля скорости каждой </a:t>
            </a:r>
            <a:r>
              <a:rPr lang="ru-RU" sz="1200" kern="1200" dirty="0" err="1" smtClean="0">
                <a:solidFill>
                  <a:schemeClr val="tx1"/>
                </a:solidFill>
                <a:effectLst/>
                <a:latin typeface="+mn-lt"/>
                <a:ea typeface="+mn-ea"/>
                <a:cs typeface="+mn-cs"/>
              </a:rPr>
              <a:t>гидрофации</a:t>
            </a:r>
            <a:r>
              <a:rPr lang="ru-RU" sz="1200" kern="1200" dirty="0" smtClean="0">
                <a:solidFill>
                  <a:schemeClr val="tx1"/>
                </a:solidFill>
                <a:effectLst/>
                <a:latin typeface="+mn-lt"/>
                <a:ea typeface="+mn-ea"/>
                <a:cs typeface="+mn-cs"/>
              </a:rPr>
              <a:t> соответствует преобладающей скорости в данной литологической разности, были определены модули скорости в глинистой и песчанистой </a:t>
            </a:r>
            <a:r>
              <a:rPr lang="ru-RU" sz="1200" kern="1200" dirty="0" err="1" smtClean="0">
                <a:solidFill>
                  <a:schemeClr val="tx1"/>
                </a:solidFill>
                <a:effectLst/>
                <a:latin typeface="+mn-lt"/>
                <a:ea typeface="+mn-ea"/>
                <a:cs typeface="+mn-cs"/>
              </a:rPr>
              <a:t>гидрофациях</a:t>
            </a:r>
            <a:r>
              <a:rPr lang="ru-RU" sz="1200" kern="1200" dirty="0" smtClean="0">
                <a:solidFill>
                  <a:schemeClr val="tx1"/>
                </a:solidFill>
                <a:effectLst/>
                <a:latin typeface="+mn-lt"/>
                <a:ea typeface="+mn-ea"/>
                <a:cs typeface="+mn-cs"/>
              </a:rPr>
              <a:t> по всем моделям.</a:t>
            </a:r>
          </a:p>
          <a:p>
            <a:r>
              <a:rPr lang="ru-RU" sz="1200" kern="1200" dirty="0" smtClean="0">
                <a:solidFill>
                  <a:schemeClr val="tx1"/>
                </a:solidFill>
                <a:effectLst/>
                <a:latin typeface="+mn-lt"/>
                <a:ea typeface="+mn-ea"/>
                <a:cs typeface="+mn-cs"/>
              </a:rPr>
              <a:t>Используя полученные значения модулей скорости для каждого литологического типа, а также экспериментально определенный средний коэффициент диффузии по выражению (3), рассчитывались интервалы критерия Пекле для каждой из моделей (табл. 4). Полученные расчеты показывают, что при вертикальном переносе для обеих моделей в глинистой </a:t>
            </a:r>
            <a:r>
              <a:rPr lang="ru-RU" sz="1200" kern="1200" dirty="0" err="1" smtClean="0">
                <a:solidFill>
                  <a:schemeClr val="tx1"/>
                </a:solidFill>
                <a:effectLst/>
                <a:latin typeface="+mn-lt"/>
                <a:ea typeface="+mn-ea"/>
                <a:cs typeface="+mn-cs"/>
              </a:rPr>
              <a:t>гидрофации</a:t>
            </a:r>
            <a:r>
              <a:rPr lang="ru-RU" sz="1200" kern="1200" dirty="0" smtClean="0">
                <a:solidFill>
                  <a:schemeClr val="tx1"/>
                </a:solidFill>
                <a:effectLst/>
                <a:latin typeface="+mn-lt"/>
                <a:ea typeface="+mn-ea"/>
                <a:cs typeface="+mn-cs"/>
              </a:rPr>
              <a:t> доминирует конвективный массоперенос. Чтобы исключить влияние сквозных хорошо проницаемых каналов, была рассмотрена горизонтально-слоистая модель. Мощности прослоев для нее задавались согласно характерным мощностям, полученным в ходе </a:t>
            </a:r>
            <a:r>
              <a:rPr lang="ru-RU" sz="1200" kern="1200" dirty="0" err="1" smtClean="0">
                <a:solidFill>
                  <a:schemeClr val="tx1"/>
                </a:solidFill>
                <a:effectLst/>
                <a:latin typeface="+mn-lt"/>
                <a:ea typeface="+mn-ea"/>
                <a:cs typeface="+mn-cs"/>
              </a:rPr>
              <a:t>геостатистического</a:t>
            </a:r>
            <a:r>
              <a:rPr lang="ru-RU" sz="1200" kern="1200" dirty="0" smtClean="0">
                <a:solidFill>
                  <a:schemeClr val="tx1"/>
                </a:solidFill>
                <a:effectLst/>
                <a:latin typeface="+mn-lt"/>
                <a:ea typeface="+mn-ea"/>
                <a:cs typeface="+mn-cs"/>
              </a:rPr>
              <a:t> анализа (см. табл. 3). Тем самым такая модель отражает максимально защищенную среду, которая характеризуется отсутствием вертикальных проницаемых каналов</a:t>
            </a: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34</a:t>
            </a:fld>
            <a:endParaRPr lang="ru-RU"/>
          </a:p>
        </p:txBody>
      </p:sp>
    </p:spTree>
    <p:extLst>
      <p:ext uri="{BB962C8B-B14F-4D97-AF65-F5344CB8AC3E}">
        <p14:creationId xmlns:p14="http://schemas.microsoft.com/office/powerpoint/2010/main" val="425801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order to get there, 4 research objectives were formulated, each of which corresponded to a specific scale of research. And the transition from scale to scale was carried out.</a:t>
            </a:r>
          </a:p>
          <a:p>
            <a:endParaRPr lang="ru-RU" dirty="0" smtClean="0"/>
          </a:p>
          <a:p>
            <a:endParaRPr lang="ru-RU" dirty="0" smtClean="0"/>
          </a:p>
          <a:p>
            <a:r>
              <a:rPr lang="ru-RU" dirty="0" smtClean="0"/>
              <a:t>Для достижения поставленной</a:t>
            </a:r>
            <a:r>
              <a:rPr lang="ru-RU" baseline="0" dirty="0" smtClean="0"/>
              <a:t> цели, были сформулированы 4 задачи исследования, каждая из которых отвечала конкретному масштабу исследований. И осуществлялся переход с масштаба на масштаб.</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35</a:t>
            </a:fld>
            <a:endParaRPr lang="ru-RU"/>
          </a:p>
        </p:txBody>
      </p:sp>
    </p:spTree>
    <p:extLst>
      <p:ext uri="{BB962C8B-B14F-4D97-AF65-F5344CB8AC3E}">
        <p14:creationId xmlns:p14="http://schemas.microsoft.com/office/powerpoint/2010/main" val="3576291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use of regional models that take into account detailed lithological heterogeneity is currently excluded due to the lack of sufficient provision with parameters. Therefore, an attempt was made to reduce the three-dimensional model of </a:t>
            </a:r>
            <a:r>
              <a:rPr lang="en-US" sz="1200" kern="1200" dirty="0" err="1" smtClean="0">
                <a:solidFill>
                  <a:schemeClr val="tx1"/>
                </a:solidFill>
                <a:effectLst/>
                <a:latin typeface="+mn-lt"/>
                <a:ea typeface="+mn-ea"/>
                <a:cs typeface="+mn-cs"/>
              </a:rPr>
              <a:t>geofiltration</a:t>
            </a:r>
            <a:r>
              <a:rPr lang="en-US" sz="1200" kern="1200" dirty="0" smtClean="0">
                <a:solidFill>
                  <a:schemeClr val="tx1"/>
                </a:solidFill>
                <a:effectLst/>
                <a:latin typeface="+mn-lt"/>
                <a:ea typeface="+mn-ea"/>
                <a:cs typeface="+mn-cs"/>
              </a:rPr>
              <a:t> heterogeneity to the model with double capacity, assuming that the size of the three-dimensional model roughly corresponds to the fragment of the regional model. The double-capacity model implies convective mass transfer along the well-permeable part of the section and diffusion mass transfer with the poorly-permeable part, in which the intensity of this process is controlled by the mass transfer coefficient. </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Использование региональных моделей, учитывающих детальную литологическую неоднородность, на данный момент исключено по причине отсутствия достаточной обеспеченности параметрами. Поэтому была предпринята попытка редукции трехмерной модели </a:t>
            </a:r>
            <a:r>
              <a:rPr lang="ru-RU" sz="1200" kern="1200" dirty="0" err="1" smtClean="0">
                <a:solidFill>
                  <a:schemeClr val="tx1"/>
                </a:solidFill>
                <a:effectLst/>
                <a:latin typeface="+mn-lt"/>
                <a:ea typeface="+mn-ea"/>
                <a:cs typeface="+mn-cs"/>
              </a:rPr>
              <a:t>геофильтрационной</a:t>
            </a:r>
            <a:r>
              <a:rPr lang="ru-RU" sz="1200" kern="1200" dirty="0" smtClean="0">
                <a:solidFill>
                  <a:schemeClr val="tx1"/>
                </a:solidFill>
                <a:effectLst/>
                <a:latin typeface="+mn-lt"/>
                <a:ea typeface="+mn-ea"/>
                <a:cs typeface="+mn-cs"/>
              </a:rPr>
              <a:t> неоднородности к модели с двойной емкостью в предположении, что размер трехмерной модели грубо может соответствовать фрагменту региональной модели. Модель с двойной емкостью подразумевает конвективный массоперенос по хорошо проницаемой части разреза и диффузионный </a:t>
            </a:r>
            <a:r>
              <a:rPr lang="ru-RU" sz="1200" kern="1200" dirty="0" err="1" smtClean="0">
                <a:solidFill>
                  <a:schemeClr val="tx1"/>
                </a:solidFill>
                <a:effectLst/>
                <a:latin typeface="+mn-lt"/>
                <a:ea typeface="+mn-ea"/>
                <a:cs typeface="+mn-cs"/>
              </a:rPr>
              <a:t>массообмен</a:t>
            </a:r>
            <a:r>
              <a:rPr lang="ru-RU" sz="1200" kern="1200" dirty="0" smtClean="0">
                <a:solidFill>
                  <a:schemeClr val="tx1"/>
                </a:solidFill>
                <a:effectLst/>
                <a:latin typeface="+mn-lt"/>
                <a:ea typeface="+mn-ea"/>
                <a:cs typeface="+mn-cs"/>
              </a:rPr>
              <a:t> со слабопроницаемой частью, в которой интенсивность этого процесса контролируется коэффициентом </a:t>
            </a:r>
            <a:r>
              <a:rPr lang="ru-RU" sz="1200" kern="1200" dirty="0" err="1" smtClean="0">
                <a:solidFill>
                  <a:schemeClr val="tx1"/>
                </a:solidFill>
                <a:effectLst/>
                <a:latin typeface="+mn-lt"/>
                <a:ea typeface="+mn-ea"/>
                <a:cs typeface="+mn-cs"/>
              </a:rPr>
              <a:t>массообмена</a:t>
            </a:r>
            <a:r>
              <a:rPr lang="ru-RU" sz="1200" kern="1200" dirty="0" smtClean="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36</a:t>
            </a:fld>
            <a:endParaRPr lang="ru-RU"/>
          </a:p>
        </p:txBody>
      </p:sp>
    </p:spTree>
    <p:extLst>
      <p:ext uri="{BB962C8B-B14F-4D97-AF65-F5344CB8AC3E}">
        <p14:creationId xmlns:p14="http://schemas.microsoft.com/office/powerpoint/2010/main" val="1100894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Determination of the mass transfer parameter was carried out by obtaining an effective output curve from a one-dimensional model, taking into account the double capacity, and comparison with the output curve, determined during three-dimensional modeling. The comparison was made for the horizontal version of the model with the basic size of lithological heterogeneity.</a:t>
            </a:r>
          </a:p>
          <a:p>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Определение параметра массообмена осуществлялось путем получения эффективной выходной кривой по одномерной модели, учитывающей двойную емкость</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и сравнения с выходной кривой, </a:t>
            </a:r>
            <a:r>
              <a:rPr lang="ru-RU" sz="1200" kern="1200" dirty="0" smtClean="0">
                <a:solidFill>
                  <a:schemeClr val="tx1"/>
                </a:solidFill>
                <a:effectLst/>
                <a:latin typeface="+mn-lt"/>
                <a:ea typeface="+mn-ea"/>
                <a:cs typeface="+mn-cs"/>
              </a:rPr>
              <a:t>определенной</a:t>
            </a:r>
            <a:r>
              <a:rPr lang="x-none" sz="1200" kern="1200" dirty="0" smtClean="0">
                <a:solidFill>
                  <a:schemeClr val="tx1"/>
                </a:solidFill>
                <a:effectLst/>
                <a:latin typeface="+mn-lt"/>
                <a:ea typeface="+mn-ea"/>
                <a:cs typeface="+mn-cs"/>
              </a:rPr>
              <a:t> в ходе трехмерного моделирования. Сравнение осуществлялось для горизонтального варианта модели с базовым размером литологической неоднородности.</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37</a:t>
            </a:fld>
            <a:endParaRPr lang="ru-RU"/>
          </a:p>
        </p:txBody>
      </p:sp>
    </p:spTree>
    <p:extLst>
      <p:ext uri="{BB962C8B-B14F-4D97-AF65-F5344CB8AC3E}">
        <p14:creationId xmlns:p14="http://schemas.microsoft.com/office/powerpoint/2010/main" val="2511199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impossibility to describe the output curve of three-dimensional modeling completely by means of the model (5) is most likely connected with the fact that the process of diffusion filling of low-permeability lenses is determined not only by the diffusion coefficient, but also by its power. Thus, for a horizontally layered bed with a constant thickness of low-permeability interlayers, parameter α is directly proportional to the diffusion coefficient and inversely proportional to the power square [9]. Since the thicknesses of the interlayers of the investigated complex, according to the analysis of well cores [6], have an exponential distribution, it is obvious that due to diffusion the least powerful interlayers are filled faster and then more powerful. Such a character of filling leads to the fact that in time the current exchange coefficient should decrease. The influence of this process is shown in Table 5, from which it follows that the greater the weight of the "tail" points of the output curve, the smaller the value of the calculated parameter α. Such behavior of the exchange coefficient in time was noted earlier in the published works, in which on the basis of the analysis of the experiments of different authors [16] and the theoretical analysis of the model with multi-rate exchange [15] it is shown that the value of parameter α in the model (5), as a rule, is inversely proportional to the time of the experiment. Taking into account the above mentioned, as an effective parameter for long-term and ultra-long-term prediction of pollution migration in the medium in question, the variant, in which the weight of observations was set as the maximum for the "tail" output curve (curve 3), was chosen. The parameters obtained with the help of PEST were: mobile porosity 0.13; immobile porosity 0.06; dispersion coefficient 0.7 and mass transfer coefficient 6.42×10---8 days---1.</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x-none" sz="1200" kern="1200" dirty="0" smtClean="0">
                <a:solidFill>
                  <a:schemeClr val="tx1"/>
                </a:solidFill>
                <a:effectLst/>
                <a:latin typeface="+mn-lt"/>
                <a:ea typeface="+mn-ea"/>
                <a:cs typeface="+mn-cs"/>
              </a:rPr>
              <a:t>Невозможность описания выходной кривой трехмерного моделирования полностью при помощи модели (5), вероятнее всего</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связана с тем, что процесс диффузионного заполнения слабопроницаемых линз определяется не только коэффициентом диффузии, но и ее мощностью. Так</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для горизонтально</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слоистого пласта с постоянной мощностью слабопроницаемых прослоев параметр</a:t>
            </a:r>
            <a:r>
              <a:rPr lang="ru-RU"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прямо пропорционален коэффициенту диффузии и обратно пропорционален квадрату мощности [9]. Поскольку мощности прослоев исследуемого комплекса</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согласно анализу кернов скважин [6]</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имеют экспоненциальное распределение, то очевидно, что за счет диффузии быстрее заполняются наименее мощные прослои, а затем более мощные. Такой характер заполнения приводит к тому, что во времени текущий коэффициент обмена должен уменьшаться. Влияние этого процесса продемонстрировано в табл.</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5, </a:t>
            </a:r>
            <a:r>
              <a:rPr lang="ru-RU" sz="1200" kern="1200" dirty="0" smtClean="0">
                <a:solidFill>
                  <a:schemeClr val="tx1"/>
                </a:solidFill>
                <a:effectLst/>
                <a:latin typeface="+mn-lt"/>
                <a:ea typeface="+mn-ea"/>
                <a:cs typeface="+mn-cs"/>
              </a:rPr>
              <a:t>из которой следует, что</a:t>
            </a:r>
            <a:r>
              <a:rPr lang="x-none" sz="1200" kern="1200" dirty="0" smtClean="0">
                <a:solidFill>
                  <a:schemeClr val="tx1"/>
                </a:solidFill>
                <a:effectLst/>
                <a:latin typeface="+mn-lt"/>
                <a:ea typeface="+mn-ea"/>
                <a:cs typeface="+mn-cs"/>
              </a:rPr>
              <a:t> чем больше вес точек </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хвоста</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выходной кривой, тем меньше значение расчетного параметра</a:t>
            </a:r>
            <a:r>
              <a:rPr lang="ru-RU" sz="1200" kern="1200" dirty="0" smtClean="0">
                <a:solidFill>
                  <a:schemeClr val="tx1"/>
                </a:solidFill>
                <a:effectLst/>
                <a:latin typeface="+mn-lt"/>
                <a:ea typeface="+mn-ea"/>
                <a:cs typeface="+mn-cs"/>
              </a:rPr>
              <a:t> </a:t>
            </a:r>
            <a:r>
              <a:rPr lang="x-none" sz="1200" i="1" kern="1200" dirty="0" smtClean="0">
                <a:solidFill>
                  <a:schemeClr val="tx1"/>
                </a:solidFill>
                <a:effectLst/>
                <a:latin typeface="+mn-lt"/>
                <a:ea typeface="+mn-ea"/>
                <a:cs typeface="+mn-cs"/>
              </a:rPr>
              <a:t>α</a:t>
            </a:r>
            <a:r>
              <a:rPr lang="x-none" sz="1200" kern="1200" dirty="0" smtClean="0">
                <a:solidFill>
                  <a:schemeClr val="tx1"/>
                </a:solidFill>
                <a:effectLst/>
                <a:latin typeface="+mn-lt"/>
                <a:ea typeface="+mn-ea"/>
                <a:cs typeface="+mn-cs"/>
              </a:rPr>
              <a:t>. Такое поведение коэффициента обмена во времени отмечалось ранее в опубликованных работах, в которых на основе анализа данных опытов различных авторов [16] и теоретического анализа модели с многоскоростным обменом</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[15] показано, что величина параметра</a:t>
            </a:r>
            <a:r>
              <a:rPr lang="ru-RU" sz="1200" kern="1200" dirty="0" smtClean="0">
                <a:solidFill>
                  <a:schemeClr val="tx1"/>
                </a:solidFill>
                <a:effectLst/>
                <a:latin typeface="+mn-lt"/>
                <a:ea typeface="+mn-ea"/>
                <a:cs typeface="+mn-cs"/>
              </a:rPr>
              <a:t> </a:t>
            </a:r>
            <a:r>
              <a:rPr lang="x-none" sz="1200" i="1" kern="1200" dirty="0" smtClean="0">
                <a:solidFill>
                  <a:schemeClr val="tx1"/>
                </a:solidFill>
                <a:effectLst/>
                <a:latin typeface="+mn-lt"/>
                <a:ea typeface="+mn-ea"/>
                <a:cs typeface="+mn-cs"/>
              </a:rPr>
              <a:t>α</a:t>
            </a:r>
            <a:r>
              <a:rPr lang="x-none" sz="1200" kern="1200" dirty="0" smtClean="0">
                <a:solidFill>
                  <a:schemeClr val="tx1"/>
                </a:solidFill>
                <a:effectLst/>
                <a:latin typeface="+mn-lt"/>
                <a:ea typeface="+mn-ea"/>
                <a:cs typeface="+mn-cs"/>
              </a:rPr>
              <a:t> в модели (5), как правило</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оказывается обратно пропорциональной времени эксперимента. Учитывая вышесказанное</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 в качестве эффективного параметра для долгосрочного и сверхдолгосрочного прогнозирования миграции загрязнения в рассматриваемой среде выбран вариант, вес наблюдений в котором задавался максимальным для «хвоста» выходной кривой (кривая</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3). Полученные при помощи </a:t>
            </a:r>
            <a:r>
              <a:rPr lang="en-US" sz="1200" kern="1200" dirty="0" smtClean="0">
                <a:solidFill>
                  <a:schemeClr val="tx1"/>
                </a:solidFill>
                <a:effectLst/>
                <a:latin typeface="+mn-lt"/>
                <a:ea typeface="+mn-ea"/>
                <a:cs typeface="+mn-cs"/>
              </a:rPr>
              <a:t>PEST </a:t>
            </a:r>
            <a:r>
              <a:rPr lang="x-none" sz="1200" kern="1200" dirty="0" smtClean="0">
                <a:solidFill>
                  <a:schemeClr val="tx1"/>
                </a:solidFill>
                <a:effectLst/>
                <a:latin typeface="+mn-lt"/>
                <a:ea typeface="+mn-ea"/>
                <a:cs typeface="+mn-cs"/>
              </a:rPr>
              <a:t>параметры составили: пористость мобильная</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0,13; пористость иммобильная</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0,06; коэффициент дисперсии</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0,7 и коэффициент массо</a:t>
            </a:r>
            <a:r>
              <a:rPr lang="ru-RU" sz="1200" kern="1200" dirty="0" smtClean="0">
                <a:solidFill>
                  <a:schemeClr val="tx1"/>
                </a:solidFill>
                <a:effectLst/>
                <a:latin typeface="+mn-lt"/>
                <a:ea typeface="+mn-ea"/>
                <a:cs typeface="+mn-cs"/>
              </a:rPr>
              <a:t>о</a:t>
            </a:r>
            <a:r>
              <a:rPr lang="x-none" sz="1200" kern="1200" dirty="0" smtClean="0">
                <a:solidFill>
                  <a:schemeClr val="tx1"/>
                </a:solidFill>
                <a:effectLst/>
                <a:latin typeface="+mn-lt"/>
                <a:ea typeface="+mn-ea"/>
                <a:cs typeface="+mn-cs"/>
              </a:rPr>
              <a:t>бмена</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6,42</a:t>
            </a:r>
            <a:r>
              <a:rPr lang="ru-RU" sz="1200" kern="1200" dirty="0" smtClean="0">
                <a:solidFill>
                  <a:schemeClr val="tx1"/>
                </a:solidFill>
                <a:effectLst/>
                <a:latin typeface="+mn-lt"/>
                <a:ea typeface="+mn-ea"/>
                <a:cs typeface="+mn-cs"/>
              </a:rPr>
              <a:t>×</a:t>
            </a:r>
            <a:r>
              <a:rPr lang="x-none" sz="1200" kern="1200" dirty="0" smtClean="0">
                <a:solidFill>
                  <a:schemeClr val="tx1"/>
                </a:solidFill>
                <a:effectLst/>
                <a:latin typeface="+mn-lt"/>
                <a:ea typeface="+mn-ea"/>
                <a:cs typeface="+mn-cs"/>
              </a:rPr>
              <a:t>10</a:t>
            </a:r>
            <a:r>
              <a:rPr lang="x-none" sz="1200" kern="1200" baseline="30000" dirty="0" smtClean="0">
                <a:solidFill>
                  <a:schemeClr val="tx1"/>
                </a:solidFill>
                <a:effectLst/>
                <a:latin typeface="+mn-lt"/>
                <a:ea typeface="+mn-ea"/>
                <a:cs typeface="+mn-cs"/>
              </a:rPr>
              <a:t>-</a:t>
            </a:r>
            <a:r>
              <a:rPr lang="ru-RU" sz="1200" kern="1200" baseline="30000" dirty="0" smtClean="0">
                <a:solidFill>
                  <a:schemeClr val="tx1"/>
                </a:solidFill>
                <a:effectLst/>
                <a:latin typeface="+mn-lt"/>
                <a:ea typeface="+mn-ea"/>
                <a:cs typeface="+mn-cs"/>
              </a:rPr>
              <a:t>--</a:t>
            </a:r>
            <a:r>
              <a:rPr lang="x-none" sz="1200" kern="1200" baseline="30000" dirty="0" smtClean="0">
                <a:solidFill>
                  <a:schemeClr val="tx1"/>
                </a:solidFill>
                <a:effectLst/>
                <a:latin typeface="+mn-lt"/>
                <a:ea typeface="+mn-ea"/>
                <a:cs typeface="+mn-cs"/>
              </a:rPr>
              <a:t>8</a:t>
            </a:r>
            <a:r>
              <a:rPr lang="ru-RU"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сут</a:t>
            </a:r>
            <a:r>
              <a:rPr lang="x-none" sz="1200" kern="1200" baseline="30000" dirty="0" smtClean="0">
                <a:solidFill>
                  <a:schemeClr val="tx1"/>
                </a:solidFill>
                <a:effectLst/>
                <a:latin typeface="+mn-lt"/>
                <a:ea typeface="+mn-ea"/>
                <a:cs typeface="+mn-cs"/>
              </a:rPr>
              <a:t>-</a:t>
            </a:r>
            <a:r>
              <a:rPr lang="ru-RU" sz="1200" kern="1200" baseline="30000" dirty="0" smtClean="0">
                <a:solidFill>
                  <a:schemeClr val="tx1"/>
                </a:solidFill>
                <a:effectLst/>
                <a:latin typeface="+mn-lt"/>
                <a:ea typeface="+mn-ea"/>
                <a:cs typeface="+mn-cs"/>
              </a:rPr>
              <a:t>--</a:t>
            </a:r>
            <a:r>
              <a:rPr lang="x-none" sz="1200" kern="1200" baseline="30000" dirty="0" smtClean="0">
                <a:solidFill>
                  <a:schemeClr val="tx1"/>
                </a:solidFill>
                <a:effectLst/>
                <a:latin typeface="+mn-lt"/>
                <a:ea typeface="+mn-ea"/>
                <a:cs typeface="+mn-cs"/>
              </a:rPr>
              <a:t>1</a:t>
            </a:r>
            <a:r>
              <a:rPr lang="x-none" sz="1200"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38</a:t>
            </a:fld>
            <a:endParaRPr lang="ru-RU"/>
          </a:p>
        </p:txBody>
      </p:sp>
    </p:spTree>
    <p:extLst>
      <p:ext uri="{BB962C8B-B14F-4D97-AF65-F5344CB8AC3E}">
        <p14:creationId xmlns:p14="http://schemas.microsoft.com/office/powerpoint/2010/main" val="1900756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lnSpc>
                <a:spcPct val="150000"/>
              </a:lnSpc>
              <a:buFont typeface="Arial" panose="020B0604020202020204" pitchFamily="34" charset="0"/>
              <a:buChar char="•"/>
            </a:pPr>
            <a:r>
              <a:rPr lang="ru-RU" sz="1200" b="1" u="sng" dirty="0" smtClean="0">
                <a:latin typeface="Segoe UI Semilight" panose="020B0402040204020203" pitchFamily="34" charset="0"/>
                <a:cs typeface="Segoe UI Semilight" panose="020B0402040204020203" pitchFamily="34" charset="0"/>
              </a:rPr>
              <a:t>Коэффициент диффузии нейтрального мигранта</a:t>
            </a:r>
            <a:r>
              <a:rPr lang="ru-RU" sz="1200" dirty="0" smtClean="0">
                <a:latin typeface="Segoe UI Semilight" panose="020B0402040204020203" pitchFamily="34" charset="0"/>
                <a:cs typeface="Segoe UI Semilight" panose="020B0402040204020203" pitchFamily="34" charset="0"/>
              </a:rPr>
              <a:t> в диапазоне (3,06 – 4,64)×10</a:t>
            </a:r>
            <a:r>
              <a:rPr lang="ru-RU" sz="1200" baseline="30000" dirty="0" smtClean="0">
                <a:latin typeface="Segoe UI Semilight" panose="020B0402040204020203" pitchFamily="34" charset="0"/>
                <a:cs typeface="Segoe UI Semilight" panose="020B0402040204020203" pitchFamily="34" charset="0"/>
              </a:rPr>
              <a:t>-6</a:t>
            </a:r>
            <a:r>
              <a:rPr lang="ru-RU" sz="1200" dirty="0" smtClean="0">
                <a:latin typeface="Segoe UI Semilight" panose="020B0402040204020203" pitchFamily="34" charset="0"/>
                <a:cs typeface="Segoe UI Semilight" panose="020B0402040204020203" pitchFamily="34" charset="0"/>
              </a:rPr>
              <a:t> м</a:t>
            </a:r>
            <a:r>
              <a:rPr lang="ru-RU" sz="1200" baseline="30000" dirty="0" smtClean="0">
                <a:latin typeface="Segoe UI Semilight" panose="020B0402040204020203" pitchFamily="34" charset="0"/>
                <a:cs typeface="Segoe UI Semilight" panose="020B0402040204020203" pitchFamily="34" charset="0"/>
              </a:rPr>
              <a:t>2</a:t>
            </a:r>
            <a:r>
              <a:rPr lang="ru-RU" sz="1200" dirty="0" smtClean="0">
                <a:latin typeface="Segoe UI Semilight" panose="020B0402040204020203" pitchFamily="34" charset="0"/>
                <a:cs typeface="Segoe UI Semilight" panose="020B0402040204020203" pitchFamily="34" charset="0"/>
              </a:rPr>
              <a:t>/</a:t>
            </a:r>
            <a:r>
              <a:rPr lang="ru-RU" sz="1200" dirty="0" err="1" smtClean="0">
                <a:latin typeface="Segoe UI Semilight" panose="020B0402040204020203" pitchFamily="34" charset="0"/>
                <a:cs typeface="Segoe UI Semilight" panose="020B0402040204020203" pitchFamily="34" charset="0"/>
              </a:rPr>
              <a:t>сут</a:t>
            </a:r>
            <a:r>
              <a:rPr lang="ru-RU" sz="1200" dirty="0" smtClean="0">
                <a:latin typeface="Segoe UI Semilight" panose="020B0402040204020203" pitchFamily="34" charset="0"/>
                <a:cs typeface="Segoe UI Semilight" panose="020B0402040204020203" pitchFamily="34" charset="0"/>
              </a:rPr>
              <a:t>, при активной пористости исследуемых образцов 0,18-0,35</a:t>
            </a:r>
            <a:r>
              <a:rPr lang="en-US" sz="1200" dirty="0" smtClean="0">
                <a:latin typeface="Segoe UI Semilight" panose="020B0402040204020203" pitchFamily="34" charset="0"/>
                <a:cs typeface="Segoe UI Semilight" panose="020B0402040204020203" pitchFamily="34" charset="0"/>
              </a:rPr>
              <a:t>. </a:t>
            </a:r>
            <a:endParaRPr lang="ru-RU" sz="1200" dirty="0" smtClean="0">
              <a:latin typeface="Segoe UI Semilight" panose="020B0402040204020203" pitchFamily="34" charset="0"/>
              <a:cs typeface="Segoe UI Semilight" panose="020B0402040204020203" pitchFamily="34" charset="0"/>
            </a:endParaRPr>
          </a:p>
          <a:p>
            <a:pPr marL="285750" indent="-285750">
              <a:lnSpc>
                <a:spcPct val="150000"/>
              </a:lnSpc>
              <a:buFont typeface="Arial" panose="020B0604020202020204" pitchFamily="34" charset="0"/>
              <a:buChar char="•"/>
            </a:pPr>
            <a:r>
              <a:rPr lang="ru-RU" sz="1200" b="1" u="sng" dirty="0" smtClean="0">
                <a:latin typeface="Segoe UI Semilight" panose="020B0402040204020203" pitchFamily="34" charset="0"/>
                <a:cs typeface="Segoe UI Semilight" panose="020B0402040204020203" pitchFamily="34" charset="0"/>
              </a:rPr>
              <a:t>Оценки коэффициентов распределения</a:t>
            </a:r>
            <a:r>
              <a:rPr lang="ru-RU" sz="1200" dirty="0" smtClean="0">
                <a:latin typeface="Segoe UI Semilight" panose="020B0402040204020203" pitchFamily="34" charset="0"/>
                <a:cs typeface="Segoe UI Semilight" panose="020B0402040204020203" pitchFamily="34" charset="0"/>
              </a:rPr>
              <a:t> для сорбируемых элементов составили для </a:t>
            </a:r>
            <a:r>
              <a:rPr lang="ru-RU" sz="1200" dirty="0" err="1" smtClean="0">
                <a:latin typeface="Segoe UI Semilight" panose="020B0402040204020203" pitchFamily="34" charset="0"/>
                <a:cs typeface="Segoe UI Semilight" panose="020B0402040204020203" pitchFamily="34" charset="0"/>
              </a:rPr>
              <a:t>Cs</a:t>
            </a:r>
            <a:r>
              <a:rPr lang="ru-RU" sz="1200" baseline="30000" dirty="0" smtClean="0">
                <a:latin typeface="Segoe UI Semilight" panose="020B0402040204020203" pitchFamily="34" charset="0"/>
                <a:cs typeface="Segoe UI Semilight" panose="020B0402040204020203" pitchFamily="34" charset="0"/>
              </a:rPr>
              <a:t>+</a:t>
            </a:r>
            <a:r>
              <a:rPr lang="ru-RU" sz="1200" dirty="0" smtClean="0">
                <a:latin typeface="Segoe UI Semilight" panose="020B0402040204020203" pitchFamily="34" charset="0"/>
                <a:cs typeface="Segoe UI Semilight" panose="020B0402040204020203" pitchFamily="34" charset="0"/>
              </a:rPr>
              <a:t> от 0,21 до 22,1, Ba</a:t>
            </a:r>
            <a:r>
              <a:rPr lang="ru-RU" sz="1200" baseline="30000" dirty="0" smtClean="0">
                <a:latin typeface="Segoe UI Semilight" panose="020B0402040204020203" pitchFamily="34" charset="0"/>
                <a:cs typeface="Segoe UI Semilight" panose="020B0402040204020203" pitchFamily="34" charset="0"/>
              </a:rPr>
              <a:t>2+</a:t>
            </a:r>
            <a:r>
              <a:rPr lang="ru-RU" sz="1200" dirty="0" smtClean="0">
                <a:latin typeface="Segoe UI Semilight" panose="020B0402040204020203" pitchFamily="34" charset="0"/>
                <a:cs typeface="Segoe UI Semilight" panose="020B0402040204020203" pitchFamily="34" charset="0"/>
              </a:rPr>
              <a:t> от 1,1 до 1,45, Ni</a:t>
            </a:r>
            <a:r>
              <a:rPr lang="ru-RU" sz="1200" baseline="30000" dirty="0" smtClean="0">
                <a:latin typeface="Segoe UI Semilight" panose="020B0402040204020203" pitchFamily="34" charset="0"/>
                <a:cs typeface="Segoe UI Semilight" panose="020B0402040204020203" pitchFamily="34" charset="0"/>
              </a:rPr>
              <a:t>2+</a:t>
            </a:r>
            <a:r>
              <a:rPr lang="ru-RU" sz="1200" dirty="0" smtClean="0">
                <a:latin typeface="Segoe UI Semilight" panose="020B0402040204020203" pitchFamily="34" charset="0"/>
                <a:cs typeface="Segoe UI Semilight" panose="020B0402040204020203" pitchFamily="34" charset="0"/>
              </a:rPr>
              <a:t> от 0,3 до 16,4, Co</a:t>
            </a:r>
            <a:r>
              <a:rPr lang="ru-RU" sz="1200" baseline="30000" dirty="0" smtClean="0">
                <a:latin typeface="Segoe UI Semilight" panose="020B0402040204020203" pitchFamily="34" charset="0"/>
                <a:cs typeface="Segoe UI Semilight" panose="020B0402040204020203" pitchFamily="34" charset="0"/>
              </a:rPr>
              <a:t>2+</a:t>
            </a:r>
            <a:r>
              <a:rPr lang="ru-RU" sz="1200" dirty="0" smtClean="0">
                <a:latin typeface="Segoe UI Semilight" panose="020B0402040204020203" pitchFamily="34" charset="0"/>
                <a:cs typeface="Segoe UI Semilight" panose="020B0402040204020203" pitchFamily="34" charset="0"/>
              </a:rPr>
              <a:t> от 1,98 до 24,7, Sr</a:t>
            </a:r>
            <a:r>
              <a:rPr lang="ru-RU" sz="1200" baseline="30000" dirty="0" smtClean="0">
                <a:latin typeface="Segoe UI Semilight" panose="020B0402040204020203" pitchFamily="34" charset="0"/>
                <a:cs typeface="Segoe UI Semilight" panose="020B0402040204020203" pitchFamily="34" charset="0"/>
              </a:rPr>
              <a:t>2+</a:t>
            </a:r>
            <a:r>
              <a:rPr lang="ru-RU" sz="1200" dirty="0" smtClean="0">
                <a:latin typeface="Segoe UI Semilight" panose="020B0402040204020203" pitchFamily="34" charset="0"/>
                <a:cs typeface="Segoe UI Semilight" panose="020B0402040204020203" pitchFamily="34" charset="0"/>
              </a:rPr>
              <a:t> от 1,9 до 14,3. </a:t>
            </a:r>
          </a:p>
          <a:p>
            <a:pPr marL="285750" indent="-285750">
              <a:lnSpc>
                <a:spcPct val="150000"/>
              </a:lnSpc>
              <a:buFont typeface="Arial" panose="020B0604020202020204" pitchFamily="34" charset="0"/>
              <a:buChar char="•"/>
            </a:pPr>
            <a:r>
              <a:rPr lang="ru-RU" sz="1200" b="1" u="sng" dirty="0" smtClean="0">
                <a:latin typeface="Segoe UI Semilight" panose="020B0402040204020203" pitchFamily="34" charset="0"/>
                <a:cs typeface="Segoe UI Semilight" panose="020B0402040204020203" pitchFamily="34" charset="0"/>
              </a:rPr>
              <a:t>Определенные коэффициенты эффективности</a:t>
            </a:r>
            <a:r>
              <a:rPr lang="ru-RU" sz="1200" dirty="0" smtClean="0">
                <a:latin typeface="Segoe UI Semilight" panose="020B0402040204020203" pitchFamily="34" charset="0"/>
                <a:cs typeface="Segoe UI Semilight" panose="020B0402040204020203" pitchFamily="34" charset="0"/>
              </a:rPr>
              <a:t>  диффузии по эксперименту хорошо согласуются с данными моделирования диффузии на микромоделях.</a:t>
            </a:r>
          </a:p>
          <a:p>
            <a:pPr marL="285750" indent="-285750">
              <a:lnSpc>
                <a:spcPct val="150000"/>
              </a:lnSpc>
              <a:buFont typeface="Arial" panose="020B0604020202020204" pitchFamily="34" charset="0"/>
              <a:buChar char="•"/>
            </a:pPr>
            <a:r>
              <a:rPr lang="ru-RU" sz="1200" b="1" u="sng" dirty="0" smtClean="0">
                <a:latin typeface="Segoe UI Semilight" panose="020B0402040204020203" pitchFamily="34" charset="0"/>
                <a:cs typeface="Segoe UI Semilight" panose="020B0402040204020203" pitchFamily="34" charset="0"/>
              </a:rPr>
              <a:t>Эмпирические коэффициенты </a:t>
            </a:r>
            <a:r>
              <a:rPr lang="en-US" sz="1200" b="1" i="1" u="sng" dirty="0" smtClean="0">
                <a:latin typeface="Times New Roman" panose="02020603050405020304" pitchFamily="18" charset="0"/>
                <a:cs typeface="Times New Roman" panose="02020603050405020304" pitchFamily="18" charset="0"/>
              </a:rPr>
              <a:t>m</a:t>
            </a:r>
            <a:r>
              <a:rPr lang="ru-RU" sz="1200" dirty="0" smtClean="0">
                <a:latin typeface="Segoe UI Semilight" panose="020B0402040204020203" pitchFamily="34" charset="0"/>
                <a:cs typeface="Segoe UI Semilight" panose="020B0402040204020203" pitchFamily="34" charset="0"/>
              </a:rPr>
              <a:t> для закона Арчи</a:t>
            </a:r>
            <a:r>
              <a:rPr lang="en-US" sz="1200" dirty="0" smtClean="0">
                <a:latin typeface="Segoe UI Semilight" panose="020B0402040204020203" pitchFamily="34" charset="0"/>
                <a:cs typeface="Segoe UI Semilight" panose="020B0402040204020203" pitchFamily="34" charset="0"/>
              </a:rPr>
              <a:t> </a:t>
            </a:r>
            <a:r>
              <a:rPr lang="ru-RU" sz="1200" dirty="0" smtClean="0">
                <a:latin typeface="Segoe UI Semilight" panose="020B0402040204020203" pitchFamily="34" charset="0"/>
                <a:cs typeface="Segoe UI Semilight" panose="020B0402040204020203" pitchFamily="34" charset="0"/>
              </a:rPr>
              <a:t>определены по трем направлениям </a:t>
            </a:r>
            <a:r>
              <a:rPr lang="en-US" sz="1200" dirty="0" smtClean="0">
                <a:latin typeface="Segoe UI Semilight" panose="020B0402040204020203" pitchFamily="34" charset="0"/>
                <a:cs typeface="Segoe UI Semilight" panose="020B0402040204020203" pitchFamily="34" charset="0"/>
              </a:rPr>
              <a:t>x</a:t>
            </a:r>
            <a:r>
              <a:rPr lang="ru-RU" sz="1200" dirty="0" smtClean="0">
                <a:latin typeface="Segoe UI Semilight" panose="020B0402040204020203" pitchFamily="34" charset="0"/>
                <a:cs typeface="Segoe UI Semilight" panose="020B0402040204020203" pitchFamily="34" charset="0"/>
              </a:rPr>
              <a:t>, </a:t>
            </a:r>
            <a:r>
              <a:rPr lang="en-US" sz="1200" dirty="0" smtClean="0">
                <a:latin typeface="Segoe UI Semilight" panose="020B0402040204020203" pitchFamily="34" charset="0"/>
                <a:cs typeface="Segoe UI Semilight" panose="020B0402040204020203" pitchFamily="34" charset="0"/>
              </a:rPr>
              <a:t>y</a:t>
            </a:r>
            <a:r>
              <a:rPr lang="ru-RU" sz="1200" dirty="0" smtClean="0">
                <a:latin typeface="Segoe UI Semilight" panose="020B0402040204020203" pitchFamily="34" charset="0"/>
                <a:cs typeface="Segoe UI Semilight" panose="020B0402040204020203" pitchFamily="34" charset="0"/>
              </a:rPr>
              <a:t> (по напластованию) и </a:t>
            </a:r>
            <a:r>
              <a:rPr lang="en-US" sz="1200" dirty="0" smtClean="0">
                <a:latin typeface="Segoe UI Semilight" panose="020B0402040204020203" pitchFamily="34" charset="0"/>
                <a:cs typeface="Segoe UI Semilight" panose="020B0402040204020203" pitchFamily="34" charset="0"/>
              </a:rPr>
              <a:t>z</a:t>
            </a:r>
            <a:r>
              <a:rPr lang="ru-RU" sz="1200" dirty="0" smtClean="0">
                <a:latin typeface="Segoe UI Semilight" panose="020B0402040204020203" pitchFamily="34" charset="0"/>
                <a:cs typeface="Segoe UI Semilight" panose="020B0402040204020203" pitchFamily="34" charset="0"/>
              </a:rPr>
              <a:t> (перпендикулярно), попадают в диапазон значений для слабопроницаемых отложений, приведенных в литературных источниках, и варьируют от 2,2 до 2,5.</a:t>
            </a:r>
          </a:p>
          <a:p>
            <a:pPr marL="285750" indent="-285750">
              <a:lnSpc>
                <a:spcPct val="150000"/>
              </a:lnSpc>
              <a:buFont typeface="Arial" panose="020B0604020202020204" pitchFamily="34" charset="0"/>
              <a:buChar char="•"/>
            </a:pPr>
            <a:r>
              <a:rPr lang="ru-RU" sz="1200" b="1" u="sng" dirty="0" smtClean="0">
                <a:latin typeface="Segoe UI Semilight" panose="020B0402040204020203" pitchFamily="34" charset="0"/>
                <a:cs typeface="Segoe UI Semilight" panose="020B0402040204020203" pitchFamily="34" charset="0"/>
              </a:rPr>
              <a:t>Для используемого градиента напора</a:t>
            </a:r>
            <a:r>
              <a:rPr lang="ru-RU" sz="1200" dirty="0" smtClean="0">
                <a:latin typeface="Segoe UI Semilight" panose="020B0402040204020203" pitchFamily="34" charset="0"/>
                <a:cs typeface="Segoe UI Semilight" panose="020B0402040204020203" pitchFamily="34" charset="0"/>
              </a:rPr>
              <a:t> в области разгрузки потока, модели </a:t>
            </a:r>
            <a:r>
              <a:rPr lang="ru-RU" sz="1200" dirty="0" err="1" smtClean="0">
                <a:latin typeface="Segoe UI Semilight" panose="020B0402040204020203" pitchFamily="34" charset="0"/>
                <a:cs typeface="Segoe UI Semilight" panose="020B0402040204020203" pitchFamily="34" charset="0"/>
              </a:rPr>
              <a:t>геофильтрационной</a:t>
            </a:r>
            <a:r>
              <a:rPr lang="ru-RU" sz="1200" dirty="0" smtClean="0">
                <a:latin typeface="Segoe UI Semilight" panose="020B0402040204020203" pitchFamily="34" charset="0"/>
                <a:cs typeface="Segoe UI Semilight" panose="020B0402040204020203" pitchFamily="34" charset="0"/>
              </a:rPr>
              <a:t> неоднородности </a:t>
            </a:r>
            <a:r>
              <a:rPr lang="ru-RU" sz="1200" b="1" u="sng" dirty="0" smtClean="0">
                <a:latin typeface="Segoe UI Semilight" panose="020B0402040204020203" pitchFamily="34" charset="0"/>
                <a:cs typeface="Segoe UI Semilight" panose="020B0402040204020203" pitchFamily="34" charset="0"/>
              </a:rPr>
              <a:t>протяженная</a:t>
            </a:r>
            <a:r>
              <a:rPr lang="ru-RU" sz="1200" dirty="0" smtClean="0">
                <a:latin typeface="Segoe UI Semilight" panose="020B0402040204020203" pitchFamily="34" charset="0"/>
                <a:cs typeface="Segoe UI Semilight" panose="020B0402040204020203" pitchFamily="34" charset="0"/>
              </a:rPr>
              <a:t> и </a:t>
            </a:r>
            <a:r>
              <a:rPr lang="ru-RU" sz="1200" b="1" u="sng" dirty="0" smtClean="0">
                <a:latin typeface="Segoe UI Semilight" panose="020B0402040204020203" pitchFamily="34" charset="0"/>
                <a:cs typeface="Segoe UI Semilight" panose="020B0402040204020203" pitchFamily="34" charset="0"/>
              </a:rPr>
              <a:t>базовая</a:t>
            </a:r>
            <a:r>
              <a:rPr lang="ru-RU" sz="1200" dirty="0" smtClean="0">
                <a:latin typeface="Segoe UI Semilight" panose="020B0402040204020203" pitchFamily="34" charset="0"/>
                <a:cs typeface="Segoe UI Semilight" panose="020B0402040204020203" pitchFamily="34" charset="0"/>
              </a:rPr>
              <a:t> показывают что, конвективный массоперенос преобладает в блоках над диффузионным массопереносом. Аналогичный результат получен на слоистой модели.</a:t>
            </a:r>
          </a:p>
          <a:p>
            <a:pPr marL="285750" indent="-285750">
              <a:lnSpc>
                <a:spcPct val="150000"/>
              </a:lnSpc>
              <a:buFont typeface="Arial" panose="020B0604020202020204" pitchFamily="34" charset="0"/>
              <a:buChar char="•"/>
            </a:pPr>
            <a:r>
              <a:rPr lang="ru-RU" sz="1200" dirty="0" smtClean="0">
                <a:latin typeface="Segoe UI Semilight" panose="020B0402040204020203" pitchFamily="34" charset="0"/>
                <a:cs typeface="Segoe UI Semilight" panose="020B0402040204020203" pitchFamily="34" charset="0"/>
              </a:rPr>
              <a:t>Вероятнее всего в </a:t>
            </a:r>
            <a:r>
              <a:rPr lang="ru-RU" sz="1200" b="1" u="sng" dirty="0" smtClean="0">
                <a:latin typeface="Segoe UI Semilight" panose="020B0402040204020203" pitchFamily="34" charset="0"/>
                <a:cs typeface="Segoe UI Semilight" panose="020B0402040204020203" pitchFamily="34" charset="0"/>
              </a:rPr>
              <a:t>зоне с меньшим вертикальным градиентом напора</a:t>
            </a:r>
            <a:r>
              <a:rPr lang="ru-RU" sz="1200" dirty="0" smtClean="0">
                <a:latin typeface="Segoe UI Semilight" panose="020B0402040204020203" pitchFamily="34" charset="0"/>
                <a:cs typeface="Segoe UI Semilight" panose="020B0402040204020203" pitchFamily="34" charset="0"/>
              </a:rPr>
              <a:t> диффузия в слабопроницаемых отложениях будет играть более важную роль.</a:t>
            </a:r>
          </a:p>
          <a:p>
            <a:pPr marL="285750" indent="-285750">
              <a:lnSpc>
                <a:spcPct val="150000"/>
              </a:lnSpc>
              <a:buFont typeface="Arial" panose="020B0604020202020204" pitchFamily="34" charset="0"/>
              <a:buChar char="•"/>
            </a:pPr>
            <a:r>
              <a:rPr lang="ru-RU" sz="1200" dirty="0" smtClean="0">
                <a:latin typeface="Segoe UI Semilight" panose="020B0402040204020203" pitchFamily="34" charset="0"/>
                <a:cs typeface="Segoe UI Semilight" panose="020B0402040204020203" pitchFamily="34" charset="0"/>
              </a:rPr>
              <a:t>Рекомендуемое значение </a:t>
            </a:r>
            <a:r>
              <a:rPr lang="ru-RU" sz="1200" b="1" u="sng" dirty="0" smtClean="0">
                <a:latin typeface="Segoe UI Semilight" panose="020B0402040204020203" pitchFamily="34" charset="0"/>
                <a:cs typeface="Segoe UI Semilight" panose="020B0402040204020203" pitchFamily="34" charset="0"/>
              </a:rPr>
              <a:t>коэффициента </a:t>
            </a:r>
            <a:r>
              <a:rPr lang="ru-RU" sz="1200" b="1" u="sng" dirty="0" err="1" smtClean="0">
                <a:latin typeface="Segoe UI Semilight" panose="020B0402040204020203" pitchFamily="34" charset="0"/>
                <a:cs typeface="Segoe UI Semilight" panose="020B0402040204020203" pitchFamily="34" charset="0"/>
              </a:rPr>
              <a:t>массообмена</a:t>
            </a:r>
            <a:r>
              <a:rPr lang="ru-RU" sz="1200" dirty="0" smtClean="0">
                <a:latin typeface="Segoe UI Semilight" panose="020B0402040204020203" pitchFamily="34" charset="0"/>
                <a:cs typeface="Segoe UI Semilight" panose="020B0402040204020203" pitchFamily="34" charset="0"/>
              </a:rPr>
              <a:t> для полигона СХК 6·10</a:t>
            </a:r>
            <a:r>
              <a:rPr lang="ru-RU" sz="1200" baseline="30000" dirty="0" smtClean="0">
                <a:latin typeface="Segoe UI Semilight" panose="020B0402040204020203" pitchFamily="34" charset="0"/>
                <a:cs typeface="Segoe UI Semilight" panose="020B0402040204020203" pitchFamily="34" charset="0"/>
              </a:rPr>
              <a:t>-8</a:t>
            </a:r>
            <a:r>
              <a:rPr lang="ru-RU" sz="1200" dirty="0" smtClean="0">
                <a:latin typeface="Segoe UI Semilight" panose="020B0402040204020203" pitchFamily="34" charset="0"/>
                <a:cs typeface="Segoe UI Semilight" panose="020B0402040204020203" pitchFamily="34" charset="0"/>
              </a:rPr>
              <a:t> сут</a:t>
            </a:r>
            <a:r>
              <a:rPr lang="ru-RU" sz="1200" baseline="30000" dirty="0" smtClean="0">
                <a:latin typeface="Segoe UI Semilight" panose="020B0402040204020203" pitchFamily="34" charset="0"/>
                <a:cs typeface="Segoe UI Semilight" panose="020B0402040204020203" pitchFamily="34" charset="0"/>
              </a:rPr>
              <a:t>-1</a:t>
            </a:r>
            <a:r>
              <a:rPr lang="ru-RU" sz="1200" dirty="0" smtClean="0">
                <a:latin typeface="Segoe UI Semilight" panose="020B0402040204020203" pitchFamily="34" charset="0"/>
                <a:cs typeface="Segoe UI Semilight" panose="020B0402040204020203" pitchFamily="34" charset="0"/>
              </a:rPr>
              <a:t>.</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39</a:t>
            </a:fld>
            <a:endParaRPr lang="ru-RU"/>
          </a:p>
        </p:txBody>
      </p:sp>
    </p:spTree>
    <p:extLst>
      <p:ext uri="{BB962C8B-B14F-4D97-AF65-F5344CB8AC3E}">
        <p14:creationId xmlns:p14="http://schemas.microsoft.com/office/powerpoint/2010/main" val="2470132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42</a:t>
            </a:fld>
            <a:endParaRPr lang="ru-RU"/>
          </a:p>
        </p:txBody>
      </p:sp>
    </p:spTree>
    <p:extLst>
      <p:ext uri="{BB962C8B-B14F-4D97-AF65-F5344CB8AC3E}">
        <p14:creationId xmlns:p14="http://schemas.microsoft.com/office/powerpoint/2010/main" val="1160933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63B9DFC-D767-4636-92ED-B7C88F0DE052}" type="slidenum">
              <a:rPr lang="ru-RU" smtClean="0"/>
              <a:t>45</a:t>
            </a:fld>
            <a:endParaRPr lang="ru-RU"/>
          </a:p>
        </p:txBody>
      </p:sp>
    </p:spTree>
    <p:extLst>
      <p:ext uri="{BB962C8B-B14F-4D97-AF65-F5344CB8AC3E}">
        <p14:creationId xmlns:p14="http://schemas.microsoft.com/office/powerpoint/2010/main" val="428878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Solid background in basic sciences </a:t>
            </a:r>
            <a:r>
              <a:rPr lang="en-US" sz="9600" dirty="0" smtClean="0">
                <a:solidFill>
                  <a:schemeClr val="bg2">
                    <a:lumMod val="25000"/>
                  </a:schemeClr>
                </a:solidFill>
                <a:latin typeface="Arial" panose="020B0604020202020204" pitchFamily="34" charset="0"/>
                <a:cs typeface="Arial" panose="020B0604020202020204" pitchFamily="34" charset="0"/>
              </a:rPr>
              <a:t>(courses are offered by leading schools of math, physics, chemistry of Moscow State University)</a:t>
            </a:r>
          </a:p>
          <a:p>
            <a:pPr>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Theoretical  background in basic Earth sciences</a:t>
            </a:r>
            <a:r>
              <a:rPr lang="en-US" sz="9600" dirty="0" smtClean="0">
                <a:solidFill>
                  <a:schemeClr val="bg2">
                    <a:lumMod val="25000"/>
                  </a:schemeClr>
                </a:solidFill>
                <a:latin typeface="Arial" panose="020B0604020202020204" pitchFamily="34" charset="0"/>
                <a:cs typeface="Arial" panose="020B0604020202020204" pitchFamily="34" charset="0"/>
              </a:rPr>
              <a:t>: physical geology, structural geology, </a:t>
            </a:r>
            <a:r>
              <a:rPr lang="en-US" sz="9600" dirty="0" err="1" smtClean="0">
                <a:solidFill>
                  <a:schemeClr val="bg2">
                    <a:lumMod val="25000"/>
                  </a:schemeClr>
                </a:solidFill>
                <a:latin typeface="Arial" panose="020B0604020202020204" pitchFamily="34" charset="0"/>
                <a:cs typeface="Arial" panose="020B0604020202020204" pitchFamily="34" charset="0"/>
              </a:rPr>
              <a:t>oil&amp;gas</a:t>
            </a:r>
            <a:r>
              <a:rPr lang="en-US" sz="9600" dirty="0" smtClean="0">
                <a:solidFill>
                  <a:schemeClr val="bg2">
                    <a:lumMod val="25000"/>
                  </a:schemeClr>
                </a:solidFill>
                <a:latin typeface="Arial" panose="020B0604020202020204" pitchFamily="34" charset="0"/>
                <a:cs typeface="Arial" panose="020B0604020202020204" pitchFamily="34" charset="0"/>
              </a:rPr>
              <a:t> geology, geochemistry, mineralogy, petrology, </a:t>
            </a:r>
            <a:r>
              <a:rPr lang="en-US" sz="9600" dirty="0" err="1" smtClean="0">
                <a:solidFill>
                  <a:schemeClr val="bg2">
                    <a:lumMod val="25000"/>
                  </a:schemeClr>
                </a:solidFill>
                <a:latin typeface="Arial" panose="020B0604020202020204" pitchFamily="34" charset="0"/>
                <a:cs typeface="Arial" panose="020B0604020202020204" pitchFamily="34" charset="0"/>
              </a:rPr>
              <a:t>geophycisics</a:t>
            </a:r>
            <a:r>
              <a:rPr lang="en-US" sz="9600" dirty="0" smtClean="0">
                <a:solidFill>
                  <a:schemeClr val="bg2">
                    <a:lumMod val="25000"/>
                  </a:schemeClr>
                </a:solidFill>
                <a:latin typeface="Arial" panose="020B0604020202020204" pitchFamily="34" charset="0"/>
                <a:cs typeface="Arial" panose="020B0604020202020204" pitchFamily="34" charset="0"/>
              </a:rPr>
              <a:t> </a:t>
            </a:r>
          </a:p>
          <a:p>
            <a:pPr>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Field summer camp </a:t>
            </a:r>
            <a:r>
              <a:rPr lang="en-US" sz="9600" dirty="0" smtClean="0">
                <a:solidFill>
                  <a:schemeClr val="bg2">
                    <a:lumMod val="25000"/>
                  </a:schemeClr>
                </a:solidFill>
                <a:latin typeface="Arial" panose="020B0604020202020204" pitchFamily="34" charset="0"/>
                <a:cs typeface="Arial" panose="020B0604020202020204" pitchFamily="34" charset="0"/>
              </a:rPr>
              <a:t>in Crimea for study geological processes (1</a:t>
            </a:r>
            <a:r>
              <a:rPr lang="en-US" sz="9600" baseline="30000" dirty="0" smtClean="0">
                <a:solidFill>
                  <a:schemeClr val="bg2">
                    <a:lumMod val="25000"/>
                  </a:schemeClr>
                </a:solidFill>
                <a:latin typeface="Arial" panose="020B0604020202020204" pitchFamily="34" charset="0"/>
                <a:cs typeface="Arial" panose="020B0604020202020204" pitchFamily="34" charset="0"/>
              </a:rPr>
              <a:t>st</a:t>
            </a:r>
            <a:r>
              <a:rPr lang="en-US" sz="9600" dirty="0" smtClean="0">
                <a:solidFill>
                  <a:schemeClr val="bg2">
                    <a:lumMod val="25000"/>
                  </a:schemeClr>
                </a:solidFill>
                <a:latin typeface="Arial" panose="020B0604020202020204" pitchFamily="34" charset="0"/>
                <a:cs typeface="Arial" panose="020B0604020202020204" pitchFamily="34" charset="0"/>
              </a:rPr>
              <a:t> field season) and geological mapping (2</a:t>
            </a:r>
            <a:r>
              <a:rPr lang="en-US" sz="9600" baseline="30000" dirty="0" smtClean="0">
                <a:solidFill>
                  <a:schemeClr val="bg2">
                    <a:lumMod val="25000"/>
                  </a:schemeClr>
                </a:solidFill>
                <a:latin typeface="Arial" panose="020B0604020202020204" pitchFamily="34" charset="0"/>
                <a:cs typeface="Arial" panose="020B0604020202020204" pitchFamily="34" charset="0"/>
              </a:rPr>
              <a:t>nd</a:t>
            </a:r>
            <a:r>
              <a:rPr lang="en-US" sz="9600" dirty="0" smtClean="0">
                <a:solidFill>
                  <a:schemeClr val="bg2">
                    <a:lumMod val="25000"/>
                  </a:schemeClr>
                </a:solidFill>
                <a:latin typeface="Arial" panose="020B0604020202020204" pitchFamily="34" charset="0"/>
                <a:cs typeface="Arial" panose="020B0604020202020204" pitchFamily="34" charset="0"/>
              </a:rPr>
              <a:t> field season),  etc. </a:t>
            </a:r>
          </a:p>
          <a:p>
            <a:pPr>
              <a:buClr>
                <a:schemeClr val="accent1">
                  <a:shade val="75000"/>
                </a:schemeClr>
              </a:buClr>
              <a:buFont typeface="Courier New" panose="02070309020205020404" pitchFamily="49" charset="0"/>
              <a:buChar char="o"/>
              <a:defRPr/>
            </a:pPr>
            <a:r>
              <a:rPr lang="en-US" sz="9600" dirty="0" smtClean="0">
                <a:solidFill>
                  <a:schemeClr val="bg2">
                    <a:lumMod val="25000"/>
                  </a:schemeClr>
                </a:solidFill>
                <a:latin typeface="Arial" panose="020B0604020202020204" pitchFamily="34" charset="0"/>
                <a:cs typeface="Arial" panose="020B0604020202020204" pitchFamily="34" charset="0"/>
              </a:rPr>
              <a:t>Special </a:t>
            </a:r>
            <a:r>
              <a:rPr lang="en-US" sz="9600" b="1" dirty="0" smtClean="0">
                <a:solidFill>
                  <a:schemeClr val="bg2">
                    <a:lumMod val="25000"/>
                  </a:schemeClr>
                </a:solidFill>
                <a:latin typeface="Arial" panose="020B0604020202020204" pitchFamily="34" charset="0"/>
                <a:cs typeface="Arial" panose="020B0604020202020204" pitchFamily="34" charset="0"/>
              </a:rPr>
              <a:t>training in hydrogeology,   engineering geology and </a:t>
            </a:r>
            <a:r>
              <a:rPr lang="en-US" sz="9600" b="1" dirty="0" err="1" smtClean="0">
                <a:solidFill>
                  <a:schemeClr val="bg2">
                    <a:lumMod val="25000"/>
                  </a:schemeClr>
                </a:solidFill>
                <a:latin typeface="Arial" panose="020B0604020202020204" pitchFamily="34" charset="0"/>
                <a:cs typeface="Arial" panose="020B0604020202020204" pitchFamily="34" charset="0"/>
              </a:rPr>
              <a:t>geocryology</a:t>
            </a:r>
            <a:r>
              <a:rPr lang="en-US" sz="9600" b="1" dirty="0" smtClean="0">
                <a:solidFill>
                  <a:schemeClr val="bg2">
                    <a:lumMod val="25000"/>
                  </a:schemeClr>
                </a:solidFill>
                <a:latin typeface="Arial" panose="020B0604020202020204" pitchFamily="34" charset="0"/>
                <a:cs typeface="Arial" panose="020B0604020202020204" pitchFamily="34" charset="0"/>
              </a:rPr>
              <a:t> </a:t>
            </a:r>
            <a:r>
              <a:rPr lang="en-US" sz="9600" dirty="0" smtClean="0">
                <a:solidFill>
                  <a:schemeClr val="bg2">
                    <a:lumMod val="25000"/>
                  </a:schemeClr>
                </a:solidFill>
                <a:latin typeface="Arial" panose="020B0604020202020204" pitchFamily="34" charset="0"/>
                <a:cs typeface="Arial" panose="020B0604020202020204" pitchFamily="34" charset="0"/>
              </a:rPr>
              <a:t>including summer field camp in </a:t>
            </a:r>
            <a:r>
              <a:rPr lang="en-US" sz="9600" dirty="0" err="1" smtClean="0">
                <a:solidFill>
                  <a:schemeClr val="bg2">
                    <a:lumMod val="25000"/>
                  </a:schemeClr>
                </a:solidFill>
                <a:latin typeface="Arial" panose="020B0604020202020204" pitchFamily="34" charset="0"/>
                <a:cs typeface="Arial" panose="020B0604020202020204" pitchFamily="34" charset="0"/>
              </a:rPr>
              <a:t>Zvenigorod</a:t>
            </a:r>
            <a:r>
              <a:rPr lang="en-US" sz="9600" dirty="0" smtClean="0">
                <a:solidFill>
                  <a:schemeClr val="bg2">
                    <a:lumMod val="25000"/>
                  </a:schemeClr>
                </a:solidFill>
                <a:latin typeface="Arial" panose="020B0604020202020204" pitchFamily="34" charset="0"/>
                <a:cs typeface="Arial" panose="020B0604020202020204" pitchFamily="34" charset="0"/>
              </a:rPr>
              <a:t> for  study of field methods of research</a:t>
            </a:r>
            <a:endParaRPr lang="en-US" sz="9600" b="1" dirty="0" smtClean="0">
              <a:solidFill>
                <a:schemeClr val="bg2">
                  <a:lumMod val="25000"/>
                </a:schemeClr>
              </a:solidFill>
              <a:latin typeface="Arial" panose="020B0604020202020204" pitchFamily="34" charset="0"/>
              <a:cs typeface="Arial" panose="020B0604020202020204" pitchFamily="34" charset="0"/>
            </a:endParaRPr>
          </a:p>
          <a:p>
            <a:pPr>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Advanced study of hydrogeology</a:t>
            </a:r>
            <a:r>
              <a:rPr lang="en-US" sz="9600" dirty="0" smtClean="0">
                <a:solidFill>
                  <a:schemeClr val="bg2">
                    <a:lumMod val="25000"/>
                  </a:schemeClr>
                </a:solidFill>
                <a:latin typeface="Arial" panose="020B0604020202020204" pitchFamily="34" charset="0"/>
                <a:cs typeface="Arial" panose="020B0604020202020204" pitchFamily="34" charset="0"/>
              </a:rPr>
              <a:t>: subsurface </a:t>
            </a:r>
            <a:r>
              <a:rPr lang="en-US" sz="9600" dirty="0" err="1" smtClean="0">
                <a:solidFill>
                  <a:schemeClr val="bg2">
                    <a:lumMod val="25000"/>
                  </a:schemeClr>
                </a:solidFill>
                <a:latin typeface="Arial" panose="020B0604020202020204" pitchFamily="34" charset="0"/>
                <a:cs typeface="Arial" panose="020B0604020202020204" pitchFamily="34" charset="0"/>
              </a:rPr>
              <a:t>flow&amp;transport</a:t>
            </a:r>
            <a:r>
              <a:rPr lang="en-US" sz="9600" dirty="0" smtClean="0">
                <a:solidFill>
                  <a:schemeClr val="bg2">
                    <a:lumMod val="25000"/>
                  </a:schemeClr>
                </a:solidFill>
                <a:latin typeface="Arial" panose="020B0604020202020204" pitchFamily="34" charset="0"/>
                <a:cs typeface="Arial" panose="020B0604020202020204" pitchFamily="34" charset="0"/>
              </a:rPr>
              <a:t> theory and simulation, </a:t>
            </a:r>
            <a:r>
              <a:rPr lang="en-US" sz="9600" dirty="0" err="1" smtClean="0">
                <a:solidFill>
                  <a:schemeClr val="bg2">
                    <a:lumMod val="25000"/>
                  </a:schemeClr>
                </a:solidFill>
                <a:latin typeface="Arial" panose="020B0604020202020204" pitchFamily="34" charset="0"/>
                <a:cs typeface="Arial" panose="020B0604020202020204" pitchFamily="34" charset="0"/>
              </a:rPr>
              <a:t>hydrogeochemistry</a:t>
            </a:r>
            <a:r>
              <a:rPr lang="en-US" sz="9600" dirty="0" smtClean="0">
                <a:solidFill>
                  <a:schemeClr val="bg2">
                    <a:lumMod val="25000"/>
                  </a:schemeClr>
                </a:solidFill>
                <a:latin typeface="Arial" panose="020B0604020202020204" pitchFamily="34" charset="0"/>
                <a:cs typeface="Arial" panose="020B0604020202020204" pitchFamily="34" charset="0"/>
              </a:rPr>
              <a:t>,  field methods of hydrogeological research</a:t>
            </a:r>
          </a:p>
          <a:p>
            <a:pPr>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Summer practice </a:t>
            </a:r>
            <a:r>
              <a:rPr lang="en-US" sz="9600" dirty="0" smtClean="0">
                <a:solidFill>
                  <a:schemeClr val="bg2">
                    <a:lumMod val="25000"/>
                  </a:schemeClr>
                </a:solidFill>
                <a:latin typeface="Arial" panose="020B0604020202020204" pitchFamily="34" charset="0"/>
                <a:cs typeface="Arial" panose="020B0604020202020204" pitchFamily="34" charset="0"/>
              </a:rPr>
              <a:t>in scientific or commercial organization for training and collection materials for research for degree work</a:t>
            </a:r>
          </a:p>
          <a:p>
            <a:pPr lvl="1" eaLnBrk="1" fontAlgn="auto" hangingPunct="1">
              <a:spcAft>
                <a:spcPts val="0"/>
              </a:spcAft>
              <a:buFont typeface="Courier New" panose="02070309020205020404" pitchFamily="49" charset="0"/>
              <a:buChar char="o"/>
              <a:defRPr/>
            </a:pP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5</a:t>
            </a:fld>
            <a:endParaRPr lang="ru-RU"/>
          </a:p>
        </p:txBody>
      </p:sp>
    </p:spTree>
    <p:extLst>
      <p:ext uri="{BB962C8B-B14F-4D97-AF65-F5344CB8AC3E}">
        <p14:creationId xmlns:p14="http://schemas.microsoft.com/office/powerpoint/2010/main" val="8720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8CD7F53C-A50B-4C2D-AD7F-6C0BA77C59FE}" type="slidenum">
              <a:rPr lang="de-DE" smtClean="0"/>
              <a:pPr/>
              <a:t>8</a:t>
            </a:fld>
            <a:endParaRPr lang="de-DE"/>
          </a:p>
        </p:txBody>
      </p:sp>
    </p:spTree>
    <p:extLst>
      <p:ext uri="{BB962C8B-B14F-4D97-AF65-F5344CB8AC3E}">
        <p14:creationId xmlns:p14="http://schemas.microsoft.com/office/powerpoint/2010/main" val="330930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8CD7F53C-A50B-4C2D-AD7F-6C0BA77C59FE}" type="slidenum">
              <a:rPr lang="de-DE" smtClean="0"/>
              <a:pPr/>
              <a:t>9</a:t>
            </a:fld>
            <a:endParaRPr lang="de-DE"/>
          </a:p>
        </p:txBody>
      </p:sp>
    </p:spTree>
    <p:extLst>
      <p:ext uri="{BB962C8B-B14F-4D97-AF65-F5344CB8AC3E}">
        <p14:creationId xmlns:p14="http://schemas.microsoft.com/office/powerpoint/2010/main" val="408866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Sharp drop in flow rate indicates high permeability zones</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10</a:t>
            </a:fld>
            <a:endParaRPr lang="ru-RU"/>
          </a:p>
        </p:txBody>
      </p:sp>
    </p:spTree>
    <p:extLst>
      <p:ext uri="{BB962C8B-B14F-4D97-AF65-F5344CB8AC3E}">
        <p14:creationId xmlns:p14="http://schemas.microsoft.com/office/powerpoint/2010/main" val="2618706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indicates high permeability zones</a:t>
            </a:r>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12</a:t>
            </a:fld>
            <a:endParaRPr lang="ru-RU"/>
          </a:p>
        </p:txBody>
      </p:sp>
    </p:spTree>
    <p:extLst>
      <p:ext uri="{BB962C8B-B14F-4D97-AF65-F5344CB8AC3E}">
        <p14:creationId xmlns:p14="http://schemas.microsoft.com/office/powerpoint/2010/main" val="2573453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eaLnBrk="1" fontAlgn="auto" hangingPunct="1">
              <a:spcAft>
                <a:spcPts val="0"/>
              </a:spcAft>
              <a:buClr>
                <a:schemeClr val="accent1">
                  <a:shade val="75000"/>
                </a:schemeClr>
              </a:buClr>
              <a:buFont typeface="Courier New" panose="02070309020205020404" pitchFamily="49" charset="0"/>
              <a:buChar char="o"/>
              <a:defRPr/>
            </a:pPr>
            <a:r>
              <a:rPr lang="en-US" dirty="0" smtClean="0">
                <a:solidFill>
                  <a:schemeClr val="bg2">
                    <a:lumMod val="25000"/>
                  </a:schemeClr>
                </a:solidFill>
                <a:latin typeface="Arial" panose="020B0604020202020204" pitchFamily="34" charset="0"/>
                <a:cs typeface="Arial" panose="020B0604020202020204" pitchFamily="34" charset="0"/>
              </a:rPr>
              <a:t>E.O. Lawrence Berkeley National Laboratory, USA – more than 10 years joint research in contaminant transport study</a:t>
            </a:r>
          </a:p>
          <a:p>
            <a:pPr eaLnBrk="1" fontAlgn="auto" hangingPunct="1">
              <a:spcAft>
                <a:spcPts val="0"/>
              </a:spcAft>
              <a:buClr>
                <a:schemeClr val="accent1">
                  <a:shade val="75000"/>
                </a:schemeClr>
              </a:buClr>
              <a:buFont typeface="Courier New" panose="02070309020205020404" pitchFamily="49" charset="0"/>
              <a:buChar char="o"/>
              <a:defRPr/>
            </a:pPr>
            <a:r>
              <a:rPr lang="en-US" dirty="0" smtClean="0">
                <a:solidFill>
                  <a:schemeClr val="bg2">
                    <a:lumMod val="25000"/>
                  </a:schemeClr>
                </a:solidFill>
                <a:latin typeface="Arial" panose="020B0604020202020204" pitchFamily="34" charset="0"/>
                <a:cs typeface="Arial" panose="020B0604020202020204" pitchFamily="34" charset="0"/>
              </a:rPr>
              <a:t>University Nancy, France - educational program </a:t>
            </a:r>
          </a:p>
          <a:p>
            <a:pPr eaLnBrk="1" fontAlgn="auto" hangingPunct="1">
              <a:spcAft>
                <a:spcPts val="0"/>
              </a:spcAft>
              <a:buClr>
                <a:schemeClr val="accent1">
                  <a:shade val="75000"/>
                </a:schemeClr>
              </a:buClr>
              <a:buFont typeface="Courier New" panose="02070309020205020404" pitchFamily="49" charset="0"/>
              <a:buChar char="o"/>
              <a:defRPr/>
            </a:pPr>
            <a:r>
              <a:rPr lang="en-US" dirty="0" smtClean="0">
                <a:solidFill>
                  <a:schemeClr val="bg2">
                    <a:lumMod val="25000"/>
                  </a:schemeClr>
                </a:solidFill>
                <a:latin typeface="Arial" panose="020B0604020202020204" pitchFamily="34" charset="0"/>
                <a:cs typeface="Arial" panose="020B0604020202020204" pitchFamily="34" charset="0"/>
              </a:rPr>
              <a:t>Utrecht University, the Nederland – cooperation in dense groundwater flow study and student exchange</a:t>
            </a:r>
          </a:p>
          <a:p>
            <a:pPr eaLnBrk="1" fontAlgn="auto" hangingPunct="1">
              <a:spcAft>
                <a:spcPts val="0"/>
              </a:spcAft>
              <a:buClr>
                <a:schemeClr val="accent1">
                  <a:shade val="75000"/>
                </a:schemeClr>
              </a:buClr>
              <a:buFont typeface="Courier New" panose="02070309020205020404" pitchFamily="49" charset="0"/>
              <a:buChar char="o"/>
              <a:defRPr/>
            </a:pPr>
            <a:r>
              <a:rPr lang="en-US" dirty="0" smtClean="0">
                <a:solidFill>
                  <a:schemeClr val="bg2">
                    <a:lumMod val="25000"/>
                  </a:schemeClr>
                </a:solidFill>
                <a:latin typeface="Arial" panose="020B0604020202020204" pitchFamily="34" charset="0"/>
                <a:cs typeface="Arial" panose="020B0604020202020204" pitchFamily="34" charset="0"/>
              </a:rPr>
              <a:t>Scripps Institution of oceanography, UC San Diego, USA –climate change impact on groundwater</a:t>
            </a:r>
          </a:p>
          <a:p>
            <a:pPr eaLnBrk="1" fontAlgn="auto" hangingPunct="1">
              <a:spcAft>
                <a:spcPts val="0"/>
              </a:spcAft>
              <a:buClr>
                <a:schemeClr val="accent1">
                  <a:shade val="75000"/>
                </a:schemeClr>
              </a:buClr>
              <a:buFont typeface="Courier New" panose="02070309020205020404" pitchFamily="49" charset="0"/>
              <a:buChar char="o"/>
              <a:defRPr/>
            </a:pPr>
            <a:r>
              <a:rPr lang="en-US" dirty="0" smtClean="0">
                <a:solidFill>
                  <a:schemeClr val="bg2">
                    <a:lumMod val="25000"/>
                  </a:schemeClr>
                </a:solidFill>
                <a:latin typeface="Arial" panose="020B0604020202020204" pitchFamily="34" charset="0"/>
                <a:cs typeface="Arial" panose="020B0604020202020204" pitchFamily="34" charset="0"/>
              </a:rPr>
              <a:t>Institute of Geography and Natural resources  of Chinese  Academy of Sciences joint project for water resources study</a:t>
            </a:r>
            <a:endParaRPr lang="en-US" dirty="0" smtClean="0">
              <a:solidFill>
                <a:schemeClr val="bg2">
                  <a:lumMod val="25000"/>
                </a:schemeClr>
              </a:solidFill>
            </a:endParaRPr>
          </a:p>
          <a:p>
            <a:endParaRPr lang="ru-RU" dirty="0"/>
          </a:p>
        </p:txBody>
      </p:sp>
      <p:sp>
        <p:nvSpPr>
          <p:cNvPr id="4" name="Номер слайда 3"/>
          <p:cNvSpPr>
            <a:spLocks noGrp="1"/>
          </p:cNvSpPr>
          <p:nvPr>
            <p:ph type="sldNum" sz="quarter" idx="10"/>
          </p:nvPr>
        </p:nvSpPr>
        <p:spPr/>
        <p:txBody>
          <a:bodyPr/>
          <a:lstStyle/>
          <a:p>
            <a:fld id="{563B9DFC-D767-4636-92ED-B7C88F0DE052}" type="slidenum">
              <a:rPr lang="ru-RU" smtClean="0"/>
              <a:t>13</a:t>
            </a:fld>
            <a:endParaRPr lang="ru-RU"/>
          </a:p>
        </p:txBody>
      </p:sp>
    </p:spTree>
    <p:extLst>
      <p:ext uri="{BB962C8B-B14F-4D97-AF65-F5344CB8AC3E}">
        <p14:creationId xmlns:p14="http://schemas.microsoft.com/office/powerpoint/2010/main" val="145661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A53168-0649-4DCD-9309-AFB9AC987826}" type="datetimeFigureOut">
              <a:rPr lang="ru-RU" smtClean="0"/>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318417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A53168-0649-4DCD-9309-AFB9AC987826}" type="datetimeFigureOut">
              <a:rPr lang="ru-RU" smtClean="0"/>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3738041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A53168-0649-4DCD-9309-AFB9AC987826}" type="datetimeFigureOut">
              <a:rPr lang="ru-RU" smtClean="0"/>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129862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A53168-0649-4DCD-9309-AFB9AC987826}" type="datetimeFigureOut">
              <a:rPr lang="ru-RU" smtClean="0"/>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258115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A53168-0649-4DCD-9309-AFB9AC987826}" type="datetimeFigureOut">
              <a:rPr lang="ru-RU" smtClean="0"/>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211554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A53168-0649-4DCD-9309-AFB9AC987826}" type="datetimeFigureOut">
              <a:rPr lang="ru-RU" smtClean="0"/>
              <a:t>28.02.2019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408362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A53168-0649-4DCD-9309-AFB9AC987826}" type="datetimeFigureOut">
              <a:rPr lang="ru-RU" smtClean="0"/>
              <a:t>28.02.2019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313516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A53168-0649-4DCD-9309-AFB9AC987826}" type="datetimeFigureOut">
              <a:rPr lang="ru-RU" smtClean="0"/>
              <a:t>28.02.2019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407870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A53168-0649-4DCD-9309-AFB9AC987826}" type="datetimeFigureOut">
              <a:rPr lang="ru-RU" smtClean="0"/>
              <a:t>28.02.2019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226332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A53168-0649-4DCD-9309-AFB9AC987826}" type="datetimeFigureOut">
              <a:rPr lang="ru-RU" smtClean="0"/>
              <a:t>28.02.2019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242309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A53168-0649-4DCD-9309-AFB9AC987826}" type="datetimeFigureOut">
              <a:rPr lang="ru-RU" smtClean="0"/>
              <a:t>28.02.2019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799AE8-1597-4C17-B6DD-F6D19CBFBBFA}" type="slidenum">
              <a:rPr lang="ru-RU" smtClean="0"/>
              <a:t>‹#›</a:t>
            </a:fld>
            <a:endParaRPr lang="ru-RU"/>
          </a:p>
        </p:txBody>
      </p:sp>
    </p:spTree>
    <p:extLst>
      <p:ext uri="{BB962C8B-B14F-4D97-AF65-F5344CB8AC3E}">
        <p14:creationId xmlns:p14="http://schemas.microsoft.com/office/powerpoint/2010/main" val="163740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53168-0649-4DCD-9309-AFB9AC987826}" type="datetimeFigureOut">
              <a:rPr lang="ru-RU" smtClean="0"/>
              <a:t>28.02.2019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99AE8-1597-4C17-B6DD-F6D19CBFBBFA}" type="slidenum">
              <a:rPr lang="ru-RU" smtClean="0"/>
              <a:t>‹#›</a:t>
            </a:fld>
            <a:endParaRPr lang="ru-RU"/>
          </a:p>
        </p:txBody>
      </p:sp>
    </p:spTree>
    <p:extLst>
      <p:ext uri="{BB962C8B-B14F-4D97-AF65-F5344CB8AC3E}">
        <p14:creationId xmlns:p14="http://schemas.microsoft.com/office/powerpoint/2010/main" val="382289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1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10" Type="http://schemas.openxmlformats.org/officeDocument/2006/relationships/image" Target="../media/image34.wmf"/><Relationship Id="rId4" Type="http://schemas.openxmlformats.org/officeDocument/2006/relationships/image" Target="../media/image35.png"/><Relationship Id="rId9"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9.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3.png"/><Relationship Id="rId11" Type="http://schemas.openxmlformats.org/officeDocument/2006/relationships/image" Target="../media/image42.wmf"/><Relationship Id="rId5" Type="http://schemas.openxmlformats.org/officeDocument/2006/relationships/image" Target="../media/image40.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41.wmf"/></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21.xml"/><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5.wmf"/><Relationship Id="rId5" Type="http://schemas.openxmlformats.org/officeDocument/2006/relationships/oleObject" Target="../embeddings/oleObject7.bin"/><Relationship Id="rId10" Type="http://schemas.openxmlformats.org/officeDocument/2006/relationships/image" Target="../media/image47.wmf"/><Relationship Id="rId4" Type="http://schemas.openxmlformats.org/officeDocument/2006/relationships/image" Target="../media/image48.png"/><Relationship Id="rId9"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5.png"/><Relationship Id="rId5" Type="http://schemas.openxmlformats.org/officeDocument/2006/relationships/image" Target="../media/image54.wmf"/><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4.wmf"/><Relationship Id="rId5" Type="http://schemas.openxmlformats.org/officeDocument/2006/relationships/oleObject" Target="../embeddings/oleObject11.bin"/><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30.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6.wmf"/><Relationship Id="rId5" Type="http://schemas.openxmlformats.org/officeDocument/2006/relationships/oleObject" Target="../embeddings/oleObject12.bin"/><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notesSlide" Target="../notesSlides/notesSlide32.xml"/><Relationship Id="rId7" Type="http://schemas.openxmlformats.org/officeDocument/2006/relationships/image" Target="../media/image69.wmf"/><Relationship Id="rId12" Type="http://schemas.openxmlformats.org/officeDocument/2006/relationships/image" Target="../media/image70.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4.bin"/><Relationship Id="rId11" Type="http://schemas.openxmlformats.org/officeDocument/2006/relationships/oleObject" Target="../embeddings/oleObject15.bin"/><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25.emf"/><Relationship Id="rId9" Type="http://schemas.openxmlformats.org/officeDocument/2006/relationships/image" Target="../media/image73.wmf"/></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590.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80.gif"/><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3.jpeg"/><Relationship Id="rId5" Type="http://schemas.openxmlformats.org/officeDocument/2006/relationships/image" Target="../media/image82.emf"/><Relationship Id="rId10" Type="http://schemas.openxmlformats.org/officeDocument/2006/relationships/image" Target="../media/image79.wmf"/><Relationship Id="rId4" Type="http://schemas.openxmlformats.org/officeDocument/2006/relationships/image" Target="../media/image81.jpeg"/><Relationship Id="rId9" Type="http://schemas.openxmlformats.org/officeDocument/2006/relationships/oleObject" Target="../embeddings/oleObject17.bin"/></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gif"/><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emf"/><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4.png"/><Relationship Id="rId4" Type="http://schemas.openxmlformats.org/officeDocument/2006/relationships/image" Target="../media/image93.emf"/></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95.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99.jpeg"/><Relationship Id="rId11" Type="http://schemas.openxmlformats.org/officeDocument/2006/relationships/oleObject" Target="../embeddings/oleObject18.bin"/><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png"/><Relationship Id="rId9" Type="http://schemas.openxmlformats.org/officeDocument/2006/relationships/image" Target="../media/image10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china_sept_2011\tmp\mgu.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22718"/>
            <a:ext cx="9144000" cy="5878532"/>
          </a:xfrm>
          <a:prstGeom prst="rect">
            <a:avLst/>
          </a:prstGeom>
          <a:noFill/>
        </p:spPr>
        <p:txBody>
          <a:bodyPr wrap="square" rtlCol="0">
            <a:spAutoFit/>
          </a:bodyPr>
          <a:lstStyle/>
          <a:p>
            <a:pPr algn="ctr"/>
            <a:r>
              <a:rPr lang="en-US" sz="2400" dirty="0" err="1" smtClean="0">
                <a:latin typeface="Segoe UI Semilight" panose="020B0402040204020203" pitchFamily="34" charset="0"/>
                <a:cs typeface="Segoe UI Semilight" panose="020B0402040204020203" pitchFamily="34" charset="0"/>
              </a:rPr>
              <a:t>Lomonosov</a:t>
            </a:r>
            <a:r>
              <a:rPr lang="en-US" sz="2400" dirty="0" smtClean="0">
                <a:latin typeface="Segoe UI Semilight" panose="020B0402040204020203" pitchFamily="34" charset="0"/>
                <a:cs typeface="Segoe UI Semilight" panose="020B0402040204020203" pitchFamily="34" charset="0"/>
              </a:rPr>
              <a:t> Moscow State </a:t>
            </a:r>
            <a:r>
              <a:rPr lang="en-US" sz="2400" dirty="0">
                <a:latin typeface="Segoe UI Semilight" panose="020B0402040204020203" pitchFamily="34" charset="0"/>
                <a:cs typeface="Segoe UI Semilight" panose="020B0402040204020203" pitchFamily="34" charset="0"/>
              </a:rPr>
              <a:t>U</a:t>
            </a:r>
            <a:r>
              <a:rPr lang="en-US" sz="2400" dirty="0" smtClean="0">
                <a:latin typeface="Segoe UI Semilight" panose="020B0402040204020203" pitchFamily="34" charset="0"/>
                <a:cs typeface="Segoe UI Semilight" panose="020B0402040204020203" pitchFamily="34" charset="0"/>
              </a:rPr>
              <a:t>niversity</a:t>
            </a:r>
            <a:endParaRPr lang="ru-RU" sz="2400" dirty="0" smtClean="0">
              <a:latin typeface="Segoe UI Semilight" panose="020B0402040204020203" pitchFamily="34" charset="0"/>
              <a:cs typeface="Segoe UI Semilight" panose="020B0402040204020203" pitchFamily="34" charset="0"/>
            </a:endParaRPr>
          </a:p>
          <a:p>
            <a:pPr algn="ctr"/>
            <a:endParaRPr lang="en-US" sz="2000" dirty="0" smtClean="0">
              <a:latin typeface="Segoe UI Semilight" panose="020B0402040204020203" pitchFamily="34" charset="0"/>
              <a:cs typeface="Segoe UI Semilight" panose="020B0402040204020203" pitchFamily="34" charset="0"/>
            </a:endParaRPr>
          </a:p>
          <a:p>
            <a:pPr algn="ctr"/>
            <a:endParaRPr lang="ru-RU" sz="2000" dirty="0">
              <a:latin typeface="Segoe UI Semilight" panose="020B0402040204020203" pitchFamily="34" charset="0"/>
              <a:cs typeface="Segoe UI Semilight" panose="020B0402040204020203" pitchFamily="34" charset="0"/>
            </a:endParaRPr>
          </a:p>
          <a:p>
            <a:pPr algn="ctr"/>
            <a:r>
              <a:rPr lang="en-US" sz="2400" b="1" dirty="0" smtClean="0">
                <a:latin typeface="Segoe UI Semilight" panose="020B0402040204020203" pitchFamily="34" charset="0"/>
                <a:cs typeface="Segoe UI Semilight" panose="020B0402040204020203" pitchFamily="34" charset="0"/>
              </a:rPr>
              <a:t>Dr</a:t>
            </a:r>
            <a:r>
              <a:rPr lang="en-US" sz="2400" b="1" dirty="0">
                <a:latin typeface="Segoe UI Semilight" panose="020B0402040204020203" pitchFamily="34" charset="0"/>
                <a:cs typeface="Segoe UI Semilight" panose="020B0402040204020203" pitchFamily="34" charset="0"/>
              </a:rPr>
              <a:t>.</a:t>
            </a:r>
            <a:r>
              <a:rPr lang="ru-RU" sz="2400" b="1" dirty="0" smtClean="0">
                <a:latin typeface="Segoe UI Semilight" panose="020B0402040204020203" pitchFamily="34" charset="0"/>
                <a:cs typeface="Segoe UI Semilight" panose="020B0402040204020203" pitchFamily="34" charset="0"/>
              </a:rPr>
              <a:t> </a:t>
            </a:r>
            <a:r>
              <a:rPr lang="en-US" sz="2400" b="1" dirty="0" smtClean="0">
                <a:latin typeface="Segoe UI Semilight" panose="020B0402040204020203" pitchFamily="34" charset="0"/>
                <a:cs typeface="Segoe UI Semilight" panose="020B0402040204020203" pitchFamily="34" charset="0"/>
              </a:rPr>
              <a:t>Lekhov Vladimir</a:t>
            </a:r>
          </a:p>
          <a:p>
            <a:pPr algn="ctr"/>
            <a:r>
              <a:rPr lang="en-US" sz="2400" dirty="0" smtClean="0">
                <a:latin typeface="Segoe UI Semilight" panose="020B0402040204020203" pitchFamily="34" charset="0"/>
                <a:cs typeface="Segoe UI Semilight" panose="020B0402040204020203" pitchFamily="34" charset="0"/>
              </a:rPr>
              <a:t>v</a:t>
            </a:r>
            <a:r>
              <a:rPr lang="ru-RU" sz="2400" dirty="0" smtClean="0">
                <a:latin typeface="Segoe UI Semilight" panose="020B0402040204020203" pitchFamily="34" charset="0"/>
                <a:cs typeface="Segoe UI Semilight" panose="020B0402040204020203" pitchFamily="34" charset="0"/>
              </a:rPr>
              <a:t>.</a:t>
            </a:r>
            <a:r>
              <a:rPr lang="en-US" sz="2400" dirty="0" smtClean="0">
                <a:latin typeface="Segoe UI Semilight" panose="020B0402040204020203" pitchFamily="34" charset="0"/>
                <a:cs typeface="Segoe UI Semilight" panose="020B0402040204020203" pitchFamily="34" charset="0"/>
              </a:rPr>
              <a:t>Lekhov@gmail.com</a:t>
            </a:r>
            <a:endParaRPr lang="ru-RU" sz="2400" dirty="0">
              <a:latin typeface="Segoe UI Semilight" panose="020B0402040204020203" pitchFamily="34" charset="0"/>
              <a:cs typeface="Segoe UI Semilight" panose="020B0402040204020203" pitchFamily="34" charset="0"/>
            </a:endParaRPr>
          </a:p>
          <a:p>
            <a:pPr algn="ctr"/>
            <a:endParaRPr lang="en-US" sz="2000" b="1" dirty="0" smtClean="0">
              <a:solidFill>
                <a:prstClr val="black"/>
              </a:solidFill>
              <a:latin typeface="Segoe UI Semilight" panose="020B0402040204020203" pitchFamily="34" charset="0"/>
              <a:cs typeface="Segoe UI Semilight" panose="020B0402040204020203" pitchFamily="34" charset="0"/>
            </a:endParaRPr>
          </a:p>
          <a:p>
            <a:pPr algn="ctr"/>
            <a:endParaRPr lang="ru-RU" sz="2000" b="1" dirty="0" smtClean="0">
              <a:solidFill>
                <a:prstClr val="black"/>
              </a:solidFill>
              <a:latin typeface="Segoe UI Semilight" panose="020B0402040204020203" pitchFamily="34" charset="0"/>
              <a:cs typeface="Segoe UI Semilight" panose="020B0402040204020203" pitchFamily="34" charset="0"/>
            </a:endParaRPr>
          </a:p>
          <a:p>
            <a:pPr algn="ctr"/>
            <a:r>
              <a:rPr lang="en-US" sz="2400" b="1" dirty="0">
                <a:solidFill>
                  <a:prstClr val="black"/>
                </a:solidFill>
                <a:latin typeface="Segoe UI Semilight" panose="020B0402040204020203" pitchFamily="34" charset="0"/>
                <a:cs typeface="Segoe UI Semilight" panose="020B0402040204020203" pitchFamily="34" charset="0"/>
              </a:rPr>
              <a:t>EXPERIMENTAL STUDY AND SIMULATION OF DIFFUSION TRANSPORT OF POLLUTION IN HETEROGENEOUS </a:t>
            </a:r>
            <a:r>
              <a:rPr lang="en-US" sz="2400" b="1" dirty="0" smtClean="0">
                <a:solidFill>
                  <a:prstClr val="black"/>
                </a:solidFill>
                <a:latin typeface="Segoe UI Semilight" panose="020B0402040204020203" pitchFamily="34" charset="0"/>
                <a:cs typeface="Segoe UI Semilight" panose="020B0402040204020203" pitchFamily="34" charset="0"/>
              </a:rPr>
              <a:t>FORMATIONS</a:t>
            </a:r>
          </a:p>
          <a:p>
            <a:pPr algn="ctr"/>
            <a:endParaRPr lang="en-US" sz="2400" b="1" dirty="0" smtClean="0">
              <a:solidFill>
                <a:prstClr val="black"/>
              </a:solidFill>
              <a:latin typeface="Segoe UI Semilight" panose="020B0402040204020203" pitchFamily="34" charset="0"/>
              <a:cs typeface="Segoe UI Semilight" panose="020B0402040204020203" pitchFamily="34" charset="0"/>
            </a:endParaRPr>
          </a:p>
          <a:p>
            <a:pPr algn="ctr"/>
            <a:r>
              <a:rPr lang="en-US" sz="2400" b="1" dirty="0" smtClean="0">
                <a:solidFill>
                  <a:prstClr val="black"/>
                </a:solidFill>
                <a:latin typeface="Segoe UI Semilight" panose="020B0402040204020203" pitchFamily="34" charset="0"/>
                <a:cs typeface="Segoe UI Semilight" panose="020B0402040204020203" pitchFamily="34" charset="0"/>
              </a:rPr>
              <a:t>AND</a:t>
            </a:r>
          </a:p>
          <a:p>
            <a:pPr algn="ctr"/>
            <a:endParaRPr lang="en-US" sz="2400" b="1" dirty="0" smtClean="0">
              <a:solidFill>
                <a:prstClr val="black"/>
              </a:solidFill>
              <a:latin typeface="Segoe UI Semilight" panose="020B0402040204020203" pitchFamily="34" charset="0"/>
              <a:cs typeface="Segoe UI Semilight" panose="020B0402040204020203" pitchFamily="34" charset="0"/>
            </a:endParaRPr>
          </a:p>
          <a:p>
            <a:pPr algn="ctr"/>
            <a:r>
              <a:rPr lang="en-US" sz="2400" b="1" dirty="0" smtClean="0">
                <a:latin typeface="Segoe UI Semilight" panose="020B0402040204020203" pitchFamily="34" charset="0"/>
                <a:cs typeface="Segoe UI Semilight" panose="020B0402040204020203" pitchFamily="34" charset="0"/>
              </a:rPr>
              <a:t>HYDROGEOLOGY IN MOSCOW STATE UNIVERSITY</a:t>
            </a:r>
            <a:endParaRPr lang="en-US" sz="2400" b="1" dirty="0" smtClean="0">
              <a:solidFill>
                <a:prstClr val="black"/>
              </a:solidFill>
              <a:latin typeface="Segoe UI Semilight" panose="020B0402040204020203" pitchFamily="34" charset="0"/>
              <a:cs typeface="Segoe UI Semilight" panose="020B0402040204020203" pitchFamily="34" charset="0"/>
            </a:endParaRPr>
          </a:p>
          <a:p>
            <a:pPr algn="ctr"/>
            <a:endParaRPr lang="ru-RU" sz="2000" b="1" dirty="0">
              <a:solidFill>
                <a:prstClr val="black"/>
              </a:solidFill>
              <a:latin typeface="Segoe UI Semilight" panose="020B0402040204020203" pitchFamily="34" charset="0"/>
              <a:cs typeface="Segoe UI Semilight" panose="020B0402040204020203" pitchFamily="34" charset="0"/>
            </a:endParaRPr>
          </a:p>
          <a:p>
            <a:pPr algn="ctr"/>
            <a:endParaRPr lang="en-US" sz="2000" dirty="0" smtClean="0">
              <a:latin typeface="Segoe UI Semilight" panose="020B0402040204020203" pitchFamily="34" charset="0"/>
              <a:cs typeface="Segoe UI Semilight" panose="020B0402040204020203" pitchFamily="34" charset="0"/>
            </a:endParaRPr>
          </a:p>
          <a:p>
            <a:pPr algn="ctr"/>
            <a:endParaRPr lang="ru-RU" sz="2000" dirty="0">
              <a:latin typeface="Segoe UI Semilight" panose="020B0402040204020203" pitchFamily="34" charset="0"/>
              <a:cs typeface="Segoe UI Semilight" panose="020B0402040204020203" pitchFamily="34" charset="0"/>
            </a:endParaRPr>
          </a:p>
          <a:p>
            <a:pPr algn="ctr"/>
            <a:r>
              <a:rPr lang="en-US" sz="2000" dirty="0" smtClean="0">
                <a:latin typeface="Segoe UI Semilight" panose="020B0402040204020203" pitchFamily="34" charset="0"/>
                <a:cs typeface="Segoe UI Semilight" panose="020B0402040204020203" pitchFamily="34" charset="0"/>
              </a:rPr>
              <a:t>Liberec</a:t>
            </a:r>
            <a:r>
              <a:rPr lang="ru-RU" sz="2000" dirty="0" smtClean="0">
                <a:latin typeface="Segoe UI Semilight" panose="020B0402040204020203" pitchFamily="34" charset="0"/>
                <a:cs typeface="Segoe UI Semilight" panose="020B0402040204020203" pitchFamily="34" charset="0"/>
              </a:rPr>
              <a:t> </a:t>
            </a:r>
            <a:r>
              <a:rPr lang="en-US" sz="2000" dirty="0">
                <a:latin typeface="Segoe UI Semilight" panose="020B0402040204020203" pitchFamily="34" charset="0"/>
                <a:cs typeface="Segoe UI Semilight" panose="020B0402040204020203" pitchFamily="34" charset="0"/>
              </a:rPr>
              <a:t>-</a:t>
            </a:r>
            <a:r>
              <a:rPr lang="ru-RU" sz="2000" dirty="0" smtClean="0">
                <a:latin typeface="Segoe UI Semilight" panose="020B0402040204020203" pitchFamily="34" charset="0"/>
                <a:cs typeface="Segoe UI Semilight" panose="020B0402040204020203" pitchFamily="34" charset="0"/>
              </a:rPr>
              <a:t> 201</a:t>
            </a:r>
            <a:r>
              <a:rPr lang="en-US" sz="2000" dirty="0" smtClean="0">
                <a:latin typeface="Segoe UI Semilight" panose="020B0402040204020203" pitchFamily="34" charset="0"/>
                <a:cs typeface="Segoe UI Semilight" panose="020B0402040204020203" pitchFamily="34" charset="0"/>
              </a:rPr>
              <a:t>9</a:t>
            </a:r>
            <a:endParaRPr lang="ru-RU" sz="2000" dirty="0">
              <a:latin typeface="Segoe UI Semilight" panose="020B0402040204020203" pitchFamily="34" charset="0"/>
              <a:cs typeface="Segoe UI Semilight" panose="020B0402040204020203" pitchFamily="34"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310" y="5088186"/>
            <a:ext cx="1620000" cy="1620000"/>
          </a:xfrm>
          <a:prstGeom prst="rect">
            <a:avLst/>
          </a:prstGeom>
        </p:spPr>
      </p:pic>
      <p:pic>
        <p:nvPicPr>
          <p:cNvPr id="17410" name="Picture 2" descr="Картинки по запросу мгу логотип вектор"/>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116" y="5088186"/>
            <a:ext cx="1641892"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45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936" y="0"/>
            <a:ext cx="8229600" cy="1143000"/>
          </a:xfrm>
        </p:spPr>
        <p:txBody>
          <a:bodyPr>
            <a:normAutofit/>
          </a:bodyPr>
          <a:lstStyle/>
          <a:p>
            <a:r>
              <a:rPr lang="en-US" sz="3600" dirty="0" err="1" smtClean="0"/>
              <a:t>Flowmeter</a:t>
            </a:r>
            <a:r>
              <a:rPr lang="en-US" sz="3600" dirty="0" smtClean="0"/>
              <a:t> tests</a:t>
            </a:r>
            <a:endParaRPr lang="ru-RU" sz="3600" dirty="0"/>
          </a:p>
        </p:txBody>
      </p:sp>
      <p:pic>
        <p:nvPicPr>
          <p:cNvPr id="7" name="Picture 4" descr="C:\WORK\Магистрская\Алинааа\Магистерская\ИТОГ\графика в текст и на печать\24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671" y="76200"/>
            <a:ext cx="3200786" cy="30282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33564" y="228600"/>
            <a:ext cx="1143000" cy="646331"/>
          </a:xfrm>
          <a:prstGeom prst="rect">
            <a:avLst/>
          </a:prstGeom>
          <a:noFill/>
        </p:spPr>
        <p:txBody>
          <a:bodyPr wrap="square" rtlCol="0">
            <a:spAutoFit/>
          </a:bodyPr>
          <a:lstStyle/>
          <a:p>
            <a:r>
              <a:rPr lang="en-US" dirty="0" smtClean="0"/>
              <a:t>Wells and numbers</a:t>
            </a:r>
            <a:endParaRPr lang="ru-RU" dirty="0"/>
          </a:p>
        </p:txBody>
      </p:sp>
      <p:sp>
        <p:nvSpPr>
          <p:cNvPr id="9" name="Oval 8"/>
          <p:cNvSpPr/>
          <p:nvPr/>
        </p:nvSpPr>
        <p:spPr>
          <a:xfrm>
            <a:off x="6324600" y="330200"/>
            <a:ext cx="381000" cy="381000"/>
          </a:xfrm>
          <a:prstGeom prst="ellipse">
            <a:avLst/>
          </a:prstGeom>
          <a:solidFill>
            <a:srgbClr val="FF0000">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Oval 9"/>
          <p:cNvSpPr/>
          <p:nvPr/>
        </p:nvSpPr>
        <p:spPr>
          <a:xfrm>
            <a:off x="7391400" y="2209800"/>
            <a:ext cx="381000" cy="381000"/>
          </a:xfrm>
          <a:prstGeom prst="ellipse">
            <a:avLst/>
          </a:prstGeom>
          <a:solidFill>
            <a:schemeClr val="accent1">
              <a:alpha val="14118"/>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Straight Arrow Connector 12"/>
          <p:cNvCxnSpPr/>
          <p:nvPr/>
        </p:nvCxnSpPr>
        <p:spPr>
          <a:xfrm>
            <a:off x="5766764" y="3276600"/>
            <a:ext cx="3276600"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p:nvPr/>
        </p:nvCxnSpPr>
        <p:spPr>
          <a:xfrm flipV="1">
            <a:off x="5638800" y="76200"/>
            <a:ext cx="0" cy="2877235"/>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17" name="TextBox 16"/>
          <p:cNvSpPr txBox="1"/>
          <p:nvPr/>
        </p:nvSpPr>
        <p:spPr>
          <a:xfrm>
            <a:off x="6705600" y="3203975"/>
            <a:ext cx="1125949" cy="369332"/>
          </a:xfrm>
          <a:prstGeom prst="rect">
            <a:avLst/>
          </a:prstGeom>
          <a:noFill/>
        </p:spPr>
        <p:txBody>
          <a:bodyPr wrap="none" rtlCol="0">
            <a:spAutoFit/>
          </a:bodyPr>
          <a:lstStyle/>
          <a:p>
            <a:r>
              <a:rPr lang="en-US" dirty="0" smtClean="0"/>
              <a:t>13 meters</a:t>
            </a:r>
            <a:endParaRPr lang="ru-RU" dirty="0"/>
          </a:p>
        </p:txBody>
      </p:sp>
      <p:sp>
        <p:nvSpPr>
          <p:cNvPr id="18" name="TextBox 17"/>
          <p:cNvSpPr txBox="1"/>
          <p:nvPr/>
        </p:nvSpPr>
        <p:spPr>
          <a:xfrm rot="16200000">
            <a:off x="4824967" y="1330151"/>
            <a:ext cx="1125949" cy="369332"/>
          </a:xfrm>
          <a:prstGeom prst="rect">
            <a:avLst/>
          </a:prstGeom>
          <a:noFill/>
        </p:spPr>
        <p:txBody>
          <a:bodyPr wrap="none" rtlCol="0">
            <a:spAutoFit/>
          </a:bodyPr>
          <a:lstStyle/>
          <a:p>
            <a:r>
              <a:rPr lang="en-US" dirty="0" smtClean="0"/>
              <a:t>13 meters</a:t>
            </a:r>
            <a:endParaRPr lang="ru-RU" dirty="0"/>
          </a:p>
        </p:txBody>
      </p:sp>
      <p:sp>
        <p:nvSpPr>
          <p:cNvPr id="19" name="Oval 18"/>
          <p:cNvSpPr/>
          <p:nvPr/>
        </p:nvSpPr>
        <p:spPr>
          <a:xfrm>
            <a:off x="6705600" y="2362200"/>
            <a:ext cx="381000" cy="381000"/>
          </a:xfrm>
          <a:prstGeom prst="ellipse">
            <a:avLst/>
          </a:prstGeom>
          <a:solidFill>
            <a:schemeClr val="tx1">
              <a:lumMod val="65000"/>
              <a:lumOff val="35000"/>
              <a:alpha val="1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Oval 19"/>
          <p:cNvSpPr/>
          <p:nvPr/>
        </p:nvSpPr>
        <p:spPr>
          <a:xfrm>
            <a:off x="6553200" y="1645992"/>
            <a:ext cx="381000" cy="381000"/>
          </a:xfrm>
          <a:prstGeom prst="ellipse">
            <a:avLst/>
          </a:prstGeom>
          <a:solidFill>
            <a:schemeClr val="tx1">
              <a:lumMod val="65000"/>
              <a:lumOff val="35000"/>
              <a:alpha val="1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Oval 20"/>
          <p:cNvSpPr/>
          <p:nvPr/>
        </p:nvSpPr>
        <p:spPr>
          <a:xfrm>
            <a:off x="6400800" y="990600"/>
            <a:ext cx="381000" cy="381000"/>
          </a:xfrm>
          <a:prstGeom prst="ellipse">
            <a:avLst/>
          </a:prstGeom>
          <a:solidFill>
            <a:schemeClr val="tx1">
              <a:lumMod val="65000"/>
              <a:lumOff val="35000"/>
              <a:alpha val="1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p:cNvSpPr/>
          <p:nvPr/>
        </p:nvSpPr>
        <p:spPr>
          <a:xfrm>
            <a:off x="7214564" y="1564918"/>
            <a:ext cx="381000" cy="381000"/>
          </a:xfrm>
          <a:prstGeom prst="ellipse">
            <a:avLst/>
          </a:prstGeom>
          <a:solidFill>
            <a:schemeClr val="tx1">
              <a:lumMod val="65000"/>
              <a:lumOff val="35000"/>
              <a:alpha val="1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p:cNvSpPr/>
          <p:nvPr/>
        </p:nvSpPr>
        <p:spPr>
          <a:xfrm>
            <a:off x="8001000" y="2133600"/>
            <a:ext cx="381000" cy="381000"/>
          </a:xfrm>
          <a:prstGeom prst="ellipse">
            <a:avLst/>
          </a:prstGeom>
          <a:solidFill>
            <a:schemeClr val="tx1">
              <a:lumMod val="65000"/>
              <a:lumOff val="35000"/>
              <a:alpha val="1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Oval 23"/>
          <p:cNvSpPr/>
          <p:nvPr/>
        </p:nvSpPr>
        <p:spPr>
          <a:xfrm>
            <a:off x="8382000" y="361265"/>
            <a:ext cx="381000" cy="381000"/>
          </a:xfrm>
          <a:prstGeom prst="ellipse">
            <a:avLst/>
          </a:prstGeom>
          <a:solidFill>
            <a:schemeClr val="tx1">
              <a:lumMod val="65000"/>
              <a:lumOff val="35000"/>
              <a:alpha val="1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6" name="Straight Arrow Connector 25"/>
          <p:cNvCxnSpPr>
            <a:endCxn id="9" idx="3"/>
          </p:cNvCxnSpPr>
          <p:nvPr/>
        </p:nvCxnSpPr>
        <p:spPr>
          <a:xfrm flipV="1">
            <a:off x="5219700" y="655404"/>
            <a:ext cx="1160696" cy="20877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flipV="1">
            <a:off x="5345449" y="2552700"/>
            <a:ext cx="2059615" cy="5517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066800" y="5791200"/>
            <a:ext cx="3128870" cy="338554"/>
          </a:xfrm>
          <a:prstGeom prst="rect">
            <a:avLst/>
          </a:prstGeom>
          <a:noFill/>
        </p:spPr>
        <p:txBody>
          <a:bodyPr wrap="none" rtlCol="0">
            <a:spAutoFit/>
          </a:bodyPr>
          <a:lstStyle/>
          <a:p>
            <a:r>
              <a:rPr lang="en-US" sz="1600" b="1" dirty="0" smtClean="0"/>
              <a:t>Rate-loss profile in 35 and 36 wells</a:t>
            </a:r>
            <a:endParaRPr lang="ru-RU" sz="1600" b="1" dirty="0"/>
          </a:p>
        </p:txBody>
      </p:sp>
      <p:graphicFrame>
        <p:nvGraphicFramePr>
          <p:cNvPr id="40" name="Диаграмма 2"/>
          <p:cNvGraphicFramePr>
            <a:graphicFrameLocks/>
          </p:cNvGraphicFramePr>
          <p:nvPr>
            <p:extLst>
              <p:ext uri="{D42A27DB-BD31-4B8C-83A1-F6EECF244321}">
                <p14:modId xmlns:p14="http://schemas.microsoft.com/office/powerpoint/2010/main" val="3638240968"/>
              </p:ext>
            </p:extLst>
          </p:nvPr>
        </p:nvGraphicFramePr>
        <p:xfrm>
          <a:off x="197367" y="1564918"/>
          <a:ext cx="5148082" cy="4294432"/>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p:cNvSpPr txBox="1"/>
          <p:nvPr/>
        </p:nvSpPr>
        <p:spPr>
          <a:xfrm>
            <a:off x="202795" y="862231"/>
            <a:ext cx="5159746" cy="707886"/>
          </a:xfrm>
          <a:prstGeom prst="rect">
            <a:avLst/>
          </a:prstGeom>
          <a:noFill/>
        </p:spPr>
        <p:txBody>
          <a:bodyPr wrap="none" rtlCol="0">
            <a:spAutoFit/>
          </a:bodyPr>
          <a:lstStyle/>
          <a:p>
            <a:r>
              <a:rPr lang="en-US" sz="2000" dirty="0" smtClean="0"/>
              <a:t>We used the injection approach and measured </a:t>
            </a:r>
          </a:p>
          <a:p>
            <a:r>
              <a:rPr lang="en-US" sz="2000" dirty="0"/>
              <a:t>r</a:t>
            </a:r>
            <a:r>
              <a:rPr lang="en-US" sz="2000" dirty="0" smtClean="0"/>
              <a:t>ate los</a:t>
            </a:r>
            <a:r>
              <a:rPr lang="en-US" sz="2000" dirty="0"/>
              <a:t>s</a:t>
            </a:r>
            <a:r>
              <a:rPr lang="en-US" sz="2000" dirty="0" smtClean="0"/>
              <a:t> along the well</a:t>
            </a:r>
            <a:endParaRPr lang="ru-RU" sz="2000" dirty="0"/>
          </a:p>
        </p:txBody>
      </p:sp>
      <p:pic>
        <p:nvPicPr>
          <p:cNvPr id="25" name="Picture 3" descr="F:\ZBS_Prac\Ching-Fu-12\Rasho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488" y="3679354"/>
            <a:ext cx="1720316" cy="30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F:\ZBS_Prac\Ching-Fu-12\Rashod-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7984" y="3668702"/>
            <a:ext cx="1561969" cy="307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424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228600"/>
            <a:ext cx="7772400" cy="381000"/>
          </a:xfrm>
        </p:spPr>
        <p:txBody>
          <a:bodyPr>
            <a:normAutofit fontScale="90000"/>
          </a:bodyPr>
          <a:lstStyle/>
          <a:p>
            <a:pPr eaLnBrk="1" fontAlgn="auto" hangingPunct="1">
              <a:spcAft>
                <a:spcPts val="0"/>
              </a:spcAft>
              <a:defRPr/>
            </a:pPr>
            <a:r>
              <a:rPr lang="en-US" dirty="0" err="1"/>
              <a:t>Flowmeter</a:t>
            </a:r>
            <a:r>
              <a:rPr lang="en-US" dirty="0"/>
              <a:t> survey </a:t>
            </a:r>
            <a:r>
              <a:rPr lang="en-US" dirty="0" smtClean="0"/>
              <a:t>– results analysis</a:t>
            </a:r>
            <a:endParaRPr lang="en-US" dirty="0"/>
          </a:p>
        </p:txBody>
      </p:sp>
      <p:pic>
        <p:nvPicPr>
          <p:cNvPr id="25603" name="Picture 3" descr="F:\ZBS_Prac\Ching-Fu-12\rashod-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990600"/>
            <a:ext cx="7197725"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1371600" y="1447800"/>
            <a:ext cx="1839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a:solidFill>
                  <a:schemeClr val="bg1"/>
                </a:solidFill>
                <a:latin typeface="Cambria" panose="02040503050406030204" pitchFamily="18" charset="0"/>
              </a:rPr>
              <a:t>Interpretation</a:t>
            </a:r>
          </a:p>
        </p:txBody>
      </p:sp>
    </p:spTree>
    <p:extLst>
      <p:ext uri="{BB962C8B-B14F-4D97-AF65-F5344CB8AC3E}">
        <p14:creationId xmlns:p14="http://schemas.microsoft.com/office/powerpoint/2010/main" val="4188467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C:\WORK\Магистрская\Алинааа\Магистерская\ИТОГ\графика в текст и на печать\24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671" y="76200"/>
            <a:ext cx="3200786" cy="30282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36700" y="-19735"/>
            <a:ext cx="8229600" cy="1143000"/>
          </a:xfrm>
        </p:spPr>
        <p:txBody>
          <a:bodyPr>
            <a:normAutofit/>
          </a:bodyPr>
          <a:lstStyle/>
          <a:p>
            <a:r>
              <a:rPr lang="en-US" sz="4000" dirty="0" smtClean="0"/>
              <a:t>Tracer tests</a:t>
            </a:r>
            <a:endParaRPr lang="ru-RU" sz="4000" dirty="0"/>
          </a:p>
        </p:txBody>
      </p:sp>
      <p:pic>
        <p:nvPicPr>
          <p:cNvPr id="4098" name="Picture 2" descr="C:\WORK\Магистрская\картинки\trac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90599"/>
            <a:ext cx="4678129" cy="4722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0613" y="5713412"/>
            <a:ext cx="8156951" cy="830997"/>
          </a:xfrm>
          <a:prstGeom prst="rect">
            <a:avLst/>
          </a:prstGeom>
          <a:noFill/>
        </p:spPr>
        <p:txBody>
          <a:bodyPr wrap="square" rtlCol="0">
            <a:spAutoFit/>
          </a:bodyPr>
          <a:lstStyle/>
          <a:p>
            <a:r>
              <a:rPr lang="en-US" sz="1600" b="1" dirty="0" smtClean="0"/>
              <a:t>Profiles of electrical conductivity in well 38 after  tracer starting in well 33</a:t>
            </a:r>
          </a:p>
          <a:p>
            <a:pPr marL="285750" indent="-285750">
              <a:buFont typeface="Arial" panose="020B0604020202020204" pitchFamily="34" charset="0"/>
              <a:buChar char="•"/>
            </a:pPr>
            <a:r>
              <a:rPr lang="en-US" sz="1600" b="1" dirty="0" smtClean="0"/>
              <a:t>Only one zone (most productive for this well) actually discharge water in the well (out of 7 recorded in this well)</a:t>
            </a:r>
            <a:endParaRPr lang="ru-RU" sz="1600" b="1" dirty="0"/>
          </a:p>
        </p:txBody>
      </p:sp>
      <p:sp>
        <p:nvSpPr>
          <p:cNvPr id="6" name="TextBox 5"/>
          <p:cNvSpPr txBox="1"/>
          <p:nvPr/>
        </p:nvSpPr>
        <p:spPr>
          <a:xfrm>
            <a:off x="6833564" y="228600"/>
            <a:ext cx="1143000" cy="646331"/>
          </a:xfrm>
          <a:prstGeom prst="rect">
            <a:avLst/>
          </a:prstGeom>
          <a:noFill/>
        </p:spPr>
        <p:txBody>
          <a:bodyPr wrap="square" rtlCol="0">
            <a:spAutoFit/>
          </a:bodyPr>
          <a:lstStyle/>
          <a:p>
            <a:r>
              <a:rPr lang="en-US" dirty="0" smtClean="0"/>
              <a:t>Wells and numbers</a:t>
            </a:r>
            <a:endParaRPr lang="ru-RU" dirty="0"/>
          </a:p>
        </p:txBody>
      </p:sp>
      <p:sp>
        <p:nvSpPr>
          <p:cNvPr id="8" name="Oval 7"/>
          <p:cNvSpPr/>
          <p:nvPr/>
        </p:nvSpPr>
        <p:spPr>
          <a:xfrm>
            <a:off x="7268574" y="1527517"/>
            <a:ext cx="381000" cy="381000"/>
          </a:xfrm>
          <a:prstGeom prst="ellipse">
            <a:avLst/>
          </a:prstGeom>
          <a:solidFill>
            <a:schemeClr val="accent1">
              <a:alpha val="14118"/>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Straight Arrow Connector 8"/>
          <p:cNvCxnSpPr/>
          <p:nvPr/>
        </p:nvCxnSpPr>
        <p:spPr>
          <a:xfrm flipV="1">
            <a:off x="5638800" y="76200"/>
            <a:ext cx="0" cy="2877235"/>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6705600" y="3378200"/>
            <a:ext cx="1125949" cy="369332"/>
          </a:xfrm>
          <a:prstGeom prst="rect">
            <a:avLst/>
          </a:prstGeom>
          <a:noFill/>
        </p:spPr>
        <p:txBody>
          <a:bodyPr wrap="none" rtlCol="0">
            <a:spAutoFit/>
          </a:bodyPr>
          <a:lstStyle/>
          <a:p>
            <a:r>
              <a:rPr lang="en-US" dirty="0" smtClean="0"/>
              <a:t>13 meters</a:t>
            </a:r>
            <a:endParaRPr lang="ru-RU" dirty="0"/>
          </a:p>
        </p:txBody>
      </p:sp>
      <p:cxnSp>
        <p:nvCxnSpPr>
          <p:cNvPr id="18" name="Straight Arrow Connector 17"/>
          <p:cNvCxnSpPr/>
          <p:nvPr/>
        </p:nvCxnSpPr>
        <p:spPr>
          <a:xfrm>
            <a:off x="5779464" y="3327400"/>
            <a:ext cx="3276600"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20" name="Oval 19"/>
          <p:cNvSpPr/>
          <p:nvPr/>
        </p:nvSpPr>
        <p:spPr>
          <a:xfrm>
            <a:off x="6591300" y="1628418"/>
            <a:ext cx="381000" cy="381000"/>
          </a:xfrm>
          <a:prstGeom prst="ellipse">
            <a:avLst/>
          </a:prstGeom>
          <a:solidFill>
            <a:srgbClr val="FF0000">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Oval 20"/>
          <p:cNvSpPr/>
          <p:nvPr/>
        </p:nvSpPr>
        <p:spPr>
          <a:xfrm>
            <a:off x="6680200" y="2324100"/>
            <a:ext cx="381000" cy="381000"/>
          </a:xfrm>
          <a:prstGeom prst="ellipse">
            <a:avLst/>
          </a:prstGeom>
          <a:solidFill>
            <a:srgbClr val="FF0000">
              <a:alpha val="7843"/>
            </a:srgbClr>
          </a:solidFill>
          <a:ln>
            <a:solidFill>
              <a:srgbClr val="FF0000">
                <a:alpha val="3803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p:cNvSpPr/>
          <p:nvPr/>
        </p:nvSpPr>
        <p:spPr>
          <a:xfrm>
            <a:off x="7315200" y="2209800"/>
            <a:ext cx="381000" cy="381000"/>
          </a:xfrm>
          <a:prstGeom prst="ellipse">
            <a:avLst/>
          </a:prstGeom>
          <a:solidFill>
            <a:schemeClr val="accent1">
              <a:alpha val="14118"/>
            </a:schemeClr>
          </a:solidFill>
          <a:ln>
            <a:solidFill>
              <a:srgbClr val="4F81BD">
                <a:alpha val="2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Oval 23"/>
          <p:cNvSpPr/>
          <p:nvPr/>
        </p:nvSpPr>
        <p:spPr>
          <a:xfrm>
            <a:off x="7976564" y="2133600"/>
            <a:ext cx="381000" cy="381000"/>
          </a:xfrm>
          <a:prstGeom prst="ellipse">
            <a:avLst/>
          </a:prstGeom>
          <a:solidFill>
            <a:schemeClr val="accent1">
              <a:alpha val="14118"/>
            </a:schemeClr>
          </a:solidFill>
          <a:ln>
            <a:solidFill>
              <a:srgbClr val="4F81BD">
                <a:alpha val="2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Straight Arrow Connector 24"/>
          <p:cNvCxnSpPr/>
          <p:nvPr/>
        </p:nvCxnSpPr>
        <p:spPr>
          <a:xfrm flipV="1">
            <a:off x="6591300" y="1908518"/>
            <a:ext cx="813764" cy="38048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886200" y="2077792"/>
            <a:ext cx="2794000" cy="380489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9" name="TextBox 28"/>
          <p:cNvSpPr txBox="1"/>
          <p:nvPr/>
        </p:nvSpPr>
        <p:spPr>
          <a:xfrm rot="16200000">
            <a:off x="4824967" y="1330151"/>
            <a:ext cx="1125949" cy="369332"/>
          </a:xfrm>
          <a:prstGeom prst="rect">
            <a:avLst/>
          </a:prstGeom>
          <a:noFill/>
        </p:spPr>
        <p:txBody>
          <a:bodyPr wrap="none" rtlCol="0">
            <a:spAutoFit/>
          </a:bodyPr>
          <a:lstStyle/>
          <a:p>
            <a:r>
              <a:rPr lang="en-US" dirty="0" smtClean="0"/>
              <a:t>13 meters</a:t>
            </a:r>
            <a:endParaRPr lang="ru-RU" dirty="0"/>
          </a:p>
        </p:txBody>
      </p:sp>
    </p:spTree>
    <p:extLst>
      <p:ext uri="{BB962C8B-B14F-4D97-AF65-F5344CB8AC3E}">
        <p14:creationId xmlns:p14="http://schemas.microsoft.com/office/powerpoint/2010/main" val="1105078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7685" y="143635"/>
            <a:ext cx="8229600" cy="680212"/>
          </a:xfrm>
        </p:spPr>
        <p:txBody>
          <a:bodyPr>
            <a:normAutofit/>
          </a:bodyPr>
          <a:lstStyle/>
          <a:p>
            <a:pPr eaLnBrk="1" fontAlgn="auto" hangingPunct="1">
              <a:spcAft>
                <a:spcPts val="0"/>
              </a:spcAft>
              <a:defRPr/>
            </a:pPr>
            <a:r>
              <a:rPr lang="en-US" sz="3600" b="1" dirty="0" smtClean="0">
                <a:latin typeface="Arial" panose="020B0604020202020204" pitchFamily="34" charset="0"/>
                <a:cs typeface="Arial" panose="020B0604020202020204" pitchFamily="34" charset="0"/>
              </a:rPr>
              <a:t>International cooperation last years</a:t>
            </a:r>
            <a:endParaRPr lang="ru-RU" sz="3600" b="1"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447685" y="818710"/>
            <a:ext cx="8248650" cy="3780420"/>
          </a:xfrm>
        </p:spPr>
        <p:txBody>
          <a:bodyPr>
            <a:normAutofit lnSpcReduction="10000"/>
          </a:bodyPr>
          <a:lstStyle/>
          <a:p>
            <a:pPr eaLnBrk="1" fontAlgn="auto" hangingPunct="1">
              <a:spcAft>
                <a:spcPts val="1200"/>
              </a:spcAft>
              <a:buClr>
                <a:schemeClr val="accent1">
                  <a:shade val="75000"/>
                </a:schemeClr>
              </a:buClr>
              <a:buFont typeface="Courier New" panose="02070309020205020404" pitchFamily="49" charset="0"/>
              <a:buChar char="o"/>
              <a:defRPr/>
            </a:pPr>
            <a:r>
              <a:rPr lang="en-US" sz="2400" dirty="0" smtClean="0">
                <a:solidFill>
                  <a:schemeClr val="bg2">
                    <a:lumMod val="25000"/>
                  </a:schemeClr>
                </a:solidFill>
                <a:latin typeface="Arial" panose="020B0604020202020204" pitchFamily="34" charset="0"/>
                <a:cs typeface="Arial" panose="020B0604020202020204" pitchFamily="34" charset="0"/>
              </a:rPr>
              <a:t>E.O. Lawrence Berkeley National Laboratory, USA </a:t>
            </a:r>
            <a:endParaRPr lang="ru-RU" sz="2400" dirty="0" smtClean="0">
              <a:solidFill>
                <a:schemeClr val="bg2">
                  <a:lumMod val="25000"/>
                </a:schemeClr>
              </a:solidFill>
              <a:latin typeface="Arial" panose="020B0604020202020204" pitchFamily="34" charset="0"/>
              <a:cs typeface="Arial" panose="020B0604020202020204" pitchFamily="34" charset="0"/>
            </a:endParaRPr>
          </a:p>
          <a:p>
            <a:pPr eaLnBrk="1" fontAlgn="auto" hangingPunct="1">
              <a:spcAft>
                <a:spcPts val="1200"/>
              </a:spcAft>
              <a:buClr>
                <a:schemeClr val="accent1">
                  <a:shade val="75000"/>
                </a:schemeClr>
              </a:buClr>
              <a:buFont typeface="Courier New" panose="02070309020205020404" pitchFamily="49" charset="0"/>
              <a:buChar char="o"/>
              <a:defRPr/>
            </a:pPr>
            <a:r>
              <a:rPr lang="en-US" sz="2400" dirty="0" smtClean="0">
                <a:solidFill>
                  <a:schemeClr val="bg2">
                    <a:lumMod val="25000"/>
                  </a:schemeClr>
                </a:solidFill>
                <a:latin typeface="Arial" panose="020B0604020202020204" pitchFamily="34" charset="0"/>
                <a:cs typeface="Arial" panose="020B0604020202020204" pitchFamily="34" charset="0"/>
              </a:rPr>
              <a:t>University Nancy, France </a:t>
            </a:r>
            <a:r>
              <a:rPr lang="ru-RU" sz="2400" dirty="0" smtClean="0">
                <a:solidFill>
                  <a:schemeClr val="bg2">
                    <a:lumMod val="25000"/>
                  </a:schemeClr>
                </a:solidFill>
                <a:latin typeface="Arial" panose="020B0604020202020204" pitchFamily="34" charset="0"/>
                <a:cs typeface="Arial" panose="020B0604020202020204" pitchFamily="34" charset="0"/>
              </a:rPr>
              <a:t> </a:t>
            </a:r>
            <a:r>
              <a:rPr lang="en-US" sz="2400" b="1" dirty="0" smtClean="0">
                <a:solidFill>
                  <a:schemeClr val="bg2">
                    <a:lumMod val="25000"/>
                  </a:schemeClr>
                </a:solidFill>
                <a:latin typeface="Arial" panose="020B0604020202020204" pitchFamily="34" charset="0"/>
                <a:cs typeface="Arial" panose="020B0604020202020204" pitchFamily="34" charset="0"/>
              </a:rPr>
              <a:t>&lt;10 students from M to F</a:t>
            </a:r>
          </a:p>
          <a:p>
            <a:pPr eaLnBrk="1" fontAlgn="auto" hangingPunct="1">
              <a:spcAft>
                <a:spcPts val="1200"/>
              </a:spcAft>
              <a:buClr>
                <a:schemeClr val="accent1">
                  <a:shade val="75000"/>
                </a:schemeClr>
              </a:buClr>
              <a:buFont typeface="Courier New" panose="02070309020205020404" pitchFamily="49" charset="0"/>
              <a:buChar char="o"/>
              <a:defRPr/>
            </a:pPr>
            <a:r>
              <a:rPr lang="en-US" sz="2400" dirty="0" smtClean="0">
                <a:solidFill>
                  <a:schemeClr val="bg2">
                    <a:lumMod val="25000"/>
                  </a:schemeClr>
                </a:solidFill>
                <a:latin typeface="Arial" panose="020B0604020202020204" pitchFamily="34" charset="0"/>
                <a:cs typeface="Arial" panose="020B0604020202020204" pitchFamily="34" charset="0"/>
              </a:rPr>
              <a:t>Scripps Institution of oceanography, UC San Diego, USA </a:t>
            </a:r>
          </a:p>
          <a:p>
            <a:pPr eaLnBrk="1" fontAlgn="auto" hangingPunct="1">
              <a:spcAft>
                <a:spcPts val="1200"/>
              </a:spcAft>
              <a:buClr>
                <a:schemeClr val="accent1">
                  <a:shade val="75000"/>
                </a:schemeClr>
              </a:buClr>
              <a:buFont typeface="Courier New" panose="02070309020205020404" pitchFamily="49" charset="0"/>
              <a:buChar char="o"/>
              <a:defRPr/>
            </a:pPr>
            <a:r>
              <a:rPr lang="en-US" sz="2400" dirty="0" smtClean="0">
                <a:solidFill>
                  <a:schemeClr val="bg2">
                    <a:lumMod val="25000"/>
                  </a:schemeClr>
                </a:solidFill>
                <a:latin typeface="Arial" panose="020B0604020202020204" pitchFamily="34" charset="0"/>
                <a:cs typeface="Arial" panose="020B0604020202020204" pitchFamily="34" charset="0"/>
              </a:rPr>
              <a:t>Institute of Geography and Natural resources  of Chinese  Academy of Sciences</a:t>
            </a:r>
          </a:p>
          <a:p>
            <a:pPr>
              <a:spcAft>
                <a:spcPts val="1200"/>
              </a:spcAft>
              <a:buClr>
                <a:schemeClr val="accent1">
                  <a:shade val="75000"/>
                </a:schemeClr>
              </a:buClr>
              <a:buFont typeface="Courier New" panose="02070309020205020404" pitchFamily="49" charset="0"/>
              <a:buChar char="o"/>
              <a:defRPr/>
            </a:pPr>
            <a:r>
              <a:rPr lang="en-US" sz="2400" dirty="0">
                <a:solidFill>
                  <a:schemeClr val="bg2">
                    <a:lumMod val="25000"/>
                  </a:schemeClr>
                </a:solidFill>
                <a:latin typeface="Arial" panose="020B0604020202020204" pitchFamily="34" charset="0"/>
                <a:cs typeface="Arial" panose="020B0604020202020204" pitchFamily="34" charset="0"/>
              </a:rPr>
              <a:t>Curtin University of Technology in </a:t>
            </a:r>
            <a:r>
              <a:rPr lang="en-US" sz="2400" dirty="0" smtClean="0">
                <a:solidFill>
                  <a:schemeClr val="bg2">
                    <a:lumMod val="25000"/>
                  </a:schemeClr>
                </a:solidFill>
                <a:latin typeface="Arial" panose="020B0604020202020204" pitchFamily="34" charset="0"/>
                <a:cs typeface="Arial" panose="020B0604020202020204" pitchFamily="34" charset="0"/>
              </a:rPr>
              <a:t>Australia</a:t>
            </a:r>
            <a:r>
              <a:rPr lang="ru-RU" sz="2400" dirty="0" smtClean="0">
                <a:solidFill>
                  <a:schemeClr val="bg2">
                    <a:lumMod val="25000"/>
                  </a:schemeClr>
                </a:solidFill>
                <a:latin typeface="Arial" panose="020B0604020202020204" pitchFamily="34" charset="0"/>
                <a:cs typeface="Arial" panose="020B0604020202020204" pitchFamily="34" charset="0"/>
              </a:rPr>
              <a:t> </a:t>
            </a:r>
            <a:endParaRPr lang="en-US" sz="2400" dirty="0" smtClean="0">
              <a:solidFill>
                <a:schemeClr val="bg2">
                  <a:lumMod val="25000"/>
                </a:schemeClr>
              </a:solidFill>
              <a:latin typeface="Arial" panose="020B0604020202020204" pitchFamily="34" charset="0"/>
              <a:cs typeface="Arial" panose="020B0604020202020204" pitchFamily="34" charset="0"/>
            </a:endParaRPr>
          </a:p>
          <a:p>
            <a:pPr marL="0" indent="0">
              <a:spcAft>
                <a:spcPts val="1200"/>
              </a:spcAft>
              <a:buClr>
                <a:schemeClr val="accent1">
                  <a:shade val="75000"/>
                </a:schemeClr>
              </a:buClr>
              <a:buNone/>
              <a:defRPr/>
            </a:pPr>
            <a:r>
              <a:rPr lang="en-US" sz="2400" b="1" dirty="0" smtClean="0">
                <a:solidFill>
                  <a:schemeClr val="bg2">
                    <a:lumMod val="25000"/>
                  </a:schemeClr>
                </a:solidFill>
                <a:latin typeface="Arial" panose="020B0604020202020204" pitchFamily="34" charset="0"/>
                <a:cs typeface="Arial" panose="020B0604020202020204" pitchFamily="34" charset="0"/>
              </a:rPr>
              <a:t>&lt;</a:t>
            </a:r>
            <a:r>
              <a:rPr lang="ru-RU" sz="2400" b="1" dirty="0" smtClean="0">
                <a:solidFill>
                  <a:schemeClr val="bg2">
                    <a:lumMod val="25000"/>
                  </a:schemeClr>
                </a:solidFill>
                <a:latin typeface="Arial" panose="020B0604020202020204" pitchFamily="34" charset="0"/>
                <a:cs typeface="Arial" panose="020B0604020202020204" pitchFamily="34" charset="0"/>
              </a:rPr>
              <a:t>5 </a:t>
            </a:r>
            <a:r>
              <a:rPr lang="en-US" sz="2400" b="1" dirty="0" smtClean="0">
                <a:solidFill>
                  <a:schemeClr val="bg2">
                    <a:lumMod val="25000"/>
                  </a:schemeClr>
                </a:solidFill>
                <a:latin typeface="Arial" panose="020B0604020202020204" pitchFamily="34" charset="0"/>
                <a:cs typeface="Arial" panose="020B0604020202020204" pitchFamily="34" charset="0"/>
              </a:rPr>
              <a:t>Ph.D.</a:t>
            </a:r>
            <a:r>
              <a:rPr lang="ru-RU" sz="2400" b="1" dirty="0" smtClean="0">
                <a:solidFill>
                  <a:schemeClr val="bg2">
                    <a:lumMod val="25000"/>
                  </a:schemeClr>
                </a:solidFill>
                <a:latin typeface="Arial" panose="020B0604020202020204" pitchFamily="34" charset="0"/>
                <a:cs typeface="Arial" panose="020B0604020202020204" pitchFamily="34" charset="0"/>
              </a:rPr>
              <a:t> </a:t>
            </a:r>
            <a:r>
              <a:rPr lang="en-US" sz="2400" b="1" dirty="0" smtClean="0">
                <a:solidFill>
                  <a:schemeClr val="bg2">
                    <a:lumMod val="25000"/>
                  </a:schemeClr>
                </a:solidFill>
                <a:latin typeface="Arial" panose="020B0604020202020204" pitchFamily="34" charset="0"/>
                <a:cs typeface="Arial" panose="020B0604020202020204" pitchFamily="34" charset="0"/>
              </a:rPr>
              <a:t>students </a:t>
            </a:r>
            <a:r>
              <a:rPr lang="en-US" sz="2400" b="1" dirty="0">
                <a:solidFill>
                  <a:schemeClr val="bg2">
                    <a:lumMod val="25000"/>
                  </a:schemeClr>
                </a:solidFill>
                <a:latin typeface="Arial" panose="020B0604020202020204" pitchFamily="34" charset="0"/>
                <a:cs typeface="Arial" panose="020B0604020202020204" pitchFamily="34" charset="0"/>
              </a:rPr>
              <a:t>from </a:t>
            </a:r>
            <a:r>
              <a:rPr lang="en-US" sz="2400" b="1" dirty="0" smtClean="0">
                <a:solidFill>
                  <a:schemeClr val="bg2">
                    <a:lumMod val="25000"/>
                  </a:schemeClr>
                </a:solidFill>
                <a:latin typeface="Arial" panose="020B0604020202020204" pitchFamily="34" charset="0"/>
                <a:cs typeface="Arial" panose="020B0604020202020204" pitchFamily="34" charset="0"/>
              </a:rPr>
              <a:t>M </a:t>
            </a:r>
            <a:r>
              <a:rPr lang="en-US" sz="2400" b="1" dirty="0">
                <a:solidFill>
                  <a:schemeClr val="bg2">
                    <a:lumMod val="25000"/>
                  </a:schemeClr>
                </a:solidFill>
                <a:latin typeface="Arial" panose="020B0604020202020204" pitchFamily="34" charset="0"/>
                <a:cs typeface="Arial" panose="020B0604020202020204" pitchFamily="34" charset="0"/>
              </a:rPr>
              <a:t>to </a:t>
            </a:r>
            <a:r>
              <a:rPr lang="en-US" sz="2400" b="1" dirty="0" smtClean="0">
                <a:solidFill>
                  <a:schemeClr val="bg2">
                    <a:lumMod val="25000"/>
                  </a:schemeClr>
                </a:solidFill>
                <a:latin typeface="Arial" panose="020B0604020202020204" pitchFamily="34" charset="0"/>
                <a:cs typeface="Arial" panose="020B0604020202020204" pitchFamily="34" charset="0"/>
              </a:rPr>
              <a:t>A (its not double degree)</a:t>
            </a:r>
            <a:endParaRPr lang="en-US" sz="2400" b="1" dirty="0">
              <a:solidFill>
                <a:schemeClr val="bg2">
                  <a:lumMod val="25000"/>
                </a:schemeClr>
              </a:solidFill>
              <a:latin typeface="Arial" panose="020B0604020202020204" pitchFamily="34" charset="0"/>
              <a:cs typeface="Arial" panose="020B0604020202020204" pitchFamily="34" charset="0"/>
            </a:endParaRPr>
          </a:p>
          <a:p>
            <a:pPr>
              <a:spcAft>
                <a:spcPts val="1200"/>
              </a:spcAft>
              <a:buClr>
                <a:schemeClr val="accent1">
                  <a:shade val="75000"/>
                </a:schemeClr>
              </a:buClr>
              <a:buFont typeface="Courier New" panose="02070309020205020404" pitchFamily="49" charset="0"/>
              <a:buChar char="o"/>
              <a:defRPr/>
            </a:pPr>
            <a:endParaRPr lang="ru-RU" sz="2400" b="1" dirty="0">
              <a:solidFill>
                <a:schemeClr val="bg2">
                  <a:lumMod val="25000"/>
                </a:schemeClr>
              </a:solidFill>
            </a:endParaRPr>
          </a:p>
        </p:txBody>
      </p:sp>
      <p:sp>
        <p:nvSpPr>
          <p:cNvPr id="4" name="Заголовок 1"/>
          <p:cNvSpPr txBox="1">
            <a:spLocks/>
          </p:cNvSpPr>
          <p:nvPr/>
        </p:nvSpPr>
        <p:spPr>
          <a:xfrm>
            <a:off x="206001" y="4240904"/>
            <a:ext cx="8712968"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t>International students-hydrogeologists </a:t>
            </a:r>
            <a:endParaRPr lang="ru-RU" b="1" dirty="0"/>
          </a:p>
        </p:txBody>
      </p:sp>
      <p:sp>
        <p:nvSpPr>
          <p:cNvPr id="5" name="Содержимое 2"/>
          <p:cNvSpPr txBox="1">
            <a:spLocks/>
          </p:cNvSpPr>
          <p:nvPr/>
        </p:nvSpPr>
        <p:spPr bwMode="auto">
          <a:xfrm>
            <a:off x="206001" y="5125250"/>
            <a:ext cx="8229600" cy="1634120"/>
          </a:xfrm>
          <a:prstGeom prst="rect">
            <a:avLst/>
          </a:prstGeom>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ru-RU" dirty="0" smtClean="0"/>
              <a:t>Recent years:</a:t>
            </a:r>
          </a:p>
          <a:p>
            <a:pPr lvl="1"/>
            <a:r>
              <a:rPr lang="en-US" altLang="ru-RU" dirty="0" smtClean="0">
                <a:latin typeface="Arial" panose="020B0604020202020204" pitchFamily="34" charset="0"/>
                <a:cs typeface="Arial" panose="020B0604020202020204" pitchFamily="34" charset="0"/>
              </a:rPr>
              <a:t>Few students from China</a:t>
            </a:r>
          </a:p>
          <a:p>
            <a:pPr lvl="1"/>
            <a:r>
              <a:rPr lang="en-US" altLang="ru-RU" dirty="0" smtClean="0">
                <a:latin typeface="Arial" panose="020B0604020202020204" pitchFamily="34" charset="0"/>
                <a:cs typeface="Arial" panose="020B0604020202020204" pitchFamily="34" charset="0"/>
              </a:rPr>
              <a:t>Three of them got </a:t>
            </a:r>
            <a:r>
              <a:rPr lang="en-US" altLang="ru-RU" dirty="0" err="1" smtClean="0">
                <a:latin typeface="Arial" panose="020B0604020202020204" pitchFamily="34" charset="0"/>
                <a:cs typeface="Arial" panose="020B0604020202020204" pitchFamily="34" charset="0"/>
              </a:rPr>
              <a:t>Ph.D</a:t>
            </a:r>
            <a:r>
              <a:rPr lang="en-US" altLang="ru-RU" dirty="0" smtClean="0">
                <a:latin typeface="Arial" panose="020B0604020202020204" pitchFamily="34" charset="0"/>
                <a:cs typeface="Arial" panose="020B0604020202020204" pitchFamily="34" charset="0"/>
              </a:rPr>
              <a:t> degrees (2008, 2010</a:t>
            </a:r>
            <a:r>
              <a:rPr lang="ru-RU" altLang="ru-RU" dirty="0" smtClean="0">
                <a:latin typeface="Arial" panose="020B0604020202020204" pitchFamily="34" charset="0"/>
                <a:cs typeface="Arial" panose="020B0604020202020204" pitchFamily="34" charset="0"/>
              </a:rPr>
              <a:t>, 2013</a:t>
            </a:r>
            <a:r>
              <a:rPr lang="en-US" altLang="ru-RU"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81511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66725" y="188640"/>
            <a:ext cx="8229600" cy="1143000"/>
          </a:xfrm>
        </p:spPr>
        <p:txBody>
          <a:bodyPr>
            <a:normAutofit/>
          </a:bodyPr>
          <a:lstStyle/>
          <a:p>
            <a:pPr eaLnBrk="1" fontAlgn="auto" hangingPunct="1">
              <a:spcAft>
                <a:spcPts val="0"/>
              </a:spcAft>
              <a:defRPr/>
            </a:pPr>
            <a:r>
              <a:rPr lang="en-US" sz="3600" b="1" dirty="0" smtClean="0">
                <a:latin typeface="Arial" panose="020B0604020202020204" pitchFamily="34" charset="0"/>
                <a:cs typeface="Arial" panose="020B0604020202020204" pitchFamily="34" charset="0"/>
              </a:rPr>
              <a:t>Scientific activities</a:t>
            </a:r>
            <a:endParaRPr lang="ru-RU" sz="3600" b="1" dirty="0">
              <a:latin typeface="Arial" panose="020B0604020202020204" pitchFamily="34" charset="0"/>
              <a:cs typeface="Arial" panose="020B0604020202020204" pitchFamily="34" charset="0"/>
            </a:endParaRPr>
          </a:p>
        </p:txBody>
      </p:sp>
      <p:sp>
        <p:nvSpPr>
          <p:cNvPr id="8" name="Содержимое 7"/>
          <p:cNvSpPr>
            <a:spLocks noGrp="1"/>
          </p:cNvSpPr>
          <p:nvPr>
            <p:ph idx="1"/>
          </p:nvPr>
        </p:nvSpPr>
        <p:spPr>
          <a:xfrm>
            <a:off x="466725" y="1857375"/>
            <a:ext cx="8248650" cy="4429125"/>
          </a:xfrm>
        </p:spPr>
        <p:txBody>
          <a:bodyPr>
            <a:normAutofit lnSpcReduction="10000"/>
          </a:bodyPr>
          <a:lstStyle/>
          <a:p>
            <a:pPr eaLnBrk="1" fontAlgn="auto" hangingPunct="1">
              <a:spcAft>
                <a:spcPts val="120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Assessment of groundwater recourses</a:t>
            </a:r>
            <a:endParaRPr lang="ru-RU" b="1" dirty="0" smtClean="0">
              <a:solidFill>
                <a:schemeClr val="bg2">
                  <a:lumMod val="25000"/>
                </a:schemeClr>
              </a:solidFill>
              <a:latin typeface="Arial" panose="020B0604020202020204" pitchFamily="34" charset="0"/>
              <a:cs typeface="Arial" panose="020B0604020202020204" pitchFamily="34" charset="0"/>
            </a:endParaRPr>
          </a:p>
          <a:p>
            <a:pPr eaLnBrk="1" fontAlgn="auto" hangingPunct="1">
              <a:spcAft>
                <a:spcPts val="120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Assessment of sustainable groundwater use</a:t>
            </a:r>
          </a:p>
          <a:p>
            <a:pPr eaLnBrk="1" fontAlgn="auto" hangingPunct="1">
              <a:spcAft>
                <a:spcPts val="120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Broad range of environmental groundwater problems </a:t>
            </a:r>
            <a:endParaRPr lang="ru-RU" b="1" dirty="0" smtClean="0">
              <a:solidFill>
                <a:schemeClr val="bg2">
                  <a:lumMod val="25000"/>
                </a:schemeClr>
              </a:solidFill>
              <a:latin typeface="Arial" panose="020B0604020202020204" pitchFamily="34" charset="0"/>
              <a:cs typeface="Arial" panose="020B0604020202020204" pitchFamily="34" charset="0"/>
            </a:endParaRPr>
          </a:p>
          <a:p>
            <a:pPr eaLnBrk="1" fontAlgn="auto" hangingPunct="1">
              <a:spcAft>
                <a:spcPts val="1200"/>
              </a:spcAft>
              <a:buClr>
                <a:schemeClr val="accent1">
                  <a:shade val="75000"/>
                </a:schemeClr>
              </a:buClr>
              <a:buFont typeface="Courier New" panose="02070309020205020404" pitchFamily="49" charset="0"/>
              <a:buChar char="o"/>
              <a:defRPr/>
            </a:pPr>
            <a:r>
              <a:rPr lang="en-US" b="1" dirty="0" err="1" smtClean="0">
                <a:solidFill>
                  <a:schemeClr val="bg2">
                    <a:lumMod val="25000"/>
                  </a:schemeClr>
                </a:solidFill>
                <a:latin typeface="Arial" panose="020B0604020202020204" pitchFamily="34" charset="0"/>
                <a:cs typeface="Arial" panose="020B0604020202020204" pitchFamily="34" charset="0"/>
              </a:rPr>
              <a:t>Geohydrological</a:t>
            </a:r>
            <a:r>
              <a:rPr lang="en-US" b="1" dirty="0" smtClean="0">
                <a:solidFill>
                  <a:schemeClr val="bg2">
                    <a:lumMod val="25000"/>
                  </a:schemeClr>
                </a:solidFill>
                <a:latin typeface="Arial" panose="020B0604020202020204" pitchFamily="34" charset="0"/>
                <a:cs typeface="Arial" panose="020B0604020202020204" pitchFamily="34" charset="0"/>
              </a:rPr>
              <a:t> study</a:t>
            </a:r>
            <a:r>
              <a:rPr lang="en-US" dirty="0" smtClean="0">
                <a:solidFill>
                  <a:schemeClr val="bg2">
                    <a:lumMod val="25000"/>
                  </a:schemeClr>
                </a:solidFill>
                <a:latin typeface="Arial" panose="020B0604020202020204" pitchFamily="34" charset="0"/>
                <a:cs typeface="Arial" panose="020B0604020202020204" pitchFamily="34" charset="0"/>
              </a:rPr>
              <a:t> </a:t>
            </a:r>
            <a:endParaRPr lang="ru-RU" dirty="0" smtClean="0">
              <a:solidFill>
                <a:schemeClr val="bg2">
                  <a:lumMod val="25000"/>
                </a:schemeClr>
              </a:solidFill>
              <a:latin typeface="Arial" panose="020B0604020202020204" pitchFamily="34" charset="0"/>
              <a:cs typeface="Arial" panose="020B0604020202020204" pitchFamily="34" charset="0"/>
            </a:endParaRPr>
          </a:p>
          <a:p>
            <a:pPr eaLnBrk="1" fontAlgn="auto" hangingPunct="1">
              <a:spcAft>
                <a:spcPts val="1200"/>
              </a:spcAft>
              <a:buClr>
                <a:schemeClr val="accent1">
                  <a:shade val="75000"/>
                </a:schemeClr>
              </a:buClr>
              <a:buFont typeface="Courier New" panose="02070309020205020404" pitchFamily="49" charset="0"/>
              <a:buChar char="o"/>
              <a:defRPr/>
            </a:pPr>
            <a:r>
              <a:rPr lang="en-US" b="1" dirty="0" smtClean="0">
                <a:solidFill>
                  <a:schemeClr val="bg2">
                    <a:lumMod val="25000"/>
                  </a:schemeClr>
                </a:solidFill>
                <a:latin typeface="Arial" panose="020B0604020202020204" pitchFamily="34" charset="0"/>
                <a:cs typeface="Arial" panose="020B0604020202020204" pitchFamily="34" charset="0"/>
              </a:rPr>
              <a:t>Deep well injection</a:t>
            </a:r>
            <a:endParaRPr lang="en-US" dirty="0" smtClean="0">
              <a:solidFill>
                <a:schemeClr val="bg2">
                  <a:lumMod val="25000"/>
                </a:schemeClr>
              </a:solidFill>
              <a:latin typeface="Arial" panose="020B0604020202020204" pitchFamily="34" charset="0"/>
              <a:cs typeface="Arial" panose="020B0604020202020204" pitchFamily="34" charset="0"/>
            </a:endParaRPr>
          </a:p>
          <a:p>
            <a:pPr eaLnBrk="1" fontAlgn="auto" hangingPunct="1">
              <a:spcAft>
                <a:spcPts val="1200"/>
              </a:spcAft>
              <a:buClr>
                <a:schemeClr val="accent1">
                  <a:shade val="75000"/>
                </a:schemeClr>
              </a:buClr>
              <a:buFont typeface="Wingdings"/>
              <a:buChar char="p"/>
              <a:defRPr/>
            </a:pPr>
            <a:endParaRPr lang="ru-RU" dirty="0">
              <a:solidFill>
                <a:schemeClr val="bg2">
                  <a:lumMod val="25000"/>
                </a:schemeClr>
              </a:solidFill>
            </a:endParaRPr>
          </a:p>
        </p:txBody>
      </p:sp>
    </p:spTree>
    <p:extLst>
      <p:ext uri="{BB962C8B-B14F-4D97-AF65-F5344CB8AC3E}">
        <p14:creationId xmlns:p14="http://schemas.microsoft.com/office/powerpoint/2010/main" val="644014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china_sept_2011\tmp\mgu.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22718"/>
            <a:ext cx="9144000" cy="6709529"/>
          </a:xfrm>
          <a:prstGeom prst="rect">
            <a:avLst/>
          </a:prstGeom>
          <a:noFill/>
        </p:spPr>
        <p:txBody>
          <a:bodyPr wrap="square" rtlCol="0">
            <a:spAutoFit/>
          </a:bodyPr>
          <a:lstStyle/>
          <a:p>
            <a:pPr algn="ctr"/>
            <a:r>
              <a:rPr lang="en-US" sz="2400" dirty="0" err="1" smtClean="0">
                <a:latin typeface="Segoe UI Semilight" panose="020B0402040204020203" pitchFamily="34" charset="0"/>
                <a:cs typeface="Segoe UI Semilight" panose="020B0402040204020203" pitchFamily="34" charset="0"/>
              </a:rPr>
              <a:t>Lomonosov</a:t>
            </a:r>
            <a:r>
              <a:rPr lang="en-US" sz="2400" dirty="0" smtClean="0">
                <a:latin typeface="Segoe UI Semilight" panose="020B0402040204020203" pitchFamily="34" charset="0"/>
                <a:cs typeface="Segoe UI Semilight" panose="020B0402040204020203" pitchFamily="34" charset="0"/>
              </a:rPr>
              <a:t> Moscow State </a:t>
            </a:r>
            <a:r>
              <a:rPr lang="en-US" sz="2400" dirty="0">
                <a:latin typeface="Segoe UI Semilight" panose="020B0402040204020203" pitchFamily="34" charset="0"/>
                <a:cs typeface="Segoe UI Semilight" panose="020B0402040204020203" pitchFamily="34" charset="0"/>
              </a:rPr>
              <a:t>U</a:t>
            </a:r>
            <a:r>
              <a:rPr lang="en-US" sz="2400" dirty="0" smtClean="0">
                <a:latin typeface="Segoe UI Semilight" panose="020B0402040204020203" pitchFamily="34" charset="0"/>
                <a:cs typeface="Segoe UI Semilight" panose="020B0402040204020203" pitchFamily="34" charset="0"/>
              </a:rPr>
              <a:t>niversity</a:t>
            </a:r>
            <a:endParaRPr lang="ru-RU" sz="2400" dirty="0" smtClean="0">
              <a:latin typeface="Segoe UI Semilight" panose="020B0402040204020203" pitchFamily="34" charset="0"/>
              <a:cs typeface="Segoe UI Semilight" panose="020B0402040204020203" pitchFamily="34" charset="0"/>
            </a:endParaRPr>
          </a:p>
          <a:p>
            <a:pPr algn="ctr"/>
            <a:endParaRPr lang="en-US" sz="2000" dirty="0" smtClean="0">
              <a:latin typeface="Segoe UI Semilight" panose="020B0402040204020203" pitchFamily="34" charset="0"/>
              <a:cs typeface="Segoe UI Semilight" panose="020B0402040204020203" pitchFamily="34" charset="0"/>
            </a:endParaRPr>
          </a:p>
          <a:p>
            <a:pPr algn="ctr"/>
            <a:endParaRPr lang="en-US" sz="2000" dirty="0" smtClean="0">
              <a:latin typeface="Segoe UI Semilight" panose="020B0402040204020203" pitchFamily="34" charset="0"/>
              <a:cs typeface="Segoe UI Semilight" panose="020B0402040204020203" pitchFamily="34" charset="0"/>
            </a:endParaRPr>
          </a:p>
          <a:p>
            <a:pPr algn="ctr"/>
            <a:endParaRPr lang="ru-RU" sz="2000" dirty="0">
              <a:latin typeface="Segoe UI Semilight" panose="020B0402040204020203" pitchFamily="34" charset="0"/>
              <a:cs typeface="Segoe UI Semilight" panose="020B0402040204020203" pitchFamily="34" charset="0"/>
            </a:endParaRPr>
          </a:p>
          <a:p>
            <a:pPr algn="ctr"/>
            <a:r>
              <a:rPr lang="en-US" sz="2400" b="1" dirty="0" smtClean="0">
                <a:latin typeface="Segoe UI Semilight" panose="020B0402040204020203" pitchFamily="34" charset="0"/>
                <a:cs typeface="Segoe UI Semilight" panose="020B0402040204020203" pitchFamily="34" charset="0"/>
              </a:rPr>
              <a:t>Lekhov Vladimir</a:t>
            </a:r>
            <a:endParaRPr lang="ru-RU" sz="2400" b="1" dirty="0">
              <a:latin typeface="Segoe UI Semilight" panose="020B0402040204020203" pitchFamily="34" charset="0"/>
              <a:cs typeface="Segoe UI Semilight" panose="020B0402040204020203" pitchFamily="34" charset="0"/>
            </a:endParaRPr>
          </a:p>
          <a:p>
            <a:pPr algn="ctr"/>
            <a:endParaRPr lang="en-US" sz="2000" b="1" dirty="0" smtClean="0">
              <a:solidFill>
                <a:prstClr val="black"/>
              </a:solidFill>
              <a:latin typeface="Segoe UI Semilight" panose="020B0402040204020203" pitchFamily="34" charset="0"/>
              <a:cs typeface="Segoe UI Semilight" panose="020B0402040204020203" pitchFamily="34" charset="0"/>
            </a:endParaRPr>
          </a:p>
          <a:p>
            <a:pPr algn="ctr"/>
            <a:endParaRPr lang="ru-RU" sz="2000" b="1" dirty="0" smtClean="0">
              <a:solidFill>
                <a:prstClr val="black"/>
              </a:solidFill>
              <a:latin typeface="Segoe UI Semilight" panose="020B0402040204020203" pitchFamily="34" charset="0"/>
              <a:cs typeface="Segoe UI Semilight" panose="020B0402040204020203" pitchFamily="34" charset="0"/>
            </a:endParaRPr>
          </a:p>
          <a:p>
            <a:pPr algn="ctr"/>
            <a:r>
              <a:rPr lang="en-US" sz="2400" b="1" dirty="0">
                <a:solidFill>
                  <a:prstClr val="black"/>
                </a:solidFill>
                <a:latin typeface="Segoe UI Semilight" panose="020B0402040204020203" pitchFamily="34" charset="0"/>
                <a:cs typeface="Segoe UI Semilight" panose="020B0402040204020203" pitchFamily="34" charset="0"/>
              </a:rPr>
              <a:t>EXPERIMENTAL STUDY AND SIMULATION OF DIFFUSION TRANSPORT OF POLLUTION IN HETEROGENEOUS </a:t>
            </a:r>
            <a:r>
              <a:rPr lang="en-US" sz="2400" b="1" dirty="0" smtClean="0">
                <a:solidFill>
                  <a:prstClr val="black"/>
                </a:solidFill>
                <a:latin typeface="Segoe UI Semilight" panose="020B0402040204020203" pitchFamily="34" charset="0"/>
                <a:cs typeface="Segoe UI Semilight" panose="020B0402040204020203" pitchFamily="34" charset="0"/>
              </a:rPr>
              <a:t>FORMATIONS</a:t>
            </a:r>
          </a:p>
          <a:p>
            <a:pPr algn="ctr"/>
            <a:endParaRPr lang="en-US" sz="2400" b="1" dirty="0" smtClean="0">
              <a:solidFill>
                <a:prstClr val="black"/>
              </a:solidFill>
              <a:latin typeface="Segoe UI Semilight" panose="020B0402040204020203" pitchFamily="34" charset="0"/>
              <a:cs typeface="Segoe UI Semilight" panose="020B0402040204020203" pitchFamily="34" charset="0"/>
            </a:endParaRPr>
          </a:p>
          <a:p>
            <a:pPr algn="ctr"/>
            <a:r>
              <a:rPr lang="en-US" sz="2400" b="1" dirty="0" smtClean="0">
                <a:solidFill>
                  <a:prstClr val="black"/>
                </a:solidFill>
                <a:latin typeface="Segoe UI Semilight" panose="020B0402040204020203" pitchFamily="34" charset="0"/>
                <a:cs typeface="Segoe UI Semilight" panose="020B0402040204020203" pitchFamily="34" charset="0"/>
              </a:rPr>
              <a:t>AND</a:t>
            </a:r>
          </a:p>
          <a:p>
            <a:pPr algn="ctr"/>
            <a:endParaRPr lang="en-US" sz="2400" b="1" dirty="0" smtClean="0">
              <a:solidFill>
                <a:prstClr val="black"/>
              </a:solidFill>
              <a:latin typeface="Segoe UI Semilight" panose="020B0402040204020203" pitchFamily="34" charset="0"/>
              <a:cs typeface="Segoe UI Semilight" panose="020B0402040204020203" pitchFamily="34" charset="0"/>
            </a:endParaRPr>
          </a:p>
          <a:p>
            <a:pPr algn="ctr"/>
            <a:r>
              <a:rPr lang="en-US" sz="2400" b="1" dirty="0" smtClean="0">
                <a:latin typeface="Segoe UI Semilight" panose="020B0402040204020203" pitchFamily="34" charset="0"/>
                <a:cs typeface="Segoe UI Semilight" panose="020B0402040204020203" pitchFamily="34" charset="0"/>
              </a:rPr>
              <a:t>HYDROGEOLOGY IN MOSCOW STATE UNIVERSITY</a:t>
            </a:r>
            <a:endParaRPr lang="en-US" sz="2400" b="1" dirty="0" smtClean="0">
              <a:solidFill>
                <a:prstClr val="black"/>
              </a:solidFill>
              <a:latin typeface="Segoe UI Semilight" panose="020B0402040204020203" pitchFamily="34" charset="0"/>
              <a:cs typeface="Segoe UI Semilight" panose="020B0402040204020203" pitchFamily="34" charset="0"/>
            </a:endParaRPr>
          </a:p>
          <a:p>
            <a:pPr algn="ctr"/>
            <a:endParaRPr lang="ru-RU" sz="2000" b="1" dirty="0">
              <a:solidFill>
                <a:prstClr val="black"/>
              </a:solidFill>
              <a:latin typeface="Segoe UI Semilight" panose="020B0402040204020203" pitchFamily="34" charset="0"/>
              <a:cs typeface="Segoe UI Semilight" panose="020B0402040204020203" pitchFamily="34" charset="0"/>
            </a:endParaRPr>
          </a:p>
          <a:p>
            <a:pPr algn="ctr"/>
            <a:endParaRPr lang="en-US" sz="2000" dirty="0" smtClean="0">
              <a:latin typeface="Segoe UI Semilight" panose="020B0402040204020203" pitchFamily="34" charset="0"/>
              <a:cs typeface="Segoe UI Semilight" panose="020B0402040204020203" pitchFamily="34" charset="0"/>
            </a:endParaRPr>
          </a:p>
          <a:p>
            <a:pPr algn="ctr"/>
            <a:endParaRPr lang="ru-RU" sz="2000" dirty="0" smtClean="0">
              <a:latin typeface="Segoe UI Semilight" panose="020B0402040204020203" pitchFamily="34" charset="0"/>
              <a:cs typeface="Segoe UI Semilight" panose="020B0402040204020203" pitchFamily="34" charset="0"/>
            </a:endParaRPr>
          </a:p>
          <a:p>
            <a:pPr algn="ctr"/>
            <a:endParaRPr lang="ru-RU" sz="2000" dirty="0">
              <a:latin typeface="Segoe UI Semilight" panose="020B0402040204020203" pitchFamily="34" charset="0"/>
              <a:cs typeface="Segoe UI Semilight" panose="020B0402040204020203" pitchFamily="34" charset="0"/>
            </a:endParaRPr>
          </a:p>
          <a:p>
            <a:pPr algn="ctr"/>
            <a:endParaRPr lang="en-US" sz="2000" dirty="0" smtClean="0">
              <a:latin typeface="Segoe UI Semilight" panose="020B0402040204020203" pitchFamily="34" charset="0"/>
              <a:cs typeface="Segoe UI Semilight" panose="020B0402040204020203" pitchFamily="34" charset="0"/>
            </a:endParaRPr>
          </a:p>
          <a:p>
            <a:pPr algn="ctr"/>
            <a:endParaRPr lang="ru-RU" sz="2000" dirty="0">
              <a:latin typeface="Segoe UI Semilight" panose="020B0402040204020203" pitchFamily="34" charset="0"/>
              <a:cs typeface="Segoe UI Semilight" panose="020B0402040204020203" pitchFamily="34" charset="0"/>
            </a:endParaRPr>
          </a:p>
          <a:p>
            <a:pPr algn="ctr"/>
            <a:r>
              <a:rPr lang="en-US" sz="2000" dirty="0" smtClean="0">
                <a:latin typeface="Segoe UI Semilight" panose="020B0402040204020203" pitchFamily="34" charset="0"/>
                <a:cs typeface="Segoe UI Semilight" panose="020B0402040204020203" pitchFamily="34" charset="0"/>
              </a:rPr>
              <a:t>Liberec</a:t>
            </a:r>
            <a:r>
              <a:rPr lang="ru-RU" sz="2000" dirty="0" smtClean="0">
                <a:latin typeface="Segoe UI Semilight" panose="020B0402040204020203" pitchFamily="34" charset="0"/>
                <a:cs typeface="Segoe UI Semilight" panose="020B0402040204020203" pitchFamily="34" charset="0"/>
              </a:rPr>
              <a:t> </a:t>
            </a:r>
            <a:r>
              <a:rPr lang="en-US" sz="2000" dirty="0">
                <a:latin typeface="Segoe UI Semilight" panose="020B0402040204020203" pitchFamily="34" charset="0"/>
                <a:cs typeface="Segoe UI Semilight" panose="020B0402040204020203" pitchFamily="34" charset="0"/>
              </a:rPr>
              <a:t>-</a:t>
            </a:r>
            <a:r>
              <a:rPr lang="ru-RU" sz="2000" dirty="0" smtClean="0">
                <a:latin typeface="Segoe UI Semilight" panose="020B0402040204020203" pitchFamily="34" charset="0"/>
                <a:cs typeface="Segoe UI Semilight" panose="020B0402040204020203" pitchFamily="34" charset="0"/>
              </a:rPr>
              <a:t> 201</a:t>
            </a:r>
            <a:r>
              <a:rPr lang="en-US" sz="2000" dirty="0" smtClean="0">
                <a:latin typeface="Segoe UI Semilight" panose="020B0402040204020203" pitchFamily="34" charset="0"/>
                <a:cs typeface="Segoe UI Semilight" panose="020B0402040204020203" pitchFamily="34" charset="0"/>
              </a:rPr>
              <a:t>9</a:t>
            </a:r>
            <a:endParaRPr lang="ru-RU" sz="2000" dirty="0">
              <a:latin typeface="Segoe UI Semilight" panose="020B0402040204020203" pitchFamily="34" charset="0"/>
              <a:cs typeface="Segoe UI Semilight" panose="020B0402040204020203" pitchFamily="34"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310" y="5088186"/>
            <a:ext cx="1620000" cy="1620000"/>
          </a:xfrm>
          <a:prstGeom prst="rect">
            <a:avLst/>
          </a:prstGeom>
        </p:spPr>
      </p:pic>
      <p:pic>
        <p:nvPicPr>
          <p:cNvPr id="17410" name="Picture 2" descr="Картинки по запросу мгу логотип вектор"/>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116" y="5088186"/>
            <a:ext cx="1641892"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2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49" y="425192"/>
            <a:ext cx="4430765" cy="6333870"/>
          </a:xfrm>
          <a:prstGeom prst="rect">
            <a:avLst/>
          </a:prstGeom>
        </p:spPr>
      </p:pic>
      <p:sp>
        <p:nvSpPr>
          <p:cNvPr id="5" name="Text Box 50"/>
          <p:cNvSpPr txBox="1">
            <a:spLocks noChangeArrowheads="1"/>
          </p:cNvSpPr>
          <p:nvPr/>
        </p:nvSpPr>
        <p:spPr bwMode="auto">
          <a:xfrm>
            <a:off x="7294684" y="5498853"/>
            <a:ext cx="1624163" cy="132343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ru-RU" sz="1600" dirty="0">
                <a:solidFill>
                  <a:srgbClr val="0000FF"/>
                </a:solidFill>
              </a:rPr>
              <a:t>Injection wells</a:t>
            </a:r>
          </a:p>
          <a:p>
            <a:pPr eaLnBrk="1" hangingPunct="1"/>
            <a:r>
              <a:rPr lang="en-US" altLang="ru-RU" sz="1600" dirty="0" smtClean="0">
                <a:solidFill>
                  <a:srgbClr val="0000FF"/>
                </a:solidFill>
              </a:rPr>
              <a:t>45 -  </a:t>
            </a:r>
            <a:r>
              <a:rPr lang="en-US" altLang="ru-RU" sz="1600" dirty="0">
                <a:solidFill>
                  <a:srgbClr val="0000FF"/>
                </a:solidFill>
              </a:rPr>
              <a:t>in </a:t>
            </a:r>
            <a:r>
              <a:rPr lang="en-US" altLang="ru-RU" sz="1600" dirty="0" smtClean="0">
                <a:solidFill>
                  <a:srgbClr val="0000FF"/>
                </a:solidFill>
              </a:rPr>
              <a:t>all</a:t>
            </a:r>
            <a:endParaRPr lang="en-US" altLang="ru-RU" sz="1600" dirty="0">
              <a:solidFill>
                <a:srgbClr val="0000FF"/>
              </a:solidFill>
            </a:endParaRPr>
          </a:p>
          <a:p>
            <a:pPr eaLnBrk="1" hangingPunct="1"/>
            <a:r>
              <a:rPr lang="en-US" altLang="ru-RU" sz="1600" dirty="0" smtClean="0">
                <a:solidFill>
                  <a:srgbClr val="0000FF"/>
                </a:solidFill>
              </a:rPr>
              <a:t>12 - liquidated</a:t>
            </a:r>
            <a:endParaRPr lang="en-US" altLang="ru-RU" sz="1600" dirty="0">
              <a:solidFill>
                <a:srgbClr val="0000FF"/>
              </a:solidFill>
            </a:endParaRPr>
          </a:p>
          <a:p>
            <a:pPr eaLnBrk="1" hangingPunct="1"/>
            <a:r>
              <a:rPr lang="en-US" altLang="ru-RU" sz="1600" dirty="0" smtClean="0">
                <a:solidFill>
                  <a:srgbClr val="0000FF"/>
                </a:solidFill>
              </a:rPr>
              <a:t>28 -  </a:t>
            </a:r>
            <a:r>
              <a:rPr lang="en-US" altLang="ru-RU" sz="1600" dirty="0">
                <a:solidFill>
                  <a:srgbClr val="0000FF"/>
                </a:solidFill>
              </a:rPr>
              <a:t>retired</a:t>
            </a:r>
          </a:p>
          <a:p>
            <a:pPr eaLnBrk="1" hangingPunct="1"/>
            <a:r>
              <a:rPr lang="en-US" altLang="ru-RU" sz="1600" dirty="0" smtClean="0">
                <a:solidFill>
                  <a:srgbClr val="0000FF"/>
                </a:solidFill>
              </a:rPr>
              <a:t>5 - used</a:t>
            </a:r>
            <a:endParaRPr lang="ru-RU" altLang="ru-RU" sz="1600" dirty="0">
              <a:solidFill>
                <a:srgbClr val="0000FF"/>
              </a:solidFill>
            </a:endParaRPr>
          </a:p>
        </p:txBody>
      </p:sp>
      <p:sp>
        <p:nvSpPr>
          <p:cNvPr id="6" name="TextBox 1"/>
          <p:cNvSpPr txBox="1">
            <a:spLocks noChangeArrowheads="1"/>
          </p:cNvSpPr>
          <p:nvPr/>
        </p:nvSpPr>
        <p:spPr bwMode="auto">
          <a:xfrm>
            <a:off x="4211960" y="5917667"/>
            <a:ext cx="3082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ru-RU" sz="1600" dirty="0">
                <a:solidFill>
                  <a:srgbClr val="FF0000"/>
                </a:solidFill>
              </a:rPr>
              <a:t>Start-up 1967 to </a:t>
            </a:r>
            <a:r>
              <a:rPr lang="en-US" altLang="ru-RU" sz="1600" dirty="0" smtClean="0">
                <a:solidFill>
                  <a:srgbClr val="FF0000"/>
                </a:solidFill>
              </a:rPr>
              <a:t>now</a:t>
            </a:r>
          </a:p>
          <a:p>
            <a:pPr eaLnBrk="1" hangingPunct="1"/>
            <a:r>
              <a:rPr lang="en-US" altLang="ru-RU" sz="1600" dirty="0" smtClean="0">
                <a:solidFill>
                  <a:srgbClr val="FF0000"/>
                </a:solidFill>
              </a:rPr>
              <a:t>Injected </a:t>
            </a:r>
            <a:r>
              <a:rPr lang="en-US" altLang="ru-RU" sz="1600" dirty="0">
                <a:solidFill>
                  <a:srgbClr val="FF0000"/>
                </a:solidFill>
              </a:rPr>
              <a:t>more </a:t>
            </a:r>
            <a:r>
              <a:rPr lang="en-US" altLang="ru-RU" sz="1600" dirty="0" smtClean="0">
                <a:solidFill>
                  <a:srgbClr val="FF0000"/>
                </a:solidFill>
              </a:rPr>
              <a:t>than 45 mil. m</a:t>
            </a:r>
            <a:r>
              <a:rPr lang="en-US" altLang="ru-RU" sz="1600" baseline="30000" dirty="0">
                <a:solidFill>
                  <a:srgbClr val="FF0000"/>
                </a:solidFill>
              </a:rPr>
              <a:t>3</a:t>
            </a:r>
            <a:endParaRPr lang="ru-RU" altLang="ru-RU" sz="1600" baseline="30000" dirty="0">
              <a:solidFill>
                <a:srgbClr val="FF0000"/>
              </a:solidFill>
            </a:endParaRPr>
          </a:p>
        </p:txBody>
      </p:sp>
      <p:sp>
        <p:nvSpPr>
          <p:cNvPr id="7" name="Прямоугольник 6"/>
          <p:cNvSpPr/>
          <p:nvPr/>
        </p:nvSpPr>
        <p:spPr>
          <a:xfrm>
            <a:off x="0" y="222030"/>
            <a:ext cx="9144000" cy="461665"/>
          </a:xfrm>
          <a:prstGeom prst="rect">
            <a:avLst/>
          </a:prstGeom>
          <a:solidFill>
            <a:schemeClr val="bg1"/>
          </a:solidFill>
        </p:spPr>
        <p:txBody>
          <a:bodyPr wrap="square">
            <a:spAutoFit/>
          </a:bodyPr>
          <a:lstStyle/>
          <a:p>
            <a:pPr algn="ctr"/>
            <a:r>
              <a:rPr lang="ru-RU" sz="2400" dirty="0" err="1">
                <a:latin typeface="Arial" panose="020B0604020202020204" pitchFamily="34" charset="0"/>
                <a:cs typeface="Arial" panose="020B0604020202020204" pitchFamily="34" charset="0"/>
              </a:rPr>
              <a:t>Scheme</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of</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underground</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disposal</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of</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liquid</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radioactive</a:t>
            </a:r>
            <a:r>
              <a:rPr lang="ru-RU" sz="2400" dirty="0">
                <a:latin typeface="Arial" panose="020B0604020202020204" pitchFamily="34" charset="0"/>
                <a:cs typeface="Arial" panose="020B0604020202020204" pitchFamily="34" charset="0"/>
              </a:rPr>
              <a:t> </a:t>
            </a:r>
            <a:r>
              <a:rPr lang="ru-RU" sz="2400" dirty="0" err="1" smtClean="0">
                <a:latin typeface="Arial" panose="020B0604020202020204" pitchFamily="34" charset="0"/>
                <a:cs typeface="Arial" panose="020B0604020202020204" pitchFamily="34" charset="0"/>
              </a:rPr>
              <a:t>waste</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621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1331" y="1898830"/>
            <a:ext cx="7830870" cy="3970318"/>
          </a:xfrm>
          <a:prstGeom prst="rect">
            <a:avLst/>
          </a:prstGeom>
          <a:noFill/>
        </p:spPr>
        <p:txBody>
          <a:bodyPr wrap="square" rtlCol="0">
            <a:spAutoFit/>
          </a:bodyPr>
          <a:lstStyle/>
          <a:p>
            <a:pPr lvl="0" algn="just">
              <a:lnSpc>
                <a:spcPct val="150000"/>
              </a:lnSpc>
            </a:pPr>
            <a:r>
              <a:rPr lang="en-US" sz="2400" dirty="0">
                <a:latin typeface="Segoe UI Semilight" panose="020B0402040204020203" pitchFamily="34" charset="0"/>
                <a:cs typeface="Segoe UI Semilight" panose="020B0402040204020203" pitchFamily="34" charset="0"/>
              </a:rPr>
              <a:t>Analysis of contaminant transport in the water containing environment with a difficult structure of heterogeneity, represented by the interlaying of sand-clay </a:t>
            </a:r>
            <a:r>
              <a:rPr lang="en-US" sz="2400" dirty="0" err="1">
                <a:latin typeface="Segoe UI Semilight" panose="020B0402040204020203" pitchFamily="34" charset="0"/>
                <a:cs typeface="Segoe UI Semilight" panose="020B0402040204020203" pitchFamily="34" charset="0"/>
              </a:rPr>
              <a:t>facies</a:t>
            </a:r>
            <a:r>
              <a:rPr lang="en-US" sz="2400" dirty="0">
                <a:latin typeface="Segoe UI Semilight" panose="020B0402040204020203" pitchFamily="34" charset="0"/>
                <a:cs typeface="Segoe UI Semilight" panose="020B0402040204020203" pitchFamily="34" charset="0"/>
              </a:rPr>
              <a:t> of variable </a:t>
            </a:r>
            <a:r>
              <a:rPr lang="en-US" sz="2400" dirty="0" smtClean="0">
                <a:latin typeface="Segoe UI Semilight" panose="020B0402040204020203" pitchFamily="34" charset="0"/>
                <a:cs typeface="Segoe UI Semilight" panose="020B0402040204020203" pitchFamily="34" charset="0"/>
              </a:rPr>
              <a:t>thicknesses, </a:t>
            </a:r>
            <a:r>
              <a:rPr lang="en-US" sz="2400" dirty="0">
                <a:latin typeface="Segoe UI Semilight" panose="020B0402040204020203" pitchFamily="34" charset="0"/>
                <a:cs typeface="Segoe UI Semilight" panose="020B0402040204020203" pitchFamily="34" charset="0"/>
              </a:rPr>
              <a:t>determination of effective flow and transport parameters in low-permeable sediments, and evaluation of their effect on long-term contaminant transport</a:t>
            </a:r>
            <a:endParaRPr lang="ru-RU" sz="2400" dirty="0">
              <a:latin typeface="Segoe UI Semilight" panose="020B0402040204020203" pitchFamily="34" charset="0"/>
              <a:cs typeface="Segoe UI Semilight" panose="020B0402040204020203" pitchFamily="34" charset="0"/>
            </a:endParaRPr>
          </a:p>
        </p:txBody>
      </p:sp>
      <p:sp>
        <p:nvSpPr>
          <p:cNvPr id="5" name="Прямоугольник 4"/>
          <p:cNvSpPr/>
          <p:nvPr/>
        </p:nvSpPr>
        <p:spPr>
          <a:xfrm>
            <a:off x="26495" y="520515"/>
            <a:ext cx="9140542" cy="523220"/>
          </a:xfrm>
          <a:prstGeom prst="rect">
            <a:avLst/>
          </a:prstGeom>
        </p:spPr>
        <p:txBody>
          <a:bodyPr wrap="square">
            <a:spAutoFit/>
          </a:bodyPr>
          <a:lstStyle/>
          <a:p>
            <a:pPr algn="ctr"/>
            <a:r>
              <a:rPr lang="en-US" sz="2800" b="1" cap="small" dirty="0" smtClean="0">
                <a:latin typeface="Segoe UI Semilight" panose="020B0402040204020203" pitchFamily="34" charset="0"/>
                <a:cs typeface="Segoe UI Semilight" panose="020B0402040204020203" pitchFamily="34" charset="0"/>
              </a:rPr>
              <a:t>Goal</a:t>
            </a:r>
            <a:r>
              <a:rPr lang="ru-RU" sz="2800" b="1" cap="small" dirty="0" smtClean="0">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2097857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descr="Лехов_рис_3_а"/>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85765" y="70181"/>
            <a:ext cx="1777376" cy="1800000"/>
          </a:xfrm>
          <a:prstGeom prst="rect">
            <a:avLst/>
          </a:prstGeom>
          <a:noFill/>
          <a:ln>
            <a:noFill/>
          </a:ln>
        </p:spPr>
      </p:pic>
      <p:sp>
        <p:nvSpPr>
          <p:cNvPr id="23" name="Прямоугольник 22"/>
          <p:cNvSpPr/>
          <p:nvPr/>
        </p:nvSpPr>
        <p:spPr>
          <a:xfrm>
            <a:off x="26495" y="8620"/>
            <a:ext cx="9140542" cy="523220"/>
          </a:xfrm>
          <a:prstGeom prst="rect">
            <a:avLst/>
          </a:prstGeom>
        </p:spPr>
        <p:txBody>
          <a:bodyPr wrap="square">
            <a:spAutoFit/>
          </a:bodyPr>
          <a:lstStyle/>
          <a:p>
            <a:pPr algn="ctr"/>
            <a:r>
              <a:rPr lang="en-US" sz="2800" b="1" cap="small" dirty="0">
                <a:latin typeface="Segoe UI Semilight" panose="020B0402040204020203" pitchFamily="34" charset="0"/>
                <a:cs typeface="Segoe UI Semilight" panose="020B0402040204020203" pitchFamily="34" charset="0"/>
              </a:rPr>
              <a:t>Research objectives</a:t>
            </a:r>
            <a:r>
              <a:rPr lang="ru-RU" sz="2800" b="1" cap="small" dirty="0" smtClean="0">
                <a:latin typeface="Segoe UI Semilight" panose="020B0402040204020203" pitchFamily="34" charset="0"/>
                <a:cs typeface="Segoe UI Semilight" panose="020B0402040204020203" pitchFamily="34" charset="0"/>
              </a:rPr>
              <a:t>:</a:t>
            </a:r>
          </a:p>
        </p:txBody>
      </p:sp>
      <p:grpSp>
        <p:nvGrpSpPr>
          <p:cNvPr id="27" name="Группа 26"/>
          <p:cNvGrpSpPr/>
          <p:nvPr/>
        </p:nvGrpSpPr>
        <p:grpSpPr>
          <a:xfrm flipH="1">
            <a:off x="67857" y="608291"/>
            <a:ext cx="6079318" cy="480256"/>
            <a:chOff x="552210" y="336"/>
            <a:chExt cx="1715689" cy="480256"/>
          </a:xfrm>
        </p:grpSpPr>
        <p:sp>
          <p:nvSpPr>
            <p:cNvPr id="28" name="Пятиугольник 27"/>
            <p:cNvSpPr/>
            <p:nvPr/>
          </p:nvSpPr>
          <p:spPr>
            <a:xfrm rot="10800000">
              <a:off x="552210" y="336"/>
              <a:ext cx="1715685" cy="480256"/>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Пятиугольник 4"/>
            <p:cNvSpPr/>
            <p:nvPr/>
          </p:nvSpPr>
          <p:spPr>
            <a:xfrm>
              <a:off x="723778" y="336"/>
              <a:ext cx="15441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marL="228600" lvl="0" indent="-228600" algn="ctr" defTabSz="533400">
                <a:lnSpc>
                  <a:spcPct val="90000"/>
                </a:lnSpc>
                <a:spcBef>
                  <a:spcPct val="0"/>
                </a:spcBef>
                <a:spcAft>
                  <a:spcPct val="35000"/>
                </a:spcAft>
                <a:buAutoNum type="arabicPeriod"/>
              </a:pPr>
              <a:r>
                <a:rPr lang="en-US" sz="2000" dirty="0" smtClean="0">
                  <a:latin typeface="Arial" pitchFamily="34" charset="0"/>
                  <a:cs typeface="Arial" pitchFamily="34" charset="0"/>
                </a:rPr>
                <a:t> Pore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-3</a:t>
              </a:r>
              <a:r>
                <a:rPr lang="ru-RU" sz="2000" baseline="-25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smtClean="0">
                <a:latin typeface="Arial" pitchFamily="34" charset="0"/>
                <a:cs typeface="Arial" pitchFamily="34" charset="0"/>
              </a:endParaRPr>
            </a:p>
          </p:txBody>
        </p:sp>
      </p:grpSp>
      <p:grpSp>
        <p:nvGrpSpPr>
          <p:cNvPr id="30" name="Группа 29"/>
          <p:cNvGrpSpPr/>
          <p:nvPr/>
        </p:nvGrpSpPr>
        <p:grpSpPr>
          <a:xfrm>
            <a:off x="3356865" y="2320231"/>
            <a:ext cx="5701802" cy="480256"/>
            <a:chOff x="552210" y="623952"/>
            <a:chExt cx="1715685" cy="480256"/>
          </a:xfrm>
        </p:grpSpPr>
        <p:sp>
          <p:nvSpPr>
            <p:cNvPr id="31" name="Пятиугольник 30"/>
            <p:cNvSpPr/>
            <p:nvPr/>
          </p:nvSpPr>
          <p:spPr>
            <a:xfrm rot="10800000">
              <a:off x="552210" y="623952"/>
              <a:ext cx="1715685" cy="480256"/>
            </a:xfrm>
            <a:prstGeom prst="homePlate">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32" name="Пятиугольник 4"/>
            <p:cNvSpPr/>
            <p:nvPr/>
          </p:nvSpPr>
          <p:spPr>
            <a:xfrm>
              <a:off x="672274" y="623952"/>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algn="ctr" defTabSz="533400">
                <a:lnSpc>
                  <a:spcPct val="90000"/>
                </a:lnSpc>
                <a:spcBef>
                  <a:spcPct val="0"/>
                </a:spcBef>
                <a:spcAft>
                  <a:spcPct val="35000"/>
                </a:spcAft>
              </a:pPr>
              <a:r>
                <a:rPr lang="ru-RU" sz="2000" kern="1200" dirty="0" smtClean="0">
                  <a:latin typeface="Arial" pitchFamily="34" charset="0"/>
                  <a:cs typeface="Arial" pitchFamily="34" charset="0"/>
                </a:rPr>
                <a:t>2. </a:t>
              </a:r>
              <a:r>
                <a:rPr lang="en-US" sz="2000" kern="1200" dirty="0" smtClean="0">
                  <a:latin typeface="Arial" pitchFamily="34" charset="0"/>
                  <a:cs typeface="Arial" pitchFamily="34" charset="0"/>
                </a:rPr>
                <a:t>Sample</a:t>
              </a:r>
              <a:r>
                <a:rPr lang="ru-RU" sz="2000" kern="1200" dirty="0" smtClean="0">
                  <a:latin typeface="Arial" pitchFamily="34" charset="0"/>
                  <a:cs typeface="Arial" pitchFamily="34" charset="0"/>
                </a:rPr>
                <a:t> </a:t>
              </a:r>
              <a:r>
                <a:rPr lang="en-US" sz="2000" kern="1200" dirty="0" smtClean="0">
                  <a:latin typeface="Arial" pitchFamily="34" charset="0"/>
                  <a:cs typeface="Arial" pitchFamily="34" charset="0"/>
                </a:rPr>
                <a:t>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-2</a:t>
              </a:r>
              <a:r>
                <a:rPr lang="ru-RU"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a:t>
              </a:r>
              <a:r>
                <a:rPr lang="en-US" sz="2000" baseline="30000" dirty="0" smtClean="0">
                  <a:latin typeface="Arial" pitchFamily="34" charset="0"/>
                  <a:cs typeface="Arial" pitchFamily="34" charset="0"/>
                </a:rPr>
                <a:t>1</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grpSp>
        <p:nvGrpSpPr>
          <p:cNvPr id="33" name="Группа 32"/>
          <p:cNvGrpSpPr/>
          <p:nvPr/>
        </p:nvGrpSpPr>
        <p:grpSpPr>
          <a:xfrm flipH="1">
            <a:off x="67857" y="3670381"/>
            <a:ext cx="6079318" cy="480256"/>
            <a:chOff x="552210" y="1247569"/>
            <a:chExt cx="1715685" cy="480256"/>
          </a:xfrm>
        </p:grpSpPr>
        <p:sp>
          <p:nvSpPr>
            <p:cNvPr id="34" name="Пятиугольник 33"/>
            <p:cNvSpPr/>
            <p:nvPr/>
          </p:nvSpPr>
          <p:spPr>
            <a:xfrm rot="10800000">
              <a:off x="552210" y="1247569"/>
              <a:ext cx="1715685" cy="480256"/>
            </a:xfrm>
            <a:prstGeom prst="homePlate">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5" name="Пятиугольник 4"/>
            <p:cNvSpPr/>
            <p:nvPr/>
          </p:nvSpPr>
          <p:spPr>
            <a:xfrm>
              <a:off x="672274" y="1247569"/>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kern="1200" dirty="0" smtClean="0">
                  <a:latin typeface="Arial" pitchFamily="34" charset="0"/>
                  <a:cs typeface="Arial" pitchFamily="34" charset="0"/>
                </a:rPr>
                <a:t>3. </a:t>
              </a:r>
              <a:r>
                <a:rPr lang="en-US" sz="2000" dirty="0" smtClean="0">
                  <a:latin typeface="Arial" pitchFamily="34" charset="0"/>
                  <a:cs typeface="Arial" pitchFamily="34" charset="0"/>
                </a:rPr>
                <a:t>Layer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1 </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2</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sp>
        <p:nvSpPr>
          <p:cNvPr id="39" name="TextBox 38"/>
          <p:cNvSpPr txBox="1"/>
          <p:nvPr/>
        </p:nvSpPr>
        <p:spPr>
          <a:xfrm>
            <a:off x="1858237" y="1285116"/>
            <a:ext cx="519252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Determination of diffusion coefficient from data on microstructural </a:t>
            </a:r>
            <a:r>
              <a:rPr lang="en-US" sz="1600" dirty="0" err="1">
                <a:latin typeface="Arial" panose="020B0604020202020204" pitchFamily="34" charset="0"/>
                <a:cs typeface="Arial" panose="020B0604020202020204" pitchFamily="34" charset="0"/>
              </a:rPr>
              <a:t>analisis</a:t>
            </a:r>
            <a:r>
              <a:rPr lang="en-US" sz="1600" dirty="0">
                <a:latin typeface="Arial" panose="020B0604020202020204" pitchFamily="34" charset="0"/>
                <a:cs typeface="Arial" panose="020B0604020202020204" pitchFamily="34" charset="0"/>
              </a:rPr>
              <a:t> and simulated of diffusion process</a:t>
            </a:r>
            <a:endParaRPr lang="ru-RU" dirty="0">
              <a:latin typeface="Arial" pitchFamily="34" charset="0"/>
              <a:cs typeface="Arial" pitchFamily="34" charset="0"/>
            </a:endParaRPr>
          </a:p>
        </p:txBody>
      </p:sp>
      <p:pic>
        <p:nvPicPr>
          <p:cNvPr id="47" name="Рисунок 4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052" b="83293" l="26328" r="100000">
                        <a14:foregroundMark x1="40127" y1="72720" x2="40127" y2="72720"/>
                        <a14:foregroundMark x1="73808" y1="71267" x2="73808" y2="71267"/>
                        <a14:foregroundMark x1="89605" y1="73769" x2="89605" y2="73769"/>
                        <a14:foregroundMark x1="96959" y1="72316" x2="96959" y2="72316"/>
                        <a14:foregroundMark x1="33318" y1="32123" x2="33318" y2="32123"/>
                        <a14:foregroundMark x1="63232" y1="29863" x2="63232" y2="29863"/>
                        <a14:foregroundMark x1="81117" y1="33979" x2="81117" y2="33979"/>
                        <a14:foregroundMark x1="93373" y1="30508" x2="93373" y2="30508"/>
                        <a14:foregroundMark x1="96959" y1="34060" x2="96959" y2="34060"/>
                        <a14:foregroundMark x1="90014" y1="37934" x2="90014" y2="37934"/>
                        <a14:foregroundMark x1="43168" y1="31154" x2="43168" y2="31154"/>
                        <a14:foregroundMark x1="29641" y1="27361" x2="29641" y2="27361"/>
                        <a14:foregroundMark x1="28007" y1="38499" x2="28007" y2="38499"/>
                        <a14:foregroundMark x1="34498" y1="38741" x2="34498" y2="38741"/>
                        <a14:foregroundMark x1="44848" y1="37853" x2="44848" y2="37853"/>
                        <a14:foregroundMark x1="56786" y1="40274" x2="56786" y2="40274"/>
                        <a14:foregroundMark x1="67000" y1="39306" x2="67000" y2="39306"/>
                        <a14:foregroundMark x1="76623" y1="40678" x2="76623" y2="40678"/>
                        <a14:foregroundMark x1="83931" y1="41566" x2="83931" y2="41566"/>
                        <a14:foregroundMark x1="95279" y1="40436" x2="95279" y2="40436"/>
                        <a14:foregroundMark x1="97730" y1="29379" x2="97730" y2="29379"/>
                        <a14:foregroundMark x1="87744" y1="28894" x2="87744" y2="28894"/>
                        <a14:foregroundMark x1="75352" y1="32042" x2="75352" y2="32042"/>
                        <a14:foregroundMark x1="57876" y1="30266" x2="57876" y2="30266"/>
                        <a14:foregroundMark x1="49750" y1="28410" x2="49750" y2="28410"/>
                        <a14:foregroundMark x1="36677" y1="25908" x2="36677" y2="25908"/>
                        <a14:backgroundMark x1="31003" y1="44068" x2="31003" y2="44068"/>
                      </a14:backgroundRemoval>
                    </a14:imgEffect>
                    <a14:imgEffect>
                      <a14:sharpenSoften amount="50000"/>
                    </a14:imgEffect>
                  </a14:imgLayer>
                </a14:imgProps>
              </a:ext>
              <a:ext uri="{28A0092B-C50C-407E-A947-70E740481C1C}">
                <a14:useLocalDpi xmlns:a14="http://schemas.microsoft.com/office/drawing/2010/main" val="0"/>
              </a:ext>
            </a:extLst>
          </a:blip>
          <a:srcRect l="26427" t="44383" r="91" b="16553"/>
          <a:stretch/>
        </p:blipFill>
        <p:spPr>
          <a:xfrm rot="5340000">
            <a:off x="222639" y="1831243"/>
            <a:ext cx="2122279" cy="825721"/>
          </a:xfrm>
          <a:prstGeom prst="rect">
            <a:avLst/>
          </a:prstGeom>
        </p:spPr>
      </p:pic>
      <p:sp>
        <p:nvSpPr>
          <p:cNvPr id="50" name="TextBox 49"/>
          <p:cNvSpPr txBox="1"/>
          <p:nvPr/>
        </p:nvSpPr>
        <p:spPr>
          <a:xfrm>
            <a:off x="6468705" y="1853825"/>
            <a:ext cx="2443452"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pore space model</a:t>
            </a:r>
            <a:endParaRPr lang="ru-RU" sz="1400" dirty="0">
              <a:latin typeface="Arial" panose="020B0604020202020204" pitchFamily="34" charset="0"/>
              <a:cs typeface="Arial" panose="020B0604020202020204" pitchFamily="34" charset="0"/>
            </a:endParaRPr>
          </a:p>
        </p:txBody>
      </p:sp>
      <p:sp>
        <p:nvSpPr>
          <p:cNvPr id="51" name="TextBox 50"/>
          <p:cNvSpPr txBox="1"/>
          <p:nvPr/>
        </p:nvSpPr>
        <p:spPr>
          <a:xfrm>
            <a:off x="75169" y="3287834"/>
            <a:ext cx="246880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Sample for experiment</a:t>
            </a:r>
            <a:endParaRPr lang="ru-RU" sz="1400" dirty="0">
              <a:latin typeface="Arial" panose="020B0604020202020204" pitchFamily="34" charset="0"/>
              <a:cs typeface="Arial" panose="020B0604020202020204" pitchFamily="34" charset="0"/>
            </a:endParaRPr>
          </a:p>
        </p:txBody>
      </p:sp>
      <p:cxnSp>
        <p:nvCxnSpPr>
          <p:cNvPr id="53" name="Прямая соединительная линия 52"/>
          <p:cNvCxnSpPr/>
          <p:nvPr/>
        </p:nvCxnSpPr>
        <p:spPr>
          <a:xfrm flipH="1">
            <a:off x="667702" y="1175920"/>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4" name="Прямая соединительная линия 53"/>
          <p:cNvCxnSpPr/>
          <p:nvPr/>
        </p:nvCxnSpPr>
        <p:spPr>
          <a:xfrm flipH="1">
            <a:off x="667702" y="3253356"/>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6" name="Прямая со стрелкой 55"/>
          <p:cNvCxnSpPr/>
          <p:nvPr/>
        </p:nvCxnSpPr>
        <p:spPr>
          <a:xfrm flipV="1">
            <a:off x="757612" y="1209079"/>
            <a:ext cx="0" cy="202522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24" name="Рисунок 23"/>
          <p:cNvPicPr>
            <a:picLocks noChangeAspect="1"/>
          </p:cNvPicPr>
          <p:nvPr/>
        </p:nvPicPr>
        <p:blipFill>
          <a:blip r:embed="rId7" cstate="print">
            <a:lum bright="20000" contrast="20000"/>
            <a:extLst>
              <a:ext uri="{28A0092B-C50C-407E-A947-70E740481C1C}">
                <a14:useLocalDpi xmlns:a14="http://schemas.microsoft.com/office/drawing/2010/main" val="0"/>
              </a:ext>
            </a:extLst>
          </a:blip>
          <a:srcRect/>
          <a:stretch>
            <a:fillRect/>
          </a:stretch>
        </p:blipFill>
        <p:spPr bwMode="auto">
          <a:xfrm>
            <a:off x="6491366" y="3310341"/>
            <a:ext cx="2615348" cy="1832882"/>
          </a:xfrm>
          <a:prstGeom prst="rect">
            <a:avLst/>
          </a:prstGeom>
          <a:noFill/>
          <a:ln>
            <a:noFill/>
          </a:ln>
        </p:spPr>
      </p:pic>
      <p:sp>
        <p:nvSpPr>
          <p:cNvPr id="57" name="TextBox 56"/>
          <p:cNvSpPr txBox="1"/>
          <p:nvPr/>
        </p:nvSpPr>
        <p:spPr>
          <a:xfrm>
            <a:off x="161509" y="2007556"/>
            <a:ext cx="659708" cy="338554"/>
          </a:xfrm>
          <a:prstGeom prst="rect">
            <a:avLst/>
          </a:prstGeom>
          <a:noFill/>
        </p:spPr>
        <p:txBody>
          <a:bodyPr wrap="square" rtlCol="0">
            <a:spAutoFit/>
          </a:bodyPr>
          <a:lstStyle/>
          <a:p>
            <a:pPr algn="ctr"/>
            <a:r>
              <a:rPr lang="ru-RU" sz="1600" dirty="0" smtClean="0">
                <a:latin typeface="Arial" panose="020B0604020202020204" pitchFamily="34" charset="0"/>
                <a:cs typeface="Arial" panose="020B0604020202020204" pitchFamily="34" charset="0"/>
              </a:rPr>
              <a:t>8 </a:t>
            </a:r>
            <a:r>
              <a:rPr lang="en-US" sz="1600" dirty="0" smtClean="0">
                <a:latin typeface="Arial" panose="020B0604020202020204" pitchFamily="34" charset="0"/>
                <a:cs typeface="Arial" panose="020B0604020202020204" pitchFamily="34" charset="0"/>
              </a:rPr>
              <a:t>cm</a:t>
            </a:r>
            <a:endParaRPr lang="ru-RU" sz="1600" dirty="0">
              <a:latin typeface="Arial" panose="020B0604020202020204" pitchFamily="34" charset="0"/>
              <a:cs typeface="Arial" panose="020B0604020202020204" pitchFamily="34" charset="0"/>
            </a:endParaRPr>
          </a:p>
        </p:txBody>
      </p:sp>
      <p:sp>
        <p:nvSpPr>
          <p:cNvPr id="59" name="TextBox 58"/>
          <p:cNvSpPr txBox="1"/>
          <p:nvPr/>
        </p:nvSpPr>
        <p:spPr>
          <a:xfrm>
            <a:off x="6269059" y="5101443"/>
            <a:ext cx="2853931"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flow heterogeneity model</a:t>
            </a:r>
            <a:endParaRPr lang="ru-RU" sz="1400" dirty="0">
              <a:latin typeface="Arial" panose="020B0604020202020204" pitchFamily="34" charset="0"/>
              <a:cs typeface="Arial" panose="020B0604020202020204" pitchFamily="34" charset="0"/>
            </a:endParaRPr>
          </a:p>
        </p:txBody>
      </p:sp>
      <p:sp>
        <p:nvSpPr>
          <p:cNvPr id="63" name="TextBox 62"/>
          <p:cNvSpPr txBox="1"/>
          <p:nvPr/>
        </p:nvSpPr>
        <p:spPr>
          <a:xfrm>
            <a:off x="3716905" y="6109948"/>
            <a:ext cx="5341762"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Justification of effective mass transfer parameters of the dual-domain model</a:t>
            </a:r>
            <a:endParaRPr lang="ru-RU" sz="1400" dirty="0">
              <a:latin typeface="Arial" panose="020B0604020202020204" pitchFamily="34" charset="0"/>
              <a:cs typeface="Arial" panose="020B0604020202020204" pitchFamily="34" charset="0"/>
            </a:endParaRPr>
          </a:p>
        </p:txBody>
      </p:sp>
      <p:grpSp>
        <p:nvGrpSpPr>
          <p:cNvPr id="77" name="Группа 76"/>
          <p:cNvGrpSpPr/>
          <p:nvPr/>
        </p:nvGrpSpPr>
        <p:grpSpPr>
          <a:xfrm>
            <a:off x="3356864" y="5562596"/>
            <a:ext cx="5707909" cy="480256"/>
            <a:chOff x="552210" y="623952"/>
            <a:chExt cx="1715685" cy="480256"/>
          </a:xfrm>
          <a:solidFill>
            <a:schemeClr val="accent3"/>
          </a:solidFill>
        </p:grpSpPr>
        <p:sp>
          <p:nvSpPr>
            <p:cNvPr id="78" name="Пятиугольник 77"/>
            <p:cNvSpPr/>
            <p:nvPr/>
          </p:nvSpPr>
          <p:spPr>
            <a:xfrm rot="10800000">
              <a:off x="552210" y="623952"/>
              <a:ext cx="1715685" cy="480256"/>
            </a:xfrm>
            <a:prstGeom prst="homePlate">
              <a:avLst/>
            </a:prstGeom>
            <a:grpFill/>
            <a:ln>
              <a:noFill/>
            </a:ln>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79" name="Пятиугольник 4"/>
            <p:cNvSpPr/>
            <p:nvPr/>
          </p:nvSpPr>
          <p:spPr>
            <a:xfrm>
              <a:off x="672274" y="623952"/>
              <a:ext cx="1595621" cy="4802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dirty="0" smtClean="0">
                  <a:latin typeface="Arial" pitchFamily="34" charset="0"/>
                  <a:cs typeface="Arial" pitchFamily="34" charset="0"/>
                </a:rPr>
                <a:t>4. </a:t>
              </a:r>
              <a:r>
                <a:rPr lang="en-US" sz="2000" dirty="0" smtClean="0">
                  <a:latin typeface="Arial" pitchFamily="34" charset="0"/>
                  <a:cs typeface="Arial" pitchFamily="34" charset="0"/>
                </a:rPr>
                <a:t>Scale of regional model</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3</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dirty="0">
                <a:latin typeface="Arial" pitchFamily="34" charset="0"/>
                <a:cs typeface="Arial" pitchFamily="34" charset="0"/>
              </a:endParaRPr>
            </a:p>
          </p:txBody>
        </p:sp>
      </p:grpSp>
      <p:pic>
        <p:nvPicPr>
          <p:cNvPr id="81" name="Рисунок 80"/>
          <p:cNvPicPr>
            <a:picLocks noChangeAspect="1"/>
          </p:cNvPicPr>
          <p:nvPr/>
        </p:nvPicPr>
        <p:blipFill rotWithShape="1">
          <a:blip r:embed="rId8" cstate="print">
            <a:extLst>
              <a:ext uri="{28A0092B-C50C-407E-A947-70E740481C1C}">
                <a14:useLocalDpi xmlns:a14="http://schemas.microsoft.com/office/drawing/2010/main" val="0"/>
              </a:ext>
            </a:extLst>
          </a:blip>
          <a:srcRect t="10304"/>
          <a:stretch/>
        </p:blipFill>
        <p:spPr>
          <a:xfrm>
            <a:off x="161509" y="4697946"/>
            <a:ext cx="3150319" cy="2011319"/>
          </a:xfrm>
          <a:prstGeom prst="rect">
            <a:avLst/>
          </a:prstGeom>
        </p:spPr>
      </p:pic>
      <p:sp>
        <p:nvSpPr>
          <p:cNvPr id="41" name="TextBox 40"/>
          <p:cNvSpPr txBox="1"/>
          <p:nvPr/>
        </p:nvSpPr>
        <p:spPr>
          <a:xfrm>
            <a:off x="97996" y="4165436"/>
            <a:ext cx="6724254"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Analysis of contaminant transport on a high-resolution detailed model with a complex structure of flow heterogeneity</a:t>
            </a:r>
            <a:endParaRPr lang="ru-RU" sz="1600" dirty="0">
              <a:latin typeface="Arial" panose="020B0604020202020204" pitchFamily="34" charset="0"/>
              <a:cs typeface="Arial" panose="020B0604020202020204" pitchFamily="34" charset="0"/>
            </a:endParaRPr>
          </a:p>
        </p:txBody>
      </p:sp>
      <p:sp>
        <p:nvSpPr>
          <p:cNvPr id="80" name="TextBox 79"/>
          <p:cNvSpPr txBox="1"/>
          <p:nvPr/>
        </p:nvSpPr>
        <p:spPr>
          <a:xfrm>
            <a:off x="48996" y="6536338"/>
            <a:ext cx="3375343"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Regional model</a:t>
            </a:r>
            <a:endParaRPr lang="ru-RU" sz="1400" dirty="0">
              <a:latin typeface="Arial" panose="020B0604020202020204" pitchFamily="34" charset="0"/>
              <a:cs typeface="Arial" panose="020B0604020202020204" pitchFamily="34" charset="0"/>
            </a:endParaRPr>
          </a:p>
        </p:txBody>
      </p:sp>
      <p:sp>
        <p:nvSpPr>
          <p:cNvPr id="40" name="TextBox 39"/>
          <p:cNvSpPr txBox="1"/>
          <p:nvPr/>
        </p:nvSpPr>
        <p:spPr>
          <a:xfrm>
            <a:off x="2987729" y="2905296"/>
            <a:ext cx="605426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Experimental determination of transport parameters of low-permeable sediments on real samples</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937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1500" y="3449723"/>
            <a:ext cx="2520000" cy="14175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500" y="66969"/>
            <a:ext cx="2520000" cy="1417500"/>
          </a:xfrm>
          <a:prstGeom prst="rect">
            <a:avLst/>
          </a:prstGeom>
        </p:spPr>
      </p:pic>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7769"/>
          <a:stretch/>
        </p:blipFill>
        <p:spPr bwMode="auto">
          <a:xfrm>
            <a:off x="2952101" y="742377"/>
            <a:ext cx="5995990" cy="270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Овал 15"/>
          <p:cNvSpPr/>
          <p:nvPr/>
        </p:nvSpPr>
        <p:spPr>
          <a:xfrm>
            <a:off x="7246539" y="2175089"/>
            <a:ext cx="456065" cy="825543"/>
          </a:xfrm>
          <a:prstGeom prst="ellipse">
            <a:avLst/>
          </a:prstGeom>
          <a:noFill/>
          <a:ln w="603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6102170" y="3412806"/>
            <a:ext cx="2934744" cy="584775"/>
          </a:xfrm>
          <a:prstGeom prst="rect">
            <a:avLst/>
          </a:prstGeom>
          <a:noFill/>
        </p:spPr>
        <p:txBody>
          <a:bodyPr wrap="square" rtlCol="0">
            <a:spAutoFit/>
          </a:bodyPr>
          <a:lstStyle/>
          <a:p>
            <a:r>
              <a:rPr lang="en-US" sz="1600" dirty="0">
                <a:latin typeface="Segoe UI Semilight" panose="020B0402040204020203" pitchFamily="34" charset="0"/>
                <a:ea typeface="Arial Unicode MS" pitchFamily="34" charset="-128"/>
                <a:cs typeface="Segoe UI Semilight" panose="020B0402040204020203" pitchFamily="34" charset="0"/>
              </a:rPr>
              <a:t>Core sampling interval</a:t>
            </a:r>
          </a:p>
          <a:p>
            <a:r>
              <a:rPr lang="en-US" sz="1600" dirty="0">
                <a:latin typeface="Segoe UI Semilight" panose="020B0402040204020203" pitchFamily="34" charset="0"/>
                <a:ea typeface="Arial Unicode MS" pitchFamily="34" charset="-128"/>
                <a:cs typeface="Segoe UI Semilight" panose="020B0402040204020203" pitchFamily="34" charset="0"/>
              </a:rPr>
              <a:t>for experiments of 200-400 m</a:t>
            </a:r>
          </a:p>
        </p:txBody>
      </p:sp>
      <p:sp>
        <p:nvSpPr>
          <p:cNvPr id="25" name="Заголовок 1"/>
          <p:cNvSpPr txBox="1">
            <a:spLocks/>
          </p:cNvSpPr>
          <p:nvPr/>
        </p:nvSpPr>
        <p:spPr>
          <a:xfrm>
            <a:off x="2952102" y="233645"/>
            <a:ext cx="6030388" cy="4778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ea typeface="Arial Unicode MS" pitchFamily="34" charset="-128"/>
                <a:cs typeface="Segoe UI Semilight" panose="020B0402040204020203" pitchFamily="34" charset="0"/>
              </a:rPr>
              <a:t>Samples for research</a:t>
            </a:r>
            <a:endParaRPr lang="ru-RU" sz="2800" dirty="0">
              <a:latin typeface="Segoe UI Semilight" panose="020B0402040204020203" pitchFamily="34" charset="0"/>
              <a:ea typeface="Arial Unicode MS" pitchFamily="34" charset="-128"/>
              <a:cs typeface="Segoe UI Semilight" panose="020B0402040204020203" pitchFamily="34" charset="0"/>
            </a:endParaRPr>
          </a:p>
        </p:txBody>
      </p:sp>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00" y="1522096"/>
            <a:ext cx="2520000" cy="189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Прямая соединительная линия 33"/>
          <p:cNvCxnSpPr/>
          <p:nvPr/>
        </p:nvCxnSpPr>
        <p:spPr>
          <a:xfrm>
            <a:off x="2771800" y="93690"/>
            <a:ext cx="0" cy="6503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4" descr="C:\Users\Vova\Desktop\Новая папка (3)\IMG_32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00" y="4904850"/>
            <a:ext cx="2520000" cy="189000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771800" y="3699030"/>
            <a:ext cx="6324246" cy="3108543"/>
          </a:xfrm>
          <a:prstGeom prst="rect">
            <a:avLst/>
          </a:prstGeom>
          <a:noFill/>
        </p:spPr>
        <p:txBody>
          <a:bodyPr wrap="square" rtlCol="0">
            <a:spAutoFit/>
          </a:bodyPr>
          <a:lstStyle/>
          <a:p>
            <a:endParaRPr lang="ru-RU" b="1" u="sng" dirty="0" smtClean="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sz="2000" b="1" dirty="0">
                <a:latin typeface="Segoe UI Semilight" panose="020B0402040204020203" pitchFamily="34" charset="0"/>
                <a:cs typeface="Segoe UI Semilight" panose="020B0402040204020203" pitchFamily="34" charset="0"/>
              </a:rPr>
              <a:t>6 different types of </a:t>
            </a:r>
            <a:r>
              <a:rPr lang="en-US" sz="2000" b="1" dirty="0" smtClean="0">
                <a:latin typeface="Segoe UI Semilight" panose="020B0402040204020203" pitchFamily="34" charset="0"/>
                <a:cs typeface="Segoe UI Semilight" panose="020B0402040204020203" pitchFamily="34" charset="0"/>
              </a:rPr>
              <a:t>sediments</a:t>
            </a:r>
          </a:p>
          <a:p>
            <a:pPr marL="285750" indent="-285750">
              <a:buFont typeface="Arial" panose="020B0604020202020204" pitchFamily="34" charset="0"/>
              <a:buChar char="•"/>
            </a:pPr>
            <a:r>
              <a:rPr lang="fr-FR" sz="2000" b="1" dirty="0">
                <a:latin typeface="Segoe UI Semilight" panose="020B0402040204020203" pitchFamily="34" charset="0"/>
                <a:cs typeface="Segoe UI Semilight" panose="020B0402040204020203" pitchFamily="34" charset="0"/>
              </a:rPr>
              <a:t>16 samples for diffusion experiment 8×3 </a:t>
            </a:r>
            <a:r>
              <a:rPr lang="fr-FR" sz="2000" b="1" dirty="0" smtClean="0">
                <a:latin typeface="Segoe UI Semilight" panose="020B0402040204020203" pitchFamily="34" charset="0"/>
                <a:cs typeface="Segoe UI Semilight" panose="020B0402040204020203" pitchFamily="34" charset="0"/>
              </a:rPr>
              <a:t>cm</a:t>
            </a:r>
          </a:p>
          <a:p>
            <a:pPr marL="285750" indent="-285750">
              <a:buFont typeface="Arial" panose="020B0604020202020204" pitchFamily="34" charset="0"/>
              <a:buChar char="•"/>
            </a:pPr>
            <a:endParaRPr lang="ru-RU" dirty="0" smtClean="0">
              <a:latin typeface="Segoe UI Semilight" panose="020B0402040204020203" pitchFamily="34" charset="0"/>
              <a:cs typeface="Segoe UI Semilight" panose="020B0402040204020203" pitchFamily="34" charset="0"/>
            </a:endParaRPr>
          </a:p>
          <a:p>
            <a:r>
              <a:rPr lang="en-US" sz="2000" dirty="0" smtClean="0">
                <a:latin typeface="Segoe UI Semilight" panose="020B0402040204020203" pitchFamily="34" charset="0"/>
                <a:cs typeface="Segoe UI Semilight" panose="020B0402040204020203" pitchFamily="34" charset="0"/>
              </a:rPr>
              <a:t>Lab tests</a:t>
            </a:r>
            <a:r>
              <a:rPr lang="ru-RU" sz="2000" dirty="0" smtClean="0">
                <a:latin typeface="Segoe UI Semilight" panose="020B0402040204020203" pitchFamily="34" charset="0"/>
                <a:cs typeface="Segoe UI Semilight" panose="020B0402040204020203" pitchFamily="34" charset="0"/>
              </a:rPr>
              <a:t>:</a:t>
            </a:r>
          </a:p>
          <a:p>
            <a:pPr marL="457200" indent="-457200">
              <a:buFont typeface="+mj-lt"/>
              <a:buAutoNum type="arabicPeriod"/>
            </a:pPr>
            <a:r>
              <a:rPr lang="en-US" sz="2000" dirty="0">
                <a:latin typeface="Segoe UI Semilight" panose="020B0402040204020203" pitchFamily="34" charset="0"/>
                <a:cs typeface="Segoe UI Semilight" panose="020B0402040204020203" pitchFamily="34" charset="0"/>
              </a:rPr>
              <a:t>Microstructure analysis</a:t>
            </a:r>
            <a:r>
              <a:rPr lang="ru-RU" sz="2000" dirty="0" smtClean="0">
                <a:latin typeface="Segoe UI Semilight" panose="020B0402040204020203" pitchFamily="34" charset="0"/>
                <a:cs typeface="Segoe UI Semilight" panose="020B0402040204020203" pitchFamily="34" charset="0"/>
              </a:rPr>
              <a:t> (</a:t>
            </a:r>
            <a:r>
              <a:rPr lang="ru-RU" sz="2000" dirty="0" smtClean="0">
                <a:latin typeface="Segoe UI Semilight" panose="020B0402040204020203" pitchFamily="34" charset="0"/>
                <a:cs typeface="Segoe UI Semilight" panose="020B0402040204020203" pitchFamily="34" charset="0"/>
                <a:sym typeface="Symbol" panose="05050102010706020507" pitchFamily="18" charset="2"/>
              </a:rPr>
              <a:t></a:t>
            </a:r>
            <a:r>
              <a:rPr lang="en-US" sz="2000" dirty="0" smtClean="0">
                <a:latin typeface="Segoe UI Semilight" panose="020B0402040204020203" pitchFamily="34" charset="0"/>
                <a:cs typeface="Segoe UI Semilight" panose="020B0402040204020203" pitchFamily="34" charset="0"/>
              </a:rPr>
              <a:t>KT</a:t>
            </a:r>
            <a:r>
              <a:rPr lang="ru-RU" sz="2000" dirty="0" smtClean="0">
                <a:latin typeface="Segoe UI Semilight" panose="020B0402040204020203" pitchFamily="34" charset="0"/>
                <a:cs typeface="Segoe UI Semilight" panose="020B0402040204020203" pitchFamily="34" charset="0"/>
              </a:rPr>
              <a:t> + </a:t>
            </a:r>
            <a:r>
              <a:rPr lang="en-US" sz="2000" dirty="0" smtClean="0">
                <a:latin typeface="Segoe UI Semilight" panose="020B0402040204020203" pitchFamily="34" charset="0"/>
                <a:cs typeface="Segoe UI Semilight" panose="020B0402040204020203" pitchFamily="34" charset="0"/>
              </a:rPr>
              <a:t>SEM)</a:t>
            </a:r>
            <a:endParaRPr lang="ru-RU" sz="2000" dirty="0" smtClean="0">
              <a:latin typeface="Segoe UI Semilight" panose="020B0402040204020203" pitchFamily="34" charset="0"/>
              <a:cs typeface="Segoe UI Semilight" panose="020B0402040204020203" pitchFamily="34" charset="0"/>
            </a:endParaRPr>
          </a:p>
          <a:p>
            <a:pPr marL="457200" indent="-457200">
              <a:buFont typeface="+mj-lt"/>
              <a:buAutoNum type="arabicPeriod"/>
            </a:pPr>
            <a:r>
              <a:rPr lang="en-US" sz="2000" dirty="0">
                <a:latin typeface="Segoe UI Semilight" panose="020B0402040204020203" pitchFamily="34" charset="0"/>
                <a:cs typeface="Segoe UI Semilight" panose="020B0402040204020203" pitchFamily="34" charset="0"/>
              </a:rPr>
              <a:t>X-ray diffraction </a:t>
            </a:r>
            <a:r>
              <a:rPr lang="en-US" sz="2000" dirty="0" smtClean="0">
                <a:latin typeface="Segoe UI Semilight" panose="020B0402040204020203" pitchFamily="34" charset="0"/>
                <a:cs typeface="Segoe UI Semilight" panose="020B0402040204020203" pitchFamily="34" charset="0"/>
              </a:rPr>
              <a:t>analysis</a:t>
            </a:r>
          </a:p>
          <a:p>
            <a:pPr marL="457200" indent="-457200">
              <a:buFont typeface="+mj-lt"/>
              <a:buAutoNum type="arabicPeriod"/>
            </a:pPr>
            <a:r>
              <a:rPr lang="en-US" sz="2000" dirty="0" smtClean="0">
                <a:latin typeface="Segoe UI Semilight" panose="020B0402040204020203" pitchFamily="34" charset="0"/>
                <a:cs typeface="Segoe UI Semilight" panose="020B0402040204020203" pitchFamily="34" charset="0"/>
              </a:rPr>
              <a:t>Grain </a:t>
            </a:r>
            <a:r>
              <a:rPr lang="en-US" sz="2000" dirty="0">
                <a:latin typeface="Segoe UI Semilight" panose="020B0402040204020203" pitchFamily="34" charset="0"/>
                <a:cs typeface="Segoe UI Semilight" panose="020B0402040204020203" pitchFamily="34" charset="0"/>
              </a:rPr>
              <a:t>size </a:t>
            </a:r>
            <a:r>
              <a:rPr lang="en-US" sz="2000" dirty="0" smtClean="0">
                <a:latin typeface="Segoe UI Semilight" panose="020B0402040204020203" pitchFamily="34" charset="0"/>
                <a:cs typeface="Segoe UI Semilight" panose="020B0402040204020203" pitchFamily="34" charset="0"/>
              </a:rPr>
              <a:t>distribution</a:t>
            </a:r>
          </a:p>
          <a:p>
            <a:pPr marL="457200" indent="-457200">
              <a:buFont typeface="+mj-lt"/>
              <a:buAutoNum type="arabicPeriod"/>
            </a:pPr>
            <a:r>
              <a:rPr lang="en-US" sz="2000" dirty="0" smtClean="0">
                <a:latin typeface="Segoe UI Semilight" panose="020B0402040204020203" pitchFamily="34" charset="0"/>
                <a:cs typeface="Segoe UI Semilight" panose="020B0402040204020203" pitchFamily="34" charset="0"/>
              </a:rPr>
              <a:t>Bulk</a:t>
            </a:r>
            <a:r>
              <a:rPr lang="ru-RU" sz="2000" dirty="0" smtClean="0">
                <a:latin typeface="Segoe UI Semilight" panose="020B0402040204020203" pitchFamily="34" charset="0"/>
                <a:cs typeface="Segoe UI Semilight" panose="020B0402040204020203" pitchFamily="34" charset="0"/>
              </a:rPr>
              <a:t> </a:t>
            </a:r>
            <a:r>
              <a:rPr lang="en-US" sz="2000" dirty="0">
                <a:latin typeface="Segoe UI Semilight" panose="020B0402040204020203" pitchFamily="34" charset="0"/>
                <a:cs typeface="Segoe UI Semilight" panose="020B0402040204020203" pitchFamily="34" charset="0"/>
              </a:rPr>
              <a:t>and </a:t>
            </a:r>
            <a:r>
              <a:rPr lang="en-US" sz="2000" dirty="0" smtClean="0">
                <a:latin typeface="Segoe UI Semilight" panose="020B0402040204020203" pitchFamily="34" charset="0"/>
                <a:cs typeface="Segoe UI Semilight" panose="020B0402040204020203" pitchFamily="34" charset="0"/>
              </a:rPr>
              <a:t>particle densities</a:t>
            </a:r>
            <a:endParaRPr lang="ru-RU" sz="2000" dirty="0" smtClean="0">
              <a:latin typeface="Segoe UI Semilight" panose="020B0402040204020203" pitchFamily="34" charset="0"/>
              <a:cs typeface="Segoe UI Semilight" panose="020B0402040204020203" pitchFamily="34" charset="0"/>
            </a:endParaRPr>
          </a:p>
          <a:p>
            <a:pPr marL="457200" indent="-457200">
              <a:buFont typeface="+mj-lt"/>
              <a:buAutoNum type="arabicPeriod"/>
            </a:pPr>
            <a:r>
              <a:rPr lang="en-US" sz="2000" dirty="0" smtClean="0">
                <a:latin typeface="Segoe UI Semilight" panose="020B0402040204020203" pitchFamily="34" charset="0"/>
                <a:cs typeface="Segoe UI Semilight" panose="020B0402040204020203" pitchFamily="34" charset="0"/>
              </a:rPr>
              <a:t>Background </a:t>
            </a:r>
            <a:r>
              <a:rPr lang="en-US" sz="2000" dirty="0">
                <a:latin typeface="Segoe UI Semilight" panose="020B0402040204020203" pitchFamily="34" charset="0"/>
                <a:cs typeface="Segoe UI Semilight" panose="020B0402040204020203" pitchFamily="34" charset="0"/>
              </a:rPr>
              <a:t>element concentrations (XRD)</a:t>
            </a:r>
            <a:endParaRPr lang="ru-RU" sz="2000" dirty="0">
              <a:latin typeface="Segoe UI Semilight" panose="020B0402040204020203" pitchFamily="34" charset="0"/>
              <a:cs typeface="Segoe UI Semilight" panose="020B0402040204020203" pitchFamily="34" charset="0"/>
            </a:endParaRPr>
          </a:p>
        </p:txBody>
      </p:sp>
      <p:cxnSp>
        <p:nvCxnSpPr>
          <p:cNvPr id="3" name="Прямая со стрелкой 2"/>
          <p:cNvCxnSpPr>
            <a:stCxn id="18" idx="0"/>
          </p:cNvCxnSpPr>
          <p:nvPr/>
        </p:nvCxnSpPr>
        <p:spPr>
          <a:xfrm flipH="1" flipV="1">
            <a:off x="7497325" y="3068960"/>
            <a:ext cx="72217" cy="3438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174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9143999" cy="445822"/>
          </a:xfrm>
        </p:spPr>
        <p:txBody>
          <a:bodyPr>
            <a:normAutofit fontScale="90000"/>
          </a:bodyPr>
          <a:lstStyle/>
          <a:p>
            <a:pPr eaLnBrk="1" fontAlgn="auto" hangingPunct="1">
              <a:spcAft>
                <a:spcPts val="0"/>
              </a:spcAft>
              <a:defRPr/>
            </a:pPr>
            <a:r>
              <a:rPr lang="en-US" sz="3600" b="1" dirty="0" smtClean="0">
                <a:latin typeface="Arial" panose="020B0604020202020204" pitchFamily="34" charset="0"/>
                <a:cs typeface="Arial" panose="020B0604020202020204" pitchFamily="34" charset="0"/>
              </a:rPr>
              <a:t>Geological faculty MSU</a:t>
            </a:r>
            <a:endParaRPr lang="ru-RU" sz="3600" dirty="0">
              <a:latin typeface="Arial" panose="020B0604020202020204" pitchFamily="34" charset="0"/>
              <a:cs typeface="Arial" panose="020B0604020202020204" pitchFamily="34" charset="0"/>
            </a:endParaRPr>
          </a:p>
        </p:txBody>
      </p:sp>
      <p:pic>
        <p:nvPicPr>
          <p:cNvPr id="1331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76545" y="595774"/>
            <a:ext cx="3609510" cy="2680550"/>
          </a:xfrm>
        </p:spPr>
      </p:pic>
      <p:sp>
        <p:nvSpPr>
          <p:cNvPr id="5" name="Content Placeholder 4"/>
          <p:cNvSpPr>
            <a:spLocks noGrp="1"/>
          </p:cNvSpPr>
          <p:nvPr>
            <p:ph sz="half" idx="2"/>
          </p:nvPr>
        </p:nvSpPr>
        <p:spPr>
          <a:xfrm>
            <a:off x="4391980" y="676100"/>
            <a:ext cx="4583100" cy="2519899"/>
          </a:xfrm>
        </p:spPr>
        <p:txBody>
          <a:bodyPr>
            <a:normAutofit/>
          </a:bodyPr>
          <a:lstStyle/>
          <a:p>
            <a:pPr>
              <a:buClr>
                <a:schemeClr val="accent1">
                  <a:shade val="75000"/>
                </a:schemeClr>
              </a:buClr>
              <a:buFont typeface="Wingdings" panose="05000000000000000000" pitchFamily="2" charset="2"/>
              <a:buChar char="§"/>
              <a:defRPr/>
            </a:pPr>
            <a:r>
              <a:rPr lang="en-US" b="1" dirty="0" smtClean="0">
                <a:latin typeface="Arial" panose="020B0604020202020204" pitchFamily="34" charset="0"/>
                <a:cs typeface="Arial" panose="020B0604020202020204" pitchFamily="34" charset="0"/>
              </a:rPr>
              <a:t>200 students</a:t>
            </a:r>
            <a:r>
              <a:rPr lang="ru-RU" b="1"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per year</a:t>
            </a:r>
            <a:endParaRPr lang="en-US" b="1" dirty="0" smtClean="0">
              <a:latin typeface="Arial" panose="020B0604020202020204" pitchFamily="34" charset="0"/>
              <a:cs typeface="Arial" panose="020B0604020202020204" pitchFamily="34" charset="0"/>
            </a:endParaRPr>
          </a:p>
          <a:p>
            <a:pPr>
              <a:buClr>
                <a:schemeClr val="accent1">
                  <a:shade val="75000"/>
                </a:schemeClr>
              </a:buClr>
              <a:buFont typeface="Wingdings" panose="05000000000000000000" pitchFamily="2" charset="2"/>
              <a:buChar char="§"/>
              <a:defRPr/>
            </a:pPr>
            <a:r>
              <a:rPr lang="en-US" dirty="0" smtClean="0">
                <a:latin typeface="Arial" panose="020B0604020202020204" pitchFamily="34" charset="0"/>
                <a:cs typeface="Arial" panose="020B0604020202020204" pitchFamily="34" charset="0"/>
              </a:rPr>
              <a:t>More than </a:t>
            </a:r>
            <a:r>
              <a:rPr lang="en-US" b="1" dirty="0" smtClean="0">
                <a:latin typeface="Arial" panose="020B0604020202020204" pitchFamily="34" charset="0"/>
                <a:cs typeface="Arial" panose="020B0604020202020204" pitchFamily="34" charset="0"/>
              </a:rPr>
              <a:t>13 000</a:t>
            </a:r>
            <a:r>
              <a:rPr lang="ru-RU" b="1"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geologists were graduated</a:t>
            </a:r>
            <a:endParaRPr lang="ru-RU" dirty="0">
              <a:latin typeface="Arial" panose="020B0604020202020204" pitchFamily="34" charset="0"/>
              <a:cs typeface="Arial" panose="020B0604020202020204" pitchFamily="34" charset="0"/>
            </a:endParaRPr>
          </a:p>
        </p:txBody>
      </p:sp>
      <p:sp>
        <p:nvSpPr>
          <p:cNvPr id="6" name="Заголовок 1"/>
          <p:cNvSpPr txBox="1">
            <a:spLocks/>
          </p:cNvSpPr>
          <p:nvPr/>
        </p:nvSpPr>
        <p:spPr>
          <a:xfrm>
            <a:off x="-1" y="3486147"/>
            <a:ext cx="9144000" cy="4795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smtClean="0">
                <a:latin typeface="Arial" panose="020B0604020202020204" pitchFamily="34" charset="0"/>
                <a:cs typeface="Arial" panose="020B0604020202020204" pitchFamily="34" charset="0"/>
              </a:rPr>
              <a:t>Hydrogeological Division MSU</a:t>
            </a:r>
            <a:endParaRPr lang="ru-RU" sz="3200" b="1" dirty="0">
              <a:latin typeface="Arial" panose="020B0604020202020204" pitchFamily="34" charset="0"/>
              <a:cs typeface="Arial" panose="020B0604020202020204" pitchFamily="34" charset="0"/>
            </a:endParaRPr>
          </a:p>
        </p:txBody>
      </p:sp>
      <p:sp>
        <p:nvSpPr>
          <p:cNvPr id="7" name="Содержимое 2"/>
          <p:cNvSpPr txBox="1">
            <a:spLocks/>
          </p:cNvSpPr>
          <p:nvPr/>
        </p:nvSpPr>
        <p:spPr>
          <a:xfrm>
            <a:off x="0" y="3965717"/>
            <a:ext cx="9144000" cy="28736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Clr>
                <a:schemeClr val="accent1">
                  <a:shade val="75000"/>
                </a:schemeClr>
              </a:buClr>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Created in 1953 year by professor </a:t>
            </a:r>
            <a:r>
              <a:rPr lang="en-US" dirty="0" err="1" smtClean="0">
                <a:latin typeface="Arial" panose="020B0604020202020204" pitchFamily="34" charset="0"/>
                <a:cs typeface="Arial" panose="020B0604020202020204" pitchFamily="34" charset="0"/>
              </a:rPr>
              <a:t>Octavii</a:t>
            </a:r>
            <a:r>
              <a:rPr lang="en-US" dirty="0" smtClean="0">
                <a:latin typeface="Arial" panose="020B0604020202020204" pitchFamily="34" charset="0"/>
                <a:cs typeface="Arial" panose="020B0604020202020204" pitchFamily="34" charset="0"/>
              </a:rPr>
              <a:t>  Lange</a:t>
            </a:r>
          </a:p>
          <a:p>
            <a:pPr>
              <a:buClr>
                <a:schemeClr val="accent1">
                  <a:shade val="75000"/>
                </a:schemeClr>
              </a:buClr>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Now it is a leading school in Hydrogeology in Russia </a:t>
            </a:r>
          </a:p>
          <a:p>
            <a:pPr>
              <a:buClr>
                <a:schemeClr val="accent1">
                  <a:shade val="75000"/>
                </a:schemeClr>
              </a:buClr>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Staff:</a:t>
            </a:r>
          </a:p>
          <a:p>
            <a:pPr lvl="1">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 4 full professors</a:t>
            </a:r>
          </a:p>
          <a:p>
            <a:pPr lvl="1">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6 associated professors </a:t>
            </a:r>
          </a:p>
          <a:p>
            <a:pPr lvl="1">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scientific and engineering staff – 20 persons </a:t>
            </a:r>
          </a:p>
          <a:p>
            <a:pPr>
              <a:buClr>
                <a:schemeClr val="accent1">
                  <a:shade val="75000"/>
                </a:schemeClr>
              </a:buClr>
              <a:buFont typeface="Wingdings"/>
              <a:buNone/>
              <a:defRPr/>
            </a:pPr>
            <a:endParaRPr lang="ru-RU" dirty="0">
              <a:solidFill>
                <a:schemeClr val="bg2">
                  <a:lumMod val="25000"/>
                </a:schemeClr>
              </a:solidFill>
            </a:endParaRPr>
          </a:p>
        </p:txBody>
      </p:sp>
    </p:spTree>
    <p:extLst>
      <p:ext uri="{BB962C8B-B14F-4D97-AF65-F5344CB8AC3E}">
        <p14:creationId xmlns:p14="http://schemas.microsoft.com/office/powerpoint/2010/main" val="936422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171" y="1693653"/>
            <a:ext cx="3341984" cy="2181600"/>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ext uri="{D42A27DB-BD31-4B8C-83A1-F6EECF244321}">
                <p14:modId xmlns:p14="http://schemas.microsoft.com/office/powerpoint/2010/main" val="3115711715"/>
              </p:ext>
            </p:extLst>
          </p:nvPr>
        </p:nvGraphicFramePr>
        <p:xfrm>
          <a:off x="388938" y="1223963"/>
          <a:ext cx="4724400" cy="1125537"/>
        </p:xfrm>
        <a:graphic>
          <a:graphicData uri="http://schemas.openxmlformats.org/presentationml/2006/ole">
            <mc:AlternateContent xmlns:mc="http://schemas.openxmlformats.org/markup-compatibility/2006">
              <mc:Choice xmlns:v="urn:schemas-microsoft-com:vml" Requires="v">
                <p:oleObj spid="_x0000_s1733" name="Equation" r:id="rId5" imgW="2031840" imgH="507960" progId="Equation.DSMT4">
                  <p:embed/>
                </p:oleObj>
              </mc:Choice>
              <mc:Fallback>
                <p:oleObj name="Equation" r:id="rId5" imgW="2031840" imgH="507960" progId="Equation.DSMT4">
                  <p:embed/>
                  <p:pic>
                    <p:nvPicPr>
                      <p:cNvPr id="0" name="Object 1"/>
                      <p:cNvPicPr>
                        <a:picLocks noChangeAspect="1" noChangeArrowheads="1"/>
                      </p:cNvPicPr>
                      <p:nvPr/>
                    </p:nvPicPr>
                    <p:blipFill>
                      <a:blip r:embed="rId6"/>
                      <a:srcRect/>
                      <a:stretch>
                        <a:fillRect/>
                      </a:stretch>
                    </p:blipFill>
                    <p:spPr bwMode="auto">
                      <a:xfrm>
                        <a:off x="388938" y="1223963"/>
                        <a:ext cx="4724400" cy="1125537"/>
                      </a:xfrm>
                      <a:prstGeom prst="rect">
                        <a:avLst/>
                      </a:prstGeom>
                      <a:noFill/>
                      <a:extLst/>
                    </p:spPr>
                  </p:pic>
                </p:oleObj>
              </mc:Fallback>
            </mc:AlternateContent>
          </a:graphicData>
        </a:graphic>
      </p:graphicFrame>
      <p:sp>
        <p:nvSpPr>
          <p:cNvPr id="4" name="TextBox 3"/>
          <p:cNvSpPr txBox="1"/>
          <p:nvPr/>
        </p:nvSpPr>
        <p:spPr>
          <a:xfrm>
            <a:off x="639264" y="2398143"/>
            <a:ext cx="4224688" cy="1569660"/>
          </a:xfrm>
          <a:prstGeom prst="rect">
            <a:avLst/>
          </a:prstGeom>
          <a:noFill/>
        </p:spPr>
        <p:txBody>
          <a:bodyPr wrap="square" rtlCol="0">
            <a:spAutoFit/>
          </a:bodyPr>
          <a:lstStyle/>
          <a:p>
            <a:r>
              <a:rPr lang="en-US" sz="1600" i="1" dirty="0" smtClean="0">
                <a:latin typeface="Times New Roman" panose="02020603050405020304" pitchFamily="18" charset="0"/>
                <a:cs typeface="Times New Roman" panose="02020603050405020304" pitchFamily="18" charset="0"/>
              </a:rPr>
              <a:t>L</a:t>
            </a:r>
            <a:r>
              <a:rPr lang="ru-RU"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length of sample</a:t>
            </a:r>
            <a:endParaRPr lang="ru-RU" sz="1600" dirty="0" smtClean="0">
              <a:latin typeface="Segoe UI Semilight" panose="020B0402040204020203" pitchFamily="34" charset="0"/>
              <a:cs typeface="Segoe UI Semilight" panose="020B0402040204020203" pitchFamily="34" charset="0"/>
            </a:endParaRPr>
          </a:p>
          <a:p>
            <a:r>
              <a:rPr lang="en-US" sz="1600" i="1" dirty="0" smtClean="0">
                <a:latin typeface="Times New Roman" panose="02020603050405020304" pitchFamily="18" charset="0"/>
                <a:cs typeface="Times New Roman" panose="02020603050405020304" pitchFamily="18" charset="0"/>
              </a:rPr>
              <a:t>L</a:t>
            </a:r>
            <a:r>
              <a:rPr lang="en-US" sz="1600" i="1" baseline="-25000" dirty="0" smtClean="0">
                <a:latin typeface="Times New Roman" panose="02020603050405020304" pitchFamily="18" charset="0"/>
                <a:cs typeface="Times New Roman" panose="02020603050405020304" pitchFamily="18" charset="0"/>
              </a:rPr>
              <a:t>e</a:t>
            </a:r>
            <a:r>
              <a:rPr lang="ru-RU"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minimum length of pore channel</a:t>
            </a:r>
            <a:r>
              <a:rPr lang="ru-RU" sz="1600" dirty="0" smtClean="0">
                <a:latin typeface="Segoe UI Semilight" panose="020B0402040204020203" pitchFamily="34" charset="0"/>
                <a:cs typeface="Segoe UI Semilight" panose="020B0402040204020203" pitchFamily="34" charset="0"/>
              </a:rPr>
              <a:t> </a:t>
            </a:r>
          </a:p>
          <a:p>
            <a:r>
              <a:rPr lang="ru-RU" sz="1600" i="1" dirty="0" smtClean="0">
                <a:latin typeface="Times New Roman" panose="02020603050405020304" pitchFamily="18" charset="0"/>
                <a:cs typeface="Times New Roman" panose="02020603050405020304" pitchFamily="18" charset="0"/>
              </a:rPr>
              <a:t>χ</a:t>
            </a:r>
            <a:r>
              <a:rPr lang="ru-RU"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tortuosity</a:t>
            </a:r>
            <a:r>
              <a:rPr lang="ru-RU"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a:t>
            </a:r>
            <a:r>
              <a:rPr lang="ru-RU" sz="1600" i="1" dirty="0" smtClean="0">
                <a:latin typeface="Segoe UI Semilight" panose="020B0402040204020203" pitchFamily="34" charset="0"/>
                <a:cs typeface="Segoe UI Semilight" panose="020B0402040204020203" pitchFamily="34" charset="0"/>
              </a:rPr>
              <a:t>χ&lt;</a:t>
            </a:r>
            <a:r>
              <a:rPr lang="ru-RU" sz="1600" dirty="0" smtClean="0">
                <a:latin typeface="Segoe UI Semilight" panose="020B0402040204020203" pitchFamily="34" charset="0"/>
                <a:cs typeface="Segoe UI Semilight" panose="020B0402040204020203" pitchFamily="34" charset="0"/>
              </a:rPr>
              <a:t>1</a:t>
            </a:r>
            <a:r>
              <a:rPr lang="ru-RU" sz="1600" i="1" dirty="0" smtClean="0">
                <a:latin typeface="Segoe UI Semilight" panose="020B0402040204020203" pitchFamily="34" charset="0"/>
                <a:cs typeface="Segoe UI Semilight" panose="020B0402040204020203" pitchFamily="34" charset="0"/>
              </a:rPr>
              <a:t>)</a:t>
            </a:r>
            <a:endParaRPr lang="ru-RU" sz="1600" dirty="0">
              <a:latin typeface="Segoe UI Semilight" panose="020B0402040204020203" pitchFamily="34" charset="0"/>
              <a:cs typeface="Segoe UI Semilight" panose="020B0402040204020203" pitchFamily="34" charset="0"/>
            </a:endParaRPr>
          </a:p>
          <a:p>
            <a:r>
              <a:rPr lang="ru-RU" sz="1600" i="1" dirty="0" smtClean="0">
                <a:latin typeface="Times New Roman" panose="02020603050405020304" pitchFamily="18" charset="0"/>
                <a:cs typeface="Times New Roman" panose="02020603050405020304" pitchFamily="18" charset="0"/>
              </a:rPr>
              <a:t>δ</a:t>
            </a:r>
            <a:r>
              <a:rPr lang="ru-RU"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err="1" smtClean="0">
                <a:latin typeface="Segoe UI Semilight" panose="020B0402040204020203" pitchFamily="34" charset="0"/>
                <a:cs typeface="Segoe UI Semilight" panose="020B0402040204020203" pitchFamily="34" charset="0"/>
              </a:rPr>
              <a:t>constrictivity</a:t>
            </a:r>
            <a:endParaRPr lang="ru-RU" sz="1600" dirty="0" smtClean="0">
              <a:latin typeface="Segoe UI Semilight" panose="020B0402040204020203" pitchFamily="34" charset="0"/>
              <a:cs typeface="Segoe UI Semilight" panose="020B0402040204020203" pitchFamily="34" charset="0"/>
            </a:endParaRPr>
          </a:p>
          <a:p>
            <a:r>
              <a:rPr lang="ru-RU" sz="1600" i="1" dirty="0" smtClean="0">
                <a:latin typeface="Segoe UI Semilight" panose="020B0402040204020203" pitchFamily="34" charset="0"/>
                <a:cs typeface="Segoe UI Semilight" panose="020B0402040204020203" pitchFamily="34" charset="0"/>
              </a:rPr>
              <a:t>φ</a:t>
            </a:r>
            <a:r>
              <a:rPr lang="ru-RU"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a:latin typeface="Segoe UI Semilight" panose="020B0402040204020203" pitchFamily="34" charset="0"/>
                <a:cs typeface="Segoe UI Semilight" panose="020B0402040204020203" pitchFamily="34" charset="0"/>
              </a:rPr>
              <a:t>effective coefficient (</a:t>
            </a:r>
            <a:r>
              <a:rPr lang="en-US" sz="1600" i="1" dirty="0">
                <a:latin typeface="Segoe UI Semilight" panose="020B0402040204020203" pitchFamily="34" charset="0"/>
                <a:cs typeface="Segoe UI Semilight" panose="020B0402040204020203" pitchFamily="34" charset="0"/>
              </a:rPr>
              <a:t>D</a:t>
            </a:r>
            <a:r>
              <a:rPr lang="en-US" sz="1600" dirty="0">
                <a:latin typeface="Segoe UI Semilight" panose="020B0402040204020203" pitchFamily="34" charset="0"/>
                <a:cs typeface="Segoe UI Semilight" panose="020B0402040204020203" pitchFamily="34" charset="0"/>
              </a:rPr>
              <a:t>/</a:t>
            </a:r>
            <a:r>
              <a:rPr lang="en-US" sz="1600" i="1" dirty="0">
                <a:latin typeface="Segoe UI Semilight" panose="020B0402040204020203" pitchFamily="34" charset="0"/>
                <a:cs typeface="Segoe UI Semilight" panose="020B0402040204020203" pitchFamily="34" charset="0"/>
              </a:rPr>
              <a:t>D</a:t>
            </a:r>
            <a:r>
              <a:rPr lang="en-US" sz="1600" i="1" baseline="-25000" dirty="0">
                <a:latin typeface="Segoe UI Semilight" panose="020B0402040204020203" pitchFamily="34" charset="0"/>
                <a:cs typeface="Segoe UI Semilight" panose="020B0402040204020203" pitchFamily="34" charset="0"/>
              </a:rPr>
              <a:t>0</a:t>
            </a:r>
            <a:r>
              <a:rPr lang="en-US" sz="1600" dirty="0" smtClean="0">
                <a:latin typeface="Segoe UI Semilight" panose="020B0402040204020203" pitchFamily="34" charset="0"/>
                <a:cs typeface="Segoe UI Semilight" panose="020B0402040204020203" pitchFamily="34" charset="0"/>
              </a:rPr>
              <a:t>)</a:t>
            </a:r>
          </a:p>
          <a:p>
            <a:r>
              <a:rPr lang="en-US" sz="1600" i="1" dirty="0" smtClean="0">
                <a:latin typeface="Times New Roman" panose="02020603050405020304" pitchFamily="18" charset="0"/>
                <a:cs typeface="Times New Roman" panose="02020603050405020304" pitchFamily="18" charset="0"/>
              </a:rPr>
              <a:t>n</a:t>
            </a:r>
            <a:r>
              <a:rPr lang="en-US"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porosity</a:t>
            </a:r>
            <a:endParaRPr lang="ru-RU" sz="1600" dirty="0" smtClean="0">
              <a:latin typeface="Segoe UI Semilight" panose="020B0402040204020203" pitchFamily="34" charset="0"/>
              <a:cs typeface="Segoe UI Semilight" panose="020B0402040204020203" pitchFamily="34" charset="0"/>
            </a:endParaRPr>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Заголовок 1"/>
          <p:cNvSpPr txBox="1">
            <a:spLocks/>
          </p:cNvSpPr>
          <p:nvPr/>
        </p:nvSpPr>
        <p:spPr>
          <a:xfrm>
            <a:off x="0" y="188640"/>
            <a:ext cx="9144000" cy="86409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Diffusion coefficient relationship with porosity and microstructure</a:t>
            </a:r>
            <a:endParaRPr lang="ru-RU" sz="2800" dirty="0">
              <a:latin typeface="Segoe UI Semilight" panose="020B0402040204020203" pitchFamily="34" charset="0"/>
              <a:cs typeface="Segoe UI Semilight" panose="020B0402040204020203" pitchFamily="34" charset="0"/>
            </a:endParaRPr>
          </a:p>
        </p:txBody>
      </p:sp>
      <p:sp>
        <p:nvSpPr>
          <p:cNvPr id="6" name="Rectangle 9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ext uri="{D42A27DB-BD31-4B8C-83A1-F6EECF244321}">
                <p14:modId xmlns:p14="http://schemas.microsoft.com/office/powerpoint/2010/main" val="3184304705"/>
              </p:ext>
            </p:extLst>
          </p:nvPr>
        </p:nvGraphicFramePr>
        <p:xfrm>
          <a:off x="869895" y="5045120"/>
          <a:ext cx="1350150" cy="470365"/>
        </p:xfrm>
        <a:graphic>
          <a:graphicData uri="http://schemas.openxmlformats.org/presentationml/2006/ole">
            <mc:AlternateContent xmlns:mc="http://schemas.openxmlformats.org/markup-compatibility/2006">
              <mc:Choice xmlns:v="urn:schemas-microsoft-com:vml" Requires="v">
                <p:oleObj spid="_x0000_s1734" name="Формула" r:id="rId7" imgW="545760" imgH="228600" progId="Equation.3">
                  <p:embed/>
                </p:oleObj>
              </mc:Choice>
              <mc:Fallback>
                <p:oleObj name="Формула" r:id="rId7" imgW="545760" imgH="228600" progId="Equation.3">
                  <p:embed/>
                  <p:pic>
                    <p:nvPicPr>
                      <p:cNvPr id="0" name="Object 98"/>
                      <p:cNvPicPr>
                        <a:picLocks noChangeAspect="1" noChangeArrowheads="1"/>
                      </p:cNvPicPr>
                      <p:nvPr/>
                    </p:nvPicPr>
                    <p:blipFill>
                      <a:blip r:embed="rId8"/>
                      <a:srcRect/>
                      <a:stretch>
                        <a:fillRect/>
                      </a:stretch>
                    </p:blipFill>
                    <p:spPr bwMode="auto">
                      <a:xfrm>
                        <a:off x="869895" y="5045120"/>
                        <a:ext cx="1350150" cy="470365"/>
                      </a:xfrm>
                      <a:prstGeom prst="rect">
                        <a:avLst/>
                      </a:prstGeom>
                      <a:noFill/>
                      <a:ln w="28575">
                        <a:solidFill>
                          <a:srgbClr val="FF5757"/>
                        </a:solidFill>
                      </a:ln>
                    </p:spPr>
                  </p:pic>
                </p:oleObj>
              </mc:Fallback>
            </mc:AlternateContent>
          </a:graphicData>
        </a:graphic>
      </p:graphicFrame>
      <p:sp>
        <p:nvSpPr>
          <p:cNvPr id="10" name="Rectangle 10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ext uri="{D42A27DB-BD31-4B8C-83A1-F6EECF244321}">
                <p14:modId xmlns:p14="http://schemas.microsoft.com/office/powerpoint/2010/main" val="1849267491"/>
              </p:ext>
            </p:extLst>
          </p:nvPr>
        </p:nvGraphicFramePr>
        <p:xfrm>
          <a:off x="821039" y="5904355"/>
          <a:ext cx="1447862" cy="471600"/>
        </p:xfrm>
        <a:graphic>
          <a:graphicData uri="http://schemas.openxmlformats.org/presentationml/2006/ole">
            <mc:AlternateContent xmlns:mc="http://schemas.openxmlformats.org/markup-compatibility/2006">
              <mc:Choice xmlns:v="urn:schemas-microsoft-com:vml" Requires="v">
                <p:oleObj spid="_x0000_s1735" name="Формула" r:id="rId9" imgW="761760" imgH="241200" progId="Equation.3">
                  <p:embed/>
                </p:oleObj>
              </mc:Choice>
              <mc:Fallback>
                <p:oleObj name="Формула" r:id="rId9" imgW="761760" imgH="241200" progId="Equation.3">
                  <p:embed/>
                  <p:pic>
                    <p:nvPicPr>
                      <p:cNvPr id="0" name="Object 100"/>
                      <p:cNvPicPr>
                        <a:picLocks noChangeAspect="1" noChangeArrowheads="1"/>
                      </p:cNvPicPr>
                      <p:nvPr/>
                    </p:nvPicPr>
                    <p:blipFill>
                      <a:blip r:embed="rId10"/>
                      <a:srcRect/>
                      <a:stretch>
                        <a:fillRect/>
                      </a:stretch>
                    </p:blipFill>
                    <p:spPr bwMode="auto">
                      <a:xfrm>
                        <a:off x="821039" y="5904355"/>
                        <a:ext cx="1447862" cy="471600"/>
                      </a:xfrm>
                      <a:prstGeom prst="rect">
                        <a:avLst/>
                      </a:prstGeom>
                      <a:noFill/>
                    </p:spPr>
                  </p:pic>
                </p:oleObj>
              </mc:Fallback>
            </mc:AlternateContent>
          </a:graphicData>
        </a:graphic>
      </p:graphicFrame>
      <p:sp>
        <p:nvSpPr>
          <p:cNvPr id="16" name="TextBox 15"/>
          <p:cNvSpPr txBox="1"/>
          <p:nvPr/>
        </p:nvSpPr>
        <p:spPr>
          <a:xfrm>
            <a:off x="2985130" y="4987914"/>
            <a:ext cx="5412295" cy="584775"/>
          </a:xfrm>
          <a:prstGeom prst="rect">
            <a:avLst/>
          </a:prstGeom>
          <a:noFill/>
        </p:spPr>
        <p:txBody>
          <a:bodyPr wrap="square" rtlCol="0">
            <a:spAutoFit/>
          </a:bodyPr>
          <a:lstStyle/>
          <a:p>
            <a:r>
              <a:rPr lang="en-US" sz="1600" dirty="0" smtClean="0">
                <a:latin typeface="Segoe UI Semilight" panose="020B0402040204020203" pitchFamily="34" charset="0"/>
                <a:cs typeface="Segoe UI Semilight" panose="020B0402040204020203" pitchFamily="34" charset="0"/>
              </a:rPr>
              <a:t>where</a:t>
            </a:r>
            <a:r>
              <a:rPr lang="ru-RU" sz="1600" dirty="0" smtClean="0">
                <a:latin typeface="Segoe UI Semilight" panose="020B0402040204020203" pitchFamily="34" charset="0"/>
                <a:cs typeface="Segoe UI Semilight" panose="020B0402040204020203" pitchFamily="34" charset="0"/>
              </a:rPr>
              <a:t>, </a:t>
            </a:r>
            <a:r>
              <a:rPr lang="en-US" sz="1600" b="1" i="1" dirty="0" smtClean="0">
                <a:latin typeface="Times New Roman" panose="02020603050405020304" pitchFamily="18" charset="0"/>
                <a:cs typeface="Times New Roman" panose="02020603050405020304" pitchFamily="18" charset="0"/>
              </a:rPr>
              <a:t>n</a:t>
            </a:r>
            <a:r>
              <a:rPr lang="en-US" sz="1600" dirty="0" smtClean="0">
                <a:latin typeface="Segoe UI Semilight" panose="020B0402040204020203" pitchFamily="34" charset="0"/>
                <a:cs typeface="Segoe UI Semilight" panose="020B0402040204020203" pitchFamily="34" charset="0"/>
              </a:rPr>
              <a:t> – porosity</a:t>
            </a:r>
            <a:r>
              <a:rPr lang="ru-RU" sz="1600" dirty="0" smtClean="0">
                <a:latin typeface="Segoe UI Semilight" panose="020B0402040204020203" pitchFamily="34" charset="0"/>
                <a:cs typeface="Segoe UI Semilight" panose="020B0402040204020203" pitchFamily="34" charset="0"/>
              </a:rPr>
              <a:t>, </a:t>
            </a:r>
            <a:r>
              <a:rPr lang="en-US" sz="1600" b="1" i="1" dirty="0" smtClean="0">
                <a:latin typeface="Times New Roman" panose="02020603050405020304" pitchFamily="18" charset="0"/>
                <a:cs typeface="Times New Roman" panose="02020603050405020304" pitchFamily="18" charset="0"/>
              </a:rPr>
              <a:t>m</a:t>
            </a:r>
            <a:r>
              <a:rPr lang="en-US" sz="1600" dirty="0" smtClean="0">
                <a:latin typeface="Segoe UI Semilight" panose="020B0402040204020203" pitchFamily="34" charset="0"/>
                <a:cs typeface="Segoe UI Semilight" panose="020B0402040204020203" pitchFamily="34" charset="0"/>
              </a:rPr>
              <a:t> – </a:t>
            </a:r>
            <a:r>
              <a:rPr lang="en-US" sz="1600" dirty="0">
                <a:latin typeface="Segoe UI Semilight" panose="020B0402040204020203" pitchFamily="34" charset="0"/>
                <a:cs typeface="Segoe UI Semilight" panose="020B0402040204020203" pitchFamily="34" charset="0"/>
              </a:rPr>
              <a:t>empirical exponent</a:t>
            </a:r>
            <a:r>
              <a:rPr lang="ru-RU" sz="1600" dirty="0" smtClean="0">
                <a:latin typeface="Segoe UI Semilight" panose="020B0402040204020203" pitchFamily="34" charset="0"/>
                <a:cs typeface="Segoe UI Semilight" panose="020B0402040204020203" pitchFamily="34" charset="0"/>
              </a:rPr>
              <a:t>, </a:t>
            </a:r>
            <a:r>
              <a:rPr lang="en-US" sz="1600" dirty="0">
                <a:latin typeface="Segoe UI Semilight" panose="020B0402040204020203" pitchFamily="34" charset="0"/>
                <a:cs typeface="Segoe UI Semilight" panose="020B0402040204020203" pitchFamily="34" charset="0"/>
              </a:rPr>
              <a:t>for low-permeable sediments</a:t>
            </a:r>
            <a:r>
              <a:rPr lang="ru-RU" sz="1600" dirty="0" smtClean="0">
                <a:latin typeface="Segoe UI Semilight" panose="020B0402040204020203" pitchFamily="34" charset="0"/>
                <a:cs typeface="Segoe UI Semilight" panose="020B0402040204020203" pitchFamily="34" charset="0"/>
              </a:rPr>
              <a:t> </a:t>
            </a:r>
            <a:r>
              <a:rPr lang="en-US" sz="1600" b="1" i="1" dirty="0" smtClean="0">
                <a:latin typeface="Times New Roman" panose="02020603050405020304" pitchFamily="18" charset="0"/>
                <a:cs typeface="Times New Roman" panose="02020603050405020304" pitchFamily="18" charset="0"/>
              </a:rPr>
              <a:t>m</a:t>
            </a:r>
            <a:r>
              <a:rPr lang="en-US" sz="1600" dirty="0" smtClean="0">
                <a:latin typeface="Segoe UI Semilight" panose="020B0402040204020203" pitchFamily="34" charset="0"/>
                <a:cs typeface="Segoe UI Semilight" panose="020B0402040204020203" pitchFamily="34" charset="0"/>
              </a:rPr>
              <a:t> = 1</a:t>
            </a:r>
            <a:r>
              <a:rPr lang="ru-RU" sz="1600" dirty="0" smtClean="0">
                <a:latin typeface="Segoe UI Semilight" panose="020B0402040204020203" pitchFamily="34" charset="0"/>
                <a:cs typeface="Segoe UI Semilight" panose="020B0402040204020203" pitchFamily="34" charset="0"/>
              </a:rPr>
              <a:t>,8 – 2,4</a:t>
            </a:r>
            <a:r>
              <a:rPr lang="en-US" sz="1600" dirty="0" smtClean="0">
                <a:latin typeface="Segoe UI Semilight" panose="020B0402040204020203" pitchFamily="34" charset="0"/>
                <a:cs typeface="Segoe UI Semilight" panose="020B0402040204020203" pitchFamily="34" charset="0"/>
              </a:rPr>
              <a:t> [</a:t>
            </a:r>
            <a:r>
              <a:rPr lang="en-US" sz="1600" dirty="0" err="1" smtClean="0">
                <a:latin typeface="Segoe UI Semilight" panose="020B0402040204020203" pitchFamily="34" charset="0"/>
                <a:cs typeface="Segoe UI Semilight" panose="020B0402040204020203" pitchFamily="34" charset="0"/>
              </a:rPr>
              <a:t>Grathwohl</a:t>
            </a:r>
            <a:r>
              <a:rPr lang="en-US" sz="1600" dirty="0" smtClean="0">
                <a:latin typeface="Segoe UI Semilight" panose="020B0402040204020203" pitchFamily="34" charset="0"/>
                <a:cs typeface="Segoe UI Semilight" panose="020B0402040204020203" pitchFamily="34" charset="0"/>
              </a:rPr>
              <a:t>, 1998] </a:t>
            </a:r>
            <a:endParaRPr lang="ru-RU" sz="1600" dirty="0">
              <a:latin typeface="Segoe UI Semilight" panose="020B0402040204020203" pitchFamily="34" charset="0"/>
              <a:cs typeface="Segoe UI Semilight" panose="020B0402040204020203" pitchFamily="34" charset="0"/>
            </a:endParaRPr>
          </a:p>
        </p:txBody>
      </p:sp>
      <p:sp>
        <p:nvSpPr>
          <p:cNvPr id="19" name="Овал 18"/>
          <p:cNvSpPr/>
          <p:nvPr/>
        </p:nvSpPr>
        <p:spPr>
          <a:xfrm>
            <a:off x="4391980" y="1447603"/>
            <a:ext cx="720000" cy="720000"/>
          </a:xfrm>
          <a:prstGeom prst="ellipse">
            <a:avLst/>
          </a:prstGeom>
          <a:noFill/>
          <a:ln w="285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0" y="4149080"/>
            <a:ext cx="9144000" cy="707886"/>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To forecast the diffusion coefficient, the empirical equation, analogous to the Archie law, is used</a:t>
            </a:r>
            <a:r>
              <a:rPr lang="ru-RU" sz="2000" dirty="0" smtClean="0">
                <a:latin typeface="Segoe UI Semilight" panose="020B0402040204020203" pitchFamily="34" charset="0"/>
                <a:cs typeface="Segoe UI Semilight" panose="020B0402040204020203" pitchFamily="34" charset="0"/>
              </a:rPr>
              <a:t> </a:t>
            </a:r>
            <a:r>
              <a:rPr lang="en-US" sz="2000" dirty="0" smtClean="0">
                <a:latin typeface="Segoe UI Semilight" panose="020B0402040204020203" pitchFamily="34" charset="0"/>
                <a:cs typeface="Segoe UI Semilight" panose="020B0402040204020203" pitchFamily="34" charset="0"/>
              </a:rPr>
              <a:t>[Petersen, 1958]</a:t>
            </a:r>
            <a:r>
              <a:rPr lang="ru-RU" sz="2000" dirty="0" smtClean="0">
                <a:latin typeface="Segoe UI Semilight" panose="020B0402040204020203" pitchFamily="34" charset="0"/>
                <a:cs typeface="Segoe UI Semilight" panose="020B0402040204020203" pitchFamily="34" charset="0"/>
              </a:rPr>
              <a:t> </a:t>
            </a:r>
            <a:endParaRPr lang="ru-RU" sz="2000" dirty="0">
              <a:latin typeface="Segoe UI Semilight" panose="020B0402040204020203" pitchFamily="34" charset="0"/>
              <a:cs typeface="Segoe UI Semilight" panose="020B0402040204020203" pitchFamily="34" charset="0"/>
            </a:endParaRPr>
          </a:p>
        </p:txBody>
      </p:sp>
      <p:sp>
        <p:nvSpPr>
          <p:cNvPr id="21" name="TextBox 20"/>
          <p:cNvSpPr txBox="1"/>
          <p:nvPr/>
        </p:nvSpPr>
        <p:spPr>
          <a:xfrm>
            <a:off x="2985130" y="5847767"/>
            <a:ext cx="5412295" cy="584775"/>
          </a:xfrm>
          <a:prstGeom prst="rect">
            <a:avLst/>
          </a:prstGeom>
          <a:noFill/>
        </p:spPr>
        <p:txBody>
          <a:bodyPr wrap="square" rtlCol="0">
            <a:spAutoFit/>
          </a:bodyPr>
          <a:lstStyle/>
          <a:p>
            <a:r>
              <a:rPr lang="en-US" sz="1600" dirty="0" smtClean="0">
                <a:latin typeface="Segoe UI Semilight" panose="020B0402040204020203" pitchFamily="34" charset="0"/>
                <a:cs typeface="Segoe UI Semilight" panose="020B0402040204020203" pitchFamily="34" charset="0"/>
              </a:rPr>
              <a:t>where</a:t>
            </a:r>
            <a:r>
              <a:rPr lang="ru-RU" sz="1600" dirty="0" smtClean="0">
                <a:latin typeface="Segoe UI Semilight" panose="020B0402040204020203" pitchFamily="34" charset="0"/>
                <a:cs typeface="Segoe UI Semilight" panose="020B0402040204020203" pitchFamily="34" charset="0"/>
              </a:rPr>
              <a:t>, </a:t>
            </a:r>
            <a:r>
              <a:rPr lang="en-US" sz="1600" b="1" i="1" dirty="0" smtClean="0">
                <a:latin typeface="Segoe UI Semilight" panose="020B0402040204020203" pitchFamily="34" charset="0"/>
                <a:cs typeface="Segoe UI Semilight" panose="020B0402040204020203" pitchFamily="34" charset="0"/>
                <a:sym typeface="Symbol" panose="05050102010706020507" pitchFamily="18" charset="2"/>
              </a:rPr>
              <a:t></a:t>
            </a:r>
            <a:r>
              <a:rPr lang="en-US" sz="1600" dirty="0" smtClean="0">
                <a:latin typeface="Segoe UI Semilight" panose="020B0402040204020203" pitchFamily="34" charset="0"/>
                <a:cs typeface="Segoe UI Semilight" panose="020B0402040204020203" pitchFamily="34" charset="0"/>
              </a:rPr>
              <a:t> – </a:t>
            </a:r>
            <a:r>
              <a:rPr lang="en-US" sz="1600" dirty="0">
                <a:latin typeface="Segoe UI Semilight" panose="020B0402040204020203" pitchFamily="34" charset="0"/>
                <a:cs typeface="Segoe UI Semilight" panose="020B0402040204020203" pitchFamily="34" charset="0"/>
                <a:sym typeface="Symbol"/>
              </a:rPr>
              <a:t>electrical conductivities of the </a:t>
            </a:r>
            <a:r>
              <a:rPr lang="en-US" sz="1600" dirty="0" smtClean="0">
                <a:latin typeface="Segoe UI Semilight" panose="020B0402040204020203" pitchFamily="34" charset="0"/>
                <a:cs typeface="Segoe UI Semilight" panose="020B0402040204020203" pitchFamily="34" charset="0"/>
                <a:sym typeface="Symbol"/>
              </a:rPr>
              <a:t>rock</a:t>
            </a:r>
            <a:r>
              <a:rPr lang="ru-RU" sz="1600" dirty="0" smtClean="0">
                <a:latin typeface="Segoe UI Semilight" panose="020B0402040204020203" pitchFamily="34" charset="0"/>
                <a:cs typeface="Segoe UI Semilight" panose="020B0402040204020203" pitchFamily="34" charset="0"/>
                <a:sym typeface="Symbol"/>
              </a:rPr>
              <a:t> </a:t>
            </a:r>
            <a:r>
              <a:rPr lang="en-US" sz="1600" dirty="0" smtClean="0">
                <a:latin typeface="Segoe UI Semilight" panose="020B0402040204020203" pitchFamily="34" charset="0"/>
                <a:cs typeface="Segoe UI Semilight" panose="020B0402040204020203" pitchFamily="34" charset="0"/>
                <a:sym typeface="Symbol"/>
              </a:rPr>
              <a:t>in pore water</a:t>
            </a:r>
            <a:r>
              <a:rPr lang="ru-RU" sz="1600" dirty="0" smtClean="0">
                <a:latin typeface="Segoe UI Semilight" panose="020B0402040204020203" pitchFamily="34" charset="0"/>
                <a:cs typeface="Segoe UI Semilight" panose="020B0402040204020203" pitchFamily="34" charset="0"/>
              </a:rPr>
              <a:t>,</a:t>
            </a:r>
            <a:r>
              <a:rPr lang="en-US" sz="1600" dirty="0" smtClean="0">
                <a:latin typeface="Segoe UI Semilight" panose="020B0402040204020203" pitchFamily="34" charset="0"/>
                <a:cs typeface="Segoe UI Semilight" panose="020B0402040204020203" pitchFamily="34" charset="0"/>
              </a:rPr>
              <a:t> </a:t>
            </a:r>
            <a:r>
              <a:rPr lang="ru-RU" sz="1600" dirty="0" smtClean="0">
                <a:latin typeface="Segoe UI Semilight" panose="020B0402040204020203" pitchFamily="34" charset="0"/>
                <a:cs typeface="Segoe UI Semilight" panose="020B0402040204020203" pitchFamily="34" charset="0"/>
              </a:rPr>
              <a:t> </a:t>
            </a:r>
            <a:r>
              <a:rPr lang="en-US" sz="1600" b="1" i="1" dirty="0" smtClean="0">
                <a:latin typeface="Segoe UI Semilight" panose="020B0402040204020203" pitchFamily="34" charset="0"/>
                <a:cs typeface="Segoe UI Semilight" panose="020B0402040204020203" pitchFamily="34" charset="0"/>
                <a:sym typeface="Symbol" panose="05050102010706020507" pitchFamily="18" charset="2"/>
              </a:rPr>
              <a:t></a:t>
            </a:r>
            <a:r>
              <a:rPr lang="ru-RU" sz="1600" b="1" i="1" baseline="-25000" dirty="0" smtClean="0">
                <a:latin typeface="Segoe UI Semilight" panose="020B0402040204020203" pitchFamily="34" charset="0"/>
                <a:cs typeface="Segoe UI Semilight" panose="020B0402040204020203" pitchFamily="34" charset="0"/>
                <a:sym typeface="Symbol" panose="05050102010706020507" pitchFamily="18" charset="2"/>
              </a:rPr>
              <a:t>0</a:t>
            </a:r>
            <a:r>
              <a:rPr lang="en-US" sz="1600" dirty="0" smtClean="0">
                <a:latin typeface="Segoe UI Semilight" panose="020B0402040204020203" pitchFamily="34" charset="0"/>
                <a:cs typeface="Segoe UI Semilight" panose="020B0402040204020203" pitchFamily="34" charset="0"/>
              </a:rPr>
              <a:t> </a:t>
            </a:r>
            <a:r>
              <a:rPr lang="en-US" sz="1600" dirty="0">
                <a:latin typeface="Segoe UI Semilight" panose="020B0402040204020203" pitchFamily="34" charset="0"/>
                <a:cs typeface="Segoe UI Semilight" panose="020B0402040204020203" pitchFamily="34" charset="0"/>
              </a:rPr>
              <a:t>–</a:t>
            </a:r>
            <a:r>
              <a:rPr lang="ru-RU" sz="1600" dirty="0" smtClean="0">
                <a:latin typeface="Segoe UI Semilight" panose="020B0402040204020203" pitchFamily="34" charset="0"/>
                <a:cs typeface="Segoe UI Semilight" panose="020B0402040204020203" pitchFamily="34" charset="0"/>
              </a:rPr>
              <a:t> </a:t>
            </a:r>
            <a:r>
              <a:rPr lang="en-US" sz="1600" dirty="0">
                <a:latin typeface="Segoe UI Semilight" panose="020B0402040204020203" pitchFamily="34" charset="0"/>
                <a:cs typeface="Segoe UI Semilight" panose="020B0402040204020203" pitchFamily="34" charset="0"/>
                <a:sym typeface="Symbol"/>
              </a:rPr>
              <a:t>electrical conductivities </a:t>
            </a:r>
            <a:r>
              <a:rPr lang="en-US" sz="1600" dirty="0" smtClean="0">
                <a:latin typeface="Segoe UI Semilight" panose="020B0402040204020203" pitchFamily="34" charset="0"/>
                <a:cs typeface="Segoe UI Semilight" panose="020B0402040204020203" pitchFamily="34" charset="0"/>
                <a:sym typeface="Symbol"/>
              </a:rPr>
              <a:t>in </a:t>
            </a:r>
            <a:r>
              <a:rPr lang="en-US" sz="1600" dirty="0">
                <a:latin typeface="Segoe UI Semilight" panose="020B0402040204020203" pitchFamily="34" charset="0"/>
                <a:cs typeface="Segoe UI Semilight" panose="020B0402040204020203" pitchFamily="34" charset="0"/>
                <a:sym typeface="Symbol"/>
              </a:rPr>
              <a:t>water</a:t>
            </a:r>
            <a:r>
              <a:rPr lang="ru-RU" sz="1600" dirty="0" smtClean="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a:t>
            </a:r>
            <a:r>
              <a:rPr lang="en-US" sz="1600" dirty="0" err="1">
                <a:latin typeface="Segoe UI Semilight" panose="020B0402040204020203" pitchFamily="34" charset="0"/>
                <a:cs typeface="Segoe UI Semilight" panose="020B0402040204020203" pitchFamily="34" charset="0"/>
              </a:rPr>
              <a:t>Klinkenberg</a:t>
            </a:r>
            <a:r>
              <a:rPr lang="en-US" sz="1600" dirty="0">
                <a:latin typeface="Segoe UI Semilight" panose="020B0402040204020203" pitchFamily="34" charset="0"/>
                <a:cs typeface="Segoe UI Semilight" panose="020B0402040204020203" pitchFamily="34" charset="0"/>
              </a:rPr>
              <a:t>, 1951] </a:t>
            </a:r>
            <a:endParaRPr lang="ru-RU" sz="1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40760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79" descr="C:\Users\Vladimir Lekhov\Downloads\pora_porod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575" y="4826511"/>
            <a:ext cx="4032000" cy="16677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статьи\микромоделирование\Лехов_и_др_Геомарк\Лехов_рис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595" y="1148990"/>
            <a:ext cx="7139543" cy="2377197"/>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18134" y="266219"/>
            <a:ext cx="9144000" cy="5074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Segoe UI Semilight" panose="020B0402040204020203" pitchFamily="34" charset="0"/>
                <a:cs typeface="Segoe UI Semilight" panose="020B0402040204020203" pitchFamily="34" charset="0"/>
              </a:rPr>
              <a:t>Diffusion steady-state simulation in pore </a:t>
            </a:r>
            <a:r>
              <a:rPr lang="en-US" sz="2800" dirty="0">
                <a:latin typeface="Segoe UI Semilight" panose="020B0402040204020203" pitchFamily="34" charset="0"/>
                <a:cs typeface="Segoe UI Semilight" panose="020B0402040204020203" pitchFamily="34" charset="0"/>
              </a:rPr>
              <a:t>scale</a:t>
            </a:r>
            <a:endParaRPr lang="ru-RU" sz="2800" dirty="0">
              <a:latin typeface="Segoe UI Semilight" panose="020B0402040204020203" pitchFamily="34" charset="0"/>
              <a:cs typeface="Segoe UI Semilight" panose="020B0402040204020203" pitchFamily="34" charset="0"/>
            </a:endParaRPr>
          </a:p>
        </p:txBody>
      </p:sp>
      <p:sp>
        <p:nvSpPr>
          <p:cNvPr id="7" name="Прямоугольник 6"/>
          <p:cNvSpPr/>
          <p:nvPr/>
        </p:nvSpPr>
        <p:spPr>
          <a:xfrm>
            <a:off x="3115008" y="2048131"/>
            <a:ext cx="1116000" cy="111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трелка вправо 1"/>
          <p:cNvSpPr/>
          <p:nvPr/>
        </p:nvSpPr>
        <p:spPr>
          <a:xfrm rot="2676193">
            <a:off x="1952206" y="3573280"/>
            <a:ext cx="432048" cy="180000"/>
          </a:xfrm>
          <a:prstGeom prst="rightArrow">
            <a:avLst/>
          </a:prstGeom>
          <a:solidFill>
            <a:srgbClr val="FFFF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rgbClr val="FFFF00"/>
              </a:solidFill>
            </a:endParaRPr>
          </a:p>
        </p:txBody>
      </p:sp>
      <p:sp>
        <p:nvSpPr>
          <p:cNvPr id="11" name="Стрелка вправо 10"/>
          <p:cNvSpPr/>
          <p:nvPr/>
        </p:nvSpPr>
        <p:spPr>
          <a:xfrm rot="18974820">
            <a:off x="3112035" y="3560180"/>
            <a:ext cx="432048" cy="180000"/>
          </a:xfrm>
          <a:prstGeom prst="rightArrow">
            <a:avLst/>
          </a:prstGeom>
          <a:solidFill>
            <a:srgbClr val="FFFF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2" name="Стрелка вправо 11"/>
          <p:cNvSpPr/>
          <p:nvPr/>
        </p:nvSpPr>
        <p:spPr>
          <a:xfrm rot="2676193">
            <a:off x="5859121" y="3558947"/>
            <a:ext cx="432048" cy="180000"/>
          </a:xfrm>
          <a:prstGeom prst="rightArrow">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право 12"/>
          <p:cNvSpPr/>
          <p:nvPr/>
        </p:nvSpPr>
        <p:spPr>
          <a:xfrm rot="18974820">
            <a:off x="6928006" y="3560315"/>
            <a:ext cx="432048" cy="180000"/>
          </a:xfrm>
          <a:prstGeom prst="rightArrow">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2072" y="4424619"/>
            <a:ext cx="2454066" cy="2340000"/>
          </a:xfrm>
          <a:prstGeom prst="rect">
            <a:avLst/>
          </a:prstGeom>
        </p:spPr>
      </p:pic>
      <p:sp>
        <p:nvSpPr>
          <p:cNvPr id="14" name="TextBox 13"/>
          <p:cNvSpPr txBox="1"/>
          <p:nvPr/>
        </p:nvSpPr>
        <p:spPr>
          <a:xfrm>
            <a:off x="815459" y="3924055"/>
            <a:ext cx="4320480" cy="338554"/>
          </a:xfrm>
          <a:prstGeom prst="rect">
            <a:avLst/>
          </a:prstGeom>
          <a:noFill/>
        </p:spPr>
        <p:txBody>
          <a:bodyPr wrap="square" rtlCol="0">
            <a:spAutoFit/>
          </a:bodyPr>
          <a:lstStyle/>
          <a:p>
            <a:pPr algn="ctr"/>
            <a:r>
              <a:rPr lang="en-US" sz="1600" dirty="0">
                <a:latin typeface="Segoe UI Semilight" panose="020B0402040204020203" pitchFamily="34" charset="0"/>
                <a:cs typeface="Segoe UI Semilight" panose="020B0402040204020203" pitchFamily="34" charset="0"/>
              </a:rPr>
              <a:t>T</a:t>
            </a:r>
            <a:r>
              <a:rPr lang="en-US" sz="1600" dirty="0" smtClean="0">
                <a:latin typeface="Segoe UI Semilight" panose="020B0402040204020203" pitchFamily="34" charset="0"/>
                <a:cs typeface="Segoe UI Semilight" panose="020B0402040204020203" pitchFamily="34" charset="0"/>
              </a:rPr>
              <a:t>hree </a:t>
            </a:r>
            <a:r>
              <a:rPr lang="en-US" sz="1600" dirty="0">
                <a:latin typeface="Segoe UI Semilight" panose="020B0402040204020203" pitchFamily="34" charset="0"/>
                <a:cs typeface="Segoe UI Semilight" panose="020B0402040204020203" pitchFamily="34" charset="0"/>
              </a:rPr>
              <a:t>levels of </a:t>
            </a:r>
            <a:r>
              <a:rPr lang="en-US" sz="1600" dirty="0" err="1">
                <a:latin typeface="Segoe UI Semilight" panose="020B0402040204020203" pitchFamily="34" charset="0"/>
                <a:cs typeface="Segoe UI Semilight" panose="020B0402040204020203" pitchFamily="34" charset="0"/>
              </a:rPr>
              <a:t>binarization</a:t>
            </a:r>
            <a:endParaRPr lang="ru-RU" sz="1600" dirty="0">
              <a:latin typeface="Segoe UI Semilight" panose="020B0402040204020203" pitchFamily="34" charset="0"/>
              <a:cs typeface="Segoe UI Semilight" panose="020B0402040204020203" pitchFamily="34" charset="0"/>
            </a:endParaRPr>
          </a:p>
        </p:txBody>
      </p:sp>
      <p:sp>
        <p:nvSpPr>
          <p:cNvPr id="15" name="TextBox 14"/>
          <p:cNvSpPr txBox="1"/>
          <p:nvPr/>
        </p:nvSpPr>
        <p:spPr>
          <a:xfrm>
            <a:off x="5232991" y="3924055"/>
            <a:ext cx="3254444" cy="338554"/>
          </a:xfrm>
          <a:prstGeom prst="rect">
            <a:avLst/>
          </a:prstGeom>
          <a:noFill/>
        </p:spPr>
        <p:txBody>
          <a:bodyPr wrap="square" rtlCol="0">
            <a:spAutoFit/>
          </a:bodyPr>
          <a:lstStyle/>
          <a:p>
            <a:pPr algn="ctr"/>
            <a:r>
              <a:rPr lang="en-US" sz="1600" dirty="0" smtClean="0">
                <a:latin typeface="Segoe UI Semilight" panose="020B0402040204020203" pitchFamily="34" charset="0"/>
                <a:cs typeface="Segoe UI Semilight" panose="020B0402040204020203" pitchFamily="34" charset="0"/>
              </a:rPr>
              <a:t>Spatial correlation analysis</a:t>
            </a:r>
            <a:endParaRPr lang="ru-RU" sz="1600" dirty="0">
              <a:latin typeface="Segoe UI Semilight" panose="020B0402040204020203" pitchFamily="34" charset="0"/>
              <a:cs typeface="Segoe UI Semilight" panose="020B0402040204020203" pitchFamily="34" charset="0"/>
            </a:endParaRPr>
          </a:p>
        </p:txBody>
      </p:sp>
      <p:cxnSp>
        <p:nvCxnSpPr>
          <p:cNvPr id="16" name="Прямая соединительная линия 15"/>
          <p:cNvCxnSpPr/>
          <p:nvPr/>
        </p:nvCxnSpPr>
        <p:spPr>
          <a:xfrm>
            <a:off x="1286635" y="4379354"/>
            <a:ext cx="3392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5202070" y="4370497"/>
            <a:ext cx="3330370" cy="8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8054" y="987097"/>
            <a:ext cx="2298741" cy="584775"/>
          </a:xfrm>
          <a:prstGeom prst="rect">
            <a:avLst/>
          </a:prstGeom>
          <a:solidFill>
            <a:schemeClr val="bg1"/>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X-ray</a:t>
            </a:r>
          </a:p>
          <a:p>
            <a:pPr algn="ct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microtomography</a:t>
            </a:r>
            <a:endParaRPr lang="ru-RU" sz="1600" dirty="0">
              <a:latin typeface="Arial" panose="020B0604020202020204" pitchFamily="34" charset="0"/>
              <a:cs typeface="Arial" panose="020B0604020202020204" pitchFamily="34" charset="0"/>
            </a:endParaRPr>
          </a:p>
        </p:txBody>
      </p:sp>
      <p:sp>
        <p:nvSpPr>
          <p:cNvPr id="20" name="TextBox 19"/>
          <p:cNvSpPr txBox="1"/>
          <p:nvPr/>
        </p:nvSpPr>
        <p:spPr>
          <a:xfrm>
            <a:off x="2726795" y="987097"/>
            <a:ext cx="1547941" cy="584775"/>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P</a:t>
            </a:r>
            <a:r>
              <a:rPr lang="en-US" sz="1600" dirty="0" smtClean="0">
                <a:latin typeface="Arial" panose="020B0604020202020204" pitchFamily="34" charset="0"/>
                <a:cs typeface="Arial" panose="020B0604020202020204" pitchFamily="34" charset="0"/>
              </a:rPr>
              <a:t>ore – matrix </a:t>
            </a:r>
            <a:r>
              <a:rPr lang="en-US" sz="1600" dirty="0" err="1" smtClean="0">
                <a:latin typeface="Arial" panose="020B0604020202020204" pitchFamily="34" charset="0"/>
                <a:cs typeface="Arial" panose="020B0604020202020204" pitchFamily="34" charset="0"/>
              </a:rPr>
              <a:t>binarization</a:t>
            </a:r>
            <a:endParaRPr lang="ru-RU" sz="1600" dirty="0">
              <a:latin typeface="Arial" panose="020B0604020202020204" pitchFamily="34" charset="0"/>
              <a:cs typeface="Arial" panose="020B0604020202020204" pitchFamily="34" charset="0"/>
            </a:endParaRPr>
          </a:p>
        </p:txBody>
      </p:sp>
      <p:sp>
        <p:nvSpPr>
          <p:cNvPr id="21" name="TextBox 20"/>
          <p:cNvSpPr txBox="1"/>
          <p:nvPr/>
        </p:nvSpPr>
        <p:spPr>
          <a:xfrm>
            <a:off x="6420363" y="863986"/>
            <a:ext cx="1883893" cy="830997"/>
          </a:xfrm>
          <a:prstGeom prst="rect">
            <a:avLst/>
          </a:prstGeom>
          <a:solidFill>
            <a:schemeClr val="bg1"/>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Diffusion simulation in X,Y and Z directions</a:t>
            </a:r>
            <a:endParaRPr lang="ru-RU" sz="1600" dirty="0">
              <a:latin typeface="Arial" panose="020B0604020202020204" pitchFamily="34" charset="0"/>
              <a:cs typeface="Arial" panose="020B0604020202020204" pitchFamily="34" charset="0"/>
            </a:endParaRPr>
          </a:p>
        </p:txBody>
      </p:sp>
      <p:sp>
        <p:nvSpPr>
          <p:cNvPr id="22" name="TextBox 21"/>
          <p:cNvSpPr txBox="1"/>
          <p:nvPr/>
        </p:nvSpPr>
        <p:spPr>
          <a:xfrm>
            <a:off x="4324124" y="863986"/>
            <a:ext cx="2111003" cy="830997"/>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O</a:t>
            </a:r>
            <a:r>
              <a:rPr lang="en-US" sz="1600" dirty="0" smtClean="0">
                <a:latin typeface="Arial" panose="020B0604020202020204" pitchFamily="34" charset="0"/>
                <a:cs typeface="Arial" panose="020B0604020202020204" pitchFamily="34" charset="0"/>
              </a:rPr>
              <a:t>btain </a:t>
            </a:r>
            <a:r>
              <a:rPr lang="en-US" sz="1600" dirty="0">
                <a:latin typeface="Arial" panose="020B0604020202020204" pitchFamily="34" charset="0"/>
                <a:cs typeface="Arial" panose="020B0604020202020204" pitchFamily="34" charset="0"/>
              </a:rPr>
              <a:t>the microstructure </a:t>
            </a:r>
            <a:r>
              <a:rPr lang="en-US" sz="1600" dirty="0" smtClean="0">
                <a:latin typeface="Arial" panose="020B0604020202020204" pitchFamily="34" charset="0"/>
                <a:cs typeface="Arial" panose="020B0604020202020204" pitchFamily="34" charset="0"/>
              </a:rPr>
              <a:t>matrix and </a:t>
            </a:r>
            <a:r>
              <a:rPr lang="en-US" sz="1600" dirty="0">
                <a:latin typeface="Arial" panose="020B0604020202020204" pitchFamily="34" charset="0"/>
                <a:cs typeface="Arial" panose="020B0604020202020204" pitchFamily="34" charset="0"/>
              </a:rPr>
              <a:t>division</a:t>
            </a:r>
            <a:endParaRPr lang="ru-RU" sz="1600" dirty="0">
              <a:latin typeface="Arial" panose="020B0604020202020204" pitchFamily="34" charset="0"/>
              <a:cs typeface="Arial" panose="020B0604020202020204" pitchFamily="34" charset="0"/>
            </a:endParaRPr>
          </a:p>
        </p:txBody>
      </p:sp>
      <p:sp>
        <p:nvSpPr>
          <p:cNvPr id="4" name="TextBox 3"/>
          <p:cNvSpPr txBox="1"/>
          <p:nvPr/>
        </p:nvSpPr>
        <p:spPr>
          <a:xfrm>
            <a:off x="6372200" y="6584599"/>
            <a:ext cx="1424402" cy="180000"/>
          </a:xfrm>
          <a:prstGeom prst="rect">
            <a:avLst/>
          </a:prstGeom>
          <a:solidFill>
            <a:schemeClr val="bg1"/>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Distance, voxel</a:t>
            </a:r>
            <a:endParaRPr lang="ru-RU" sz="1200" dirty="0">
              <a:latin typeface="Arial" panose="020B0604020202020204" pitchFamily="34" charset="0"/>
              <a:cs typeface="Arial" panose="020B0604020202020204" pitchFamily="34" charset="0"/>
            </a:endParaRPr>
          </a:p>
        </p:txBody>
      </p:sp>
      <p:sp>
        <p:nvSpPr>
          <p:cNvPr id="8" name="TextBox 7"/>
          <p:cNvSpPr txBox="1"/>
          <p:nvPr/>
        </p:nvSpPr>
        <p:spPr>
          <a:xfrm>
            <a:off x="2664166" y="1588730"/>
            <a:ext cx="2125186" cy="400110"/>
          </a:xfrm>
          <a:prstGeom prst="rect">
            <a:avLst/>
          </a:prstGeom>
          <a:noFill/>
        </p:spPr>
        <p:txBody>
          <a:bodyPr wrap="square" rtlCol="0">
            <a:spAutoFit/>
          </a:bodyPr>
          <a:lstStyle/>
          <a:p>
            <a:r>
              <a:rPr lang="ru-RU" sz="2000" b="1" dirty="0" smtClean="0">
                <a:solidFill>
                  <a:srgbClr val="FF0000"/>
                </a:solidFill>
                <a:latin typeface="Segoe UI Semilight" panose="020B0402040204020203" pitchFamily="34" charset="0"/>
                <a:cs typeface="Segoe UI Semilight" panose="020B0402040204020203" pitchFamily="34" charset="0"/>
              </a:rPr>
              <a:t>700</a:t>
            </a:r>
            <a:r>
              <a:rPr lang="en-US" sz="2000" b="1" dirty="0" smtClean="0">
                <a:solidFill>
                  <a:srgbClr val="FF0000"/>
                </a:solidFill>
                <a:latin typeface="Segoe UI Semilight" panose="020B0402040204020203" pitchFamily="34" charset="0"/>
                <a:cs typeface="Segoe UI Semilight" panose="020B0402040204020203" pitchFamily="34" charset="0"/>
              </a:rPr>
              <a:t> </a:t>
            </a:r>
            <a:r>
              <a:rPr lang="en-US" sz="2000" b="1" dirty="0" err="1" smtClean="0">
                <a:solidFill>
                  <a:srgbClr val="FF0000"/>
                </a:solidFill>
                <a:latin typeface="Segoe UI Semilight" panose="020B0402040204020203" pitchFamily="34" charset="0"/>
                <a:cs typeface="Segoe UI Semilight" panose="020B0402040204020203" pitchFamily="34" charset="0"/>
              </a:rPr>
              <a:t>vox</a:t>
            </a:r>
            <a:r>
              <a:rPr lang="ru-RU" sz="2000" b="1" dirty="0" smtClean="0">
                <a:solidFill>
                  <a:srgbClr val="FF0000"/>
                </a:solidFill>
                <a:latin typeface="Segoe UI Semilight" panose="020B0402040204020203" pitchFamily="34" charset="0"/>
                <a:cs typeface="Segoe UI Semilight" panose="020B0402040204020203" pitchFamily="34" charset="0"/>
              </a:rPr>
              <a:t>≈0,9 </a:t>
            </a:r>
            <a:r>
              <a:rPr lang="en-US" sz="2000" b="1" dirty="0" smtClean="0">
                <a:solidFill>
                  <a:srgbClr val="FF0000"/>
                </a:solidFill>
                <a:latin typeface="Segoe UI Semilight" panose="020B0402040204020203" pitchFamily="34" charset="0"/>
                <a:cs typeface="Segoe UI Semilight" panose="020B0402040204020203" pitchFamily="34" charset="0"/>
              </a:rPr>
              <a:t>mm</a:t>
            </a:r>
            <a:endParaRPr lang="ru-RU" sz="2000" b="1" dirty="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693205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8134" y="53625"/>
            <a:ext cx="9144000" cy="16201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Comparison of simulated values of diffusion effective coefficients with the calculated by empirical and analytical equations</a:t>
            </a:r>
            <a:endParaRPr lang="ru-RU" sz="2800" i="1" dirty="0">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05" y="1493785"/>
            <a:ext cx="8906515" cy="4680520"/>
          </a:xfrm>
          <a:prstGeom prst="rect">
            <a:avLst/>
          </a:prstGeom>
        </p:spPr>
      </p:pic>
      <p:sp>
        <p:nvSpPr>
          <p:cNvPr id="6" name="Нашивка 11"/>
          <p:cNvSpPr/>
          <p:nvPr/>
        </p:nvSpPr>
        <p:spPr>
          <a:xfrm>
            <a:off x="5676754" y="2303875"/>
            <a:ext cx="324036" cy="594635"/>
          </a:xfrm>
          <a:prstGeom prst="chevr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TextBox 4"/>
          <p:cNvSpPr txBox="1"/>
          <p:nvPr/>
        </p:nvSpPr>
        <p:spPr>
          <a:xfrm>
            <a:off x="116505" y="6129300"/>
            <a:ext cx="8906515" cy="646331"/>
          </a:xfrm>
          <a:prstGeom prst="rect">
            <a:avLst/>
          </a:prstGeom>
          <a:noFill/>
        </p:spPr>
        <p:txBody>
          <a:bodyPr wrap="square" rtlCol="0">
            <a:spAutoFit/>
          </a:bodyPr>
          <a:lstStyle/>
          <a:p>
            <a:pPr algn="ctr"/>
            <a:r>
              <a:rPr lang="en-US" dirty="0">
                <a:latin typeface="Segoe UI Semilight" panose="020B0402040204020203" pitchFamily="34" charset="0"/>
                <a:cs typeface="Segoe UI Semilight" panose="020B0402040204020203" pitchFamily="34" charset="0"/>
              </a:rPr>
              <a:t>As a result, 3 empirical models of the relation between the diffusion effective coefficient and porosity were selected</a:t>
            </a:r>
            <a:endParaRPr lang="ru-RU" dirty="0">
              <a:latin typeface="Segoe UI Semilight" panose="020B0402040204020203" pitchFamily="34" charset="0"/>
              <a:cs typeface="Segoe UI Semilight" panose="020B0402040204020203" pitchFamily="34" charset="0"/>
            </a:endParaRPr>
          </a:p>
        </p:txBody>
      </p:sp>
      <p:sp>
        <p:nvSpPr>
          <p:cNvPr id="2" name="TextBox 1"/>
          <p:cNvSpPr txBox="1"/>
          <p:nvPr/>
        </p:nvSpPr>
        <p:spPr>
          <a:xfrm>
            <a:off x="1106615" y="4284095"/>
            <a:ext cx="1935215"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E</a:t>
            </a:r>
            <a:r>
              <a:rPr lang="en-US" sz="1400" dirty="0" smtClean="0">
                <a:latin typeface="Arial" panose="020B0604020202020204" pitchFamily="34" charset="0"/>
                <a:cs typeface="Arial" panose="020B0604020202020204" pitchFamily="34" charset="0"/>
              </a:rPr>
              <a:t>mpirical </a:t>
            </a:r>
            <a:r>
              <a:rPr lang="en-US" sz="1400" dirty="0">
                <a:latin typeface="Arial" panose="020B0604020202020204" pitchFamily="34" charset="0"/>
                <a:cs typeface="Arial" panose="020B0604020202020204" pitchFamily="34" charset="0"/>
              </a:rPr>
              <a:t>models</a:t>
            </a:r>
            <a:endParaRPr lang="ru-RU" sz="1400" dirty="0">
              <a:latin typeface="Arial" panose="020B0604020202020204" pitchFamily="34" charset="0"/>
              <a:cs typeface="Arial" panose="020B0604020202020204" pitchFamily="34" charset="0"/>
            </a:endParaRPr>
          </a:p>
        </p:txBody>
      </p:sp>
      <p:sp>
        <p:nvSpPr>
          <p:cNvPr id="7" name="TextBox 6"/>
          <p:cNvSpPr txBox="1"/>
          <p:nvPr/>
        </p:nvSpPr>
        <p:spPr>
          <a:xfrm>
            <a:off x="7067060" y="4317440"/>
            <a:ext cx="1825420" cy="292388"/>
          </a:xfrm>
          <a:prstGeom prst="rect">
            <a:avLst/>
          </a:prstGeom>
          <a:solidFill>
            <a:schemeClr val="bg1"/>
          </a:solidFill>
        </p:spPr>
        <p:txBody>
          <a:bodyPr wrap="square" rtlCol="0">
            <a:spAutoFit/>
          </a:bodyPr>
          <a:lstStyle/>
          <a:p>
            <a:r>
              <a:rPr lang="en-US" sz="1300" dirty="0">
                <a:latin typeface="Arial" panose="020B0604020202020204" pitchFamily="34" charset="0"/>
                <a:cs typeface="Arial" panose="020B0604020202020204" pitchFamily="34" charset="0"/>
              </a:rPr>
              <a:t>computed results</a:t>
            </a:r>
            <a:endParaRPr lang="ru-RU" sz="1300" dirty="0">
              <a:latin typeface="Arial" panose="020B0604020202020204" pitchFamily="34" charset="0"/>
              <a:cs typeface="Arial" panose="020B0604020202020204" pitchFamily="34" charset="0"/>
            </a:endParaRPr>
          </a:p>
        </p:txBody>
      </p:sp>
      <p:sp>
        <p:nvSpPr>
          <p:cNvPr id="9" name="TextBox 8"/>
          <p:cNvSpPr txBox="1"/>
          <p:nvPr/>
        </p:nvSpPr>
        <p:spPr>
          <a:xfrm>
            <a:off x="791580" y="1503786"/>
            <a:ext cx="1652622" cy="276999"/>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Computed data</a:t>
            </a:r>
            <a:endParaRPr lang="ru-RU" sz="1200" dirty="0">
              <a:latin typeface="Arial" panose="020B0604020202020204" pitchFamily="34" charset="0"/>
              <a:cs typeface="Arial" panose="020B0604020202020204" pitchFamily="34" charset="0"/>
            </a:endParaRPr>
          </a:p>
        </p:txBody>
      </p:sp>
      <p:sp>
        <p:nvSpPr>
          <p:cNvPr id="10" name="TextBox 9"/>
          <p:cNvSpPr txBox="1"/>
          <p:nvPr/>
        </p:nvSpPr>
        <p:spPr>
          <a:xfrm>
            <a:off x="3755614" y="4284095"/>
            <a:ext cx="1935215" cy="307777"/>
          </a:xfrm>
          <a:prstGeom prst="rect">
            <a:avLst/>
          </a:prstGeom>
          <a:solidFill>
            <a:schemeClr val="bg1"/>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Analytical </a:t>
            </a:r>
            <a:r>
              <a:rPr lang="en-US" sz="1400" dirty="0">
                <a:latin typeface="Arial" panose="020B0604020202020204" pitchFamily="34" charset="0"/>
                <a:cs typeface="Arial" panose="020B0604020202020204" pitchFamily="34" charset="0"/>
              </a:rPr>
              <a:t>models</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491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68900" y="2227731"/>
            <a:ext cx="1575175" cy="4572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464062" y="2282706"/>
            <a:ext cx="1584852" cy="369332"/>
          </a:xfrm>
          <a:prstGeom prst="rect">
            <a:avLst/>
          </a:prstGeom>
          <a:noFill/>
        </p:spPr>
        <p:txBody>
          <a:bodyPr wrap="square" rtlCol="0">
            <a:spAutoFit/>
          </a:bodyPr>
          <a:lstStyle/>
          <a:p>
            <a:pPr algn="ctr"/>
            <a:r>
              <a:rPr lang="en-US" i="1" dirty="0" smtClean="0">
                <a:latin typeface="Times New Roman" panose="02020603050405020304" pitchFamily="18" charset="0"/>
                <a:cs typeface="Times New Roman" panose="02020603050405020304" pitchFamily="18" charset="0"/>
              </a:rPr>
              <a:t>m</a:t>
            </a:r>
            <a:r>
              <a:rPr lang="en-US" dirty="0" smtClean="0">
                <a:latin typeface="Arial" panose="020B0604020202020204" pitchFamily="34" charset="0"/>
                <a:cs typeface="Arial" panose="020B0604020202020204" pitchFamily="34" charset="0"/>
              </a:rPr>
              <a:t> = </a:t>
            </a:r>
            <a:r>
              <a:rPr lang="ru-RU" dirty="0" smtClean="0">
                <a:latin typeface="Arial" panose="020B0604020202020204" pitchFamily="34" charset="0"/>
                <a:cs typeface="Arial" panose="020B0604020202020204" pitchFamily="34" charset="0"/>
              </a:rPr>
              <a:t>2,2 – 2,5</a:t>
            </a:r>
            <a:endParaRPr lang="ru-RU" dirty="0">
              <a:latin typeface="Arial" panose="020B0604020202020204" pitchFamily="34" charset="0"/>
              <a:cs typeface="Arial" panose="020B0604020202020204" pitchFamily="34" charset="0"/>
            </a:endParaRPr>
          </a:p>
        </p:txBody>
      </p:sp>
      <p:sp>
        <p:nvSpPr>
          <p:cNvPr id="11" name="Скругленный прямоугольник 10"/>
          <p:cNvSpPr/>
          <p:nvPr/>
        </p:nvSpPr>
        <p:spPr>
          <a:xfrm>
            <a:off x="6644723" y="2227731"/>
            <a:ext cx="1842712" cy="45665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кругленный прямоугольник 7"/>
          <p:cNvSpPr/>
          <p:nvPr/>
        </p:nvSpPr>
        <p:spPr>
          <a:xfrm>
            <a:off x="3536885" y="2138227"/>
            <a:ext cx="1632350" cy="64633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txBox="1">
            <a:spLocks/>
          </p:cNvSpPr>
          <p:nvPr/>
        </p:nvSpPr>
        <p:spPr>
          <a:xfrm>
            <a:off x="18134" y="73131"/>
            <a:ext cx="9144000" cy="97060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Determination of empirical parameters for calculating the diffusion effective </a:t>
            </a:r>
            <a:r>
              <a:rPr lang="en-US" sz="2800" dirty="0" smtClean="0">
                <a:latin typeface="Segoe UI Semilight" panose="020B0402040204020203" pitchFamily="34" charset="0"/>
                <a:cs typeface="Segoe UI Semilight" panose="020B0402040204020203" pitchFamily="34" charset="0"/>
              </a:rPr>
              <a:t>coefficient</a:t>
            </a:r>
            <a:endParaRPr lang="ru-RU" sz="28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86535" y="6026645"/>
            <a:ext cx="8415935" cy="707886"/>
          </a:xfrm>
          <a:prstGeom prst="rect">
            <a:avLst/>
          </a:prstGeom>
          <a:noFill/>
        </p:spPr>
        <p:txBody>
          <a:bodyPr wrap="square" rtlCol="0">
            <a:spAutoFit/>
          </a:bodyPr>
          <a:lstStyle/>
          <a:p>
            <a:pPr marL="342900" indent="-342900">
              <a:buAutoNum type="arabicPeriod"/>
            </a:pPr>
            <a:r>
              <a:rPr lang="en-US" sz="2000" dirty="0">
                <a:latin typeface="Segoe UI Semilight" panose="020B0402040204020203" pitchFamily="34" charset="0"/>
                <a:cs typeface="Segoe UI Semilight" panose="020B0402040204020203" pitchFamily="34" charset="0"/>
              </a:rPr>
              <a:t>Parameters match with literature </a:t>
            </a:r>
            <a:r>
              <a:rPr lang="en-US" sz="2000" dirty="0" smtClean="0">
                <a:latin typeface="Segoe UI Semilight" panose="020B0402040204020203" pitchFamily="34" charset="0"/>
                <a:cs typeface="Segoe UI Semilight" panose="020B0402040204020203" pitchFamily="34" charset="0"/>
              </a:rPr>
              <a:t>limits</a:t>
            </a:r>
          </a:p>
          <a:p>
            <a:pPr marL="342900" indent="-342900">
              <a:buAutoNum type="arabicPeriod"/>
            </a:pPr>
            <a:r>
              <a:rPr lang="en-US" sz="2000" dirty="0" smtClean="0">
                <a:latin typeface="Segoe UI Semilight" panose="020B0402040204020203" pitchFamily="34" charset="0"/>
                <a:cs typeface="Segoe UI Semilight" panose="020B0402040204020203" pitchFamily="34" charset="0"/>
              </a:rPr>
              <a:t>Possibility </a:t>
            </a:r>
            <a:r>
              <a:rPr lang="en-US" sz="2000" dirty="0">
                <a:latin typeface="Segoe UI Semilight" panose="020B0402040204020203" pitchFamily="34" charset="0"/>
                <a:cs typeface="Segoe UI Semilight" panose="020B0402040204020203" pitchFamily="34" charset="0"/>
              </a:rPr>
              <a:t>to calculate </a:t>
            </a:r>
            <a:r>
              <a:rPr lang="en-US" sz="2000" b="1" i="1" dirty="0">
                <a:latin typeface="Times New Roman" panose="02020603050405020304" pitchFamily="18" charset="0"/>
                <a:cs typeface="Times New Roman" panose="02020603050405020304" pitchFamily="18" charset="0"/>
              </a:rPr>
              <a:t>D</a:t>
            </a:r>
            <a:r>
              <a:rPr lang="en-US" sz="2000" dirty="0">
                <a:latin typeface="Segoe UI Semilight" panose="020B0402040204020203" pitchFamily="34" charset="0"/>
                <a:cs typeface="Segoe UI Semilight" panose="020B0402040204020203" pitchFamily="34" charset="0"/>
              </a:rPr>
              <a:t> in </a:t>
            </a:r>
            <a:r>
              <a:rPr lang="en-US" sz="2000" b="1" dirty="0">
                <a:latin typeface="Segoe UI Semilight" panose="020B0402040204020203" pitchFamily="34" charset="0"/>
                <a:cs typeface="Segoe UI Semilight" panose="020B0402040204020203" pitchFamily="34" charset="0"/>
              </a:rPr>
              <a:t>x</a:t>
            </a:r>
            <a:r>
              <a:rPr lang="en-US" sz="2000" dirty="0">
                <a:latin typeface="Segoe UI Semilight" panose="020B0402040204020203" pitchFamily="34" charset="0"/>
                <a:cs typeface="Segoe UI Semilight" panose="020B0402040204020203" pitchFamily="34" charset="0"/>
              </a:rPr>
              <a:t>, </a:t>
            </a:r>
            <a:r>
              <a:rPr lang="en-US" sz="2000" b="1" dirty="0">
                <a:latin typeface="Segoe UI Semilight" panose="020B0402040204020203" pitchFamily="34" charset="0"/>
                <a:cs typeface="Segoe UI Semilight" panose="020B0402040204020203" pitchFamily="34" charset="0"/>
              </a:rPr>
              <a:t>y</a:t>
            </a:r>
            <a:r>
              <a:rPr lang="en-US" sz="2000" dirty="0">
                <a:latin typeface="Segoe UI Semilight" panose="020B0402040204020203" pitchFamily="34" charset="0"/>
                <a:cs typeface="Segoe UI Semilight" panose="020B0402040204020203" pitchFamily="34" charset="0"/>
              </a:rPr>
              <a:t> and </a:t>
            </a:r>
            <a:r>
              <a:rPr lang="en-US" sz="2000" b="1" dirty="0">
                <a:latin typeface="Segoe UI Semilight" panose="020B0402040204020203" pitchFamily="34" charset="0"/>
                <a:cs typeface="Segoe UI Semilight" panose="020B0402040204020203" pitchFamily="34" charset="0"/>
              </a:rPr>
              <a:t>z</a:t>
            </a:r>
            <a:r>
              <a:rPr lang="en-US" sz="2000" dirty="0">
                <a:latin typeface="Segoe UI Semilight" panose="020B0402040204020203" pitchFamily="34" charset="0"/>
                <a:cs typeface="Segoe UI Semilight" panose="020B0402040204020203" pitchFamily="34" charset="0"/>
              </a:rPr>
              <a:t> directions (anisotropy account)</a:t>
            </a:r>
            <a:r>
              <a:rPr lang="en-US" dirty="0" smtClean="0">
                <a:latin typeface="Segoe UI Semilight" panose="020B0402040204020203" pitchFamily="34" charset="0"/>
                <a:cs typeface="Segoe UI Semilight" panose="020B0402040204020203" pitchFamily="34" charset="0"/>
              </a:rPr>
              <a:t> </a:t>
            </a:r>
            <a:endParaRPr lang="ru-RU" dirty="0">
              <a:latin typeface="Segoe UI Semilight" panose="020B0402040204020203" pitchFamily="34" charset="0"/>
              <a:cs typeface="Segoe UI Semilight" panose="020B0402040204020203" pitchFamily="34" charset="0"/>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3244982919"/>
              </p:ext>
            </p:extLst>
          </p:nvPr>
        </p:nvGraphicFramePr>
        <p:xfrm>
          <a:off x="824731" y="1589894"/>
          <a:ext cx="888480" cy="457200"/>
        </p:xfrm>
        <a:graphic>
          <a:graphicData uri="http://schemas.openxmlformats.org/presentationml/2006/ole">
            <mc:AlternateContent xmlns:mc="http://schemas.openxmlformats.org/markup-compatibility/2006">
              <mc:Choice xmlns:v="urn:schemas-microsoft-com:vml" Requires="v">
                <p:oleObj spid="_x0000_s14746" name="Equation" r:id="rId4" imgW="444240" imgH="228600" progId="Equation.DSMT4">
                  <p:embed/>
                </p:oleObj>
              </mc:Choice>
              <mc:Fallback>
                <p:oleObj name="Equation" r:id="rId4" imgW="444240" imgH="228600" progId="Equation.DSMT4">
                  <p:embed/>
                  <p:pic>
                    <p:nvPicPr>
                      <p:cNvPr id="0" name="Объект 7"/>
                      <p:cNvPicPr>
                        <a:picLocks noChangeAspect="1" noChangeArrowheads="1"/>
                      </p:cNvPicPr>
                      <p:nvPr/>
                    </p:nvPicPr>
                    <p:blipFill>
                      <a:blip r:embed="rId5"/>
                      <a:srcRect/>
                      <a:stretch>
                        <a:fillRect/>
                      </a:stretch>
                    </p:blipFill>
                    <p:spPr bwMode="auto">
                      <a:xfrm>
                        <a:off x="824731" y="1589894"/>
                        <a:ext cx="888480" cy="457200"/>
                      </a:xfrm>
                      <a:prstGeom prst="rect">
                        <a:avLst/>
                      </a:prstGeom>
                      <a:noFill/>
                      <a:ln>
                        <a:noFill/>
                      </a:ln>
                    </p:spPr>
                  </p:pic>
                </p:oleObj>
              </mc:Fallback>
            </mc:AlternateContent>
          </a:graphicData>
        </a:graphic>
      </p:graphicFrame>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0837" y="2933439"/>
            <a:ext cx="3256568" cy="3060000"/>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392" y="2934285"/>
            <a:ext cx="3181756" cy="3060000"/>
          </a:xfrm>
          <a:prstGeom prst="rect">
            <a:avLst/>
          </a:prstGeom>
        </p:spPr>
      </p:pic>
      <p:graphicFrame>
        <p:nvGraphicFramePr>
          <p:cNvPr id="9" name="Объект 8"/>
          <p:cNvGraphicFramePr>
            <a:graphicFrameLocks noChangeAspect="1"/>
          </p:cNvGraphicFramePr>
          <p:nvPr>
            <p:extLst>
              <p:ext uri="{D42A27DB-BD31-4B8C-83A1-F6EECF244321}">
                <p14:modId xmlns:p14="http://schemas.microsoft.com/office/powerpoint/2010/main" val="3748071439"/>
              </p:ext>
            </p:extLst>
          </p:nvPr>
        </p:nvGraphicFramePr>
        <p:xfrm>
          <a:off x="6232525" y="1514255"/>
          <a:ext cx="2690813" cy="609600"/>
        </p:xfrm>
        <a:graphic>
          <a:graphicData uri="http://schemas.openxmlformats.org/presentationml/2006/ole">
            <mc:AlternateContent xmlns:mc="http://schemas.openxmlformats.org/markup-compatibility/2006">
              <mc:Choice xmlns:v="urn:schemas-microsoft-com:vml" Requires="v">
                <p:oleObj spid="_x0000_s14747" name="Equation" r:id="rId8" imgW="1346040" imgH="304560" progId="Equation.DSMT4">
                  <p:embed/>
                </p:oleObj>
              </mc:Choice>
              <mc:Fallback>
                <p:oleObj name="Equation" r:id="rId8" imgW="1346040" imgH="304560" progId="Equation.DSMT4">
                  <p:embed/>
                  <p:pic>
                    <p:nvPicPr>
                      <p:cNvPr id="7" name="Объект 6"/>
                      <p:cNvPicPr>
                        <a:picLocks noChangeAspect="1" noChangeArrowheads="1"/>
                      </p:cNvPicPr>
                      <p:nvPr/>
                    </p:nvPicPr>
                    <p:blipFill>
                      <a:blip r:embed="rId9"/>
                      <a:srcRect/>
                      <a:stretch>
                        <a:fillRect/>
                      </a:stretch>
                    </p:blipFill>
                    <p:spPr bwMode="auto">
                      <a:xfrm>
                        <a:off x="6232525" y="1514255"/>
                        <a:ext cx="2690813" cy="609600"/>
                      </a:xfrm>
                      <a:prstGeom prst="rect">
                        <a:avLst/>
                      </a:prstGeom>
                      <a:noFill/>
                      <a:ln>
                        <a:noFill/>
                      </a:ln>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2080863244"/>
              </p:ext>
            </p:extLst>
          </p:nvPr>
        </p:nvGraphicFramePr>
        <p:xfrm>
          <a:off x="3772214" y="1589894"/>
          <a:ext cx="1091520" cy="457200"/>
        </p:xfrm>
        <a:graphic>
          <a:graphicData uri="http://schemas.openxmlformats.org/presentationml/2006/ole">
            <mc:AlternateContent xmlns:mc="http://schemas.openxmlformats.org/markup-compatibility/2006">
              <mc:Choice xmlns:v="urn:schemas-microsoft-com:vml" Requires="v">
                <p:oleObj spid="_x0000_s14748" name="Equation" r:id="rId10" imgW="545760" imgH="228600" progId="Equation.DSMT4">
                  <p:embed/>
                </p:oleObj>
              </mc:Choice>
              <mc:Fallback>
                <p:oleObj name="Equation" r:id="rId10" imgW="545760" imgH="228600" progId="Equation.DSMT4">
                  <p:embed/>
                  <p:pic>
                    <p:nvPicPr>
                      <p:cNvPr id="7" name="Объект 6"/>
                      <p:cNvPicPr>
                        <a:picLocks noChangeAspect="1" noChangeArrowheads="1"/>
                      </p:cNvPicPr>
                      <p:nvPr/>
                    </p:nvPicPr>
                    <p:blipFill>
                      <a:blip r:embed="rId11"/>
                      <a:srcRect/>
                      <a:stretch>
                        <a:fillRect/>
                      </a:stretch>
                    </p:blipFill>
                    <p:spPr bwMode="auto">
                      <a:xfrm>
                        <a:off x="3772214" y="1589894"/>
                        <a:ext cx="1091520" cy="457200"/>
                      </a:xfrm>
                      <a:prstGeom prst="rect">
                        <a:avLst/>
                      </a:prstGeom>
                      <a:noFill/>
                      <a:ln>
                        <a:noFill/>
                      </a:ln>
                    </p:spPr>
                  </p:pic>
                </p:oleObj>
              </mc:Fallback>
            </mc:AlternateContent>
          </a:graphicData>
        </a:graphic>
      </p:graphicFrame>
      <p:sp>
        <p:nvSpPr>
          <p:cNvPr id="3" name="TextBox 2"/>
          <p:cNvSpPr txBox="1"/>
          <p:nvPr/>
        </p:nvSpPr>
        <p:spPr>
          <a:xfrm>
            <a:off x="848728" y="1178750"/>
            <a:ext cx="840487" cy="369332"/>
          </a:xfrm>
          <a:prstGeom prst="rect">
            <a:avLst/>
          </a:prstGeom>
          <a:noFill/>
        </p:spPr>
        <p:txBody>
          <a:bodyPr wrap="square" rtlCol="0">
            <a:spAutoFit/>
          </a:bodyPr>
          <a:lstStyle/>
          <a:p>
            <a:r>
              <a:rPr lang="en-US" dirty="0">
                <a:latin typeface="Segoe UI Semilight" panose="020B0402040204020203" pitchFamily="34" charset="0"/>
                <a:cs typeface="Segoe UI Semilight" panose="020B0402040204020203" pitchFamily="34" charset="0"/>
              </a:rPr>
              <a:t>Archie</a:t>
            </a:r>
            <a:endParaRPr lang="ru-RU" dirty="0">
              <a:latin typeface="Arial" panose="020B0604020202020204" pitchFamily="34" charset="0"/>
              <a:cs typeface="Arial" panose="020B0604020202020204" pitchFamily="34" charset="0"/>
            </a:endParaRPr>
          </a:p>
        </p:txBody>
      </p:sp>
      <p:sp>
        <p:nvSpPr>
          <p:cNvPr id="12" name="TextBox 11"/>
          <p:cNvSpPr txBox="1"/>
          <p:nvPr/>
        </p:nvSpPr>
        <p:spPr>
          <a:xfrm>
            <a:off x="4004595" y="1178750"/>
            <a:ext cx="808426" cy="369332"/>
          </a:xfrm>
          <a:prstGeom prst="rect">
            <a:avLst/>
          </a:prstGeom>
          <a:noFill/>
        </p:spPr>
        <p:txBody>
          <a:bodyPr wrap="none" rtlCol="0">
            <a:spAutoFit/>
          </a:bodyPr>
          <a:lstStyle/>
          <a:p>
            <a:r>
              <a:rPr lang="en-US" dirty="0">
                <a:latin typeface="Segoe UI Semilight" panose="020B0402040204020203" pitchFamily="34" charset="0"/>
                <a:cs typeface="Segoe UI Semilight" panose="020B0402040204020203" pitchFamily="34" charset="0"/>
              </a:rPr>
              <a:t>Archie</a:t>
            </a:r>
            <a:endParaRPr lang="ru-RU" dirty="0">
              <a:latin typeface="Arial" panose="020B0604020202020204" pitchFamily="34" charset="0"/>
              <a:cs typeface="Arial" panose="020B0604020202020204" pitchFamily="34" charset="0"/>
            </a:endParaRPr>
          </a:p>
        </p:txBody>
      </p:sp>
      <p:sp>
        <p:nvSpPr>
          <p:cNvPr id="13" name="TextBox 12"/>
          <p:cNvSpPr txBox="1"/>
          <p:nvPr/>
        </p:nvSpPr>
        <p:spPr>
          <a:xfrm>
            <a:off x="7030169" y="1178750"/>
            <a:ext cx="750526" cy="369332"/>
          </a:xfrm>
          <a:prstGeom prst="rect">
            <a:avLst/>
          </a:prstGeom>
          <a:noFill/>
        </p:spPr>
        <p:txBody>
          <a:bodyPr wrap="none" rtlCol="0">
            <a:spAutoFit/>
          </a:bodyPr>
          <a:lstStyle/>
          <a:p>
            <a:r>
              <a:rPr lang="en-US" dirty="0" err="1" smtClean="0">
                <a:latin typeface="Segoe UI Semilight" panose="020B0402040204020203" pitchFamily="34" charset="0"/>
                <a:cs typeface="Segoe UI Semilight" panose="020B0402040204020203" pitchFamily="34" charset="0"/>
              </a:rPr>
              <a:t>Pisani</a:t>
            </a:r>
            <a:endParaRPr lang="ru-RU" dirty="0">
              <a:latin typeface="Segoe UI Semilight" panose="020B0402040204020203" pitchFamily="34" charset="0"/>
              <a:cs typeface="Segoe UI Semilight" panose="020B0402040204020203" pitchFamily="34" charset="0"/>
            </a:endParaRPr>
          </a:p>
        </p:txBody>
      </p:sp>
      <p:sp>
        <p:nvSpPr>
          <p:cNvPr id="18" name="TextBox 17"/>
          <p:cNvSpPr txBox="1"/>
          <p:nvPr/>
        </p:nvSpPr>
        <p:spPr>
          <a:xfrm>
            <a:off x="3598248" y="2138227"/>
            <a:ext cx="1576072" cy="646331"/>
          </a:xfrm>
          <a:prstGeom prst="rect">
            <a:avLst/>
          </a:prstGeom>
          <a:noFill/>
        </p:spPr>
        <p:txBody>
          <a:bodyPr wrap="none" rtlCol="0">
            <a:spAutoFit/>
          </a:bodyPr>
          <a:lstStyle/>
          <a:p>
            <a:pPr algn="ctr"/>
            <a:r>
              <a:rPr lang="en-US" i="1" dirty="0" smtClean="0">
                <a:latin typeface="Times New Roman" panose="02020603050405020304" pitchFamily="18" charset="0"/>
                <a:cs typeface="Times New Roman" panose="02020603050405020304" pitchFamily="18" charset="0"/>
              </a:rPr>
              <a:t>A</a:t>
            </a:r>
            <a:r>
              <a:rPr lang="en-US" dirty="0" smtClean="0">
                <a:latin typeface="Arial" panose="020B0604020202020204" pitchFamily="34" charset="0"/>
                <a:cs typeface="Arial" panose="020B0604020202020204" pitchFamily="34" charset="0"/>
              </a:rPr>
              <a:t> = 1</a:t>
            </a:r>
            <a:r>
              <a:rPr lang="ru-RU" dirty="0" smtClean="0">
                <a:latin typeface="Arial" panose="020B0604020202020204" pitchFamily="34" charset="0"/>
                <a:cs typeface="Arial" panose="020B0604020202020204" pitchFamily="34" charset="0"/>
              </a:rPr>
              <a:t>,5 – 3,2</a:t>
            </a:r>
          </a:p>
          <a:p>
            <a:pPr algn="ctr"/>
            <a:r>
              <a:rPr lang="en-US" dirty="0" smtClean="0">
                <a:latin typeface="Arial" panose="020B0604020202020204" pitchFamily="34" charset="0"/>
                <a:cs typeface="Arial" panose="020B0604020202020204" pitchFamily="34" charset="0"/>
              </a:rPr>
              <a:t> </a:t>
            </a:r>
            <a:r>
              <a:rPr lang="en-US" i="1" dirty="0" smtClean="0">
                <a:latin typeface="Times New Roman" panose="02020603050405020304" pitchFamily="18" charset="0"/>
                <a:cs typeface="Times New Roman" panose="02020603050405020304" pitchFamily="18" charset="0"/>
              </a:rPr>
              <a:t>m</a:t>
            </a:r>
            <a:r>
              <a:rPr lang="en-US" dirty="0" smtClean="0">
                <a:latin typeface="Arial" panose="020B0604020202020204" pitchFamily="34" charset="0"/>
                <a:cs typeface="Arial" panose="020B0604020202020204" pitchFamily="34" charset="0"/>
              </a:rPr>
              <a:t> = 2,5 – 2,8</a:t>
            </a:r>
            <a:endParaRPr lang="ru-RU" dirty="0">
              <a:latin typeface="Arial" panose="020B0604020202020204" pitchFamily="34" charset="0"/>
              <a:cs typeface="Arial" panose="020B0604020202020204" pitchFamily="34" charset="0"/>
            </a:endParaRPr>
          </a:p>
        </p:txBody>
      </p:sp>
      <p:sp>
        <p:nvSpPr>
          <p:cNvPr id="19" name="TextBox 18"/>
          <p:cNvSpPr txBox="1"/>
          <p:nvPr/>
        </p:nvSpPr>
        <p:spPr>
          <a:xfrm>
            <a:off x="6711172" y="2276726"/>
            <a:ext cx="1733167" cy="369332"/>
          </a:xfrm>
          <a:prstGeom prst="rect">
            <a:avLst/>
          </a:prstGeom>
          <a:noFill/>
        </p:spPr>
        <p:txBody>
          <a:bodyPr wrap="none" rtlCol="0">
            <a:spAutoFit/>
          </a:bodyPr>
          <a:lstStyle/>
          <a:p>
            <a:r>
              <a:rPr lang="ru-RU" i="1" dirty="0" smtClean="0">
                <a:latin typeface="Times New Roman" panose="02020603050405020304" pitchFamily="18" charset="0"/>
                <a:cs typeface="Times New Roman" panose="02020603050405020304" pitchFamily="18" charset="0"/>
              </a:rPr>
              <a:t>α</a:t>
            </a:r>
            <a:r>
              <a:rPr lang="ru-RU" dirty="0" smtClean="0">
                <a:latin typeface="Arial" panose="020B0604020202020204" pitchFamily="34" charset="0"/>
                <a:cs typeface="Arial" panose="020B0604020202020204" pitchFamily="34" charset="0"/>
              </a:rPr>
              <a:t> = 1,07 – 1,18</a:t>
            </a:r>
            <a:endParaRPr lang="ru-RU" dirty="0">
              <a:latin typeface="Arial" panose="020B0604020202020204" pitchFamily="34" charset="0"/>
              <a:cs typeface="Arial" panose="020B0604020202020204" pitchFamily="34" charset="0"/>
            </a:endParaRPr>
          </a:p>
        </p:txBody>
      </p:sp>
      <p:cxnSp>
        <p:nvCxnSpPr>
          <p:cNvPr id="27" name="Прямая соединительная линия 26"/>
          <p:cNvCxnSpPr/>
          <p:nvPr/>
        </p:nvCxnSpPr>
        <p:spPr>
          <a:xfrm>
            <a:off x="5899915" y="1362050"/>
            <a:ext cx="3823" cy="12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2726891" y="1370118"/>
            <a:ext cx="3823" cy="12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37653" y="5077024"/>
            <a:ext cx="1050288"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Sample</a:t>
            </a:r>
            <a:r>
              <a:rPr lang="ru-RU" sz="1600" dirty="0" smtClean="0">
                <a:latin typeface="Arial" panose="020B0604020202020204" pitchFamily="34" charset="0"/>
                <a:cs typeface="Arial" panose="020B0604020202020204" pitchFamily="34" charset="0"/>
              </a:rPr>
              <a:t> 1</a:t>
            </a:r>
            <a:endParaRPr lang="ru-RU" sz="1600" dirty="0">
              <a:latin typeface="Arial" panose="020B0604020202020204" pitchFamily="34" charset="0"/>
              <a:cs typeface="Arial" panose="020B0604020202020204" pitchFamily="34" charset="0"/>
            </a:endParaRPr>
          </a:p>
        </p:txBody>
      </p:sp>
      <p:sp>
        <p:nvSpPr>
          <p:cNvPr id="29" name="TextBox 28"/>
          <p:cNvSpPr txBox="1"/>
          <p:nvPr/>
        </p:nvSpPr>
        <p:spPr>
          <a:xfrm>
            <a:off x="6943414" y="5077024"/>
            <a:ext cx="1050288"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Sample</a:t>
            </a:r>
            <a:r>
              <a:rPr lang="ru-RU" sz="1600" dirty="0" smtClean="0">
                <a:latin typeface="Arial" panose="020B0604020202020204" pitchFamily="34" charset="0"/>
                <a:cs typeface="Arial" panose="020B0604020202020204" pitchFamily="34" charset="0"/>
              </a:rPr>
              <a:t> 2</a:t>
            </a:r>
            <a:endParaRPr lang="ru-RU" sz="1600" dirty="0">
              <a:latin typeface="Arial" panose="020B0604020202020204" pitchFamily="34" charset="0"/>
              <a:cs typeface="Arial" panose="020B0604020202020204" pitchFamily="34" charset="0"/>
            </a:endParaRPr>
          </a:p>
        </p:txBody>
      </p:sp>
      <p:sp>
        <p:nvSpPr>
          <p:cNvPr id="22" name="TextBox 21"/>
          <p:cNvSpPr txBox="1"/>
          <p:nvPr/>
        </p:nvSpPr>
        <p:spPr>
          <a:xfrm>
            <a:off x="1646675" y="3032698"/>
            <a:ext cx="1652622" cy="276999"/>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Computed data</a:t>
            </a:r>
            <a:endParaRPr lang="ru-RU" sz="1200" dirty="0">
              <a:latin typeface="Arial" panose="020B0604020202020204" pitchFamily="34" charset="0"/>
              <a:cs typeface="Arial" panose="020B0604020202020204" pitchFamily="34" charset="0"/>
            </a:endParaRPr>
          </a:p>
        </p:txBody>
      </p:sp>
      <p:sp>
        <p:nvSpPr>
          <p:cNvPr id="23" name="TextBox 22"/>
          <p:cNvSpPr txBox="1"/>
          <p:nvPr/>
        </p:nvSpPr>
        <p:spPr>
          <a:xfrm>
            <a:off x="5712313" y="3032698"/>
            <a:ext cx="1652622" cy="276999"/>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Computed data</a:t>
            </a:r>
            <a:endParaRPr lang="ru-RU" sz="1200" dirty="0">
              <a:latin typeface="Arial" panose="020B0604020202020204" pitchFamily="34" charset="0"/>
              <a:cs typeface="Arial" panose="020B0604020202020204" pitchFamily="34" charset="0"/>
            </a:endParaRPr>
          </a:p>
        </p:txBody>
      </p:sp>
      <p:sp>
        <p:nvSpPr>
          <p:cNvPr id="24" name="TextBox 23"/>
          <p:cNvSpPr txBox="1"/>
          <p:nvPr/>
        </p:nvSpPr>
        <p:spPr>
          <a:xfrm>
            <a:off x="1618302" y="3956736"/>
            <a:ext cx="838463" cy="261610"/>
          </a:xfrm>
          <a:prstGeom prst="rect">
            <a:avLst/>
          </a:prstGeom>
          <a:solidFill>
            <a:schemeClr val="bg1"/>
          </a:solidFill>
        </p:spPr>
        <p:txBody>
          <a:bodyPr wrap="square" rtlCol="0">
            <a:spAutoFit/>
          </a:bodyPr>
          <a:lstStyle/>
          <a:p>
            <a:r>
              <a:rPr lang="en-US" sz="1100" dirty="0" smtClean="0">
                <a:latin typeface="Arial" panose="020B0604020202020204" pitchFamily="34" charset="0"/>
                <a:cs typeface="Arial" panose="020B0604020202020204" pitchFamily="34" charset="0"/>
              </a:rPr>
              <a:t>Archie law</a:t>
            </a:r>
            <a:endParaRPr lang="ru-RU" sz="1100" dirty="0">
              <a:latin typeface="Arial" panose="020B0604020202020204" pitchFamily="34" charset="0"/>
              <a:cs typeface="Arial" panose="020B0604020202020204" pitchFamily="34" charset="0"/>
            </a:endParaRPr>
          </a:p>
        </p:txBody>
      </p:sp>
      <p:sp>
        <p:nvSpPr>
          <p:cNvPr id="25" name="TextBox 24"/>
          <p:cNvSpPr txBox="1"/>
          <p:nvPr/>
        </p:nvSpPr>
        <p:spPr>
          <a:xfrm>
            <a:off x="5703221" y="3956736"/>
            <a:ext cx="838463" cy="261610"/>
          </a:xfrm>
          <a:prstGeom prst="rect">
            <a:avLst/>
          </a:prstGeom>
          <a:solidFill>
            <a:schemeClr val="bg1"/>
          </a:solidFill>
        </p:spPr>
        <p:txBody>
          <a:bodyPr wrap="square" rtlCol="0">
            <a:spAutoFit/>
          </a:bodyPr>
          <a:lstStyle/>
          <a:p>
            <a:r>
              <a:rPr lang="en-US" sz="1100" dirty="0" smtClean="0">
                <a:latin typeface="Arial" panose="020B0604020202020204" pitchFamily="34" charset="0"/>
                <a:cs typeface="Arial" panose="020B0604020202020204" pitchFamily="34" charset="0"/>
              </a:rPr>
              <a:t>Archie law</a:t>
            </a:r>
            <a:endParaRPr lang="ru-RU"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851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descr="Лехов_рис_3_а"/>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85765" y="70181"/>
            <a:ext cx="1777376" cy="1800000"/>
          </a:xfrm>
          <a:prstGeom prst="rect">
            <a:avLst/>
          </a:prstGeom>
          <a:noFill/>
          <a:ln>
            <a:noFill/>
          </a:ln>
        </p:spPr>
      </p:pic>
      <p:sp>
        <p:nvSpPr>
          <p:cNvPr id="23" name="Прямоугольник 22"/>
          <p:cNvSpPr/>
          <p:nvPr/>
        </p:nvSpPr>
        <p:spPr>
          <a:xfrm>
            <a:off x="26495" y="8620"/>
            <a:ext cx="9140542" cy="523220"/>
          </a:xfrm>
          <a:prstGeom prst="rect">
            <a:avLst/>
          </a:prstGeom>
        </p:spPr>
        <p:txBody>
          <a:bodyPr wrap="square">
            <a:spAutoFit/>
          </a:bodyPr>
          <a:lstStyle/>
          <a:p>
            <a:pPr algn="ctr"/>
            <a:r>
              <a:rPr lang="en-US" sz="2800" b="1" cap="small" dirty="0">
                <a:latin typeface="Segoe UI Semilight" panose="020B0402040204020203" pitchFamily="34" charset="0"/>
                <a:cs typeface="Segoe UI Semilight" panose="020B0402040204020203" pitchFamily="34" charset="0"/>
              </a:rPr>
              <a:t>Research objectives</a:t>
            </a:r>
            <a:r>
              <a:rPr lang="ru-RU" sz="2800" b="1" cap="small" dirty="0" smtClean="0">
                <a:latin typeface="Segoe UI Semilight" panose="020B0402040204020203" pitchFamily="34" charset="0"/>
                <a:cs typeface="Segoe UI Semilight" panose="020B0402040204020203" pitchFamily="34" charset="0"/>
              </a:rPr>
              <a:t>:</a:t>
            </a:r>
          </a:p>
        </p:txBody>
      </p:sp>
      <p:grpSp>
        <p:nvGrpSpPr>
          <p:cNvPr id="27" name="Группа 26"/>
          <p:cNvGrpSpPr/>
          <p:nvPr/>
        </p:nvGrpSpPr>
        <p:grpSpPr>
          <a:xfrm flipH="1">
            <a:off x="67857" y="608291"/>
            <a:ext cx="6079318" cy="480256"/>
            <a:chOff x="552210" y="336"/>
            <a:chExt cx="1715689" cy="480256"/>
          </a:xfrm>
        </p:grpSpPr>
        <p:sp>
          <p:nvSpPr>
            <p:cNvPr id="28" name="Пятиугольник 27"/>
            <p:cNvSpPr/>
            <p:nvPr/>
          </p:nvSpPr>
          <p:spPr>
            <a:xfrm rot="10800000">
              <a:off x="552210" y="336"/>
              <a:ext cx="1715685" cy="480256"/>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Пятиугольник 4"/>
            <p:cNvSpPr/>
            <p:nvPr/>
          </p:nvSpPr>
          <p:spPr>
            <a:xfrm>
              <a:off x="723778" y="336"/>
              <a:ext cx="15441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marL="228600" lvl="0" indent="-228600" algn="ctr" defTabSz="533400">
                <a:lnSpc>
                  <a:spcPct val="90000"/>
                </a:lnSpc>
                <a:spcBef>
                  <a:spcPct val="0"/>
                </a:spcBef>
                <a:spcAft>
                  <a:spcPct val="35000"/>
                </a:spcAft>
                <a:buAutoNum type="arabicPeriod"/>
              </a:pPr>
              <a:r>
                <a:rPr lang="en-US" sz="2000" dirty="0" smtClean="0">
                  <a:latin typeface="Arial" pitchFamily="34" charset="0"/>
                  <a:cs typeface="Arial" pitchFamily="34" charset="0"/>
                </a:rPr>
                <a:t> Pore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-3</a:t>
              </a:r>
              <a:r>
                <a:rPr lang="ru-RU" sz="2000" baseline="-25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smtClean="0">
                <a:latin typeface="Arial" pitchFamily="34" charset="0"/>
                <a:cs typeface="Arial" pitchFamily="34" charset="0"/>
              </a:endParaRPr>
            </a:p>
          </p:txBody>
        </p:sp>
      </p:grpSp>
      <p:grpSp>
        <p:nvGrpSpPr>
          <p:cNvPr id="30" name="Группа 29"/>
          <p:cNvGrpSpPr/>
          <p:nvPr/>
        </p:nvGrpSpPr>
        <p:grpSpPr>
          <a:xfrm>
            <a:off x="3356865" y="2320231"/>
            <a:ext cx="5701802" cy="480256"/>
            <a:chOff x="552210" y="623952"/>
            <a:chExt cx="1715685" cy="480256"/>
          </a:xfrm>
        </p:grpSpPr>
        <p:sp>
          <p:nvSpPr>
            <p:cNvPr id="31" name="Пятиугольник 30"/>
            <p:cNvSpPr/>
            <p:nvPr/>
          </p:nvSpPr>
          <p:spPr>
            <a:xfrm rot="10800000">
              <a:off x="552210" y="623952"/>
              <a:ext cx="1715685" cy="480256"/>
            </a:xfrm>
            <a:prstGeom prst="homePlate">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32" name="Пятиугольник 4"/>
            <p:cNvSpPr/>
            <p:nvPr/>
          </p:nvSpPr>
          <p:spPr>
            <a:xfrm>
              <a:off x="672274" y="623952"/>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algn="ctr" defTabSz="533400">
                <a:lnSpc>
                  <a:spcPct val="90000"/>
                </a:lnSpc>
                <a:spcBef>
                  <a:spcPct val="0"/>
                </a:spcBef>
                <a:spcAft>
                  <a:spcPct val="35000"/>
                </a:spcAft>
              </a:pPr>
              <a:r>
                <a:rPr lang="ru-RU" sz="2000" kern="1200" dirty="0" smtClean="0">
                  <a:latin typeface="Arial" pitchFamily="34" charset="0"/>
                  <a:cs typeface="Arial" pitchFamily="34" charset="0"/>
                </a:rPr>
                <a:t>2. </a:t>
              </a:r>
              <a:r>
                <a:rPr lang="en-US" sz="2000" kern="1200" dirty="0" smtClean="0">
                  <a:latin typeface="Arial" pitchFamily="34" charset="0"/>
                  <a:cs typeface="Arial" pitchFamily="34" charset="0"/>
                </a:rPr>
                <a:t>Sample</a:t>
              </a:r>
              <a:r>
                <a:rPr lang="ru-RU" sz="2000" kern="1200" dirty="0" smtClean="0">
                  <a:latin typeface="Arial" pitchFamily="34" charset="0"/>
                  <a:cs typeface="Arial" pitchFamily="34" charset="0"/>
                </a:rPr>
                <a:t> </a:t>
              </a:r>
              <a:r>
                <a:rPr lang="en-US" sz="2000" kern="1200" dirty="0" smtClean="0">
                  <a:latin typeface="Arial" pitchFamily="34" charset="0"/>
                  <a:cs typeface="Arial" pitchFamily="34" charset="0"/>
                </a:rPr>
                <a:t>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-2</a:t>
              </a:r>
              <a:r>
                <a:rPr lang="ru-RU"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a:t>
              </a:r>
              <a:r>
                <a:rPr lang="en-US" sz="2000" baseline="30000" dirty="0" smtClean="0">
                  <a:latin typeface="Arial" pitchFamily="34" charset="0"/>
                  <a:cs typeface="Arial" pitchFamily="34" charset="0"/>
                </a:rPr>
                <a:t>1</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grpSp>
        <p:nvGrpSpPr>
          <p:cNvPr id="33" name="Группа 32"/>
          <p:cNvGrpSpPr/>
          <p:nvPr/>
        </p:nvGrpSpPr>
        <p:grpSpPr>
          <a:xfrm flipH="1">
            <a:off x="67857" y="3670381"/>
            <a:ext cx="6079318" cy="480256"/>
            <a:chOff x="552210" y="1247569"/>
            <a:chExt cx="1715685" cy="480256"/>
          </a:xfrm>
        </p:grpSpPr>
        <p:sp>
          <p:nvSpPr>
            <p:cNvPr id="34" name="Пятиугольник 33"/>
            <p:cNvSpPr/>
            <p:nvPr/>
          </p:nvSpPr>
          <p:spPr>
            <a:xfrm rot="10800000">
              <a:off x="552210" y="1247569"/>
              <a:ext cx="1715685" cy="480256"/>
            </a:xfrm>
            <a:prstGeom prst="homePlate">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5" name="Пятиугольник 4"/>
            <p:cNvSpPr/>
            <p:nvPr/>
          </p:nvSpPr>
          <p:spPr>
            <a:xfrm>
              <a:off x="672274" y="1247569"/>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kern="1200" dirty="0" smtClean="0">
                  <a:latin typeface="Arial" pitchFamily="34" charset="0"/>
                  <a:cs typeface="Arial" pitchFamily="34" charset="0"/>
                </a:rPr>
                <a:t>3. </a:t>
              </a:r>
              <a:r>
                <a:rPr lang="en-US" sz="2000" dirty="0" smtClean="0">
                  <a:latin typeface="Arial" pitchFamily="34" charset="0"/>
                  <a:cs typeface="Arial" pitchFamily="34" charset="0"/>
                </a:rPr>
                <a:t>Layer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1 </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2</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sp>
        <p:nvSpPr>
          <p:cNvPr id="39" name="TextBox 38"/>
          <p:cNvSpPr txBox="1"/>
          <p:nvPr/>
        </p:nvSpPr>
        <p:spPr>
          <a:xfrm>
            <a:off x="1858237" y="1285116"/>
            <a:ext cx="519252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Determination of diffusion coefficient from data on microstructural </a:t>
            </a:r>
            <a:r>
              <a:rPr lang="en-US" sz="1600" dirty="0" err="1">
                <a:latin typeface="Arial" panose="020B0604020202020204" pitchFamily="34" charset="0"/>
                <a:cs typeface="Arial" panose="020B0604020202020204" pitchFamily="34" charset="0"/>
              </a:rPr>
              <a:t>analisis</a:t>
            </a:r>
            <a:r>
              <a:rPr lang="en-US" sz="1600" dirty="0">
                <a:latin typeface="Arial" panose="020B0604020202020204" pitchFamily="34" charset="0"/>
                <a:cs typeface="Arial" panose="020B0604020202020204" pitchFamily="34" charset="0"/>
              </a:rPr>
              <a:t> and simulated of diffusion process</a:t>
            </a:r>
            <a:endParaRPr lang="ru-RU" dirty="0">
              <a:latin typeface="Arial" pitchFamily="34" charset="0"/>
              <a:cs typeface="Arial" pitchFamily="34" charset="0"/>
            </a:endParaRPr>
          </a:p>
        </p:txBody>
      </p:sp>
      <p:pic>
        <p:nvPicPr>
          <p:cNvPr id="47" name="Рисунок 4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052" b="83293" l="26328" r="100000">
                        <a14:foregroundMark x1="40127" y1="72720" x2="40127" y2="72720"/>
                        <a14:foregroundMark x1="73808" y1="71267" x2="73808" y2="71267"/>
                        <a14:foregroundMark x1="89605" y1="73769" x2="89605" y2="73769"/>
                        <a14:foregroundMark x1="96959" y1="72316" x2="96959" y2="72316"/>
                        <a14:foregroundMark x1="33318" y1="32123" x2="33318" y2="32123"/>
                        <a14:foregroundMark x1="63232" y1="29863" x2="63232" y2="29863"/>
                        <a14:foregroundMark x1="81117" y1="33979" x2="81117" y2="33979"/>
                        <a14:foregroundMark x1="93373" y1="30508" x2="93373" y2="30508"/>
                        <a14:foregroundMark x1="96959" y1="34060" x2="96959" y2="34060"/>
                        <a14:foregroundMark x1="90014" y1="37934" x2="90014" y2="37934"/>
                        <a14:foregroundMark x1="43168" y1="31154" x2="43168" y2="31154"/>
                        <a14:foregroundMark x1="29641" y1="27361" x2="29641" y2="27361"/>
                        <a14:foregroundMark x1="28007" y1="38499" x2="28007" y2="38499"/>
                        <a14:foregroundMark x1="34498" y1="38741" x2="34498" y2="38741"/>
                        <a14:foregroundMark x1="44848" y1="37853" x2="44848" y2="37853"/>
                        <a14:foregroundMark x1="56786" y1="40274" x2="56786" y2="40274"/>
                        <a14:foregroundMark x1="67000" y1="39306" x2="67000" y2="39306"/>
                        <a14:foregroundMark x1="76623" y1="40678" x2="76623" y2="40678"/>
                        <a14:foregroundMark x1="83931" y1="41566" x2="83931" y2="41566"/>
                        <a14:foregroundMark x1="95279" y1="40436" x2="95279" y2="40436"/>
                        <a14:foregroundMark x1="97730" y1="29379" x2="97730" y2="29379"/>
                        <a14:foregroundMark x1="87744" y1="28894" x2="87744" y2="28894"/>
                        <a14:foregroundMark x1="75352" y1="32042" x2="75352" y2="32042"/>
                        <a14:foregroundMark x1="57876" y1="30266" x2="57876" y2="30266"/>
                        <a14:foregroundMark x1="49750" y1="28410" x2="49750" y2="28410"/>
                        <a14:foregroundMark x1="36677" y1="25908" x2="36677" y2="25908"/>
                        <a14:backgroundMark x1="31003" y1="44068" x2="31003" y2="44068"/>
                      </a14:backgroundRemoval>
                    </a14:imgEffect>
                    <a14:imgEffect>
                      <a14:sharpenSoften amount="50000"/>
                    </a14:imgEffect>
                  </a14:imgLayer>
                </a14:imgProps>
              </a:ext>
              <a:ext uri="{28A0092B-C50C-407E-A947-70E740481C1C}">
                <a14:useLocalDpi xmlns:a14="http://schemas.microsoft.com/office/drawing/2010/main" val="0"/>
              </a:ext>
            </a:extLst>
          </a:blip>
          <a:srcRect l="26427" t="44383" r="91" b="16553"/>
          <a:stretch/>
        </p:blipFill>
        <p:spPr>
          <a:xfrm rot="5340000">
            <a:off x="222639" y="1831243"/>
            <a:ext cx="2122279" cy="825721"/>
          </a:xfrm>
          <a:prstGeom prst="rect">
            <a:avLst/>
          </a:prstGeom>
        </p:spPr>
      </p:pic>
      <p:sp>
        <p:nvSpPr>
          <p:cNvPr id="50" name="TextBox 49"/>
          <p:cNvSpPr txBox="1"/>
          <p:nvPr/>
        </p:nvSpPr>
        <p:spPr>
          <a:xfrm>
            <a:off x="6468705" y="1853825"/>
            <a:ext cx="2443452"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pore space model</a:t>
            </a:r>
            <a:endParaRPr lang="ru-RU" sz="1400" dirty="0">
              <a:latin typeface="Arial" panose="020B0604020202020204" pitchFamily="34" charset="0"/>
              <a:cs typeface="Arial" panose="020B0604020202020204" pitchFamily="34" charset="0"/>
            </a:endParaRPr>
          </a:p>
        </p:txBody>
      </p:sp>
      <p:sp>
        <p:nvSpPr>
          <p:cNvPr id="51" name="TextBox 50"/>
          <p:cNvSpPr txBox="1"/>
          <p:nvPr/>
        </p:nvSpPr>
        <p:spPr>
          <a:xfrm>
            <a:off x="75169" y="3287834"/>
            <a:ext cx="246880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Sample for experiment</a:t>
            </a:r>
            <a:endParaRPr lang="ru-RU" sz="1400" dirty="0">
              <a:latin typeface="Arial" panose="020B0604020202020204" pitchFamily="34" charset="0"/>
              <a:cs typeface="Arial" panose="020B0604020202020204" pitchFamily="34" charset="0"/>
            </a:endParaRPr>
          </a:p>
        </p:txBody>
      </p:sp>
      <p:cxnSp>
        <p:nvCxnSpPr>
          <p:cNvPr id="53" name="Прямая соединительная линия 52"/>
          <p:cNvCxnSpPr/>
          <p:nvPr/>
        </p:nvCxnSpPr>
        <p:spPr>
          <a:xfrm flipH="1">
            <a:off x="667702" y="1175920"/>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4" name="Прямая соединительная линия 53"/>
          <p:cNvCxnSpPr/>
          <p:nvPr/>
        </p:nvCxnSpPr>
        <p:spPr>
          <a:xfrm flipH="1">
            <a:off x="667702" y="3253356"/>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6" name="Прямая со стрелкой 55"/>
          <p:cNvCxnSpPr/>
          <p:nvPr/>
        </p:nvCxnSpPr>
        <p:spPr>
          <a:xfrm flipV="1">
            <a:off x="757612" y="1209079"/>
            <a:ext cx="0" cy="202522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24" name="Рисунок 23"/>
          <p:cNvPicPr>
            <a:picLocks noChangeAspect="1"/>
          </p:cNvPicPr>
          <p:nvPr/>
        </p:nvPicPr>
        <p:blipFill>
          <a:blip r:embed="rId7" cstate="print">
            <a:lum bright="20000" contrast="20000"/>
            <a:extLst>
              <a:ext uri="{28A0092B-C50C-407E-A947-70E740481C1C}">
                <a14:useLocalDpi xmlns:a14="http://schemas.microsoft.com/office/drawing/2010/main" val="0"/>
              </a:ext>
            </a:extLst>
          </a:blip>
          <a:srcRect/>
          <a:stretch>
            <a:fillRect/>
          </a:stretch>
        </p:blipFill>
        <p:spPr bwMode="auto">
          <a:xfrm>
            <a:off x="6491366" y="3310341"/>
            <a:ext cx="2615348" cy="1832882"/>
          </a:xfrm>
          <a:prstGeom prst="rect">
            <a:avLst/>
          </a:prstGeom>
          <a:noFill/>
          <a:ln>
            <a:noFill/>
          </a:ln>
        </p:spPr>
      </p:pic>
      <p:sp>
        <p:nvSpPr>
          <p:cNvPr id="57" name="TextBox 56"/>
          <p:cNvSpPr txBox="1"/>
          <p:nvPr/>
        </p:nvSpPr>
        <p:spPr>
          <a:xfrm>
            <a:off x="161509" y="2007556"/>
            <a:ext cx="659708" cy="338554"/>
          </a:xfrm>
          <a:prstGeom prst="rect">
            <a:avLst/>
          </a:prstGeom>
          <a:noFill/>
        </p:spPr>
        <p:txBody>
          <a:bodyPr wrap="square" rtlCol="0">
            <a:spAutoFit/>
          </a:bodyPr>
          <a:lstStyle/>
          <a:p>
            <a:pPr algn="ctr"/>
            <a:r>
              <a:rPr lang="ru-RU" sz="1600" dirty="0" smtClean="0">
                <a:latin typeface="Arial" panose="020B0604020202020204" pitchFamily="34" charset="0"/>
                <a:cs typeface="Arial" panose="020B0604020202020204" pitchFamily="34" charset="0"/>
              </a:rPr>
              <a:t>8 </a:t>
            </a:r>
            <a:r>
              <a:rPr lang="en-US" sz="1600" dirty="0" smtClean="0">
                <a:latin typeface="Arial" panose="020B0604020202020204" pitchFamily="34" charset="0"/>
                <a:cs typeface="Arial" panose="020B0604020202020204" pitchFamily="34" charset="0"/>
              </a:rPr>
              <a:t>cm</a:t>
            </a:r>
            <a:endParaRPr lang="ru-RU" sz="1600" dirty="0">
              <a:latin typeface="Arial" panose="020B0604020202020204" pitchFamily="34" charset="0"/>
              <a:cs typeface="Arial" panose="020B0604020202020204" pitchFamily="34" charset="0"/>
            </a:endParaRPr>
          </a:p>
        </p:txBody>
      </p:sp>
      <p:sp>
        <p:nvSpPr>
          <p:cNvPr id="59" name="TextBox 58"/>
          <p:cNvSpPr txBox="1"/>
          <p:nvPr/>
        </p:nvSpPr>
        <p:spPr>
          <a:xfrm>
            <a:off x="6269059" y="5101443"/>
            <a:ext cx="2853931"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flow heterogeneity model</a:t>
            </a:r>
            <a:endParaRPr lang="ru-RU" sz="1400" dirty="0">
              <a:latin typeface="Arial" panose="020B0604020202020204" pitchFamily="34" charset="0"/>
              <a:cs typeface="Arial" panose="020B0604020202020204" pitchFamily="34" charset="0"/>
            </a:endParaRPr>
          </a:p>
        </p:txBody>
      </p:sp>
      <p:sp>
        <p:nvSpPr>
          <p:cNvPr id="63" name="TextBox 62"/>
          <p:cNvSpPr txBox="1"/>
          <p:nvPr/>
        </p:nvSpPr>
        <p:spPr>
          <a:xfrm>
            <a:off x="3716905" y="6109948"/>
            <a:ext cx="5341762"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Justification of effective mass transfer parameters of the dual-domain model</a:t>
            </a:r>
            <a:endParaRPr lang="ru-RU" sz="1400" dirty="0">
              <a:latin typeface="Arial" panose="020B0604020202020204" pitchFamily="34" charset="0"/>
              <a:cs typeface="Arial" panose="020B0604020202020204" pitchFamily="34" charset="0"/>
            </a:endParaRPr>
          </a:p>
        </p:txBody>
      </p:sp>
      <p:grpSp>
        <p:nvGrpSpPr>
          <p:cNvPr id="77" name="Группа 76"/>
          <p:cNvGrpSpPr/>
          <p:nvPr/>
        </p:nvGrpSpPr>
        <p:grpSpPr>
          <a:xfrm>
            <a:off x="3356864" y="5562596"/>
            <a:ext cx="5707909" cy="480256"/>
            <a:chOff x="552210" y="623952"/>
            <a:chExt cx="1715685" cy="480256"/>
          </a:xfrm>
          <a:solidFill>
            <a:schemeClr val="accent3"/>
          </a:solidFill>
        </p:grpSpPr>
        <p:sp>
          <p:nvSpPr>
            <p:cNvPr id="78" name="Пятиугольник 77"/>
            <p:cNvSpPr/>
            <p:nvPr/>
          </p:nvSpPr>
          <p:spPr>
            <a:xfrm rot="10800000">
              <a:off x="552210" y="623952"/>
              <a:ext cx="1715685" cy="480256"/>
            </a:xfrm>
            <a:prstGeom prst="homePlate">
              <a:avLst/>
            </a:prstGeom>
            <a:grpFill/>
            <a:ln>
              <a:noFill/>
            </a:ln>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79" name="Пятиугольник 4"/>
            <p:cNvSpPr/>
            <p:nvPr/>
          </p:nvSpPr>
          <p:spPr>
            <a:xfrm>
              <a:off x="672274" y="623952"/>
              <a:ext cx="1595621" cy="4802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dirty="0" smtClean="0">
                  <a:latin typeface="Arial" pitchFamily="34" charset="0"/>
                  <a:cs typeface="Arial" pitchFamily="34" charset="0"/>
                </a:rPr>
                <a:t>4. </a:t>
              </a:r>
              <a:r>
                <a:rPr lang="en-US" sz="2000" dirty="0" smtClean="0">
                  <a:latin typeface="Arial" pitchFamily="34" charset="0"/>
                  <a:cs typeface="Arial" pitchFamily="34" charset="0"/>
                </a:rPr>
                <a:t>Scale of regional model</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3</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dirty="0">
                <a:latin typeface="Arial" pitchFamily="34" charset="0"/>
                <a:cs typeface="Arial" pitchFamily="34" charset="0"/>
              </a:endParaRPr>
            </a:p>
          </p:txBody>
        </p:sp>
      </p:grpSp>
      <p:pic>
        <p:nvPicPr>
          <p:cNvPr id="81" name="Рисунок 80"/>
          <p:cNvPicPr>
            <a:picLocks noChangeAspect="1"/>
          </p:cNvPicPr>
          <p:nvPr/>
        </p:nvPicPr>
        <p:blipFill rotWithShape="1">
          <a:blip r:embed="rId8" cstate="print">
            <a:extLst>
              <a:ext uri="{28A0092B-C50C-407E-A947-70E740481C1C}">
                <a14:useLocalDpi xmlns:a14="http://schemas.microsoft.com/office/drawing/2010/main" val="0"/>
              </a:ext>
            </a:extLst>
          </a:blip>
          <a:srcRect t="10304"/>
          <a:stretch/>
        </p:blipFill>
        <p:spPr>
          <a:xfrm>
            <a:off x="161509" y="4697946"/>
            <a:ext cx="3150319" cy="2011319"/>
          </a:xfrm>
          <a:prstGeom prst="rect">
            <a:avLst/>
          </a:prstGeom>
        </p:spPr>
      </p:pic>
      <p:sp>
        <p:nvSpPr>
          <p:cNvPr id="41" name="TextBox 40"/>
          <p:cNvSpPr txBox="1"/>
          <p:nvPr/>
        </p:nvSpPr>
        <p:spPr>
          <a:xfrm>
            <a:off x="97996" y="4165436"/>
            <a:ext cx="6724254"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Analysis of contaminant transport on a high-resolution detailed model with a complex structure of flow heterogeneity</a:t>
            </a:r>
            <a:endParaRPr lang="ru-RU" sz="1600" dirty="0">
              <a:latin typeface="Arial" panose="020B0604020202020204" pitchFamily="34" charset="0"/>
              <a:cs typeface="Arial" panose="020B0604020202020204" pitchFamily="34" charset="0"/>
            </a:endParaRPr>
          </a:p>
        </p:txBody>
      </p:sp>
      <p:sp>
        <p:nvSpPr>
          <p:cNvPr id="80" name="TextBox 79"/>
          <p:cNvSpPr txBox="1"/>
          <p:nvPr/>
        </p:nvSpPr>
        <p:spPr>
          <a:xfrm>
            <a:off x="48996" y="6536338"/>
            <a:ext cx="3375343"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Regional model</a:t>
            </a:r>
            <a:endParaRPr lang="ru-RU" sz="1400" dirty="0">
              <a:latin typeface="Arial" panose="020B0604020202020204" pitchFamily="34" charset="0"/>
              <a:cs typeface="Arial" panose="020B0604020202020204" pitchFamily="34" charset="0"/>
            </a:endParaRPr>
          </a:p>
        </p:txBody>
      </p:sp>
      <p:sp>
        <p:nvSpPr>
          <p:cNvPr id="40" name="TextBox 39"/>
          <p:cNvSpPr txBox="1"/>
          <p:nvPr/>
        </p:nvSpPr>
        <p:spPr>
          <a:xfrm>
            <a:off x="2987729" y="2905296"/>
            <a:ext cx="605426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Experimental determination of transport parameters of low-permeable sediments on real samples</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78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03" name="Picture 347" descr="принципиальная схем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598" y="1049867"/>
            <a:ext cx="4068000" cy="325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8620"/>
            <a:ext cx="9040869" cy="95410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dirty="0">
                <a:latin typeface="Segoe UI Semilight" panose="020B0402040204020203" pitchFamily="34" charset="0"/>
                <a:ea typeface="Arial Unicode MS" pitchFamily="34" charset="-128"/>
                <a:cs typeface="Segoe UI Semilight" panose="020B0402040204020203" pitchFamily="34" charset="0"/>
              </a:rPr>
              <a:t>Determination of </a:t>
            </a:r>
            <a:r>
              <a:rPr lang="en-US" sz="2800" dirty="0" smtClean="0">
                <a:latin typeface="Segoe UI Semilight" panose="020B0402040204020203" pitchFamily="34" charset="0"/>
                <a:ea typeface="Arial Unicode MS" pitchFamily="34" charset="-128"/>
                <a:cs typeface="Segoe UI Semilight" panose="020B0402040204020203" pitchFamily="34" charset="0"/>
              </a:rPr>
              <a:t>transport </a:t>
            </a:r>
            <a:r>
              <a:rPr lang="en-US" sz="2800" dirty="0">
                <a:latin typeface="Segoe UI Semilight" panose="020B0402040204020203" pitchFamily="34" charset="0"/>
                <a:ea typeface="Arial Unicode MS" pitchFamily="34" charset="-128"/>
                <a:cs typeface="Segoe UI Semilight" panose="020B0402040204020203" pitchFamily="34" charset="0"/>
              </a:rPr>
              <a:t>parameters </a:t>
            </a:r>
            <a:r>
              <a:rPr lang="en-US" sz="2800" dirty="0" smtClean="0">
                <a:latin typeface="Segoe UI Semilight" panose="020B0402040204020203" pitchFamily="34" charset="0"/>
                <a:ea typeface="Arial Unicode MS" pitchFamily="34" charset="-128"/>
                <a:cs typeface="Segoe UI Semilight" panose="020B0402040204020203" pitchFamily="34" charset="0"/>
              </a:rPr>
              <a:t>in </a:t>
            </a:r>
            <a:r>
              <a:rPr lang="en-US" sz="2800" dirty="0">
                <a:latin typeface="Segoe UI Semilight" panose="020B0402040204020203" pitchFamily="34" charset="0"/>
                <a:ea typeface="Arial Unicode MS" pitchFamily="34" charset="-128"/>
                <a:cs typeface="Segoe UI Semilight" panose="020B0402040204020203" pitchFamily="34" charset="0"/>
              </a:rPr>
              <a:t>multicomponent experiment</a:t>
            </a:r>
            <a:endParaRPr lang="ru-RU" sz="2800" dirty="0">
              <a:latin typeface="Segoe UI Semilight" panose="020B0402040204020203" pitchFamily="34" charset="0"/>
              <a:ea typeface="Arial Unicode MS" pitchFamily="34" charset="-128"/>
              <a:cs typeface="Segoe UI Semilight" panose="020B0402040204020203" pitchFamily="34" charset="0"/>
            </a:endParaRPr>
          </a:p>
        </p:txBody>
      </p:sp>
      <p:sp>
        <p:nvSpPr>
          <p:cNvPr id="6" name="TextBox 5"/>
          <p:cNvSpPr txBox="1"/>
          <p:nvPr/>
        </p:nvSpPr>
        <p:spPr>
          <a:xfrm>
            <a:off x="5263516" y="1277731"/>
            <a:ext cx="1888228" cy="584775"/>
          </a:xfrm>
          <a:prstGeom prst="rect">
            <a:avLst/>
          </a:prstGeom>
          <a:solidFill>
            <a:schemeClr val="bg1"/>
          </a:solidFill>
          <a:ln w="6350">
            <a:solidFill>
              <a:srgbClr val="00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i="1" dirty="0" smtClean="0">
                <a:latin typeface="Times New Roman" panose="02020603050405020304" pitchFamily="18" charset="0"/>
                <a:ea typeface="Arial Unicode MS" pitchFamily="34" charset="-128"/>
                <a:cs typeface="Times New Roman" panose="02020603050405020304" pitchFamily="18" charset="0"/>
              </a:rPr>
              <a:t>D/</a:t>
            </a:r>
            <a:r>
              <a:rPr lang="en-US" sz="1600" b="1" i="1" dirty="0" err="1" smtClean="0">
                <a:latin typeface="Times New Roman" panose="02020603050405020304" pitchFamily="18" charset="0"/>
                <a:ea typeface="Arial Unicode MS" pitchFamily="34" charset="-128"/>
                <a:cs typeface="Times New Roman" panose="02020603050405020304" pitchFamily="18" charset="0"/>
              </a:rPr>
              <a:t>n</a:t>
            </a:r>
            <a:r>
              <a:rPr lang="en-US" sz="1600" b="1" i="1" baseline="-25000" dirty="0" err="1" smtClean="0">
                <a:latin typeface="Times New Roman" panose="02020603050405020304" pitchFamily="18" charset="0"/>
                <a:ea typeface="Arial Unicode MS" pitchFamily="34" charset="-128"/>
                <a:cs typeface="Times New Roman" panose="02020603050405020304" pitchFamily="18" charset="0"/>
              </a:rPr>
              <a:t>a</a:t>
            </a:r>
            <a:r>
              <a:rPr lang="en-US" sz="1600" dirty="0" smtClean="0">
                <a:latin typeface="Arial" panose="020B0604020202020204" pitchFamily="34" charset="0"/>
                <a:ea typeface="Arial Unicode MS" pitchFamily="34" charset="-128"/>
                <a:cs typeface="Arial" panose="020B0604020202020204" pitchFamily="34" charset="0"/>
              </a:rPr>
              <a:t> for main </a:t>
            </a:r>
            <a:r>
              <a:rPr lang="en-US" sz="1600" dirty="0">
                <a:latin typeface="Arial" panose="020B0604020202020204" pitchFamily="34" charset="0"/>
                <a:ea typeface="Arial Unicode MS" pitchFamily="34" charset="-128"/>
                <a:cs typeface="Arial" panose="020B0604020202020204" pitchFamily="34" charset="0"/>
              </a:rPr>
              <a:t>electrolyte</a:t>
            </a:r>
            <a:endParaRPr lang="ru-RU" sz="1600" dirty="0">
              <a:latin typeface="Arial" panose="020B0604020202020204" pitchFamily="34" charset="0"/>
              <a:ea typeface="Arial Unicode MS" pitchFamily="34" charset="-128"/>
              <a:cs typeface="Arial" panose="020B0604020202020204" pitchFamily="34" charset="0"/>
            </a:endParaRPr>
          </a:p>
        </p:txBody>
      </p:sp>
      <p:sp>
        <p:nvSpPr>
          <p:cNvPr id="8" name="TextBox 7"/>
          <p:cNvSpPr txBox="1"/>
          <p:nvPr/>
        </p:nvSpPr>
        <p:spPr>
          <a:xfrm>
            <a:off x="5258237" y="2495603"/>
            <a:ext cx="1893507" cy="584775"/>
          </a:xfrm>
          <a:prstGeom prst="rect">
            <a:avLst/>
          </a:prstGeom>
          <a:solidFill>
            <a:schemeClr val="bg1"/>
          </a:solidFill>
          <a:ln w="6350">
            <a:solidFill>
              <a:srgbClr val="00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i="1" dirty="0" smtClean="0">
                <a:latin typeface="Times New Roman" panose="02020603050405020304" pitchFamily="18" charset="0"/>
                <a:ea typeface="Arial Unicode MS" pitchFamily="34" charset="-128"/>
                <a:cs typeface="Times New Roman" panose="02020603050405020304" pitchFamily="18" charset="0"/>
              </a:rPr>
              <a:t>D/n</a:t>
            </a:r>
            <a:r>
              <a:rPr lang="en-US" sz="1600" b="1" i="1" baseline="-25000" dirty="0" smtClean="0">
                <a:latin typeface="Times New Roman" panose="02020603050405020304" pitchFamily="18" charset="0"/>
                <a:ea typeface="Arial Unicode MS" pitchFamily="34" charset="-128"/>
                <a:cs typeface="Times New Roman" panose="02020603050405020304" pitchFamily="18" charset="0"/>
              </a:rPr>
              <a:t>e</a:t>
            </a:r>
            <a:r>
              <a:rPr lang="en-US" sz="1600" dirty="0" smtClean="0">
                <a:latin typeface="Arial" panose="020B0604020202020204" pitchFamily="34" charset="0"/>
                <a:ea typeface="Arial Unicode MS" pitchFamily="34" charset="-128"/>
                <a:cs typeface="Arial" panose="020B0604020202020204" pitchFamily="34" charset="0"/>
              </a:rPr>
              <a:t> for </a:t>
            </a:r>
            <a:r>
              <a:rPr lang="en-US" sz="1600" dirty="0" err="1" smtClean="0">
                <a:latin typeface="Arial" panose="020B0604020202020204" pitchFamily="34" charset="0"/>
                <a:ea typeface="Arial Unicode MS" pitchFamily="34" charset="-128"/>
                <a:cs typeface="Arial" panose="020B0604020202020204" pitchFamily="34" charset="0"/>
              </a:rPr>
              <a:t>sorbing</a:t>
            </a:r>
            <a:r>
              <a:rPr lang="en-US" sz="1600" dirty="0" smtClean="0">
                <a:latin typeface="Arial" panose="020B0604020202020204" pitchFamily="34" charset="0"/>
                <a:ea typeface="Arial Unicode MS" pitchFamily="34" charset="-128"/>
                <a:cs typeface="Arial" panose="020B0604020202020204" pitchFamily="34" charset="0"/>
              </a:rPr>
              <a:t> elements</a:t>
            </a:r>
            <a:endParaRPr lang="ru-RU" sz="1600" dirty="0">
              <a:latin typeface="Arial" panose="020B0604020202020204" pitchFamily="34" charset="0"/>
              <a:ea typeface="Arial Unicode MS" pitchFamily="34" charset="-128"/>
              <a:cs typeface="Arial" panose="020B0604020202020204" pitchFamily="34" charset="0"/>
            </a:endParaRPr>
          </a:p>
        </p:txBody>
      </p:sp>
      <p:sp>
        <p:nvSpPr>
          <p:cNvPr id="10" name="TextBox 9"/>
          <p:cNvSpPr txBox="1"/>
          <p:nvPr/>
        </p:nvSpPr>
        <p:spPr>
          <a:xfrm>
            <a:off x="7777340" y="2714548"/>
            <a:ext cx="801638" cy="400110"/>
          </a:xfrm>
          <a:prstGeom prst="rect">
            <a:avLst/>
          </a:prstGeom>
          <a:solidFill>
            <a:srgbClr val="FFFF00"/>
          </a:solidFill>
          <a:ln w="6350">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i="1" dirty="0" err="1" smtClean="0">
                <a:latin typeface="Times New Roman" panose="02020603050405020304" pitchFamily="18" charset="0"/>
                <a:cs typeface="Times New Roman" panose="02020603050405020304" pitchFamily="18" charset="0"/>
              </a:rPr>
              <a:t>K</a:t>
            </a:r>
            <a:r>
              <a:rPr lang="en-US" sz="2000" b="1" i="1" baseline="-25000" dirty="0" err="1" smtClean="0">
                <a:latin typeface="Times New Roman" panose="02020603050405020304" pitchFamily="18" charset="0"/>
                <a:cs typeface="Times New Roman" panose="02020603050405020304" pitchFamily="18" charset="0"/>
              </a:rPr>
              <a:t>d</a:t>
            </a:r>
            <a:endParaRPr lang="ru-RU" sz="2000" b="1" i="1" baseline="-25000" dirty="0">
              <a:latin typeface="Segoe UI Semilight" panose="020B0402040204020203" pitchFamily="34" charset="0"/>
              <a:ea typeface="Arial Unicode MS" pitchFamily="34" charset="-128"/>
              <a:cs typeface="Segoe UI Semilight" panose="020B0402040204020203" pitchFamily="34" charset="0"/>
            </a:endParaRPr>
          </a:p>
        </p:txBody>
      </p:sp>
      <p:sp>
        <p:nvSpPr>
          <p:cNvPr id="11" name="TextBox 10"/>
          <p:cNvSpPr txBox="1"/>
          <p:nvPr/>
        </p:nvSpPr>
        <p:spPr>
          <a:xfrm>
            <a:off x="7764541" y="3698419"/>
            <a:ext cx="801639" cy="400110"/>
          </a:xfrm>
          <a:prstGeom prst="rect">
            <a:avLst/>
          </a:prstGeom>
          <a:solidFill>
            <a:srgbClr val="FFFF00"/>
          </a:solidFill>
          <a:ln w="6350">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i="1" dirty="0" smtClean="0">
                <a:latin typeface="Times New Roman" panose="02020603050405020304" pitchFamily="18" charset="0"/>
                <a:cs typeface="Times New Roman" panose="02020603050405020304" pitchFamily="18" charset="0"/>
              </a:rPr>
              <a:t>n</a:t>
            </a:r>
            <a:endParaRPr lang="ru-RU" sz="2000" b="1" i="1" baseline="-25000" dirty="0">
              <a:latin typeface="Segoe UI Semilight" panose="020B0402040204020203" pitchFamily="34" charset="0"/>
              <a:ea typeface="Arial Unicode MS" pitchFamily="34" charset="-128"/>
              <a:cs typeface="Segoe UI Semilight" panose="020B0402040204020203" pitchFamily="34" charset="0"/>
            </a:endParaRPr>
          </a:p>
        </p:txBody>
      </p:sp>
      <p:sp>
        <p:nvSpPr>
          <p:cNvPr id="12" name="TextBox 11"/>
          <p:cNvSpPr txBox="1"/>
          <p:nvPr/>
        </p:nvSpPr>
        <p:spPr>
          <a:xfrm>
            <a:off x="7785081" y="1533743"/>
            <a:ext cx="801639" cy="400110"/>
          </a:xfrm>
          <a:prstGeom prst="rect">
            <a:avLst/>
          </a:prstGeom>
          <a:solidFill>
            <a:srgbClr val="FFFF00"/>
          </a:solidFill>
          <a:ln w="6350">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ru-RU"/>
            </a:defPPr>
            <a:lvl1pPr algn="ctr">
              <a:defRPr sz="1400" b="1">
                <a:latin typeface="Segoe UI Semilight" panose="020B0402040204020203" pitchFamily="34" charset="0"/>
                <a:ea typeface="Arial Unicode MS" pitchFamily="34" charset="-128"/>
                <a:cs typeface="Segoe UI Semilight" panose="020B0402040204020203" pitchFamily="34" charset="0"/>
              </a:defRPr>
            </a:lvl1pPr>
          </a:lstStyle>
          <a:p>
            <a:r>
              <a:rPr lang="en-US" sz="2000" i="1" dirty="0" smtClean="0">
                <a:latin typeface="Times New Roman" panose="02020603050405020304" pitchFamily="18" charset="0"/>
                <a:cs typeface="Times New Roman" panose="02020603050405020304" pitchFamily="18" charset="0"/>
              </a:rPr>
              <a:t>D/n</a:t>
            </a:r>
            <a:endParaRPr lang="ru-RU" sz="2000" b="0" i="1" dirty="0">
              <a:latin typeface="Arial" panose="020B0604020202020204" pitchFamily="34" charset="0"/>
              <a:cs typeface="Arial" panose="020B0604020202020204" pitchFamily="34" charset="0"/>
            </a:endParaRPr>
          </a:p>
        </p:txBody>
      </p:sp>
      <p:cxnSp>
        <p:nvCxnSpPr>
          <p:cNvPr id="14" name="Прямая со стрелкой 13"/>
          <p:cNvCxnSpPr/>
          <p:nvPr/>
        </p:nvCxnSpPr>
        <p:spPr>
          <a:xfrm>
            <a:off x="4774562" y="1692278"/>
            <a:ext cx="252000" cy="0"/>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258238" y="3482976"/>
            <a:ext cx="1893507" cy="584775"/>
          </a:xfrm>
          <a:prstGeom prst="rect">
            <a:avLst/>
          </a:prstGeom>
          <a:solidFill>
            <a:schemeClr val="bg1"/>
          </a:solidFill>
          <a:ln w="6350">
            <a:solidFill>
              <a:srgbClr val="00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i="1" dirty="0">
                <a:latin typeface="Times New Roman" panose="02020603050405020304" pitchFamily="18" charset="0"/>
                <a:ea typeface="Arial Unicode MS" pitchFamily="34" charset="-128"/>
                <a:cs typeface="Times New Roman" panose="02020603050405020304" pitchFamily="18" charset="0"/>
              </a:rPr>
              <a:t>D/</a:t>
            </a:r>
            <a:r>
              <a:rPr lang="en-US" sz="1600" b="1" i="1" dirty="0" err="1">
                <a:latin typeface="Times New Roman" panose="02020603050405020304" pitchFamily="18" charset="0"/>
                <a:ea typeface="Arial Unicode MS" pitchFamily="34" charset="-128"/>
                <a:cs typeface="Times New Roman" panose="02020603050405020304" pitchFamily="18" charset="0"/>
              </a:rPr>
              <a:t>n</a:t>
            </a:r>
            <a:r>
              <a:rPr lang="en-US" sz="1600" b="1" i="1" baseline="-25000" dirty="0" err="1">
                <a:latin typeface="Times New Roman" panose="02020603050405020304" pitchFamily="18" charset="0"/>
                <a:ea typeface="Arial Unicode MS" pitchFamily="34" charset="-128"/>
                <a:cs typeface="Times New Roman" panose="02020603050405020304" pitchFamily="18" charset="0"/>
              </a:rPr>
              <a:t>a</a:t>
            </a:r>
            <a:r>
              <a:rPr lang="en-US" sz="1600" dirty="0" smtClean="0">
                <a:solidFill>
                  <a:schemeClr val="dk1"/>
                </a:solidFill>
                <a:latin typeface="Arial" panose="020B0604020202020204" pitchFamily="34" charset="0"/>
                <a:ea typeface="Arial Unicode MS" pitchFamily="34" charset="-128"/>
                <a:cs typeface="Arial" panose="020B0604020202020204" pitchFamily="34" charset="0"/>
              </a:rPr>
              <a:t> for</a:t>
            </a:r>
            <a:r>
              <a:rPr lang="ru-RU" sz="1600" dirty="0" smtClean="0">
                <a:solidFill>
                  <a:schemeClr val="dk1"/>
                </a:solidFill>
                <a:latin typeface="Arial" panose="020B0604020202020204" pitchFamily="34" charset="0"/>
                <a:ea typeface="Arial Unicode MS" pitchFamily="34" charset="-128"/>
                <a:cs typeface="Arial" panose="020B0604020202020204" pitchFamily="34" charset="0"/>
              </a:rPr>
              <a:t> </a:t>
            </a:r>
            <a:r>
              <a:rPr lang="en-US" sz="1600" dirty="0" smtClean="0">
                <a:solidFill>
                  <a:schemeClr val="dk1"/>
                </a:solidFill>
                <a:latin typeface="Arial" panose="020B0604020202020204" pitchFamily="34" charset="0"/>
                <a:ea typeface="Arial Unicode MS" pitchFamily="34" charset="-128"/>
                <a:cs typeface="Arial" panose="020B0604020202020204" pitchFamily="34" charset="0"/>
              </a:rPr>
              <a:t>non-</a:t>
            </a:r>
            <a:r>
              <a:rPr lang="en-US" sz="1600" dirty="0" err="1" smtClean="0">
                <a:solidFill>
                  <a:schemeClr val="dk1"/>
                </a:solidFill>
                <a:latin typeface="Arial" panose="020B0604020202020204" pitchFamily="34" charset="0"/>
                <a:ea typeface="Arial Unicode MS" pitchFamily="34" charset="-128"/>
                <a:cs typeface="Arial" panose="020B0604020202020204" pitchFamily="34" charset="0"/>
              </a:rPr>
              <a:t>sorbing</a:t>
            </a:r>
            <a:r>
              <a:rPr lang="ru-RU" sz="1600" dirty="0" smtClean="0">
                <a:solidFill>
                  <a:schemeClr val="dk1"/>
                </a:solidFill>
                <a:latin typeface="Arial" panose="020B0604020202020204" pitchFamily="34" charset="0"/>
                <a:ea typeface="Arial Unicode MS" pitchFamily="34" charset="-128"/>
                <a:cs typeface="Arial" panose="020B0604020202020204" pitchFamily="34" charset="0"/>
              </a:rPr>
              <a:t> </a:t>
            </a:r>
            <a:r>
              <a:rPr lang="en-US" sz="1600" dirty="0" smtClean="0">
                <a:solidFill>
                  <a:schemeClr val="dk1"/>
                </a:solidFill>
                <a:latin typeface="Arial" panose="020B0604020202020204" pitchFamily="34" charset="0"/>
                <a:ea typeface="Arial Unicode MS" pitchFamily="34" charset="-128"/>
                <a:cs typeface="Arial" panose="020B0604020202020204" pitchFamily="34" charset="0"/>
              </a:rPr>
              <a:t>Na</a:t>
            </a:r>
            <a:r>
              <a:rPr lang="ru-RU" baseline="30000" dirty="0" smtClean="0">
                <a:solidFill>
                  <a:schemeClr val="dk1"/>
                </a:solidFill>
                <a:latin typeface="Arial" panose="020B0604020202020204" pitchFamily="34" charset="0"/>
                <a:ea typeface="Arial Unicode MS" pitchFamily="34" charset="-128"/>
                <a:cs typeface="Arial" panose="020B0604020202020204" pitchFamily="34" charset="0"/>
              </a:rPr>
              <a:t>+</a:t>
            </a:r>
            <a:endParaRPr lang="ru-RU" baseline="30000" dirty="0">
              <a:solidFill>
                <a:schemeClr val="dk1"/>
              </a:solidFill>
              <a:latin typeface="Arial" panose="020B0604020202020204" pitchFamily="34" charset="0"/>
              <a:ea typeface="Arial Unicode MS" pitchFamily="34" charset="-128"/>
              <a:cs typeface="Arial" panose="020B0604020202020204" pitchFamily="34" charset="0"/>
            </a:endParaRPr>
          </a:p>
        </p:txBody>
      </p:sp>
      <p:cxnSp>
        <p:nvCxnSpPr>
          <p:cNvPr id="23" name="Прямая со стрелкой 22"/>
          <p:cNvCxnSpPr/>
          <p:nvPr/>
        </p:nvCxnSpPr>
        <p:spPr>
          <a:xfrm>
            <a:off x="7335048" y="1733798"/>
            <a:ext cx="252000" cy="0"/>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Прямая со стрелкой 23"/>
          <p:cNvCxnSpPr/>
          <p:nvPr/>
        </p:nvCxnSpPr>
        <p:spPr>
          <a:xfrm>
            <a:off x="7335049" y="2914603"/>
            <a:ext cx="252000" cy="0"/>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p:cNvCxnSpPr/>
          <p:nvPr/>
        </p:nvCxnSpPr>
        <p:spPr>
          <a:xfrm>
            <a:off x="7343573" y="3898474"/>
            <a:ext cx="252000" cy="0"/>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Прямая со стрелкой 29"/>
          <p:cNvCxnSpPr/>
          <p:nvPr/>
        </p:nvCxnSpPr>
        <p:spPr>
          <a:xfrm flipV="1">
            <a:off x="4774562" y="2794577"/>
            <a:ext cx="341755" cy="645603"/>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Прямая со стрелкой 30"/>
          <p:cNvCxnSpPr/>
          <p:nvPr/>
        </p:nvCxnSpPr>
        <p:spPr>
          <a:xfrm>
            <a:off x="4774562" y="3440180"/>
            <a:ext cx="341755" cy="589478"/>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10006" y="4104075"/>
            <a:ext cx="2626779" cy="584775"/>
          </a:xfrm>
          <a:prstGeom prst="rect">
            <a:avLst/>
          </a:prstGeom>
          <a:noFill/>
        </p:spPr>
        <p:txBody>
          <a:bodyPr wrap="square" rtlCol="0">
            <a:spAutoFit/>
          </a:bodyPr>
          <a:lstStyle/>
          <a:p>
            <a:pPr algn="ctr"/>
            <a:r>
              <a:rPr lang="en-US" sz="1600" dirty="0">
                <a:latin typeface="Arial" panose="020B0604020202020204" pitchFamily="34" charset="0"/>
                <a:ea typeface="Arial Unicode MS" pitchFamily="34" charset="-128"/>
                <a:cs typeface="Arial" panose="020B0604020202020204" pitchFamily="34" charset="0"/>
              </a:rPr>
              <a:t>Boundary and initial </a:t>
            </a:r>
            <a:endParaRPr lang="en-US" sz="1600" dirty="0" smtClean="0">
              <a:latin typeface="Arial" panose="020B0604020202020204" pitchFamily="34" charset="0"/>
              <a:ea typeface="Arial Unicode MS" pitchFamily="34" charset="-128"/>
              <a:cs typeface="Arial" panose="020B0604020202020204" pitchFamily="34" charset="0"/>
            </a:endParaRPr>
          </a:p>
          <a:p>
            <a:pPr algn="ctr"/>
            <a:r>
              <a:rPr lang="en-US" sz="1600" dirty="0" smtClean="0">
                <a:latin typeface="Arial" panose="020B0604020202020204" pitchFamily="34" charset="0"/>
                <a:ea typeface="Arial Unicode MS" pitchFamily="34" charset="-128"/>
                <a:cs typeface="Arial" panose="020B0604020202020204" pitchFamily="34" charset="0"/>
              </a:rPr>
              <a:t>conditions</a:t>
            </a:r>
            <a:endParaRPr lang="ru-RU" sz="1600" dirty="0">
              <a:latin typeface="Arial" panose="020B0604020202020204" pitchFamily="34" charset="0"/>
              <a:ea typeface="Arial Unicode MS" pitchFamily="34" charset="-128"/>
              <a:cs typeface="Arial" panose="020B0604020202020204" pitchFamily="34" charset="0"/>
            </a:endParaRPr>
          </a:p>
        </p:txBody>
      </p:sp>
      <p:sp>
        <p:nvSpPr>
          <p:cNvPr id="35" name="TextBox 34"/>
          <p:cNvSpPr txBox="1"/>
          <p:nvPr/>
        </p:nvSpPr>
        <p:spPr>
          <a:xfrm>
            <a:off x="0" y="4722530"/>
            <a:ext cx="9143999" cy="461665"/>
          </a:xfrm>
          <a:prstGeom prst="rect">
            <a:avLst/>
          </a:prstGeom>
          <a:noFill/>
          <a:ln>
            <a:noFill/>
          </a:ln>
        </p:spPr>
        <p:txBody>
          <a:bodyPr wrap="square" rtlCol="0">
            <a:spAutoFit/>
          </a:bodyPr>
          <a:lstStyle/>
          <a:p>
            <a:pPr algn="ctr"/>
            <a:r>
              <a:rPr lang="en-US" sz="2400" dirty="0" smtClean="0">
                <a:latin typeface="Segoe UI Semilight" panose="020B0402040204020203" pitchFamily="34" charset="0"/>
                <a:ea typeface="Arial Unicode MS" pitchFamily="34" charset="-128"/>
                <a:cs typeface="Segoe UI Semilight" panose="020B0402040204020203" pitchFamily="34" charset="0"/>
              </a:rPr>
              <a:t>Analytical solution </a:t>
            </a:r>
            <a:r>
              <a:rPr lang="en-US" sz="2400" dirty="0">
                <a:latin typeface="Segoe UI Semilight" panose="020B0402040204020203" pitchFamily="34" charset="0"/>
                <a:ea typeface="Arial Unicode MS" pitchFamily="34" charset="-128"/>
                <a:cs typeface="Segoe UI Semilight" panose="020B0402040204020203" pitchFamily="34" charset="0"/>
              </a:rPr>
              <a:t>[</a:t>
            </a:r>
            <a:r>
              <a:rPr lang="en-US" sz="2400" dirty="0" err="1">
                <a:latin typeface="Segoe UI Semilight" panose="020B0402040204020203" pitchFamily="34" charset="0"/>
                <a:ea typeface="Arial Unicode MS" pitchFamily="34" charset="-128"/>
                <a:cs typeface="Segoe UI Semilight" panose="020B0402040204020203" pitchFamily="34" charset="0"/>
              </a:rPr>
              <a:t>Lykov</a:t>
            </a:r>
            <a:r>
              <a:rPr lang="ru-RU" sz="2400" dirty="0" smtClean="0">
                <a:latin typeface="Segoe UI Semilight" panose="020B0402040204020203" pitchFamily="34" charset="0"/>
                <a:ea typeface="Arial Unicode MS" pitchFamily="34" charset="-128"/>
                <a:cs typeface="Segoe UI Semilight" panose="020B0402040204020203" pitchFamily="34" charset="0"/>
              </a:rPr>
              <a:t>,</a:t>
            </a:r>
            <a:r>
              <a:rPr lang="en-US" sz="2400" dirty="0" smtClean="0">
                <a:latin typeface="Segoe UI Semilight" panose="020B0402040204020203" pitchFamily="34" charset="0"/>
                <a:ea typeface="Arial Unicode MS" pitchFamily="34" charset="-128"/>
                <a:cs typeface="Segoe UI Semilight" panose="020B0402040204020203" pitchFamily="34" charset="0"/>
              </a:rPr>
              <a:t> 1967]</a:t>
            </a:r>
            <a:endParaRPr lang="ru-RU" sz="2400" dirty="0">
              <a:latin typeface="Segoe UI Semilight" panose="020B0402040204020203" pitchFamily="34" charset="0"/>
              <a:ea typeface="Arial Unicode MS" pitchFamily="34" charset="-128"/>
              <a:cs typeface="Segoe UI Semilight" panose="020B0402040204020203" pitchFamily="34" charset="0"/>
            </a:endParaRPr>
          </a:p>
        </p:txBody>
      </p:sp>
      <p:graphicFrame>
        <p:nvGraphicFramePr>
          <p:cNvPr id="36" name="Объект 35"/>
          <p:cNvGraphicFramePr>
            <a:graphicFrameLocks noChangeAspect="1"/>
          </p:cNvGraphicFramePr>
          <p:nvPr>
            <p:extLst>
              <p:ext uri="{D42A27DB-BD31-4B8C-83A1-F6EECF244321}">
                <p14:modId xmlns:p14="http://schemas.microsoft.com/office/powerpoint/2010/main" val="986411775"/>
              </p:ext>
            </p:extLst>
          </p:nvPr>
        </p:nvGraphicFramePr>
        <p:xfrm>
          <a:off x="431081" y="5256275"/>
          <a:ext cx="5531598" cy="648000"/>
        </p:xfrm>
        <a:graphic>
          <a:graphicData uri="http://schemas.openxmlformats.org/presentationml/2006/ole">
            <mc:AlternateContent xmlns:mc="http://schemas.openxmlformats.org/markup-compatibility/2006">
              <mc:Choice xmlns:v="urn:schemas-microsoft-com:vml" Requires="v">
                <p:oleObj spid="_x0000_s19891" name="Формула" r:id="rId5" imgW="4127500" imgH="482600" progId="Equation.3">
                  <p:embed/>
                </p:oleObj>
              </mc:Choice>
              <mc:Fallback>
                <p:oleObj name="Формула" r:id="rId5" imgW="4127500" imgH="482600" progId="Equation.3">
                  <p:embed/>
                  <p:pic>
                    <p:nvPicPr>
                      <p:cNvPr id="44" name="Объект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81" y="5256275"/>
                        <a:ext cx="5531598" cy="648000"/>
                      </a:xfrm>
                      <a:prstGeom prst="rect">
                        <a:avLst/>
                      </a:prstGeom>
                      <a:noFill/>
                      <a:extLst/>
                    </p:spPr>
                  </p:pic>
                </p:oleObj>
              </mc:Fallback>
            </mc:AlternateContent>
          </a:graphicData>
        </a:graphic>
      </p:graphicFrame>
      <p:graphicFrame>
        <p:nvGraphicFramePr>
          <p:cNvPr id="37" name="Объект 36"/>
          <p:cNvGraphicFramePr>
            <a:graphicFrameLocks noChangeAspect="1"/>
          </p:cNvGraphicFramePr>
          <p:nvPr>
            <p:extLst>
              <p:ext uri="{D42A27DB-BD31-4B8C-83A1-F6EECF244321}">
                <p14:modId xmlns:p14="http://schemas.microsoft.com/office/powerpoint/2010/main" val="3574246970"/>
              </p:ext>
            </p:extLst>
          </p:nvPr>
        </p:nvGraphicFramePr>
        <p:xfrm>
          <a:off x="6183087" y="5274276"/>
          <a:ext cx="1310198" cy="527263"/>
        </p:xfrm>
        <a:graphic>
          <a:graphicData uri="http://schemas.openxmlformats.org/presentationml/2006/ole">
            <mc:AlternateContent xmlns:mc="http://schemas.openxmlformats.org/markup-compatibility/2006">
              <mc:Choice xmlns:v="urn:schemas-microsoft-com:vml" Requires="v">
                <p:oleObj spid="_x0000_s19892" name="Формула" r:id="rId7" imgW="977760" imgH="393480" progId="Equation.3">
                  <p:embed/>
                </p:oleObj>
              </mc:Choice>
              <mc:Fallback>
                <p:oleObj name="Формула" r:id="rId7" imgW="977760" imgH="393480" progId="Equation.3">
                  <p:embed/>
                  <p:pic>
                    <p:nvPicPr>
                      <p:cNvPr id="46" name="Объект 45"/>
                      <p:cNvPicPr>
                        <a:picLocks noChangeAspect="1" noChangeArrowheads="1"/>
                      </p:cNvPicPr>
                      <p:nvPr/>
                    </p:nvPicPr>
                    <p:blipFill>
                      <a:blip r:embed="rId8"/>
                      <a:srcRect/>
                      <a:stretch>
                        <a:fillRect/>
                      </a:stretch>
                    </p:blipFill>
                    <p:spPr bwMode="auto">
                      <a:xfrm>
                        <a:off x="6183087" y="5274276"/>
                        <a:ext cx="1310198" cy="527263"/>
                      </a:xfrm>
                      <a:prstGeom prst="rect">
                        <a:avLst/>
                      </a:prstGeom>
                      <a:noFill/>
                      <a:extLst/>
                    </p:spPr>
                  </p:pic>
                </p:oleObj>
              </mc:Fallback>
            </mc:AlternateContent>
          </a:graphicData>
        </a:graphic>
      </p:graphicFrame>
      <p:sp>
        <p:nvSpPr>
          <p:cNvPr id="38" name="Прямоугольник 37"/>
          <p:cNvSpPr/>
          <p:nvPr/>
        </p:nvSpPr>
        <p:spPr>
          <a:xfrm>
            <a:off x="3699117" y="5958662"/>
            <a:ext cx="2150889" cy="830997"/>
          </a:xfrm>
          <a:prstGeom prst="rect">
            <a:avLst/>
          </a:prstGeom>
        </p:spPr>
        <p:txBody>
          <a:bodyPr wrap="square">
            <a:spAutoFit/>
          </a:bodyPr>
          <a:lstStyle/>
          <a:p>
            <a:r>
              <a:rPr lang="en-US" sz="1600" i="1" dirty="0">
                <a:latin typeface="Times New Roman" panose="02020603050405020304" pitchFamily="18" charset="0"/>
                <a:cs typeface="Times New Roman" panose="02020603050405020304" pitchFamily="18" charset="0"/>
              </a:rPr>
              <a:t>L</a:t>
            </a:r>
            <a:r>
              <a:rPr lang="ru-RU" sz="1600" dirty="0">
                <a:latin typeface="Segoe UI Semilight" panose="020B0402040204020203" pitchFamily="34" charset="0"/>
                <a:cs typeface="Segoe UI Semilight" panose="020B0402040204020203" pitchFamily="34" charset="0"/>
              </a:rPr>
              <a:t> – </a:t>
            </a:r>
            <a:r>
              <a:rPr lang="en-US" sz="1600" dirty="0" smtClean="0">
                <a:latin typeface="Segoe UI Semilight" panose="020B0402040204020203" pitchFamily="34" charset="0"/>
                <a:cs typeface="Segoe UI Semilight" panose="020B0402040204020203" pitchFamily="34" charset="0"/>
              </a:rPr>
              <a:t>model length</a:t>
            </a:r>
            <a:r>
              <a:rPr lang="ru-RU" sz="1600" dirty="0" smtClean="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a:t>
            </a:r>
            <a:r>
              <a:rPr lang="en-US" sz="1600" dirty="0" smtClean="0">
                <a:latin typeface="Times New Roman" panose="02020603050405020304" pitchFamily="18" charset="0"/>
                <a:cs typeface="Times New Roman" panose="02020603050405020304" pitchFamily="18" charset="0"/>
              </a:rPr>
              <a:t>L</a:t>
            </a:r>
            <a:r>
              <a:rPr lang="en-US" sz="1600" dirty="0" smtClean="0">
                <a:latin typeface="Segoe UI Semilight" panose="020B0402040204020203" pitchFamily="34" charset="0"/>
                <a:cs typeface="Segoe UI Semilight" panose="020B0402040204020203" pitchFamily="34" charset="0"/>
              </a:rPr>
              <a:t>]</a:t>
            </a:r>
            <a:r>
              <a:rPr lang="ru-RU" sz="1600" dirty="0" smtClean="0">
                <a:latin typeface="Segoe UI Semilight" panose="020B0402040204020203" pitchFamily="34" charset="0"/>
                <a:cs typeface="Segoe UI Semilight" panose="020B0402040204020203" pitchFamily="34" charset="0"/>
              </a:rPr>
              <a:t> </a:t>
            </a:r>
            <a:endParaRPr lang="en-US" sz="1600" dirty="0" smtClean="0">
              <a:latin typeface="Segoe UI Semilight" panose="020B0402040204020203" pitchFamily="34" charset="0"/>
              <a:cs typeface="Segoe UI Semilight" panose="020B0402040204020203" pitchFamily="34" charset="0"/>
            </a:endParaRPr>
          </a:p>
          <a:p>
            <a:r>
              <a:rPr lang="en-US" sz="1600" i="1" dirty="0" smtClean="0">
                <a:latin typeface="Times New Roman" panose="02020603050405020304" pitchFamily="18" charset="0"/>
                <a:cs typeface="Times New Roman" panose="02020603050405020304" pitchFamily="18" charset="0"/>
              </a:rPr>
              <a:t>x</a:t>
            </a:r>
            <a:r>
              <a:rPr lang="ru-RU"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coordinate [</a:t>
            </a:r>
            <a:r>
              <a:rPr lang="en-US" sz="1600" dirty="0" smtClean="0">
                <a:latin typeface="Times New Roman" panose="02020603050405020304" pitchFamily="18" charset="0"/>
                <a:cs typeface="Times New Roman" panose="02020603050405020304" pitchFamily="18" charset="0"/>
              </a:rPr>
              <a:t>L</a:t>
            </a:r>
            <a:r>
              <a:rPr lang="en-US" sz="1600" dirty="0" smtClean="0">
                <a:latin typeface="Segoe UI Semilight" panose="020B0402040204020203" pitchFamily="34" charset="0"/>
                <a:cs typeface="Segoe UI Semilight" panose="020B0402040204020203" pitchFamily="34" charset="0"/>
              </a:rPr>
              <a:t>]</a:t>
            </a:r>
            <a:r>
              <a:rPr lang="ru-RU" sz="1600" dirty="0" smtClean="0">
                <a:latin typeface="Segoe UI Semilight" panose="020B0402040204020203" pitchFamily="34" charset="0"/>
                <a:cs typeface="Segoe UI Semilight" panose="020B0402040204020203" pitchFamily="34" charset="0"/>
              </a:rPr>
              <a:t> </a:t>
            </a:r>
            <a:endParaRPr lang="en-US" sz="1600" dirty="0" smtClean="0">
              <a:latin typeface="Segoe UI Semilight" panose="020B0402040204020203" pitchFamily="34" charset="0"/>
              <a:cs typeface="Segoe UI Semilight" panose="020B0402040204020203" pitchFamily="34" charset="0"/>
            </a:endParaRPr>
          </a:p>
          <a:p>
            <a:r>
              <a:rPr lang="en-US" sz="1600" i="1" dirty="0" smtClean="0">
                <a:latin typeface="Times New Roman" panose="02020603050405020304" pitchFamily="18" charset="0"/>
                <a:cs typeface="Times New Roman" panose="02020603050405020304" pitchFamily="18" charset="0"/>
              </a:rPr>
              <a:t>t</a:t>
            </a:r>
            <a:r>
              <a:rPr lang="en-US" sz="1600" dirty="0" smtClean="0">
                <a:latin typeface="Times New Roman" panose="02020603050405020304" pitchFamily="18" charset="0"/>
                <a:cs typeface="Times New Roman" panose="02020603050405020304" pitchFamily="18" charset="0"/>
              </a:rPr>
              <a:t> </a:t>
            </a:r>
            <a:r>
              <a:rPr lang="ru-RU" sz="1600" dirty="0">
                <a:latin typeface="Segoe UI Semilight" panose="020B0402040204020203" pitchFamily="34" charset="0"/>
                <a:cs typeface="Segoe UI Semilight" panose="020B0402040204020203" pitchFamily="34" charset="0"/>
              </a:rPr>
              <a:t>– </a:t>
            </a:r>
            <a:r>
              <a:rPr lang="en-US" sz="1600" dirty="0" smtClean="0">
                <a:latin typeface="Segoe UI Semilight" panose="020B0402040204020203" pitchFamily="34" charset="0"/>
                <a:cs typeface="Segoe UI Semilight" panose="020B0402040204020203" pitchFamily="34" charset="0"/>
              </a:rPr>
              <a:t>time [</a:t>
            </a:r>
            <a:r>
              <a:rPr lang="en-US" sz="1600" dirty="0" smtClean="0">
                <a:latin typeface="Times New Roman" panose="02020603050405020304" pitchFamily="18" charset="0"/>
                <a:cs typeface="Times New Roman" panose="02020603050405020304" pitchFamily="18" charset="0"/>
              </a:rPr>
              <a:t>T</a:t>
            </a:r>
            <a:r>
              <a:rPr lang="en-US" sz="1600" dirty="0" smtClean="0">
                <a:latin typeface="Segoe UI Semilight" panose="020B0402040204020203" pitchFamily="34" charset="0"/>
                <a:cs typeface="Segoe UI Semilight" panose="020B0402040204020203" pitchFamily="34" charset="0"/>
              </a:rPr>
              <a:t>]</a:t>
            </a:r>
            <a:endParaRPr lang="ru-RU" sz="1600" dirty="0">
              <a:latin typeface="Segoe UI Semilight" panose="020B0402040204020203" pitchFamily="34" charset="0"/>
              <a:cs typeface="Segoe UI Semilight" panose="020B0402040204020203" pitchFamily="34" charset="0"/>
            </a:endParaRPr>
          </a:p>
        </p:txBody>
      </p:sp>
      <p:cxnSp>
        <p:nvCxnSpPr>
          <p:cNvPr id="39" name="Прямая соединительная линия 38"/>
          <p:cNvCxnSpPr/>
          <p:nvPr/>
        </p:nvCxnSpPr>
        <p:spPr>
          <a:xfrm>
            <a:off x="177999" y="4667780"/>
            <a:ext cx="87841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0" name="Объект 39"/>
          <p:cNvGraphicFramePr>
            <a:graphicFrameLocks noChangeAspect="1"/>
          </p:cNvGraphicFramePr>
          <p:nvPr>
            <p:extLst>
              <p:ext uri="{D42A27DB-BD31-4B8C-83A1-F6EECF244321}">
                <p14:modId xmlns:p14="http://schemas.microsoft.com/office/powerpoint/2010/main" val="1917363856"/>
              </p:ext>
            </p:extLst>
          </p:nvPr>
        </p:nvGraphicFramePr>
        <p:xfrm>
          <a:off x="7713693" y="5364275"/>
          <a:ext cx="1088777" cy="323208"/>
        </p:xfrm>
        <a:graphic>
          <a:graphicData uri="http://schemas.openxmlformats.org/presentationml/2006/ole">
            <mc:AlternateContent xmlns:mc="http://schemas.openxmlformats.org/markup-compatibility/2006">
              <mc:Choice xmlns:v="urn:schemas-microsoft-com:vml" Requires="v">
                <p:oleObj spid="_x0000_s19893" name="Формула" r:id="rId9" imgW="812520" imgH="241200" progId="Equation.3">
                  <p:embed/>
                </p:oleObj>
              </mc:Choice>
              <mc:Fallback>
                <p:oleObj name="Формула" r:id="rId9" imgW="812520" imgH="241200" progId="Equation.3">
                  <p:embed/>
                  <p:pic>
                    <p:nvPicPr>
                      <p:cNvPr id="6" name="Объект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3693" y="5364275"/>
                        <a:ext cx="1088777" cy="32320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220127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39" y="4284095"/>
            <a:ext cx="5209341" cy="2446350"/>
          </a:xfrm>
          <a:prstGeom prst="rect">
            <a:avLst/>
          </a:prstGeom>
        </p:spPr>
      </p:pic>
      <p:pic>
        <p:nvPicPr>
          <p:cNvPr id="45" name="Рисунок 4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24697" y1="17475" x2="24697" y2="17475"/>
                        <a14:foregroundMark x1="34383" y1="18038" x2="34383" y2="18038"/>
                        <a14:foregroundMark x1="36804" y1="20744" x2="36804" y2="20744"/>
                        <a14:foregroundMark x1="20339" y1="22210" x2="20339" y2="22210"/>
                        <a14:foregroundMark x1="25666" y1="6313" x2="25666" y2="6313"/>
                      </a14:backgroundRemoval>
                    </a14:imgEffect>
                  </a14:imgLayer>
                </a14:imgProps>
              </a:ext>
              <a:ext uri="{28A0092B-C50C-407E-A947-70E740481C1C}">
                <a14:useLocalDpi xmlns:a14="http://schemas.microsoft.com/office/drawing/2010/main" val="0"/>
              </a:ext>
            </a:extLst>
          </a:blip>
          <a:srcRect t="12122"/>
          <a:stretch/>
        </p:blipFill>
        <p:spPr>
          <a:xfrm>
            <a:off x="613147" y="554590"/>
            <a:ext cx="1714114" cy="3222705"/>
          </a:xfrm>
          <a:prstGeom prst="rect">
            <a:avLst/>
          </a:prstGeom>
        </p:spPr>
      </p:pic>
      <p:sp>
        <p:nvSpPr>
          <p:cNvPr id="47" name="TextBox 46"/>
          <p:cNvSpPr txBox="1"/>
          <p:nvPr/>
        </p:nvSpPr>
        <p:spPr>
          <a:xfrm>
            <a:off x="2729484" y="1528456"/>
            <a:ext cx="1803022" cy="307777"/>
          </a:xfrm>
          <a:prstGeom prst="rect">
            <a:avLst/>
          </a:prstGeom>
          <a:noFill/>
        </p:spPr>
        <p:txBody>
          <a:bodyPr wrap="square" rtlCol="0">
            <a:spAutoFit/>
          </a:bodyPr>
          <a:lstStyle/>
          <a:p>
            <a:r>
              <a:rPr lang="en-US" sz="1400" dirty="0" smtClean="0">
                <a:latin typeface="Arial" panose="020B0604020202020204" pitchFamily="34" charset="0"/>
                <a:ea typeface="Arial Unicode MS" pitchFamily="34" charset="-128"/>
                <a:cs typeface="Arial" panose="020B0604020202020204" pitchFamily="34" charset="0"/>
              </a:rPr>
              <a:t>Epoxy</a:t>
            </a:r>
            <a:endParaRPr lang="ru-RU" sz="1400" dirty="0">
              <a:latin typeface="Arial" panose="020B0604020202020204" pitchFamily="34" charset="0"/>
              <a:ea typeface="Arial Unicode MS" pitchFamily="34" charset="-128"/>
              <a:cs typeface="Arial" panose="020B0604020202020204" pitchFamily="34" charset="0"/>
            </a:endParaRPr>
          </a:p>
        </p:txBody>
      </p:sp>
      <p:sp>
        <p:nvSpPr>
          <p:cNvPr id="48" name="TextBox 47"/>
          <p:cNvSpPr txBox="1"/>
          <p:nvPr/>
        </p:nvSpPr>
        <p:spPr>
          <a:xfrm>
            <a:off x="2729484" y="696976"/>
            <a:ext cx="1395988" cy="307777"/>
          </a:xfrm>
          <a:prstGeom prst="rect">
            <a:avLst/>
          </a:prstGeom>
          <a:noFill/>
        </p:spPr>
        <p:txBody>
          <a:bodyPr wrap="square" rtlCol="0">
            <a:spAutoFit/>
          </a:bodyPr>
          <a:lstStyle/>
          <a:p>
            <a:r>
              <a:rPr lang="en-US" sz="1400" dirty="0" smtClean="0">
                <a:latin typeface="Arial" panose="020B0604020202020204" pitchFamily="34" charset="0"/>
                <a:ea typeface="Arial Unicode MS" pitchFamily="34" charset="-128"/>
                <a:cs typeface="Arial" panose="020B0604020202020204" pitchFamily="34" charset="0"/>
              </a:rPr>
              <a:t>Paraffin</a:t>
            </a:r>
            <a:endParaRPr lang="ru-RU" sz="1400" dirty="0">
              <a:latin typeface="Arial" panose="020B0604020202020204" pitchFamily="34" charset="0"/>
              <a:ea typeface="Arial Unicode MS" pitchFamily="34" charset="-128"/>
              <a:cs typeface="Arial" panose="020B0604020202020204" pitchFamily="34" charset="0"/>
            </a:endParaRPr>
          </a:p>
        </p:txBody>
      </p:sp>
      <p:sp>
        <p:nvSpPr>
          <p:cNvPr id="49" name="TextBox 48"/>
          <p:cNvSpPr txBox="1"/>
          <p:nvPr/>
        </p:nvSpPr>
        <p:spPr>
          <a:xfrm>
            <a:off x="2729484" y="2359936"/>
            <a:ext cx="1577997" cy="307777"/>
          </a:xfrm>
          <a:prstGeom prst="rect">
            <a:avLst/>
          </a:prstGeom>
          <a:noFill/>
        </p:spPr>
        <p:txBody>
          <a:bodyPr wrap="square" rtlCol="0">
            <a:spAutoFit/>
          </a:bodyPr>
          <a:lstStyle/>
          <a:p>
            <a:r>
              <a:rPr lang="en-US" sz="1400" dirty="0" smtClean="0">
                <a:latin typeface="Arial" panose="020B0604020202020204" pitchFamily="34" charset="0"/>
                <a:ea typeface="Arial Unicode MS" pitchFamily="34" charset="-128"/>
                <a:cs typeface="Arial" panose="020B0604020202020204" pitchFamily="34" charset="0"/>
              </a:rPr>
              <a:t>Piezometer</a:t>
            </a:r>
            <a:endParaRPr lang="ru-RU" sz="1400" dirty="0">
              <a:latin typeface="Arial" panose="020B0604020202020204" pitchFamily="34" charset="0"/>
              <a:ea typeface="Arial Unicode MS" pitchFamily="34" charset="-128"/>
              <a:cs typeface="Arial" panose="020B0604020202020204" pitchFamily="34" charset="0"/>
            </a:endParaRPr>
          </a:p>
        </p:txBody>
      </p:sp>
      <p:sp>
        <p:nvSpPr>
          <p:cNvPr id="50" name="TextBox 49"/>
          <p:cNvSpPr txBox="1"/>
          <p:nvPr/>
        </p:nvSpPr>
        <p:spPr>
          <a:xfrm>
            <a:off x="2729484" y="2775676"/>
            <a:ext cx="1656214" cy="307777"/>
          </a:xfrm>
          <a:prstGeom prst="rect">
            <a:avLst/>
          </a:prstGeom>
          <a:noFill/>
        </p:spPr>
        <p:txBody>
          <a:bodyPr wrap="square" rtlCol="0">
            <a:spAutoFit/>
          </a:bodyPr>
          <a:lstStyle/>
          <a:p>
            <a:r>
              <a:rPr lang="en-US" sz="1400" dirty="0">
                <a:latin typeface="Arial" panose="020B0604020202020204" pitchFamily="34" charset="0"/>
                <a:ea typeface="Arial Unicode MS" pitchFamily="34" charset="-128"/>
                <a:cs typeface="Arial" panose="020B0604020202020204" pitchFamily="34" charset="0"/>
              </a:rPr>
              <a:t>T</a:t>
            </a:r>
            <a:r>
              <a:rPr lang="en-US" sz="1400" dirty="0" smtClean="0">
                <a:latin typeface="Arial" panose="020B0604020202020204" pitchFamily="34" charset="0"/>
                <a:ea typeface="Arial Unicode MS" pitchFamily="34" charset="-128"/>
                <a:cs typeface="Arial" panose="020B0604020202020204" pitchFamily="34" charset="0"/>
              </a:rPr>
              <a:t>hreaded </a:t>
            </a:r>
            <a:r>
              <a:rPr lang="en-US" sz="1400" dirty="0">
                <a:latin typeface="Arial" panose="020B0604020202020204" pitchFamily="34" charset="0"/>
                <a:ea typeface="Arial Unicode MS" pitchFamily="34" charset="-128"/>
                <a:cs typeface="Arial" panose="020B0604020202020204" pitchFamily="34" charset="0"/>
              </a:rPr>
              <a:t>ring</a:t>
            </a:r>
            <a:endParaRPr lang="ru-RU" sz="1400" dirty="0">
              <a:latin typeface="Arial" panose="020B0604020202020204" pitchFamily="34" charset="0"/>
              <a:ea typeface="Arial Unicode MS" pitchFamily="34" charset="-128"/>
              <a:cs typeface="Arial" panose="020B0604020202020204" pitchFamily="34" charset="0"/>
            </a:endParaRPr>
          </a:p>
        </p:txBody>
      </p:sp>
      <p:sp>
        <p:nvSpPr>
          <p:cNvPr id="51" name="TextBox 50"/>
          <p:cNvSpPr txBox="1"/>
          <p:nvPr/>
        </p:nvSpPr>
        <p:spPr>
          <a:xfrm>
            <a:off x="2729483" y="1944196"/>
            <a:ext cx="2832627" cy="307777"/>
          </a:xfrm>
          <a:prstGeom prst="rect">
            <a:avLst/>
          </a:prstGeom>
          <a:noFill/>
        </p:spPr>
        <p:txBody>
          <a:bodyPr wrap="square" rtlCol="0">
            <a:spAutoFit/>
          </a:bodyPr>
          <a:lstStyle/>
          <a:p>
            <a:r>
              <a:rPr lang="en-US" sz="1400" dirty="0" smtClean="0">
                <a:latin typeface="Arial" panose="020B0604020202020204" pitchFamily="34" charset="0"/>
                <a:ea typeface="Arial Unicode MS" pitchFamily="34" charset="-128"/>
                <a:cs typeface="Arial" panose="020B0604020202020204" pitchFamily="34" charset="0"/>
              </a:rPr>
              <a:t>Conductivity sensors</a:t>
            </a:r>
            <a:endParaRPr lang="ru-RU" sz="1400" dirty="0">
              <a:latin typeface="Arial" panose="020B0604020202020204" pitchFamily="34" charset="0"/>
              <a:ea typeface="Arial Unicode MS" pitchFamily="34" charset="-128"/>
              <a:cs typeface="Arial" panose="020B0604020202020204" pitchFamily="34" charset="0"/>
            </a:endParaRPr>
          </a:p>
        </p:txBody>
      </p:sp>
      <p:sp>
        <p:nvSpPr>
          <p:cNvPr id="52" name="TextBox 51"/>
          <p:cNvSpPr txBox="1"/>
          <p:nvPr/>
        </p:nvSpPr>
        <p:spPr>
          <a:xfrm>
            <a:off x="2729484" y="1112716"/>
            <a:ext cx="1326219" cy="307777"/>
          </a:xfrm>
          <a:prstGeom prst="rect">
            <a:avLst/>
          </a:prstGeom>
          <a:noFill/>
        </p:spPr>
        <p:txBody>
          <a:bodyPr wrap="square" rtlCol="0">
            <a:spAutoFit/>
          </a:bodyPr>
          <a:lstStyle/>
          <a:p>
            <a:r>
              <a:rPr lang="en-US" sz="1400" dirty="0" smtClean="0">
                <a:latin typeface="Arial" panose="020B0604020202020204" pitchFamily="34" charset="0"/>
                <a:ea typeface="Arial Unicode MS" pitchFamily="34" charset="-128"/>
                <a:cs typeface="Arial" panose="020B0604020202020204" pitchFamily="34" charset="0"/>
              </a:rPr>
              <a:t>Sample</a:t>
            </a:r>
            <a:endParaRPr lang="ru-RU" sz="1400" dirty="0">
              <a:latin typeface="Arial" panose="020B0604020202020204" pitchFamily="34" charset="0"/>
              <a:ea typeface="Arial Unicode MS" pitchFamily="34" charset="-128"/>
              <a:cs typeface="Arial" panose="020B0604020202020204" pitchFamily="34" charset="0"/>
            </a:endParaRPr>
          </a:p>
        </p:txBody>
      </p:sp>
      <p:sp>
        <p:nvSpPr>
          <p:cNvPr id="53" name="TextBox 52"/>
          <p:cNvSpPr txBox="1"/>
          <p:nvPr/>
        </p:nvSpPr>
        <p:spPr>
          <a:xfrm>
            <a:off x="2729484" y="3203975"/>
            <a:ext cx="2536782" cy="307777"/>
          </a:xfrm>
          <a:prstGeom prst="rect">
            <a:avLst/>
          </a:prstGeom>
          <a:noFill/>
        </p:spPr>
        <p:txBody>
          <a:bodyPr wrap="square" rtlCol="0">
            <a:spAutoFit/>
          </a:bodyPr>
          <a:lstStyle/>
          <a:p>
            <a:r>
              <a:rPr lang="en-US" sz="1400" dirty="0" smtClean="0">
                <a:latin typeface="Arial" panose="020B0604020202020204" pitchFamily="34" charset="0"/>
                <a:ea typeface="Arial Unicode MS" pitchFamily="34" charset="-128"/>
                <a:cs typeface="Arial" panose="020B0604020202020204" pitchFamily="34" charset="0"/>
              </a:rPr>
              <a:t>Tank for the salt solution</a:t>
            </a:r>
            <a:endParaRPr lang="ru-RU" sz="1400" dirty="0">
              <a:latin typeface="Arial" panose="020B0604020202020204" pitchFamily="34" charset="0"/>
              <a:ea typeface="Arial Unicode MS" pitchFamily="34" charset="-128"/>
              <a:cs typeface="Arial" panose="020B0604020202020204" pitchFamily="34" charset="0"/>
            </a:endParaRPr>
          </a:p>
        </p:txBody>
      </p:sp>
      <p:sp>
        <p:nvSpPr>
          <p:cNvPr id="54" name="Заголовок 1"/>
          <p:cNvSpPr txBox="1">
            <a:spLocks/>
          </p:cNvSpPr>
          <p:nvPr/>
        </p:nvSpPr>
        <p:spPr>
          <a:xfrm>
            <a:off x="0" y="98630"/>
            <a:ext cx="9143999" cy="46571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latin typeface="Segoe UI Semilight" panose="020B0402040204020203" pitchFamily="34" charset="0"/>
                <a:ea typeface="Arial Unicode MS" pitchFamily="34" charset="-128"/>
                <a:cs typeface="Segoe UI Semilight" panose="020B0402040204020203" pitchFamily="34" charset="0"/>
              </a:rPr>
              <a:t>Methodology of the experiment </a:t>
            </a:r>
            <a:r>
              <a:rPr lang="ru-RU" sz="3400" dirty="0" smtClean="0">
                <a:latin typeface="Segoe UI Semilight" panose="020B0402040204020203" pitchFamily="34" charset="0"/>
                <a:ea typeface="Arial Unicode MS" pitchFamily="34" charset="-128"/>
                <a:cs typeface="Segoe UI Semilight" panose="020B0402040204020203" pitchFamily="34" charset="0"/>
              </a:rPr>
              <a:t> </a:t>
            </a:r>
            <a:endParaRPr lang="ru-RU" sz="3400" dirty="0">
              <a:latin typeface="Segoe UI Semilight" panose="020B0402040204020203" pitchFamily="34" charset="0"/>
              <a:ea typeface="Arial Unicode MS" pitchFamily="34" charset="-128"/>
              <a:cs typeface="Segoe UI Semilight" panose="020B0402040204020203" pitchFamily="34" charset="0"/>
            </a:endParaRPr>
          </a:p>
        </p:txBody>
      </p:sp>
      <p:cxnSp>
        <p:nvCxnSpPr>
          <p:cNvPr id="55" name="Прямая со стрелкой 54"/>
          <p:cNvCxnSpPr>
            <a:stCxn id="48" idx="1"/>
          </p:cNvCxnSpPr>
          <p:nvPr/>
        </p:nvCxnSpPr>
        <p:spPr>
          <a:xfrm flipH="1" flipV="1">
            <a:off x="1423237" y="771954"/>
            <a:ext cx="1306247" cy="78911"/>
          </a:xfrm>
          <a:prstGeom prst="straightConnector1">
            <a:avLst/>
          </a:prstGeom>
          <a:ln w="6350">
            <a:solidFill>
              <a:srgbClr val="FF0000"/>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a:stCxn id="52" idx="1"/>
          </p:cNvCxnSpPr>
          <p:nvPr/>
        </p:nvCxnSpPr>
        <p:spPr>
          <a:xfrm flipH="1" flipV="1">
            <a:off x="1138370" y="1130073"/>
            <a:ext cx="1591114" cy="136532"/>
          </a:xfrm>
          <a:prstGeom prst="straightConnector1">
            <a:avLst/>
          </a:prstGeom>
          <a:ln w="6350">
            <a:solidFill>
              <a:srgbClr val="FF0000"/>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a:stCxn id="47" idx="1"/>
          </p:cNvCxnSpPr>
          <p:nvPr/>
        </p:nvCxnSpPr>
        <p:spPr>
          <a:xfrm flipH="1" flipV="1">
            <a:off x="883177" y="1283961"/>
            <a:ext cx="1846307" cy="398384"/>
          </a:xfrm>
          <a:prstGeom prst="straightConnector1">
            <a:avLst/>
          </a:prstGeom>
          <a:ln w="6350">
            <a:solidFill>
              <a:srgbClr val="FF0000"/>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a:stCxn id="49" idx="1"/>
          </p:cNvCxnSpPr>
          <p:nvPr/>
        </p:nvCxnSpPr>
        <p:spPr>
          <a:xfrm flipH="1" flipV="1">
            <a:off x="2033317" y="2160745"/>
            <a:ext cx="696167" cy="353080"/>
          </a:xfrm>
          <a:prstGeom prst="straightConnector1">
            <a:avLst/>
          </a:prstGeom>
          <a:ln w="6350">
            <a:solidFill>
              <a:srgbClr val="FF0000"/>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a:stCxn id="51" idx="1"/>
          </p:cNvCxnSpPr>
          <p:nvPr/>
        </p:nvCxnSpPr>
        <p:spPr>
          <a:xfrm flipH="1" flipV="1">
            <a:off x="1513249" y="1592180"/>
            <a:ext cx="1216234" cy="505905"/>
          </a:xfrm>
          <a:prstGeom prst="straightConnector1">
            <a:avLst/>
          </a:prstGeom>
          <a:ln w="6350">
            <a:solidFill>
              <a:srgbClr val="FF0000"/>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stCxn id="50" idx="1"/>
          </p:cNvCxnSpPr>
          <p:nvPr/>
        </p:nvCxnSpPr>
        <p:spPr>
          <a:xfrm flipH="1" flipV="1">
            <a:off x="1190546" y="2014226"/>
            <a:ext cx="1538938" cy="915339"/>
          </a:xfrm>
          <a:prstGeom prst="straightConnector1">
            <a:avLst/>
          </a:prstGeom>
          <a:ln w="6350">
            <a:solidFill>
              <a:srgbClr val="FF0000"/>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a:stCxn id="53" idx="1"/>
          </p:cNvCxnSpPr>
          <p:nvPr/>
        </p:nvCxnSpPr>
        <p:spPr>
          <a:xfrm flipH="1" flipV="1">
            <a:off x="2147294" y="3221333"/>
            <a:ext cx="582190" cy="136531"/>
          </a:xfrm>
          <a:prstGeom prst="straightConnector1">
            <a:avLst/>
          </a:prstGeom>
          <a:ln w="6350">
            <a:solidFill>
              <a:srgbClr val="FF0000"/>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Прямоугольник 80"/>
          <p:cNvSpPr/>
          <p:nvPr/>
        </p:nvSpPr>
        <p:spPr>
          <a:xfrm>
            <a:off x="6020018" y="2969655"/>
            <a:ext cx="2942179" cy="174648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pic>
        <p:nvPicPr>
          <p:cNvPr id="8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3326" y="959935"/>
            <a:ext cx="3599997"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Таблица 9"/>
          <p:cNvGraphicFramePr>
            <a:graphicFrameLocks noGrp="1"/>
          </p:cNvGraphicFramePr>
          <p:nvPr>
            <p:extLst>
              <p:ext uri="{D42A27DB-BD31-4B8C-83A1-F6EECF244321}">
                <p14:modId xmlns:p14="http://schemas.microsoft.com/office/powerpoint/2010/main" val="3447849339"/>
              </p:ext>
            </p:extLst>
          </p:nvPr>
        </p:nvGraphicFramePr>
        <p:xfrm>
          <a:off x="5370558" y="4464375"/>
          <a:ext cx="3591639" cy="2340000"/>
        </p:xfrm>
        <a:graphic>
          <a:graphicData uri="http://schemas.openxmlformats.org/drawingml/2006/table">
            <a:tbl>
              <a:tblPr firstRow="1" firstCol="1" bandRow="1"/>
              <a:tblGrid>
                <a:gridCol w="1249926">
                  <a:extLst>
                    <a:ext uri="{9D8B030D-6E8A-4147-A177-3AD203B41FA5}">
                      <a16:colId xmlns:a16="http://schemas.microsoft.com/office/drawing/2014/main" val="2291682697"/>
                    </a:ext>
                  </a:extLst>
                </a:gridCol>
                <a:gridCol w="1166597">
                  <a:extLst>
                    <a:ext uri="{9D8B030D-6E8A-4147-A177-3AD203B41FA5}">
                      <a16:colId xmlns:a16="http://schemas.microsoft.com/office/drawing/2014/main" val="3407889025"/>
                    </a:ext>
                  </a:extLst>
                </a:gridCol>
                <a:gridCol w="1175116">
                  <a:extLst>
                    <a:ext uri="{9D8B030D-6E8A-4147-A177-3AD203B41FA5}">
                      <a16:colId xmlns:a16="http://schemas.microsoft.com/office/drawing/2014/main" val="376462076"/>
                    </a:ext>
                  </a:extLst>
                </a:gridCol>
              </a:tblGrid>
              <a:tr h="234000">
                <a:tc>
                  <a:txBody>
                    <a:bodyPr/>
                    <a:lstStyle/>
                    <a:p>
                      <a:pPr algn="ctr">
                        <a:spcAft>
                          <a:spcPts val="0"/>
                        </a:spcAft>
                      </a:pPr>
                      <a:r>
                        <a:rPr lang="en-US" sz="1200" dirty="0" smtClean="0">
                          <a:effectLst/>
                          <a:latin typeface="Arial" panose="020B0604020202020204" pitchFamily="34" charset="0"/>
                          <a:ea typeface="Times New Roman" panose="02020603050405020304" pitchFamily="18" charset="0"/>
                          <a:cs typeface="Arial" panose="020B0604020202020204" pitchFamily="34" charset="0"/>
                        </a:rPr>
                        <a:t>Salt</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smtClean="0">
                          <a:effectLst/>
                          <a:latin typeface="Arial" panose="020B0604020202020204" pitchFamily="34" charset="0"/>
                          <a:ea typeface="Times New Roman" panose="02020603050405020304" pitchFamily="18" charset="0"/>
                          <a:cs typeface="Arial" panose="020B0604020202020204" pitchFamily="34" charset="0"/>
                        </a:rPr>
                        <a:t>Solution</a:t>
                      </a:r>
                      <a:r>
                        <a:rPr lang="ru-RU" sz="1200" dirty="0" smtClean="0">
                          <a:effectLst/>
                          <a:latin typeface="Arial" panose="020B0604020202020204" pitchFamily="34" charset="0"/>
                          <a:ea typeface="Times New Roman" panose="02020603050405020304" pitchFamily="18" charset="0"/>
                          <a:cs typeface="Arial" panose="020B0604020202020204" pitchFamily="34" charset="0"/>
                        </a:rPr>
                        <a:t> </a:t>
                      </a:r>
                      <a:r>
                        <a:rPr lang="ru-RU" sz="1200" dirty="0">
                          <a:effectLst/>
                          <a:latin typeface="Arial" panose="020B0604020202020204" pitchFamily="34" charset="0"/>
                          <a:ea typeface="Times New Roman" panose="02020603050405020304" pitchFamily="18" charset="0"/>
                          <a:cs typeface="Arial" panose="020B0604020202020204" pitchFamily="34" charset="0"/>
                        </a:rPr>
                        <a:t>1, </a:t>
                      </a:r>
                      <a:r>
                        <a:rPr lang="en-US" sz="1200" dirty="0" smtClean="0">
                          <a:effectLst/>
                          <a:latin typeface="Arial" panose="020B0604020202020204" pitchFamily="34" charset="0"/>
                          <a:ea typeface="Times New Roman" panose="02020603050405020304" pitchFamily="18" charset="0"/>
                          <a:cs typeface="Arial" panose="020B0604020202020204" pitchFamily="34" charset="0"/>
                        </a:rPr>
                        <a:t>g</a:t>
                      </a:r>
                      <a:r>
                        <a:rPr lang="ru-RU" sz="1200" dirty="0" smtClean="0">
                          <a:effectLst/>
                          <a:latin typeface="Arial" panose="020B0604020202020204" pitchFamily="34" charset="0"/>
                          <a:ea typeface="Times New Roman" panose="02020603050405020304" pitchFamily="18" charset="0"/>
                          <a:cs typeface="Arial" panose="020B0604020202020204" pitchFamily="34" charset="0"/>
                        </a:rPr>
                        <a:t>/</a:t>
                      </a:r>
                      <a:r>
                        <a:rPr lang="en-US" sz="1200" dirty="0" smtClean="0">
                          <a:effectLst/>
                          <a:latin typeface="Arial" panose="020B0604020202020204" pitchFamily="34" charset="0"/>
                          <a:ea typeface="Times New Roman" panose="02020603050405020304" pitchFamily="18" charset="0"/>
                          <a:cs typeface="Arial" panose="020B0604020202020204" pitchFamily="34" charset="0"/>
                        </a:rPr>
                        <a:t>l</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smtClean="0">
                          <a:effectLst/>
                          <a:latin typeface="Arial" panose="020B0604020202020204" pitchFamily="34" charset="0"/>
                          <a:ea typeface="Times New Roman" panose="02020603050405020304" pitchFamily="18" charset="0"/>
                          <a:cs typeface="Arial" panose="020B0604020202020204" pitchFamily="34" charset="0"/>
                        </a:rPr>
                        <a:t>Solution </a:t>
                      </a:r>
                      <a:r>
                        <a:rPr lang="en-US" sz="1200" dirty="0">
                          <a:effectLst/>
                          <a:latin typeface="Arial" panose="020B0604020202020204" pitchFamily="34" charset="0"/>
                          <a:ea typeface="Times New Roman" panose="02020603050405020304" pitchFamily="18" charset="0"/>
                          <a:cs typeface="Arial" panose="020B0604020202020204" pitchFamily="34" charset="0"/>
                        </a:rPr>
                        <a:t>2, </a:t>
                      </a:r>
                      <a:r>
                        <a:rPr lang="en-US" sz="1200" dirty="0" smtClean="0">
                          <a:effectLst/>
                          <a:latin typeface="Arial" panose="020B0604020202020204" pitchFamily="34" charset="0"/>
                          <a:ea typeface="Times New Roman" panose="02020603050405020304" pitchFamily="18" charset="0"/>
                          <a:cs typeface="Arial" panose="020B0604020202020204" pitchFamily="34" charset="0"/>
                        </a:rPr>
                        <a:t>g/l</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218945"/>
                  </a:ext>
                </a:extLst>
              </a:tr>
              <a:tr h="234000">
                <a:tc gridSpan="3">
                  <a:txBody>
                    <a:bodyPr/>
                    <a:lstStyle/>
                    <a:p>
                      <a:pPr algn="ctr">
                        <a:spcAft>
                          <a:spcPts val="0"/>
                        </a:spcAft>
                      </a:pPr>
                      <a:r>
                        <a:rPr lang="ru-RU" sz="1200" dirty="0" smtClean="0">
                          <a:effectLst/>
                          <a:latin typeface="Arial" panose="020B0604020202020204" pitchFamily="34" charset="0"/>
                          <a:ea typeface="Times New Roman" panose="02020603050405020304" pitchFamily="18" charset="0"/>
                          <a:cs typeface="Arial" panose="020B0604020202020204" pitchFamily="34" charset="0"/>
                        </a:rPr>
                        <a:t>«</a:t>
                      </a:r>
                      <a:r>
                        <a:rPr lang="en-US" sz="1200" b="1" i="1" dirty="0" err="1" smtClean="0">
                          <a:effectLst/>
                          <a:latin typeface="Arial" panose="020B0604020202020204" pitchFamily="34" charset="0"/>
                          <a:ea typeface="Times New Roman" panose="02020603050405020304" pitchFamily="18" charset="0"/>
                          <a:cs typeface="Arial" panose="020B0604020202020204" pitchFamily="34" charset="0"/>
                        </a:rPr>
                        <a:t>macro</a:t>
                      </a:r>
                      <a:r>
                        <a:rPr lang="en-US" sz="1200" i="1" dirty="0" err="1" smtClean="0">
                          <a:effectLst/>
                          <a:latin typeface="Arial" panose="020B0604020202020204" pitchFamily="34" charset="0"/>
                          <a:ea typeface="Times New Roman" panose="02020603050405020304" pitchFamily="18" charset="0"/>
                          <a:cs typeface="Arial" panose="020B0604020202020204" pitchFamily="34" charset="0"/>
                        </a:rPr>
                        <a:t>salt</a:t>
                      </a:r>
                      <a:r>
                        <a:rPr lang="ru-RU" sz="1200" dirty="0" smtClean="0">
                          <a:effectLst/>
                          <a:latin typeface="Arial" panose="020B0604020202020204" pitchFamily="34" charset="0"/>
                          <a:ea typeface="Times New Roman" panose="02020603050405020304" pitchFamily="18" charset="0"/>
                          <a:cs typeface="Arial" panose="020B0604020202020204" pitchFamily="34" charset="0"/>
                        </a:rPr>
                        <a:t>»</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69535887"/>
                  </a:ext>
                </a:extLst>
              </a:tr>
              <a:tr h="234000">
                <a:tc>
                  <a:txBody>
                    <a:bodyPr/>
                    <a:lstStyle/>
                    <a:p>
                      <a:pPr algn="l">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NaNO</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3</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0869645"/>
                  </a:ext>
                </a:extLst>
              </a:tr>
              <a:tr h="234000">
                <a:tc>
                  <a:txBody>
                    <a:bodyPr/>
                    <a:lstStyle/>
                    <a:p>
                      <a:pPr algn="l">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NH</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4</a:t>
                      </a:r>
                      <a:r>
                        <a:rPr lang="en-US" sz="1200" dirty="0">
                          <a:effectLst/>
                          <a:latin typeface="Arial" panose="020B0604020202020204" pitchFamily="34" charset="0"/>
                          <a:ea typeface="Times New Roman" panose="02020603050405020304" pitchFamily="18" charset="0"/>
                          <a:cs typeface="Arial" panose="020B0604020202020204" pitchFamily="34" charset="0"/>
                        </a:rPr>
                        <a:t>NO</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3</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effectLst/>
                          <a:latin typeface="Arial" panose="020B0604020202020204" pitchFamily="34" charset="0"/>
                          <a:ea typeface="Times New Roman" panose="02020603050405020304" pitchFamily="18" charset="0"/>
                          <a:cs typeface="Arial" panose="020B0604020202020204" pitchFamily="34" charset="0"/>
                        </a:rPr>
                        <a:t> </a:t>
                      </a:r>
                      <a:endParaRPr lang="ru-RU"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398108"/>
                  </a:ext>
                </a:extLst>
              </a:tr>
              <a:tr h="234000">
                <a:tc gridSpan="3">
                  <a:txBody>
                    <a:bodyPr/>
                    <a:lstStyle/>
                    <a:p>
                      <a:pPr algn="ctr">
                        <a:spcAft>
                          <a:spcPts val="0"/>
                        </a:spcAft>
                      </a:pPr>
                      <a:r>
                        <a:rPr lang="ru-RU" sz="1200" dirty="0" smtClean="0">
                          <a:effectLst/>
                          <a:latin typeface="Arial" panose="020B0604020202020204" pitchFamily="34" charset="0"/>
                          <a:ea typeface="Times New Roman" panose="02020603050405020304" pitchFamily="18" charset="0"/>
                          <a:cs typeface="Arial" panose="020B0604020202020204" pitchFamily="34" charset="0"/>
                        </a:rPr>
                        <a:t>«</a:t>
                      </a:r>
                      <a:r>
                        <a:rPr lang="en-US" sz="1200" b="1" i="1" dirty="0" err="1" smtClean="0">
                          <a:effectLst/>
                          <a:latin typeface="Arial" panose="020B0604020202020204" pitchFamily="34" charset="0"/>
                          <a:ea typeface="Times New Roman" panose="02020603050405020304" pitchFamily="18" charset="0"/>
                          <a:cs typeface="Arial" panose="020B0604020202020204" pitchFamily="34" charset="0"/>
                        </a:rPr>
                        <a:t>micro</a:t>
                      </a:r>
                      <a:r>
                        <a:rPr lang="en-US" sz="1200" i="1" dirty="0" err="1" smtClean="0">
                          <a:effectLst/>
                          <a:latin typeface="Arial" panose="020B0604020202020204" pitchFamily="34" charset="0"/>
                          <a:ea typeface="Times New Roman" panose="02020603050405020304" pitchFamily="18" charset="0"/>
                          <a:cs typeface="Arial" panose="020B0604020202020204" pitchFamily="34" charset="0"/>
                        </a:rPr>
                        <a:t>salt</a:t>
                      </a:r>
                      <a:r>
                        <a:rPr lang="ru-RU" sz="1200" dirty="0" smtClean="0">
                          <a:effectLst/>
                          <a:latin typeface="Arial" panose="020B0604020202020204" pitchFamily="34" charset="0"/>
                          <a:ea typeface="Times New Roman" panose="02020603050405020304" pitchFamily="18" charset="0"/>
                          <a:cs typeface="Arial" panose="020B0604020202020204" pitchFamily="34" charset="0"/>
                        </a:rPr>
                        <a:t>»</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35936667"/>
                  </a:ext>
                </a:extLst>
              </a:tr>
              <a:tr h="234000">
                <a:tc>
                  <a:txBody>
                    <a:bodyPr/>
                    <a:lstStyle/>
                    <a:p>
                      <a:pPr algn="l">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CsNO</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3</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0</a:t>
                      </a:r>
                      <a:r>
                        <a:rPr lang="ru-RU" sz="1200" dirty="0">
                          <a:effectLst/>
                          <a:latin typeface="Arial" panose="020B0604020202020204" pitchFamily="34" charset="0"/>
                          <a:ea typeface="Times New Roman" panose="02020603050405020304" pitchFamily="18" charset="0"/>
                          <a:cs typeface="Arial" panose="020B0604020202020204" pitchFamily="34" charset="0"/>
                        </a:rPr>
                        <a:t>,145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0,145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5962648"/>
                  </a:ext>
                </a:extLst>
              </a:tr>
              <a:tr h="234000">
                <a:tc>
                  <a:txBody>
                    <a:bodyPr/>
                    <a:lstStyle/>
                    <a:p>
                      <a:pPr algn="l">
                        <a:spcAft>
                          <a:spcPts val="0"/>
                        </a:spcAft>
                      </a:pPr>
                      <a:r>
                        <a:rPr lang="en-US" sz="1200" dirty="0" err="1">
                          <a:effectLst/>
                          <a:latin typeface="Arial" panose="020B0604020202020204" pitchFamily="34" charset="0"/>
                          <a:ea typeface="Times New Roman" panose="02020603050405020304" pitchFamily="18" charset="0"/>
                          <a:cs typeface="Arial" panose="020B0604020202020204" pitchFamily="34" charset="0"/>
                        </a:rPr>
                        <a:t>Sr</a:t>
                      </a:r>
                      <a:r>
                        <a:rPr lang="en-US" sz="1200" dirty="0">
                          <a:effectLst/>
                          <a:latin typeface="Arial" panose="020B0604020202020204" pitchFamily="34" charset="0"/>
                          <a:ea typeface="Times New Roman" panose="02020603050405020304" pitchFamily="18" charset="0"/>
                          <a:cs typeface="Arial" panose="020B0604020202020204" pitchFamily="34" charset="0"/>
                        </a:rPr>
                        <a:t>(NO</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3</a:t>
                      </a:r>
                      <a:r>
                        <a:rPr lang="en-US" sz="1200" dirty="0">
                          <a:effectLst/>
                          <a:latin typeface="Arial" panose="020B0604020202020204" pitchFamily="34" charset="0"/>
                          <a:ea typeface="Times New Roman" panose="02020603050405020304" pitchFamily="18" charset="0"/>
                          <a:cs typeface="Arial" panose="020B0604020202020204" pitchFamily="34" charset="0"/>
                        </a:rPr>
                        <a:t>)</a:t>
                      </a:r>
                      <a:r>
                        <a:rPr lang="ru-RU" sz="1200"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0,241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139631"/>
                  </a:ext>
                </a:extLst>
              </a:tr>
              <a:tr h="234000">
                <a:tc>
                  <a:txBody>
                    <a:bodyPr/>
                    <a:lstStyle/>
                    <a:p>
                      <a:pPr algn="l">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Ni(NO</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3</a:t>
                      </a:r>
                      <a:r>
                        <a:rPr lang="en-US" sz="1200" dirty="0">
                          <a:effectLst/>
                          <a:latin typeface="Arial" panose="020B0604020202020204" pitchFamily="34" charset="0"/>
                          <a:ea typeface="Times New Roman" panose="02020603050405020304" pitchFamily="18" charset="0"/>
                          <a:cs typeface="Arial" panose="020B0604020202020204" pitchFamily="34" charset="0"/>
                        </a:rPr>
                        <a:t>)</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1200" dirty="0">
                          <a:effectLst/>
                          <a:latin typeface="Arial" panose="020B0604020202020204" pitchFamily="34" charset="0"/>
                          <a:ea typeface="Times New Roman" panose="02020603050405020304" pitchFamily="18" charset="0"/>
                          <a:cs typeface="Arial" panose="020B0604020202020204" pitchFamily="34" charset="0"/>
                        </a:rPr>
                        <a:t>×6H</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1200" dirty="0">
                          <a:effectLst/>
                          <a:latin typeface="Arial" panose="020B0604020202020204" pitchFamily="34" charset="0"/>
                          <a:ea typeface="Times New Roman" panose="02020603050405020304" pitchFamily="18" charset="0"/>
                          <a:cs typeface="Arial" panose="020B0604020202020204" pitchFamily="34" charset="0"/>
                        </a:rPr>
                        <a:t>O</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0,495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0,495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077943"/>
                  </a:ext>
                </a:extLst>
              </a:tr>
              <a:tr h="234000">
                <a:tc>
                  <a:txBody>
                    <a:bodyPr/>
                    <a:lstStyle/>
                    <a:p>
                      <a:pPr algn="l">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Co(NO</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3</a:t>
                      </a:r>
                      <a:r>
                        <a:rPr lang="en-US" sz="1200" dirty="0">
                          <a:effectLst/>
                          <a:latin typeface="Arial" panose="020B0604020202020204" pitchFamily="34" charset="0"/>
                          <a:ea typeface="Times New Roman" panose="02020603050405020304" pitchFamily="18" charset="0"/>
                          <a:cs typeface="Arial" panose="020B0604020202020204" pitchFamily="34" charset="0"/>
                        </a:rPr>
                        <a:t>)</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1200" dirty="0">
                          <a:effectLst/>
                          <a:latin typeface="Arial" panose="020B0604020202020204" pitchFamily="34" charset="0"/>
                          <a:ea typeface="Times New Roman" panose="02020603050405020304" pitchFamily="18" charset="0"/>
                          <a:cs typeface="Arial" panose="020B0604020202020204" pitchFamily="34" charset="0"/>
                        </a:rPr>
                        <a:t>×6H</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1200" dirty="0">
                          <a:effectLst/>
                          <a:latin typeface="Arial" panose="020B0604020202020204" pitchFamily="34" charset="0"/>
                          <a:ea typeface="Times New Roman" panose="02020603050405020304" pitchFamily="18" charset="0"/>
                          <a:cs typeface="Arial" panose="020B0604020202020204" pitchFamily="34" charset="0"/>
                        </a:rPr>
                        <a:t>O</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0,494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dirty="0">
                          <a:effectLst/>
                          <a:latin typeface="Arial" panose="020B0604020202020204" pitchFamily="34" charset="0"/>
                          <a:ea typeface="Times New Roman" panose="02020603050405020304" pitchFamily="18" charset="0"/>
                          <a:cs typeface="Arial" panose="020B0604020202020204" pitchFamily="34" charset="0"/>
                        </a:rPr>
                        <a:t>0,494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85258"/>
                  </a:ext>
                </a:extLst>
              </a:tr>
              <a:tr h="234000">
                <a:tc>
                  <a:txBody>
                    <a:bodyPr/>
                    <a:lstStyle/>
                    <a:p>
                      <a:pPr algn="l">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Ba(NO</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3</a:t>
                      </a:r>
                      <a:r>
                        <a:rPr lang="en-US" sz="1200" dirty="0">
                          <a:effectLst/>
                          <a:latin typeface="Arial" panose="020B0604020202020204" pitchFamily="34" charset="0"/>
                          <a:ea typeface="Times New Roman" panose="02020603050405020304" pitchFamily="18" charset="0"/>
                          <a:cs typeface="Arial" panose="020B0604020202020204" pitchFamily="34" charset="0"/>
                        </a:rPr>
                        <a:t>)</a:t>
                      </a:r>
                      <a:r>
                        <a:rPr lang="en-US" sz="1200"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200">
                          <a:effectLst/>
                          <a:latin typeface="Arial" panose="020B0604020202020204" pitchFamily="34" charset="0"/>
                          <a:ea typeface="Times New Roman" panose="02020603050405020304" pitchFamily="18" charset="0"/>
                          <a:cs typeface="Arial" panose="020B0604020202020204" pitchFamily="34" charset="0"/>
                        </a:rPr>
                        <a:t>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8299481"/>
                  </a:ext>
                </a:extLst>
              </a:tr>
            </a:tbl>
          </a:graphicData>
        </a:graphic>
      </p:graphicFrame>
      <p:sp>
        <p:nvSpPr>
          <p:cNvPr id="38" name="TextBox 37"/>
          <p:cNvSpPr txBox="1"/>
          <p:nvPr/>
        </p:nvSpPr>
        <p:spPr>
          <a:xfrm>
            <a:off x="5177281" y="4014065"/>
            <a:ext cx="3877733" cy="338554"/>
          </a:xfrm>
          <a:prstGeom prst="rect">
            <a:avLst/>
          </a:prstGeom>
          <a:noFill/>
        </p:spPr>
        <p:txBody>
          <a:bodyPr wrap="square" rtlCol="0">
            <a:spAutoFit/>
          </a:bodyPr>
          <a:lstStyle/>
          <a:p>
            <a:pPr algn="ctr"/>
            <a:r>
              <a:rPr lang="en-US" sz="1600" dirty="0">
                <a:latin typeface="Arial" panose="020B0604020202020204" pitchFamily="34" charset="0"/>
                <a:ea typeface="Arial Unicode MS" pitchFamily="34" charset="-128"/>
                <a:cs typeface="Arial" panose="020B0604020202020204" pitchFamily="34" charset="0"/>
              </a:rPr>
              <a:t>Solutions for diffusion experiment</a:t>
            </a:r>
            <a:endParaRPr lang="ru-RU" sz="1600" dirty="0">
              <a:latin typeface="Arial" panose="020B0604020202020204" pitchFamily="34" charset="0"/>
              <a:ea typeface="Arial Unicode MS" pitchFamily="34" charset="-128"/>
              <a:cs typeface="Arial" panose="020B0604020202020204" pitchFamily="34" charset="0"/>
            </a:endParaRPr>
          </a:p>
        </p:txBody>
      </p:sp>
      <p:sp>
        <p:nvSpPr>
          <p:cNvPr id="39" name="TextBox 38"/>
          <p:cNvSpPr txBox="1"/>
          <p:nvPr/>
        </p:nvSpPr>
        <p:spPr>
          <a:xfrm>
            <a:off x="135015" y="3834045"/>
            <a:ext cx="4963788" cy="584775"/>
          </a:xfrm>
          <a:prstGeom prst="rect">
            <a:avLst/>
          </a:prstGeom>
          <a:noFill/>
        </p:spPr>
        <p:txBody>
          <a:bodyPr wrap="square" rtlCol="0">
            <a:spAutoFit/>
          </a:bodyPr>
          <a:lstStyle/>
          <a:p>
            <a:pPr algn="ctr"/>
            <a:r>
              <a:rPr lang="en-US" sz="1600" dirty="0">
                <a:latin typeface="Arial" panose="020B0604020202020204" pitchFamily="34" charset="0"/>
                <a:ea typeface="Arial Unicode MS" pitchFamily="34" charset="-128"/>
                <a:cs typeface="Arial" panose="020B0604020202020204" pitchFamily="34" charset="0"/>
              </a:rPr>
              <a:t>Dependence of electrical conductivity on </a:t>
            </a:r>
            <a:r>
              <a:rPr lang="en-US" sz="1600" dirty="0" err="1">
                <a:latin typeface="Arial" panose="020B0604020202020204" pitchFamily="34" charset="0"/>
                <a:ea typeface="Arial Unicode MS" pitchFamily="34" charset="-128"/>
                <a:cs typeface="Arial" panose="020B0604020202020204" pitchFamily="34" charset="0"/>
              </a:rPr>
              <a:t>NaCl</a:t>
            </a:r>
            <a:r>
              <a:rPr lang="en-US" sz="1600" dirty="0">
                <a:latin typeface="Arial" panose="020B0604020202020204" pitchFamily="34" charset="0"/>
                <a:ea typeface="Arial Unicode MS" pitchFamily="34" charset="-128"/>
                <a:cs typeface="Arial" panose="020B0604020202020204" pitchFamily="34" charset="0"/>
              </a:rPr>
              <a:t> concentration and temperature</a:t>
            </a:r>
            <a:endParaRPr lang="ru-RU" sz="1600" dirty="0">
              <a:latin typeface="Arial" panose="020B0604020202020204" pitchFamily="34" charset="0"/>
              <a:ea typeface="Arial Unicode MS" pitchFamily="34" charset="-128"/>
              <a:cs typeface="Arial" panose="020B0604020202020204" pitchFamily="34" charset="0"/>
            </a:endParaRPr>
          </a:p>
        </p:txBody>
      </p:sp>
      <p:cxnSp>
        <p:nvCxnSpPr>
          <p:cNvPr id="40" name="Прямая соединительная линия 39"/>
          <p:cNvCxnSpPr/>
          <p:nvPr/>
        </p:nvCxnSpPr>
        <p:spPr>
          <a:xfrm>
            <a:off x="177999" y="3834045"/>
            <a:ext cx="878419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66266" y="570166"/>
            <a:ext cx="3877733" cy="338554"/>
          </a:xfrm>
          <a:prstGeom prst="rect">
            <a:avLst/>
          </a:prstGeom>
          <a:noFill/>
        </p:spPr>
        <p:txBody>
          <a:bodyPr wrap="square" rtlCol="0">
            <a:spAutoFit/>
          </a:bodyPr>
          <a:lstStyle/>
          <a:p>
            <a:pPr algn="ctr"/>
            <a:r>
              <a:rPr lang="en-US" sz="1600" dirty="0">
                <a:latin typeface="Arial" panose="020B0604020202020204" pitchFamily="34" charset="0"/>
                <a:ea typeface="Arial Unicode MS" pitchFamily="34" charset="-128"/>
                <a:cs typeface="Arial" panose="020B0604020202020204" pitchFamily="34" charset="0"/>
              </a:rPr>
              <a:t>Diffusion experiment</a:t>
            </a:r>
            <a:endParaRPr lang="ru-RU" sz="1600" dirty="0">
              <a:latin typeface="Arial" panose="020B0604020202020204" pitchFamily="34" charset="0"/>
              <a:ea typeface="Arial Unicode MS" pitchFamily="34" charset="-128"/>
              <a:cs typeface="Arial" panose="020B0604020202020204" pitchFamily="34" charset="0"/>
            </a:endParaRPr>
          </a:p>
        </p:txBody>
      </p:sp>
      <p:sp>
        <p:nvSpPr>
          <p:cNvPr id="26" name="Заголовок 1"/>
          <p:cNvSpPr txBox="1">
            <a:spLocks/>
          </p:cNvSpPr>
          <p:nvPr/>
        </p:nvSpPr>
        <p:spPr>
          <a:xfrm rot="10800000" flipV="1">
            <a:off x="785406" y="6546129"/>
            <a:ext cx="1940542" cy="23043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latin typeface="Arial" panose="020B0604020202020204" pitchFamily="34" charset="0"/>
                <a:cs typeface="Arial" panose="020B0604020202020204" pitchFamily="34" charset="0"/>
              </a:rPr>
              <a:t>Concentration</a:t>
            </a:r>
            <a:r>
              <a:rPr lang="ru-RU"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[g/l]</a:t>
            </a:r>
            <a:endParaRPr lang="ru-RU" sz="1400" dirty="0">
              <a:latin typeface="Arial" panose="020B0604020202020204" pitchFamily="34" charset="0"/>
              <a:cs typeface="Arial" panose="020B0604020202020204" pitchFamily="34" charset="0"/>
            </a:endParaRPr>
          </a:p>
        </p:txBody>
      </p:sp>
      <p:sp>
        <p:nvSpPr>
          <p:cNvPr id="27" name="Заголовок 1"/>
          <p:cNvSpPr txBox="1">
            <a:spLocks/>
          </p:cNvSpPr>
          <p:nvPr/>
        </p:nvSpPr>
        <p:spPr>
          <a:xfrm rot="5400000" flipV="1">
            <a:off x="1917945" y="5309141"/>
            <a:ext cx="1940542" cy="23043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latin typeface="Arial" panose="020B0604020202020204" pitchFamily="34" charset="0"/>
                <a:cs typeface="Arial" panose="020B0604020202020204" pitchFamily="34" charset="0"/>
              </a:rPr>
              <a:t>Temperature</a:t>
            </a:r>
            <a:r>
              <a:rPr lang="ru-RU"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[C</a:t>
            </a:r>
            <a:r>
              <a:rPr lang="en-US" sz="1400" dirty="0" smtClean="0">
                <a:latin typeface="Arial" panose="020B0604020202020204" pitchFamily="34" charset="0"/>
                <a:cs typeface="Arial" panose="020B0604020202020204" pitchFamily="34" charset="0"/>
                <a:sym typeface="Symbol" panose="05050102010706020507" pitchFamily="18" charset="2"/>
              </a:rPr>
              <a:t></a:t>
            </a:r>
            <a:r>
              <a:rPr lang="en-US" sz="1400" dirty="0" smtClean="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
        <p:nvSpPr>
          <p:cNvPr id="28" name="Заголовок 1"/>
          <p:cNvSpPr txBox="1">
            <a:spLocks/>
          </p:cNvSpPr>
          <p:nvPr/>
        </p:nvSpPr>
        <p:spPr>
          <a:xfrm rot="5400000" flipV="1">
            <a:off x="-1256867" y="5309140"/>
            <a:ext cx="2780934" cy="23043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smtClean="0">
                <a:latin typeface="Arial" panose="020B0604020202020204" pitchFamily="34" charset="0"/>
                <a:cs typeface="Arial" panose="020B0604020202020204" pitchFamily="34" charset="0"/>
              </a:rPr>
              <a:t>Electrical conductivity</a:t>
            </a:r>
            <a:r>
              <a:rPr lang="ru-RU"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mSm</a:t>
            </a:r>
            <a:r>
              <a:rPr lang="en-US" sz="1200" dirty="0" smtClean="0">
                <a:latin typeface="Arial" panose="020B0604020202020204" pitchFamily="34" charset="0"/>
                <a:cs typeface="Arial" panose="020B0604020202020204" pitchFamily="34" charset="0"/>
              </a:rPr>
              <a:t>/cm]</a:t>
            </a:r>
            <a:endParaRPr lang="ru-RU" sz="1200" dirty="0">
              <a:latin typeface="Arial" panose="020B0604020202020204" pitchFamily="34" charset="0"/>
              <a:cs typeface="Arial" panose="020B0604020202020204" pitchFamily="34" charset="0"/>
            </a:endParaRPr>
          </a:p>
        </p:txBody>
      </p:sp>
      <p:sp>
        <p:nvSpPr>
          <p:cNvPr id="29" name="Заголовок 1"/>
          <p:cNvSpPr txBox="1">
            <a:spLocks/>
          </p:cNvSpPr>
          <p:nvPr/>
        </p:nvSpPr>
        <p:spPr>
          <a:xfrm rot="10800000" flipV="1">
            <a:off x="2846929" y="6546129"/>
            <a:ext cx="2509179" cy="191775"/>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smtClean="0">
                <a:latin typeface="Arial" panose="020B0604020202020204" pitchFamily="34" charset="0"/>
                <a:cs typeface="Arial" panose="020B0604020202020204" pitchFamily="34" charset="0"/>
              </a:rPr>
              <a:t>Electrical conductivity</a:t>
            </a:r>
            <a:r>
              <a:rPr lang="ru-RU"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mSm</a:t>
            </a:r>
            <a:r>
              <a:rPr lang="en-US" sz="1200" dirty="0" smtClean="0">
                <a:latin typeface="Arial" panose="020B0604020202020204" pitchFamily="34" charset="0"/>
                <a:cs typeface="Arial" panose="020B0604020202020204" pitchFamily="34" charset="0"/>
              </a:rPr>
              <a:t>/cm]</a:t>
            </a:r>
            <a:endParaRPr lang="ru-R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49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5623"/>
            <a:ext cx="9144000"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ea typeface="Arial Unicode MS" pitchFamily="34" charset="-128"/>
                <a:cs typeface="Segoe UI Semilight" panose="020B0402040204020203" pitchFamily="34" charset="0"/>
              </a:rPr>
              <a:t>Conductivity curve processing</a:t>
            </a:r>
            <a:endParaRPr lang="ru-RU" sz="2800" dirty="0">
              <a:latin typeface="Segoe UI Semilight" panose="020B0402040204020203" pitchFamily="34" charset="0"/>
              <a:ea typeface="Arial Unicode MS" pitchFamily="34" charset="-128"/>
              <a:cs typeface="Segoe UI Semilight" panose="020B0402040204020203" pitchFamily="34" charset="0"/>
            </a:endParaRPr>
          </a:p>
        </p:txBody>
      </p:sp>
      <p:sp>
        <p:nvSpPr>
          <p:cNvPr id="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Заголовок 1"/>
          <p:cNvSpPr txBox="1">
            <a:spLocks/>
          </p:cNvSpPr>
          <p:nvPr/>
        </p:nvSpPr>
        <p:spPr>
          <a:xfrm>
            <a:off x="386534" y="3248979"/>
            <a:ext cx="8415935" cy="9901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Concentration </a:t>
            </a:r>
            <a:r>
              <a:rPr lang="en-US" sz="2800" dirty="0" smtClean="0">
                <a:latin typeface="Segoe UI Semilight" panose="020B0402040204020203" pitchFamily="34" charset="0"/>
                <a:cs typeface="Segoe UI Semilight" panose="020B0402040204020203" pitchFamily="34" charset="0"/>
              </a:rPr>
              <a:t>distribution of </a:t>
            </a:r>
            <a:r>
              <a:rPr lang="en-US" sz="2800" dirty="0" smtClean="0">
                <a:latin typeface="Times New Roman" panose="02020603050405020304" pitchFamily="18" charset="0"/>
                <a:cs typeface="Times New Roman" panose="02020603050405020304" pitchFamily="18" charset="0"/>
              </a:rPr>
              <a:t>Ni</a:t>
            </a:r>
            <a:r>
              <a:rPr lang="en-US" sz="2800" baseline="30000" dirty="0" smtClean="0">
                <a:latin typeface="Times New Roman" panose="02020603050405020304" pitchFamily="18" charset="0"/>
                <a:cs typeface="Times New Roman" panose="02020603050405020304" pitchFamily="18" charset="0"/>
              </a:rPr>
              <a:t>2</a:t>
            </a:r>
            <a:r>
              <a:rPr lang="en-US" sz="2800" baseline="30000" dirty="0" smtClean="0">
                <a:latin typeface="Segoe UI Semilight" panose="020B0402040204020203" pitchFamily="34" charset="0"/>
                <a:cs typeface="Segoe UI Semilight" panose="020B0402040204020203" pitchFamily="34" charset="0"/>
              </a:rPr>
              <a:t>+</a:t>
            </a:r>
            <a:r>
              <a:rPr lang="ru-RU" sz="2800" dirty="0" smtClean="0">
                <a:latin typeface="Segoe UI Semilight" panose="020B0402040204020203" pitchFamily="34" charset="0"/>
                <a:cs typeface="Segoe UI Semilight" panose="020B0402040204020203" pitchFamily="34" charset="0"/>
              </a:rPr>
              <a:t>, </a:t>
            </a:r>
            <a:r>
              <a:rPr lang="en-US" sz="2800" dirty="0" smtClean="0">
                <a:latin typeface="Times New Roman" panose="02020603050405020304" pitchFamily="18" charset="0"/>
                <a:cs typeface="Times New Roman" panose="02020603050405020304" pitchFamily="18" charset="0"/>
              </a:rPr>
              <a:t>Co</a:t>
            </a:r>
            <a:r>
              <a:rPr lang="en-US" sz="2800" baseline="30000" dirty="0" smtClean="0">
                <a:latin typeface="Times New Roman" panose="02020603050405020304" pitchFamily="18" charset="0"/>
                <a:cs typeface="Times New Roman" panose="02020603050405020304" pitchFamily="18" charset="0"/>
              </a:rPr>
              <a:t>2</a:t>
            </a:r>
            <a:r>
              <a:rPr lang="en-US" sz="2800" baseline="30000" dirty="0" smtClean="0">
                <a:latin typeface="Segoe UI Semilight" panose="020B0402040204020203" pitchFamily="34" charset="0"/>
                <a:cs typeface="Segoe UI Semilight" panose="020B0402040204020203" pitchFamily="34" charset="0"/>
              </a:rPr>
              <a:t>+</a:t>
            </a:r>
            <a:r>
              <a:rPr lang="ru-RU" sz="2800" dirty="0" smtClean="0">
                <a:latin typeface="Segoe UI Semilight" panose="020B0402040204020203" pitchFamily="34" charset="0"/>
                <a:cs typeface="Segoe UI Semilight" panose="020B0402040204020203" pitchFamily="34" charset="0"/>
              </a:rPr>
              <a:t>, </a:t>
            </a:r>
            <a:r>
              <a:rPr lang="en-US" sz="2800" dirty="0" smtClean="0">
                <a:latin typeface="Times New Roman" panose="02020603050405020304" pitchFamily="18" charset="0"/>
                <a:cs typeface="Times New Roman" panose="02020603050405020304" pitchFamily="18" charset="0"/>
              </a:rPr>
              <a:t>Sr</a:t>
            </a:r>
            <a:r>
              <a:rPr lang="en-US" sz="2800" baseline="30000" dirty="0" smtClean="0">
                <a:latin typeface="Times New Roman" panose="02020603050405020304" pitchFamily="18" charset="0"/>
                <a:cs typeface="Times New Roman" panose="02020603050405020304" pitchFamily="18" charset="0"/>
              </a:rPr>
              <a:t>2</a:t>
            </a:r>
            <a:r>
              <a:rPr lang="en-US" sz="2800" baseline="30000" dirty="0" smtClean="0">
                <a:latin typeface="Segoe UI Semilight" panose="020B0402040204020203" pitchFamily="34" charset="0"/>
                <a:cs typeface="Segoe UI Semilight" panose="020B0402040204020203" pitchFamily="34" charset="0"/>
              </a:rPr>
              <a:t>+</a:t>
            </a:r>
            <a:r>
              <a:rPr lang="ru-RU" sz="2800" dirty="0" smtClean="0">
                <a:latin typeface="Segoe UI Semilight" panose="020B0402040204020203" pitchFamily="34" charset="0"/>
                <a:cs typeface="Segoe UI Semilight" panose="020B0402040204020203" pitchFamily="34" charset="0"/>
              </a:rPr>
              <a:t>, </a:t>
            </a:r>
            <a:r>
              <a:rPr lang="en-US" sz="2800" dirty="0" smtClean="0">
                <a:latin typeface="Times New Roman" panose="02020603050405020304" pitchFamily="18" charset="0"/>
                <a:cs typeface="Times New Roman" panose="02020603050405020304" pitchFamily="18" charset="0"/>
              </a:rPr>
              <a:t>Cs</a:t>
            </a:r>
            <a:r>
              <a:rPr lang="en-US" sz="2800" baseline="30000" dirty="0" smtClean="0">
                <a:latin typeface="Segoe UI Semilight" panose="020B0402040204020203" pitchFamily="34" charset="0"/>
                <a:cs typeface="Segoe UI Semilight" panose="020B0402040204020203" pitchFamily="34" charset="0"/>
              </a:rPr>
              <a:t>+</a:t>
            </a:r>
            <a:r>
              <a:rPr lang="en-US" sz="2800" dirty="0" smtClean="0">
                <a:latin typeface="Segoe UI Semilight" panose="020B0402040204020203" pitchFamily="34" charset="0"/>
                <a:cs typeface="Segoe UI Semilight" panose="020B0402040204020203" pitchFamily="34" charset="0"/>
              </a:rPr>
              <a:t>, </a:t>
            </a:r>
            <a:r>
              <a:rPr lang="en-US" sz="2800" dirty="0" smtClean="0">
                <a:latin typeface="Times New Roman" panose="02020603050405020304" pitchFamily="18" charset="0"/>
                <a:cs typeface="Times New Roman" panose="02020603050405020304" pitchFamily="18" charset="0"/>
              </a:rPr>
              <a:t>Ba</a:t>
            </a:r>
            <a:r>
              <a:rPr lang="en-US" sz="2800" baseline="30000" dirty="0" smtClean="0">
                <a:latin typeface="Times New Roman" panose="02020603050405020304" pitchFamily="18" charset="0"/>
                <a:cs typeface="Times New Roman" panose="02020603050405020304" pitchFamily="18" charset="0"/>
              </a:rPr>
              <a:t>2+</a:t>
            </a:r>
            <a:r>
              <a:rPr lang="ru-RU" sz="2800" baseline="30000" dirty="0" smtClean="0">
                <a:latin typeface="Times New Roman" panose="02020603050405020304" pitchFamily="18" charset="0"/>
                <a:cs typeface="Times New Roman" panose="02020603050405020304" pitchFamily="18" charset="0"/>
              </a:rPr>
              <a:t> </a:t>
            </a:r>
            <a:r>
              <a:rPr lang="en-US" sz="2800" baseline="30000" dirty="0">
                <a:latin typeface="Times New Roman" panose="02020603050405020304" pitchFamily="18" charset="0"/>
                <a:cs typeface="Times New Roman" panose="02020603050405020304" pitchFamily="18" charset="0"/>
              </a:rPr>
              <a:t> </a:t>
            </a:r>
            <a:r>
              <a:rPr lang="en-US" sz="2800" dirty="0" smtClean="0">
                <a:latin typeface="Segoe UI Semilight" panose="020B0402040204020203" pitchFamily="34" charset="0"/>
                <a:cs typeface="Segoe UI Semilight" panose="020B0402040204020203" pitchFamily="34" charset="0"/>
              </a:rPr>
              <a:t>by sample length</a:t>
            </a:r>
            <a:endParaRPr lang="ru-RU" sz="2800" dirty="0">
              <a:latin typeface="Segoe UI Semilight" panose="020B0402040204020203" pitchFamily="34" charset="0"/>
              <a:cs typeface="Segoe UI Semilight" panose="020B0402040204020203" pitchFamily="34" charset="0"/>
            </a:endParaRPr>
          </a:p>
        </p:txBody>
      </p:sp>
      <p:cxnSp>
        <p:nvCxnSpPr>
          <p:cNvPr id="33" name="Прямая соединительная линия 32"/>
          <p:cNvCxnSpPr/>
          <p:nvPr/>
        </p:nvCxnSpPr>
        <p:spPr>
          <a:xfrm>
            <a:off x="972000" y="3248980"/>
            <a:ext cx="720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085" y="4239090"/>
            <a:ext cx="7291915" cy="252000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221" y="615239"/>
            <a:ext cx="3108229" cy="2520000"/>
          </a:xfrm>
          <a:prstGeom prst="rect">
            <a:avLst/>
          </a:prstGeom>
        </p:spPr>
      </p:pic>
      <p:sp>
        <p:nvSpPr>
          <p:cNvPr id="14" name="Заголовок 1"/>
          <p:cNvSpPr txBox="1">
            <a:spLocks/>
          </p:cNvSpPr>
          <p:nvPr/>
        </p:nvSpPr>
        <p:spPr>
          <a:xfrm>
            <a:off x="298630" y="728700"/>
            <a:ext cx="5173470" cy="229307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ru-RU" sz="1800" dirty="0" smtClean="0">
                <a:latin typeface="Segoe UI Semilight" panose="020B0402040204020203" pitchFamily="34" charset="0"/>
                <a:ea typeface="Arial Unicode MS" pitchFamily="34" charset="-128"/>
                <a:cs typeface="Segoe UI Semilight" panose="020B0402040204020203" pitchFamily="34" charset="0"/>
              </a:rPr>
              <a:t>1. </a:t>
            </a:r>
            <a:r>
              <a:rPr lang="en-US" sz="1800" dirty="0">
                <a:latin typeface="Segoe UI Semilight" panose="020B0402040204020203" pitchFamily="34" charset="0"/>
                <a:ea typeface="Arial Unicode MS" pitchFamily="34" charset="-128"/>
                <a:cs typeface="Segoe UI Semilight" panose="020B0402040204020203" pitchFamily="34" charset="0"/>
              </a:rPr>
              <a:t>The experiment time is 247 </a:t>
            </a:r>
            <a:r>
              <a:rPr lang="en-US" sz="1800" dirty="0" smtClean="0">
                <a:latin typeface="Segoe UI Semilight" panose="020B0402040204020203" pitchFamily="34" charset="0"/>
                <a:ea typeface="Arial Unicode MS" pitchFamily="34" charset="-128"/>
                <a:cs typeface="Segoe UI Semilight" panose="020B0402040204020203" pitchFamily="34" charset="0"/>
              </a:rPr>
              <a:t>days</a:t>
            </a:r>
            <a:r>
              <a:rPr lang="ru-RU" sz="1800" dirty="0" smtClean="0">
                <a:latin typeface="Segoe UI Semilight" panose="020B0402040204020203" pitchFamily="34" charset="0"/>
                <a:ea typeface="Arial Unicode MS" pitchFamily="34" charset="-128"/>
                <a:cs typeface="Segoe UI Semilight" panose="020B0402040204020203" pitchFamily="34" charset="0"/>
              </a:rPr>
              <a:t> </a:t>
            </a:r>
          </a:p>
          <a:p>
            <a:pPr algn="l">
              <a:lnSpc>
                <a:spcPct val="150000"/>
              </a:lnSpc>
            </a:pPr>
            <a:r>
              <a:rPr lang="ru-RU" sz="1800" dirty="0" smtClean="0">
                <a:latin typeface="Segoe UI Semilight" panose="020B0402040204020203" pitchFamily="34" charset="0"/>
                <a:ea typeface="Arial Unicode MS" pitchFamily="34" charset="-128"/>
                <a:cs typeface="Segoe UI Semilight" panose="020B0402040204020203" pitchFamily="34" charset="0"/>
              </a:rPr>
              <a:t>2. </a:t>
            </a:r>
            <a:r>
              <a:rPr lang="en-US" sz="1800" dirty="0">
                <a:latin typeface="Segoe UI Semilight" panose="020B0402040204020203" pitchFamily="34" charset="0"/>
                <a:ea typeface="Arial Unicode MS" pitchFamily="34" charset="-128"/>
                <a:cs typeface="Segoe UI Semilight" panose="020B0402040204020203" pitchFamily="34" charset="0"/>
              </a:rPr>
              <a:t>Conductivity data </a:t>
            </a:r>
            <a:r>
              <a:rPr lang="en-US" sz="1800" dirty="0" smtClean="0">
                <a:latin typeface="Segoe UI Semilight" panose="020B0402040204020203" pitchFamily="34" charset="0"/>
                <a:ea typeface="Arial Unicode MS" pitchFamily="34" charset="-128"/>
                <a:cs typeface="Segoe UI Semilight" panose="020B0402040204020203" pitchFamily="34" charset="0"/>
              </a:rPr>
              <a:t>from </a:t>
            </a:r>
            <a:r>
              <a:rPr lang="en-US" sz="1800" dirty="0">
                <a:latin typeface="Segoe UI Semilight" panose="020B0402040204020203" pitchFamily="34" charset="0"/>
                <a:ea typeface="Arial Unicode MS" pitchFamily="34" charset="-128"/>
                <a:cs typeface="Segoe UI Semilight" panose="020B0402040204020203" pitchFamily="34" charset="0"/>
              </a:rPr>
              <a:t>18 </a:t>
            </a:r>
            <a:r>
              <a:rPr lang="en-US" sz="1800" dirty="0" smtClean="0">
                <a:latin typeface="Segoe UI Semilight" panose="020B0402040204020203" pitchFamily="34" charset="0"/>
                <a:ea typeface="Arial Unicode MS" pitchFamily="34" charset="-128"/>
                <a:cs typeface="Segoe UI Semilight" panose="020B0402040204020203" pitchFamily="34" charset="0"/>
              </a:rPr>
              <a:t>sensors</a:t>
            </a:r>
          </a:p>
          <a:p>
            <a:pPr algn="l">
              <a:lnSpc>
                <a:spcPct val="150000"/>
              </a:lnSpc>
            </a:pPr>
            <a:r>
              <a:rPr lang="ru-RU" sz="1800" dirty="0" smtClean="0">
                <a:latin typeface="Segoe UI Semilight" panose="020B0402040204020203" pitchFamily="34" charset="0"/>
                <a:ea typeface="Arial Unicode MS" pitchFamily="34" charset="-128"/>
                <a:cs typeface="Segoe UI Semilight" panose="020B0402040204020203" pitchFamily="34" charset="0"/>
              </a:rPr>
              <a:t>3. </a:t>
            </a:r>
            <a:r>
              <a:rPr lang="en-US" sz="1800" dirty="0">
                <a:latin typeface="Segoe UI Semilight" panose="020B0402040204020203" pitchFamily="34" charset="0"/>
                <a:ea typeface="Arial Unicode MS" pitchFamily="34" charset="-128"/>
                <a:cs typeface="Segoe UI Semilight" panose="020B0402040204020203" pitchFamily="34" charset="0"/>
              </a:rPr>
              <a:t>Lab temperature change </a:t>
            </a:r>
            <a:r>
              <a:rPr lang="en-US" sz="1800" dirty="0" smtClean="0">
                <a:latin typeface="Segoe UI Semilight" panose="020B0402040204020203" pitchFamily="34" charset="0"/>
                <a:ea typeface="Arial Unicode MS" pitchFamily="34" charset="-128"/>
                <a:cs typeface="Segoe UI Semilight" panose="020B0402040204020203" pitchFamily="34" charset="0"/>
              </a:rPr>
              <a:t>monitoring</a:t>
            </a:r>
          </a:p>
          <a:p>
            <a:pPr algn="l">
              <a:lnSpc>
                <a:spcPct val="150000"/>
              </a:lnSpc>
            </a:pPr>
            <a:r>
              <a:rPr lang="ru-RU" sz="1800" dirty="0" smtClean="0">
                <a:latin typeface="Segoe UI Semilight" panose="020B0402040204020203" pitchFamily="34" charset="0"/>
                <a:ea typeface="Arial Unicode MS" pitchFamily="34" charset="-128"/>
                <a:cs typeface="Segoe UI Semilight" panose="020B0402040204020203" pitchFamily="34" charset="0"/>
              </a:rPr>
              <a:t>4. </a:t>
            </a:r>
            <a:r>
              <a:rPr lang="en-US" sz="1800" dirty="0">
                <a:latin typeface="Segoe UI Semilight" panose="020B0402040204020203" pitchFamily="34" charset="0"/>
                <a:ea typeface="Arial Unicode MS" pitchFamily="34" charset="-128"/>
                <a:cs typeface="Segoe UI Semilight" panose="020B0402040204020203" pitchFamily="34" charset="0"/>
              </a:rPr>
              <a:t>Fixed distribution of a </a:t>
            </a:r>
            <a:r>
              <a:rPr lang="en-US" sz="1800" dirty="0" smtClean="0">
                <a:latin typeface="Segoe UI Semilight" panose="020B0402040204020203" pitchFamily="34" charset="0"/>
                <a:ea typeface="Arial Unicode MS" pitchFamily="34" charset="-128"/>
                <a:cs typeface="Segoe UI Semilight" panose="020B0402040204020203" pitchFamily="34" charset="0"/>
              </a:rPr>
              <a:t>non-</a:t>
            </a:r>
            <a:r>
              <a:rPr lang="en-US" sz="1800" dirty="0" err="1" smtClean="0">
                <a:latin typeface="Segoe UI Semilight" panose="020B0402040204020203" pitchFamily="34" charset="0"/>
                <a:ea typeface="Arial Unicode MS" pitchFamily="34" charset="-128"/>
                <a:cs typeface="Segoe UI Semilight" panose="020B0402040204020203" pitchFamily="34" charset="0"/>
              </a:rPr>
              <a:t>sorbing</a:t>
            </a:r>
            <a:r>
              <a:rPr lang="en-US" sz="1800" dirty="0" smtClean="0">
                <a:latin typeface="Segoe UI Semilight" panose="020B0402040204020203" pitchFamily="34" charset="0"/>
                <a:ea typeface="Arial Unicode MS" pitchFamily="34" charset="-128"/>
                <a:cs typeface="Segoe UI Semilight" panose="020B0402040204020203" pitchFamily="34" charset="0"/>
              </a:rPr>
              <a:t> Na</a:t>
            </a:r>
            <a:r>
              <a:rPr lang="en-US" sz="1800" baseline="30000" dirty="0" smtClean="0">
                <a:latin typeface="Segoe UI Semilight" panose="020B0402040204020203" pitchFamily="34" charset="0"/>
                <a:ea typeface="Arial Unicode MS" pitchFamily="34" charset="-128"/>
                <a:cs typeface="Segoe UI Semilight" panose="020B0402040204020203" pitchFamily="34" charset="0"/>
              </a:rPr>
              <a:t>+</a:t>
            </a:r>
            <a:r>
              <a:rPr lang="en-US" sz="1800" dirty="0" smtClean="0">
                <a:latin typeface="Segoe UI Semilight" panose="020B0402040204020203" pitchFamily="34" charset="0"/>
                <a:ea typeface="Arial Unicode MS" pitchFamily="34" charset="-128"/>
                <a:cs typeface="Segoe UI Semilight" panose="020B0402040204020203" pitchFamily="34" charset="0"/>
              </a:rPr>
              <a:t> </a:t>
            </a:r>
            <a:r>
              <a:rPr lang="en-US" sz="1800" dirty="0">
                <a:latin typeface="Segoe UI Semilight" panose="020B0402040204020203" pitchFamily="34" charset="0"/>
                <a:ea typeface="Arial Unicode MS" pitchFamily="34" charset="-128"/>
                <a:cs typeface="Segoe UI Semilight" panose="020B0402040204020203" pitchFamily="34" charset="0"/>
              </a:rPr>
              <a:t>is obtained</a:t>
            </a:r>
            <a:endParaRPr lang="ru-RU" sz="1800" b="1" dirty="0" smtClean="0">
              <a:latin typeface="Segoe UI Semilight" panose="020B0402040204020203" pitchFamily="34" charset="0"/>
              <a:ea typeface="Arial Unicode MS" pitchFamily="34" charset="-128"/>
              <a:cs typeface="Segoe UI Semilight" panose="020B0402040204020203" pitchFamily="34" charset="0"/>
            </a:endParaRPr>
          </a:p>
        </p:txBody>
      </p:sp>
      <p:sp>
        <p:nvSpPr>
          <p:cNvPr id="17" name="TextBox 16"/>
          <p:cNvSpPr txBox="1"/>
          <p:nvPr/>
        </p:nvSpPr>
        <p:spPr>
          <a:xfrm>
            <a:off x="2174938" y="4510997"/>
            <a:ext cx="1050288" cy="338554"/>
          </a:xfrm>
          <a:prstGeom prst="rect">
            <a:avLst/>
          </a:prstGeom>
          <a:solidFill>
            <a:schemeClr val="bg1"/>
          </a:solidFill>
        </p:spPr>
        <p:txBody>
          <a:bodyPr wrap="none" rtlCol="0">
            <a:spAutoFit/>
          </a:bodyPr>
          <a:lstStyle/>
          <a:p>
            <a:r>
              <a:rPr lang="en-US" sz="1600" dirty="0" smtClean="0">
                <a:latin typeface="Arial" panose="020B0604020202020204" pitchFamily="34" charset="0"/>
                <a:cs typeface="Arial" panose="020B0604020202020204" pitchFamily="34" charset="0"/>
              </a:rPr>
              <a:t>Sample</a:t>
            </a:r>
            <a:r>
              <a:rPr lang="ru-RU" sz="1600" dirty="0" smtClean="0">
                <a:latin typeface="Arial" panose="020B0604020202020204" pitchFamily="34" charset="0"/>
                <a:cs typeface="Arial" panose="020B0604020202020204" pitchFamily="34" charset="0"/>
              </a:rPr>
              <a:t> 1</a:t>
            </a:r>
            <a:endParaRPr lang="ru-RU" sz="1600" dirty="0">
              <a:latin typeface="Arial" panose="020B0604020202020204" pitchFamily="34" charset="0"/>
              <a:cs typeface="Arial" panose="020B0604020202020204" pitchFamily="34" charset="0"/>
            </a:endParaRPr>
          </a:p>
        </p:txBody>
      </p:sp>
      <p:sp>
        <p:nvSpPr>
          <p:cNvPr id="20" name="TextBox 19"/>
          <p:cNvSpPr txBox="1"/>
          <p:nvPr/>
        </p:nvSpPr>
        <p:spPr>
          <a:xfrm>
            <a:off x="4425188" y="4510997"/>
            <a:ext cx="1050288" cy="338554"/>
          </a:xfrm>
          <a:prstGeom prst="rect">
            <a:avLst/>
          </a:prstGeom>
          <a:solidFill>
            <a:schemeClr val="bg1"/>
          </a:solidFill>
        </p:spPr>
        <p:txBody>
          <a:bodyPr wrap="none" rtlCol="0">
            <a:spAutoFit/>
          </a:bodyPr>
          <a:lstStyle/>
          <a:p>
            <a:r>
              <a:rPr lang="en-US" sz="1600" dirty="0" smtClean="0">
                <a:latin typeface="Arial" panose="020B0604020202020204" pitchFamily="34" charset="0"/>
                <a:cs typeface="Arial" panose="020B0604020202020204" pitchFamily="34" charset="0"/>
              </a:rPr>
              <a:t>Sample</a:t>
            </a:r>
            <a:r>
              <a:rPr lang="ru-RU" sz="1600" dirty="0" smtClean="0">
                <a:latin typeface="Arial" panose="020B0604020202020204" pitchFamily="34" charset="0"/>
                <a:cs typeface="Arial" panose="020B0604020202020204" pitchFamily="34" charset="0"/>
              </a:rPr>
              <a:t> 1</a:t>
            </a:r>
            <a:endParaRPr lang="ru-RU" sz="1600" dirty="0">
              <a:latin typeface="Arial" panose="020B0604020202020204" pitchFamily="34" charset="0"/>
              <a:cs typeface="Arial" panose="020B0604020202020204" pitchFamily="34" charset="0"/>
            </a:endParaRPr>
          </a:p>
        </p:txBody>
      </p:sp>
      <p:sp>
        <p:nvSpPr>
          <p:cNvPr id="21" name="TextBox 20"/>
          <p:cNvSpPr txBox="1"/>
          <p:nvPr/>
        </p:nvSpPr>
        <p:spPr>
          <a:xfrm>
            <a:off x="6732240" y="4510997"/>
            <a:ext cx="1050288" cy="338554"/>
          </a:xfrm>
          <a:prstGeom prst="rect">
            <a:avLst/>
          </a:prstGeom>
          <a:solidFill>
            <a:schemeClr val="bg1"/>
          </a:solidFill>
        </p:spPr>
        <p:txBody>
          <a:bodyPr wrap="none" rtlCol="0">
            <a:spAutoFit/>
          </a:bodyPr>
          <a:lstStyle/>
          <a:p>
            <a:r>
              <a:rPr lang="en-US" sz="1600" dirty="0" smtClean="0">
                <a:latin typeface="Arial" panose="020B0604020202020204" pitchFamily="34" charset="0"/>
                <a:cs typeface="Arial" panose="020B0604020202020204" pitchFamily="34" charset="0"/>
              </a:rPr>
              <a:t>Sample</a:t>
            </a:r>
            <a:r>
              <a:rPr lang="ru-RU" sz="1600" dirty="0" smtClean="0">
                <a:latin typeface="Arial" panose="020B0604020202020204" pitchFamily="34" charset="0"/>
                <a:cs typeface="Arial" panose="020B0604020202020204" pitchFamily="34" charset="0"/>
              </a:rPr>
              <a:t> 1</a:t>
            </a:r>
            <a:endParaRPr lang="ru-RU" sz="1600" dirty="0">
              <a:latin typeface="Arial" panose="020B0604020202020204" pitchFamily="34" charset="0"/>
              <a:cs typeface="Arial" panose="020B0604020202020204" pitchFamily="34" charset="0"/>
            </a:endParaRPr>
          </a:p>
        </p:txBody>
      </p:sp>
      <p:sp>
        <p:nvSpPr>
          <p:cNvPr id="5" name="Прямоугольник 4"/>
          <p:cNvSpPr/>
          <p:nvPr/>
        </p:nvSpPr>
        <p:spPr>
          <a:xfrm>
            <a:off x="6912260" y="2348880"/>
            <a:ext cx="585065" cy="135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Заголовок 1"/>
          <p:cNvSpPr txBox="1">
            <a:spLocks/>
          </p:cNvSpPr>
          <p:nvPr/>
        </p:nvSpPr>
        <p:spPr>
          <a:xfrm rot="10800000" flipV="1">
            <a:off x="1511660" y="6558806"/>
            <a:ext cx="1888170" cy="29157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Distance</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[m]</a:t>
            </a:r>
            <a:endParaRPr lang="ru-RU" sz="1800" dirty="0">
              <a:latin typeface="Arial" panose="020B0604020202020204" pitchFamily="34" charset="0"/>
              <a:cs typeface="Arial" panose="020B0604020202020204" pitchFamily="34" charset="0"/>
            </a:endParaRPr>
          </a:p>
        </p:txBody>
      </p:sp>
      <p:sp>
        <p:nvSpPr>
          <p:cNvPr id="16" name="Заголовок 1"/>
          <p:cNvSpPr txBox="1">
            <a:spLocks/>
          </p:cNvSpPr>
          <p:nvPr/>
        </p:nvSpPr>
        <p:spPr>
          <a:xfrm rot="5400000" flipV="1">
            <a:off x="-67036" y="5120674"/>
            <a:ext cx="1940542" cy="35739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Concentration</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19" name="Заголовок 1"/>
          <p:cNvSpPr txBox="1">
            <a:spLocks/>
          </p:cNvSpPr>
          <p:nvPr/>
        </p:nvSpPr>
        <p:spPr>
          <a:xfrm rot="10800000" flipV="1">
            <a:off x="3883166" y="6558806"/>
            <a:ext cx="1888170" cy="29157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Distance</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[m]</a:t>
            </a:r>
            <a:endParaRPr lang="ru-RU" sz="1800" dirty="0">
              <a:latin typeface="Arial" panose="020B0604020202020204" pitchFamily="34" charset="0"/>
              <a:cs typeface="Arial" panose="020B0604020202020204" pitchFamily="34" charset="0"/>
            </a:endParaRPr>
          </a:p>
        </p:txBody>
      </p:sp>
      <p:sp>
        <p:nvSpPr>
          <p:cNvPr id="22" name="Заголовок 1"/>
          <p:cNvSpPr txBox="1">
            <a:spLocks/>
          </p:cNvSpPr>
          <p:nvPr/>
        </p:nvSpPr>
        <p:spPr>
          <a:xfrm rot="10800000" flipV="1">
            <a:off x="6124250" y="6558806"/>
            <a:ext cx="1888170" cy="29157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Distance</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[m]</a:t>
            </a:r>
            <a:endParaRPr lang="ru-RU" sz="1800" dirty="0">
              <a:latin typeface="Arial" panose="020B0604020202020204" pitchFamily="34" charset="0"/>
              <a:cs typeface="Arial" panose="020B0604020202020204" pitchFamily="34" charset="0"/>
            </a:endParaRPr>
          </a:p>
        </p:txBody>
      </p:sp>
      <p:sp>
        <p:nvSpPr>
          <p:cNvPr id="24" name="TextBox 23"/>
          <p:cNvSpPr txBox="1"/>
          <p:nvPr/>
        </p:nvSpPr>
        <p:spPr>
          <a:xfrm>
            <a:off x="6906099" y="1945867"/>
            <a:ext cx="1626341" cy="430887"/>
          </a:xfrm>
          <a:prstGeom prst="rect">
            <a:avLst/>
          </a:prstGeom>
          <a:solidFill>
            <a:schemeClr val="bg1"/>
          </a:solidFill>
        </p:spPr>
        <p:txBody>
          <a:bodyPr wrap="square" rtlCol="0">
            <a:spAutoFit/>
          </a:bodyPr>
          <a:lstStyle/>
          <a:p>
            <a:r>
              <a:rPr lang="en-US" sz="1050" dirty="0">
                <a:latin typeface="Arial" panose="020B0604020202020204" pitchFamily="34" charset="0"/>
                <a:cs typeface="Arial" panose="020B0604020202020204" pitchFamily="34" charset="0"/>
              </a:rPr>
              <a:t>Temperature compensated data</a:t>
            </a:r>
            <a:endParaRPr lang="ru-RU" sz="1050" dirty="0">
              <a:latin typeface="Arial" panose="020B0604020202020204" pitchFamily="34" charset="0"/>
              <a:cs typeface="Arial" panose="020B0604020202020204" pitchFamily="34" charset="0"/>
            </a:endParaRPr>
          </a:p>
        </p:txBody>
      </p:sp>
      <p:sp>
        <p:nvSpPr>
          <p:cNvPr id="23" name="TextBox 22"/>
          <p:cNvSpPr txBox="1"/>
          <p:nvPr/>
        </p:nvSpPr>
        <p:spPr>
          <a:xfrm>
            <a:off x="6906099" y="1752065"/>
            <a:ext cx="591226" cy="261610"/>
          </a:xfrm>
          <a:prstGeom prst="rect">
            <a:avLst/>
          </a:prstGeom>
          <a:solidFill>
            <a:schemeClr val="bg1"/>
          </a:solidFill>
        </p:spPr>
        <p:txBody>
          <a:bodyPr wrap="square" rtlCol="0">
            <a:spAutoFit/>
          </a:bodyPr>
          <a:lstStyle/>
          <a:p>
            <a:r>
              <a:rPr lang="en-US" sz="1100" dirty="0" smtClean="0">
                <a:latin typeface="Arial" panose="020B0604020202020204" pitchFamily="34" charset="0"/>
                <a:cs typeface="Arial" panose="020B0604020202020204" pitchFamily="34" charset="0"/>
              </a:rPr>
              <a:t>Data</a:t>
            </a:r>
            <a:endParaRPr lang="ru-RU" sz="1100" dirty="0">
              <a:latin typeface="Arial" panose="020B0604020202020204" pitchFamily="34" charset="0"/>
              <a:cs typeface="Arial" panose="020B0604020202020204" pitchFamily="34" charset="0"/>
            </a:endParaRPr>
          </a:p>
        </p:txBody>
      </p:sp>
      <p:sp>
        <p:nvSpPr>
          <p:cNvPr id="2" name="TextBox 1"/>
          <p:cNvSpPr txBox="1"/>
          <p:nvPr/>
        </p:nvSpPr>
        <p:spPr>
          <a:xfrm>
            <a:off x="6904020" y="2285582"/>
            <a:ext cx="56938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M</a:t>
            </a:r>
            <a:r>
              <a:rPr lang="en-US" sz="1100" dirty="0" smtClean="0">
                <a:latin typeface="Arial" panose="020B0604020202020204" pitchFamily="34" charset="0"/>
                <a:cs typeface="Arial" panose="020B0604020202020204" pitchFamily="34" charset="0"/>
              </a:rPr>
              <a:t>odel</a:t>
            </a:r>
            <a:endParaRPr lang="ru-RU" sz="1100" dirty="0">
              <a:latin typeface="Arial" panose="020B0604020202020204" pitchFamily="34" charset="0"/>
              <a:cs typeface="Arial" panose="020B0604020202020204" pitchFamily="34" charset="0"/>
            </a:endParaRPr>
          </a:p>
        </p:txBody>
      </p:sp>
      <p:sp>
        <p:nvSpPr>
          <p:cNvPr id="25" name="Заголовок 1"/>
          <p:cNvSpPr txBox="1">
            <a:spLocks/>
          </p:cNvSpPr>
          <p:nvPr/>
        </p:nvSpPr>
        <p:spPr>
          <a:xfrm rot="5400000" flipV="1">
            <a:off x="4617456" y="1525001"/>
            <a:ext cx="1940542" cy="35739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Concentration</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26" name="Заголовок 1"/>
          <p:cNvSpPr txBox="1">
            <a:spLocks/>
          </p:cNvSpPr>
          <p:nvPr/>
        </p:nvSpPr>
        <p:spPr>
          <a:xfrm rot="10800000" flipV="1">
            <a:off x="6244628" y="2888670"/>
            <a:ext cx="1888170" cy="29157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Time</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[days]</a:t>
            </a: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051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8630"/>
            <a:ext cx="9144000" cy="792088"/>
          </a:xfrm>
        </p:spPr>
        <p:txBody>
          <a:bodyPr>
            <a:noAutofit/>
          </a:bodyPr>
          <a:lstStyle/>
          <a:p>
            <a:r>
              <a:rPr lang="en-US" sz="2800" dirty="0">
                <a:latin typeface="Segoe UI Semilight" panose="020B0402040204020203" pitchFamily="34" charset="0"/>
                <a:cs typeface="Segoe UI Semilight" panose="020B0402040204020203" pitchFamily="34" charset="0"/>
              </a:rPr>
              <a:t>Processing of Na</a:t>
            </a:r>
            <a:r>
              <a:rPr lang="en-US" sz="2800" baseline="30000" dirty="0">
                <a:latin typeface="Segoe UI Semilight" panose="020B0402040204020203" pitchFamily="34" charset="0"/>
                <a:cs typeface="Segoe UI Semilight" panose="020B0402040204020203" pitchFamily="34" charset="0"/>
              </a:rPr>
              <a:t>+</a:t>
            </a:r>
            <a:r>
              <a:rPr lang="en-US" sz="2800" dirty="0">
                <a:latin typeface="Segoe UI Semilight" panose="020B0402040204020203" pitchFamily="34" charset="0"/>
                <a:cs typeface="Segoe UI Semilight" panose="020B0402040204020203" pitchFamily="34" charset="0"/>
              </a:rPr>
              <a:t> distribution by length and determination of </a:t>
            </a:r>
            <a:r>
              <a:rPr lang="en-US" sz="2800" dirty="0" smtClean="0">
                <a:latin typeface="Segoe UI Semilight" panose="020B0402040204020203" pitchFamily="34" charset="0"/>
                <a:cs typeface="Segoe UI Semilight" panose="020B0402040204020203" pitchFamily="34" charset="0"/>
              </a:rPr>
              <a:t>effective </a:t>
            </a:r>
            <a:r>
              <a:rPr lang="en-US" sz="2800" dirty="0">
                <a:latin typeface="Segoe UI Semilight" panose="020B0402040204020203" pitchFamily="34" charset="0"/>
                <a:cs typeface="Segoe UI Semilight" panose="020B0402040204020203" pitchFamily="34" charset="0"/>
              </a:rPr>
              <a:t>porosity </a:t>
            </a:r>
            <a:r>
              <a:rPr lang="en-US" sz="2800" i="1" dirty="0" smtClean="0">
                <a:latin typeface="Segoe UI Semilight" panose="020B0402040204020203" pitchFamily="34" charset="0"/>
                <a:cs typeface="Segoe UI Semilight" panose="020B0402040204020203" pitchFamily="34" charset="0"/>
              </a:rPr>
              <a:t>n</a:t>
            </a:r>
            <a:r>
              <a:rPr lang="ru-RU" sz="2800" dirty="0" smtClean="0">
                <a:latin typeface="Segoe UI Semilight" panose="020B0402040204020203" pitchFamily="34" charset="0"/>
                <a:cs typeface="Segoe UI Semilight" panose="020B0402040204020203" pitchFamily="34" charset="0"/>
              </a:rPr>
              <a:t> </a:t>
            </a:r>
            <a:endParaRPr lang="ru-RU" sz="2800" dirty="0">
              <a:latin typeface="Segoe UI Semilight" panose="020B0402040204020203" pitchFamily="34" charset="0"/>
              <a:cs typeface="Segoe UI Semilight" panose="020B0402040204020203" pitchFamily="34" charset="0"/>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3991499039"/>
              </p:ext>
            </p:extLst>
          </p:nvPr>
        </p:nvGraphicFramePr>
        <p:xfrm>
          <a:off x="3275856" y="953725"/>
          <a:ext cx="1944216" cy="847166"/>
        </p:xfrm>
        <a:graphic>
          <a:graphicData uri="http://schemas.openxmlformats.org/presentationml/2006/ole">
            <mc:AlternateContent xmlns:mc="http://schemas.openxmlformats.org/markup-compatibility/2006">
              <mc:Choice xmlns:v="urn:schemas-microsoft-com:vml" Requires="v">
                <p:oleObj spid="_x0000_s5385" name="Формула" r:id="rId4" imgW="1016000" imgH="431800" progId="Equation.3">
                  <p:embed/>
                </p:oleObj>
              </mc:Choice>
              <mc:Fallback>
                <p:oleObj name="Формула" r:id="rId4" imgW="1016000" imgH="431800" progId="Equation.3">
                  <p:embed/>
                  <p:pic>
                    <p:nvPicPr>
                      <p:cNvPr id="0" name="Объект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953725"/>
                        <a:ext cx="1944216" cy="847166"/>
                      </a:xfrm>
                      <a:prstGeom prst="rect">
                        <a:avLst/>
                      </a:prstGeom>
                      <a:noFill/>
                      <a:ln>
                        <a:noFill/>
                      </a:ln>
                    </p:spPr>
                  </p:pic>
                </p:oleObj>
              </mc:Fallback>
            </mc:AlternateContent>
          </a:graphicData>
        </a:graphic>
      </p:graphicFrame>
      <p:sp>
        <p:nvSpPr>
          <p:cNvPr id="5" name="TextBox 4"/>
          <p:cNvSpPr txBox="1"/>
          <p:nvPr/>
        </p:nvSpPr>
        <p:spPr>
          <a:xfrm>
            <a:off x="1805938" y="1853825"/>
            <a:ext cx="5940660" cy="1077218"/>
          </a:xfrm>
          <a:prstGeom prst="rect">
            <a:avLst/>
          </a:prstGeom>
          <a:noFill/>
        </p:spPr>
        <p:txBody>
          <a:bodyPr wrap="square" rtlCol="0">
            <a:spAutoFit/>
          </a:bodyPr>
          <a:lstStyle/>
          <a:p>
            <a:r>
              <a:rPr lang="ru-RU" sz="1600" i="1" dirty="0" smtClean="0">
                <a:latin typeface="Times New Roman" panose="02020603050405020304" pitchFamily="18" charset="0"/>
                <a:cs typeface="Times New Roman" panose="02020603050405020304" pitchFamily="18" charset="0"/>
              </a:rPr>
              <a:t>С</a:t>
            </a:r>
            <a:r>
              <a:rPr lang="en-US" sz="1600" i="1" baseline="-25000" dirty="0">
                <a:latin typeface="Times New Roman" panose="02020603050405020304" pitchFamily="18" charset="0"/>
                <a:cs typeface="Times New Roman" panose="02020603050405020304" pitchFamily="18" charset="0"/>
              </a:rPr>
              <a:t>Na</a:t>
            </a:r>
            <a:r>
              <a:rPr lang="ru-RU" sz="1600" dirty="0">
                <a:latin typeface="Segoe UI Semilight" panose="020B0402040204020203" pitchFamily="34" charset="0"/>
                <a:cs typeface="Segoe UI Semilight" panose="020B0402040204020203" pitchFamily="34" charset="0"/>
              </a:rPr>
              <a:t> – </a:t>
            </a:r>
            <a:r>
              <a:rPr lang="en-US" sz="1600" dirty="0">
                <a:latin typeface="Segoe UI Semilight" panose="020B0402040204020203" pitchFamily="34" charset="0"/>
                <a:cs typeface="Segoe UI Semilight" panose="020B0402040204020203" pitchFamily="34" charset="0"/>
              </a:rPr>
              <a:t>sodium concentration </a:t>
            </a:r>
            <a:r>
              <a:rPr lang="en-US" sz="1600" dirty="0" smtClean="0">
                <a:latin typeface="Segoe UI Semilight" panose="020B0402040204020203" pitchFamily="34" charset="0"/>
                <a:cs typeface="Segoe UI Semilight" panose="020B0402040204020203" pitchFamily="34" charset="0"/>
              </a:rPr>
              <a:t>in </a:t>
            </a:r>
            <a:r>
              <a:rPr lang="en-US" sz="1600" dirty="0">
                <a:latin typeface="Segoe UI Semilight" panose="020B0402040204020203" pitchFamily="34" charset="0"/>
                <a:cs typeface="Segoe UI Semilight" panose="020B0402040204020203" pitchFamily="34" charset="0"/>
              </a:rPr>
              <a:t>water </a:t>
            </a:r>
            <a:r>
              <a:rPr lang="en-US" sz="1600" dirty="0" smtClean="0">
                <a:latin typeface="Segoe UI Semilight" panose="020B0402040204020203" pitchFamily="34" charset="0"/>
                <a:cs typeface="Segoe UI Semilight" panose="020B0402040204020203" pitchFamily="34" charset="0"/>
              </a:rPr>
              <a:t>extraction</a:t>
            </a:r>
            <a:endParaRPr lang="ru-RU" sz="1600" dirty="0" smtClean="0">
              <a:latin typeface="Segoe UI Semilight" panose="020B0402040204020203" pitchFamily="34" charset="0"/>
              <a:cs typeface="Segoe UI Semilight" panose="020B0402040204020203" pitchFamily="34" charset="0"/>
            </a:endParaRPr>
          </a:p>
          <a:p>
            <a:r>
              <a:rPr lang="en-US" sz="1600" i="1" dirty="0" err="1" smtClean="0">
                <a:latin typeface="Times New Roman" panose="02020603050405020304" pitchFamily="18" charset="0"/>
                <a:cs typeface="Times New Roman" panose="02020603050405020304" pitchFamily="18" charset="0"/>
              </a:rPr>
              <a:t>V</a:t>
            </a:r>
            <a:r>
              <a:rPr lang="en-US" sz="1600" i="1" baseline="-25000" dirty="0" err="1" smtClean="0">
                <a:latin typeface="Times New Roman" panose="02020603050405020304" pitchFamily="18" charset="0"/>
                <a:cs typeface="Times New Roman" panose="02020603050405020304" pitchFamily="18" charset="0"/>
              </a:rPr>
              <a:t>w</a:t>
            </a:r>
            <a:r>
              <a:rPr lang="en-US"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a:latin typeface="Segoe UI Semilight" panose="020B0402040204020203" pitchFamily="34" charset="0"/>
                <a:cs typeface="Segoe UI Semilight" panose="020B0402040204020203" pitchFamily="34" charset="0"/>
              </a:rPr>
              <a:t>water volume used for water </a:t>
            </a:r>
            <a:r>
              <a:rPr lang="en-US" sz="1600" dirty="0" smtClean="0">
                <a:latin typeface="Segoe UI Semilight" panose="020B0402040204020203" pitchFamily="34" charset="0"/>
                <a:cs typeface="Segoe UI Semilight" panose="020B0402040204020203" pitchFamily="34" charset="0"/>
              </a:rPr>
              <a:t>extraction</a:t>
            </a:r>
            <a:endParaRPr lang="ru-RU" sz="1600" dirty="0" smtClean="0">
              <a:latin typeface="Segoe UI Semilight" panose="020B0402040204020203" pitchFamily="34" charset="0"/>
              <a:cs typeface="Segoe UI Semilight" panose="020B0402040204020203" pitchFamily="34" charset="0"/>
            </a:endParaRPr>
          </a:p>
          <a:p>
            <a:r>
              <a:rPr lang="en-US" sz="1600" i="1" dirty="0" err="1" smtClean="0">
                <a:latin typeface="Times New Roman" panose="02020603050405020304" pitchFamily="18" charset="0"/>
                <a:cs typeface="Times New Roman" panose="02020603050405020304" pitchFamily="18" charset="0"/>
              </a:rPr>
              <a:t>m</a:t>
            </a:r>
            <a:r>
              <a:rPr lang="en-US" sz="1600" i="1" baseline="-25000" dirty="0" err="1" smtClean="0">
                <a:latin typeface="Times New Roman" panose="02020603050405020304" pitchFamily="18" charset="0"/>
                <a:cs typeface="Times New Roman" panose="02020603050405020304" pitchFamily="18" charset="0"/>
              </a:rPr>
              <a:t>s</a:t>
            </a:r>
            <a:r>
              <a:rPr lang="en-US" sz="1600" dirty="0" smtClean="0">
                <a:latin typeface="Segoe UI Semilight" panose="020B0402040204020203" pitchFamily="34" charset="0"/>
                <a:cs typeface="Segoe UI Semilight" panose="020B0402040204020203" pitchFamily="34" charset="0"/>
              </a:rPr>
              <a:t> </a:t>
            </a:r>
            <a:r>
              <a:rPr lang="ru-RU" sz="1600" dirty="0">
                <a:latin typeface="Segoe UI Semilight" panose="020B0402040204020203" pitchFamily="34" charset="0"/>
                <a:cs typeface="Segoe UI Semilight" panose="020B0402040204020203" pitchFamily="34" charset="0"/>
              </a:rPr>
              <a:t>– </a:t>
            </a:r>
            <a:r>
              <a:rPr lang="en-US" sz="1600" dirty="0">
                <a:latin typeface="Segoe UI Semilight" panose="020B0402040204020203" pitchFamily="34" charset="0"/>
                <a:cs typeface="Segoe UI Semilight" panose="020B0402040204020203" pitchFamily="34" charset="0"/>
              </a:rPr>
              <a:t>weight of the rock used for water extraction</a:t>
            </a:r>
            <a:endParaRPr lang="ru-RU" sz="1600" dirty="0" smtClean="0">
              <a:latin typeface="Segoe UI Semilight" panose="020B0402040204020203" pitchFamily="34" charset="0"/>
              <a:cs typeface="Segoe UI Semilight" panose="020B0402040204020203" pitchFamily="34" charset="0"/>
            </a:endParaRPr>
          </a:p>
          <a:p>
            <a:r>
              <a:rPr lang="ru-RU" sz="1600" i="1" dirty="0" smtClean="0">
                <a:latin typeface="Times New Roman" panose="02020603050405020304" pitchFamily="18" charset="0"/>
                <a:cs typeface="Times New Roman" panose="02020603050405020304" pitchFamily="18" charset="0"/>
              </a:rPr>
              <a:t>С</a:t>
            </a:r>
            <a:r>
              <a:rPr lang="en-US" sz="1600" i="1" baseline="-25000" dirty="0" err="1">
                <a:latin typeface="Times New Roman" panose="02020603050405020304" pitchFamily="18" charset="0"/>
                <a:cs typeface="Times New Roman" panose="02020603050405020304" pitchFamily="18" charset="0"/>
              </a:rPr>
              <a:t>por</a:t>
            </a:r>
            <a:r>
              <a:rPr lang="ru-RU" sz="1600" dirty="0">
                <a:latin typeface="Segoe UI Semilight" panose="020B0402040204020203" pitchFamily="34" charset="0"/>
                <a:cs typeface="Segoe UI Semilight" panose="020B0402040204020203" pitchFamily="34" charset="0"/>
              </a:rPr>
              <a:t> – </a:t>
            </a:r>
            <a:r>
              <a:rPr lang="en-US" sz="1600" dirty="0">
                <a:latin typeface="Segoe UI Semilight" panose="020B0402040204020203" pitchFamily="34" charset="0"/>
                <a:cs typeface="Segoe UI Semilight" panose="020B0402040204020203" pitchFamily="34" charset="0"/>
              </a:rPr>
              <a:t>concentration of sodium in the pore space of the sample</a:t>
            </a:r>
            <a:endParaRPr lang="ru-RU" sz="1600" dirty="0">
              <a:latin typeface="Segoe UI Semilight" panose="020B0402040204020203" pitchFamily="34" charset="0"/>
              <a:cs typeface="Segoe UI Semilight" panose="020B0402040204020203" pitchFamily="34" charset="0"/>
            </a:endParaRPr>
          </a:p>
        </p:txBody>
      </p:sp>
      <p:sp>
        <p:nvSpPr>
          <p:cNvPr id="6" name="TextBox 5"/>
          <p:cNvSpPr txBox="1"/>
          <p:nvPr/>
        </p:nvSpPr>
        <p:spPr>
          <a:xfrm>
            <a:off x="175087" y="1089841"/>
            <a:ext cx="1944378" cy="707886"/>
          </a:xfrm>
          <a:prstGeom prst="rect">
            <a:avLst/>
          </a:prstGeom>
          <a:noFill/>
        </p:spPr>
        <p:txBody>
          <a:bodyPr wrap="none" rtlCol="0">
            <a:spAutoFit/>
          </a:bodyPr>
          <a:lstStyle/>
          <a:p>
            <a:pPr algn="ctr"/>
            <a:r>
              <a:rPr lang="en-US" sz="2000" i="1" dirty="0" smtClean="0">
                <a:latin typeface="Times New Roman" panose="02020603050405020304" pitchFamily="18" charset="0"/>
                <a:cs typeface="Times New Roman" panose="02020603050405020304" pitchFamily="18" charset="0"/>
              </a:rPr>
              <a:t>C</a:t>
            </a:r>
            <a:r>
              <a:rPr lang="en-US" sz="2000" dirty="0" smtClean="0">
                <a:latin typeface="Segoe UI Semilight" panose="020B0402040204020203" pitchFamily="34" charset="0"/>
                <a:cs typeface="Segoe UI Semilight" panose="020B0402040204020203" pitchFamily="34" charset="0"/>
              </a:rPr>
              <a:t> [</a:t>
            </a:r>
            <a:r>
              <a:rPr lang="en-US" sz="2000" dirty="0" smtClean="0">
                <a:latin typeface="Times New Roman" panose="02020603050405020304" pitchFamily="18" charset="0"/>
                <a:cs typeface="Times New Roman" panose="02020603050405020304" pitchFamily="18" charset="0"/>
              </a:rPr>
              <a:t>ML</a:t>
            </a:r>
            <a:r>
              <a:rPr lang="en-US" sz="2000" baseline="30000" dirty="0" smtClean="0">
                <a:latin typeface="Times New Roman" panose="02020603050405020304" pitchFamily="18" charset="0"/>
                <a:cs typeface="Times New Roman" panose="02020603050405020304" pitchFamily="18" charset="0"/>
              </a:rPr>
              <a:t>-</a:t>
            </a:r>
            <a:r>
              <a:rPr lang="ru-RU" sz="2000" baseline="30000" dirty="0" smtClean="0">
                <a:latin typeface="Times New Roman" panose="02020603050405020304" pitchFamily="18" charset="0"/>
                <a:cs typeface="Times New Roman" panose="02020603050405020304" pitchFamily="18" charset="0"/>
              </a:rPr>
              <a:t>3</a:t>
            </a:r>
            <a:r>
              <a:rPr lang="en-US" sz="2000" dirty="0" smtClean="0">
                <a:latin typeface="Segoe UI Semilight" panose="020B0402040204020203" pitchFamily="34" charset="0"/>
                <a:cs typeface="Segoe UI Semilight" panose="020B0402040204020203" pitchFamily="34" charset="0"/>
              </a:rPr>
              <a:t>]</a:t>
            </a:r>
            <a:r>
              <a:rPr lang="ru-RU" sz="2000" dirty="0" smtClean="0">
                <a:latin typeface="Segoe UI Semilight" panose="020B0402040204020203" pitchFamily="34" charset="0"/>
                <a:cs typeface="Segoe UI Semilight" panose="020B0402040204020203" pitchFamily="34" charset="0"/>
              </a:rPr>
              <a:t> </a:t>
            </a:r>
          </a:p>
          <a:p>
            <a:pPr algn="ctr"/>
            <a:r>
              <a:rPr lang="en-US" sz="2000" dirty="0">
                <a:latin typeface="Segoe UI Semilight" panose="020B0402040204020203" pitchFamily="34" charset="0"/>
                <a:cs typeface="Segoe UI Semilight" panose="020B0402040204020203" pitchFamily="34" charset="0"/>
              </a:rPr>
              <a:t>water extraction</a:t>
            </a:r>
            <a:endParaRPr lang="ru-RU" sz="2000" dirty="0">
              <a:latin typeface="Segoe UI Semilight" panose="020B0402040204020203" pitchFamily="34" charset="0"/>
              <a:cs typeface="Segoe UI Semilight" panose="020B0402040204020203" pitchFamily="34" charset="0"/>
            </a:endParaRPr>
          </a:p>
        </p:txBody>
      </p:sp>
      <p:sp>
        <p:nvSpPr>
          <p:cNvPr id="7" name="TextBox 6"/>
          <p:cNvSpPr txBox="1"/>
          <p:nvPr/>
        </p:nvSpPr>
        <p:spPr>
          <a:xfrm>
            <a:off x="6893154" y="1089841"/>
            <a:ext cx="1388137" cy="707886"/>
          </a:xfrm>
          <a:prstGeom prst="rect">
            <a:avLst/>
          </a:prstGeom>
          <a:noFill/>
        </p:spPr>
        <p:txBody>
          <a:bodyPr wrap="none" rtlCol="0">
            <a:spAutoFit/>
          </a:bodyPr>
          <a:lstStyle/>
          <a:p>
            <a:pPr algn="ctr"/>
            <a:r>
              <a:rPr lang="en-US" sz="2000" i="1" dirty="0" err="1" smtClean="0">
                <a:latin typeface="Times New Roman" panose="02020603050405020304" pitchFamily="18" charset="0"/>
                <a:cs typeface="Times New Roman" panose="02020603050405020304" pitchFamily="18" charset="0"/>
              </a:rPr>
              <a:t>C</a:t>
            </a:r>
            <a:r>
              <a:rPr lang="en-US" sz="2000" i="1" baseline="-25000" dirty="0" err="1" smtClean="0">
                <a:latin typeface="Times New Roman" panose="02020603050405020304" pitchFamily="18" charset="0"/>
                <a:cs typeface="Times New Roman" panose="02020603050405020304" pitchFamily="18" charset="0"/>
              </a:rPr>
              <a:t>por</a:t>
            </a:r>
            <a:r>
              <a:rPr lang="ru-RU" sz="2000" dirty="0" smtClean="0">
                <a:latin typeface="Segoe UI Semilight" panose="020B0402040204020203" pitchFamily="34" charset="0"/>
                <a:cs typeface="Segoe UI Semilight" panose="020B0402040204020203" pitchFamily="34" charset="0"/>
              </a:rPr>
              <a:t> </a:t>
            </a:r>
            <a:r>
              <a:rPr lang="en-US" sz="2000" dirty="0" smtClean="0">
                <a:latin typeface="Segoe UI Semilight" panose="020B0402040204020203" pitchFamily="34" charset="0"/>
                <a:cs typeface="Segoe UI Semilight" panose="020B0402040204020203" pitchFamily="34" charset="0"/>
              </a:rPr>
              <a:t>[</a:t>
            </a:r>
            <a:r>
              <a:rPr lang="en-US" sz="2000" dirty="0" smtClean="0">
                <a:latin typeface="Times New Roman" panose="02020603050405020304" pitchFamily="18" charset="0"/>
                <a:cs typeface="Times New Roman" panose="02020603050405020304" pitchFamily="18" charset="0"/>
              </a:rPr>
              <a:t>ML</a:t>
            </a:r>
            <a:r>
              <a:rPr lang="en-US" sz="2000" baseline="30000" dirty="0" smtClean="0">
                <a:latin typeface="Times New Roman" panose="02020603050405020304" pitchFamily="18" charset="0"/>
                <a:cs typeface="Times New Roman" panose="02020603050405020304" pitchFamily="18" charset="0"/>
              </a:rPr>
              <a:t>-</a:t>
            </a:r>
            <a:r>
              <a:rPr lang="ru-RU" sz="2000" baseline="30000" dirty="0" smtClean="0">
                <a:latin typeface="Times New Roman" panose="02020603050405020304" pitchFamily="18" charset="0"/>
                <a:cs typeface="Times New Roman" panose="02020603050405020304" pitchFamily="18" charset="0"/>
              </a:rPr>
              <a:t>3</a:t>
            </a:r>
            <a:r>
              <a:rPr lang="en-US" sz="2000" dirty="0" smtClean="0">
                <a:latin typeface="Segoe UI Semilight" panose="020B0402040204020203" pitchFamily="34" charset="0"/>
                <a:cs typeface="Segoe UI Semilight" panose="020B0402040204020203" pitchFamily="34" charset="0"/>
              </a:rPr>
              <a:t>]</a:t>
            </a:r>
            <a:endParaRPr lang="ru-RU" sz="2000" dirty="0" smtClean="0">
              <a:latin typeface="Segoe UI Semilight" panose="020B0402040204020203" pitchFamily="34" charset="0"/>
              <a:cs typeface="Segoe UI Semilight" panose="020B0402040204020203" pitchFamily="34" charset="0"/>
            </a:endParaRPr>
          </a:p>
          <a:p>
            <a:pPr algn="ctr"/>
            <a:r>
              <a:rPr lang="en-US" sz="2000" dirty="0" smtClean="0">
                <a:latin typeface="Segoe UI Semilight" panose="020B0402040204020203" pitchFamily="34" charset="0"/>
                <a:cs typeface="Segoe UI Semilight" panose="020B0402040204020203" pitchFamily="34" charset="0"/>
              </a:rPr>
              <a:t>pore space</a:t>
            </a:r>
            <a:endParaRPr lang="ru-RU" sz="2000" dirty="0">
              <a:latin typeface="Segoe UI Semilight" panose="020B0402040204020203" pitchFamily="34" charset="0"/>
              <a:cs typeface="Segoe UI Semilight" panose="020B0402040204020203" pitchFamily="34" charset="0"/>
            </a:endParaRPr>
          </a:p>
        </p:txBody>
      </p:sp>
      <p:sp>
        <p:nvSpPr>
          <p:cNvPr id="12" name="Нашивка 11"/>
          <p:cNvSpPr/>
          <p:nvPr/>
        </p:nvSpPr>
        <p:spPr>
          <a:xfrm>
            <a:off x="2627784" y="1089841"/>
            <a:ext cx="324036" cy="594635"/>
          </a:xfrm>
          <a:prstGeom prst="chevr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Нашивка 12"/>
          <p:cNvSpPr/>
          <p:nvPr/>
        </p:nvSpPr>
        <p:spPr>
          <a:xfrm>
            <a:off x="5652120" y="1089841"/>
            <a:ext cx="324000" cy="594635"/>
          </a:xfrm>
          <a:prstGeom prst="chevr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Овал 14"/>
          <p:cNvSpPr/>
          <p:nvPr/>
        </p:nvSpPr>
        <p:spPr>
          <a:xfrm>
            <a:off x="4524268" y="1362684"/>
            <a:ext cx="504000" cy="504000"/>
          </a:xfrm>
          <a:prstGeom prst="ellipse">
            <a:avLst/>
          </a:prstGeom>
          <a:no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401467" y="5492930"/>
            <a:ext cx="193569"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611560" y="5928520"/>
            <a:ext cx="4275475" cy="646331"/>
          </a:xfrm>
          <a:prstGeom prst="rect">
            <a:avLst/>
          </a:prstGeom>
          <a:noFill/>
        </p:spPr>
        <p:txBody>
          <a:bodyPr wrap="square" rtlCol="0">
            <a:spAutoFit/>
          </a:bodyPr>
          <a:lstStyle/>
          <a:p>
            <a:pPr algn="ctr"/>
            <a:r>
              <a:rPr lang="en-US" dirty="0">
                <a:latin typeface="Segoe UI Semilight" panose="020B0402040204020203" pitchFamily="34" charset="0"/>
                <a:cs typeface="Segoe UI Semilight" panose="020B0402040204020203" pitchFamily="34" charset="0"/>
              </a:rPr>
              <a:t>Model output curves show that Na</a:t>
            </a:r>
            <a:r>
              <a:rPr lang="en-US" baseline="30000" dirty="0">
                <a:latin typeface="Segoe UI Semilight" panose="020B0402040204020203" pitchFamily="34" charset="0"/>
                <a:cs typeface="Segoe UI Semilight" panose="020B0402040204020203" pitchFamily="34" charset="0"/>
              </a:rPr>
              <a:t>+</a:t>
            </a:r>
            <a:r>
              <a:rPr lang="en-US" dirty="0">
                <a:latin typeface="Segoe UI Semilight" panose="020B0402040204020203" pitchFamily="34" charset="0"/>
                <a:cs typeface="Segoe UI Semilight" panose="020B0402040204020203" pitchFamily="34" charset="0"/>
              </a:rPr>
              <a:t> is an </a:t>
            </a:r>
            <a:r>
              <a:rPr lang="en-US" dirty="0" smtClean="0">
                <a:latin typeface="Segoe UI Semilight" panose="020B0402040204020203" pitchFamily="34" charset="0"/>
                <a:cs typeface="Segoe UI Semilight" panose="020B0402040204020203" pitchFamily="34" charset="0"/>
              </a:rPr>
              <a:t>non-</a:t>
            </a:r>
            <a:r>
              <a:rPr lang="en-US" dirty="0" err="1" smtClean="0">
                <a:latin typeface="Segoe UI Semilight" panose="020B0402040204020203" pitchFamily="34" charset="0"/>
                <a:cs typeface="Segoe UI Semilight" panose="020B0402040204020203" pitchFamily="34" charset="0"/>
              </a:rPr>
              <a:t>sorbing</a:t>
            </a:r>
            <a:r>
              <a:rPr lang="en-US" dirty="0" smtClean="0">
                <a:latin typeface="Segoe UI Semilight" panose="020B0402040204020203" pitchFamily="34" charset="0"/>
                <a:cs typeface="Segoe UI Semilight" panose="020B0402040204020203" pitchFamily="34" charset="0"/>
              </a:rPr>
              <a:t> </a:t>
            </a:r>
            <a:r>
              <a:rPr lang="en-US" dirty="0">
                <a:latin typeface="Segoe UI Semilight" panose="020B0402040204020203" pitchFamily="34" charset="0"/>
                <a:cs typeface="Segoe UI Semilight" panose="020B0402040204020203" pitchFamily="34" charset="0"/>
              </a:rPr>
              <a:t>component at </a:t>
            </a:r>
            <a:r>
              <a:rPr lang="en-US" i="1" dirty="0">
                <a:latin typeface="Segoe UI Semilight" panose="020B0402040204020203" pitchFamily="34" charset="0"/>
                <a:cs typeface="Segoe UI Semilight" panose="020B0402040204020203" pitchFamily="34" charset="0"/>
              </a:rPr>
              <a:t>C</a:t>
            </a:r>
            <a:r>
              <a:rPr lang="en-US" dirty="0">
                <a:latin typeface="Segoe UI Semilight" panose="020B0402040204020203" pitchFamily="34" charset="0"/>
                <a:cs typeface="Segoe UI Semilight" panose="020B0402040204020203" pitchFamily="34" charset="0"/>
              </a:rPr>
              <a:t> = 5.4 g/l</a:t>
            </a:r>
            <a:endParaRPr lang="ru-RU" dirty="0">
              <a:latin typeface="Segoe UI Semilight" panose="020B0402040204020203" pitchFamily="34" charset="0"/>
              <a:cs typeface="Segoe UI Semilight" panose="020B0402040204020203" pitchFamily="34" charset="0"/>
            </a:endParaRPr>
          </a:p>
        </p:txBody>
      </p:sp>
      <p:sp>
        <p:nvSpPr>
          <p:cNvPr id="18" name="TextBox 17"/>
          <p:cNvSpPr txBox="1"/>
          <p:nvPr/>
        </p:nvSpPr>
        <p:spPr>
          <a:xfrm>
            <a:off x="4993900" y="5928520"/>
            <a:ext cx="3493535" cy="646331"/>
          </a:xfrm>
          <a:prstGeom prst="rect">
            <a:avLst/>
          </a:prstGeom>
          <a:noFill/>
        </p:spPr>
        <p:txBody>
          <a:bodyPr wrap="square" rtlCol="0">
            <a:spAutoFit/>
          </a:bodyPr>
          <a:lstStyle/>
          <a:p>
            <a:pPr algn="ctr"/>
            <a:r>
              <a:rPr lang="en-US" dirty="0">
                <a:latin typeface="Segoe UI Semilight" panose="020B0402040204020203" pitchFamily="34" charset="0"/>
                <a:cs typeface="Segoe UI Semilight" panose="020B0402040204020203" pitchFamily="34" charset="0"/>
              </a:rPr>
              <a:t>Distribution of concentration Na</a:t>
            </a:r>
            <a:r>
              <a:rPr lang="en-US" baseline="30000" dirty="0">
                <a:latin typeface="Segoe UI Semilight" panose="020B0402040204020203" pitchFamily="34" charset="0"/>
                <a:cs typeface="Segoe UI Semilight" panose="020B0402040204020203" pitchFamily="34" charset="0"/>
              </a:rPr>
              <a:t>+</a:t>
            </a:r>
            <a:r>
              <a:rPr lang="en-US" dirty="0">
                <a:latin typeface="Segoe UI Semilight" panose="020B0402040204020203" pitchFamily="34" charset="0"/>
                <a:cs typeface="Segoe UI Semilight" panose="020B0402040204020203" pitchFamily="34" charset="0"/>
              </a:rPr>
              <a:t>  by length</a:t>
            </a:r>
            <a:endParaRPr lang="ru-RU" dirty="0">
              <a:latin typeface="Segoe UI Semilight" panose="020B0402040204020203" pitchFamily="34" charset="0"/>
              <a:cs typeface="Segoe UI Semilight" panose="020B0402040204020203" pitchFamily="34" charset="0"/>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0170" y="2978950"/>
            <a:ext cx="2963280" cy="280800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2828" y="2978950"/>
            <a:ext cx="2855678" cy="2808000"/>
          </a:xfrm>
          <a:prstGeom prst="rect">
            <a:avLst/>
          </a:prstGeom>
        </p:spPr>
      </p:pic>
      <p:sp>
        <p:nvSpPr>
          <p:cNvPr id="16" name="Заголовок 1"/>
          <p:cNvSpPr txBox="1">
            <a:spLocks/>
          </p:cNvSpPr>
          <p:nvPr/>
        </p:nvSpPr>
        <p:spPr>
          <a:xfrm rot="10800000" flipV="1">
            <a:off x="2231740" y="5523695"/>
            <a:ext cx="1888170" cy="29157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Time</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[days]</a:t>
            </a:r>
            <a:endParaRPr lang="ru-RU" sz="1800" dirty="0">
              <a:latin typeface="Arial" panose="020B0604020202020204" pitchFamily="34" charset="0"/>
              <a:cs typeface="Arial" panose="020B0604020202020204" pitchFamily="34" charset="0"/>
            </a:endParaRPr>
          </a:p>
        </p:txBody>
      </p:sp>
      <p:sp>
        <p:nvSpPr>
          <p:cNvPr id="19" name="Заголовок 1"/>
          <p:cNvSpPr txBox="1">
            <a:spLocks/>
          </p:cNvSpPr>
          <p:nvPr/>
        </p:nvSpPr>
        <p:spPr>
          <a:xfrm rot="5400000" flipV="1">
            <a:off x="474557" y="3950544"/>
            <a:ext cx="1940542" cy="35739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Concentration</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20" name="Заголовок 1"/>
          <p:cNvSpPr txBox="1">
            <a:spLocks/>
          </p:cNvSpPr>
          <p:nvPr/>
        </p:nvSpPr>
        <p:spPr>
          <a:xfrm rot="5400000" flipV="1">
            <a:off x="4405634" y="3950544"/>
            <a:ext cx="1940542" cy="35739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Concentration</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21" name="Заголовок 1"/>
          <p:cNvSpPr txBox="1">
            <a:spLocks/>
          </p:cNvSpPr>
          <p:nvPr/>
        </p:nvSpPr>
        <p:spPr>
          <a:xfrm rot="10800000" flipV="1">
            <a:off x="5976120" y="5523695"/>
            <a:ext cx="1888170" cy="29157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Distance</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[m]</a:t>
            </a: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0813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0" y="188640"/>
            <a:ext cx="9162134" cy="132641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Comparison computed effective coefficient (</a:t>
            </a:r>
            <a:r>
              <a:rPr lang="en-US" sz="2800" i="1" dirty="0">
                <a:latin typeface="Segoe UI Semilight" panose="020B0402040204020203" pitchFamily="34" charset="0"/>
                <a:cs typeface="Segoe UI Semilight" panose="020B0402040204020203" pitchFamily="34" charset="0"/>
              </a:rPr>
              <a:t>D</a:t>
            </a:r>
            <a:r>
              <a:rPr lang="en-US" sz="2800" dirty="0">
                <a:latin typeface="Segoe UI Semilight" panose="020B0402040204020203" pitchFamily="34" charset="0"/>
                <a:cs typeface="Segoe UI Semilight" panose="020B0402040204020203" pitchFamily="34" charset="0"/>
              </a:rPr>
              <a:t>/</a:t>
            </a:r>
            <a:r>
              <a:rPr lang="en-US" sz="2800" i="1" dirty="0">
                <a:latin typeface="Segoe UI Semilight" panose="020B0402040204020203" pitchFamily="34" charset="0"/>
                <a:cs typeface="Segoe UI Semilight" panose="020B0402040204020203" pitchFamily="34" charset="0"/>
              </a:rPr>
              <a:t>D</a:t>
            </a:r>
            <a:r>
              <a:rPr lang="en-US" sz="2800" i="1" baseline="-25000" dirty="0">
                <a:latin typeface="Segoe UI Semilight" panose="020B0402040204020203" pitchFamily="34" charset="0"/>
                <a:cs typeface="Segoe UI Semilight" panose="020B0402040204020203" pitchFamily="34" charset="0"/>
              </a:rPr>
              <a:t>0</a:t>
            </a:r>
            <a:r>
              <a:rPr lang="en-US" sz="2800" dirty="0">
                <a:latin typeface="Segoe UI Semilight" panose="020B0402040204020203" pitchFamily="34" charset="0"/>
                <a:cs typeface="Segoe UI Semilight" panose="020B0402040204020203" pitchFamily="34" charset="0"/>
              </a:rPr>
              <a:t>) and experimental effective coefficient for each samples</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370" y="4106091"/>
            <a:ext cx="2880000" cy="2690407"/>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955" y="4098213"/>
            <a:ext cx="2880000" cy="270616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2370" y="1391026"/>
            <a:ext cx="2880000" cy="2704943"/>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6955" y="1384294"/>
            <a:ext cx="2880000" cy="2718407"/>
          </a:xfrm>
          <a:prstGeom prst="rect">
            <a:avLst/>
          </a:prstGeom>
        </p:spPr>
      </p:pic>
      <p:sp>
        <p:nvSpPr>
          <p:cNvPr id="8" name="TextBox 7"/>
          <p:cNvSpPr txBox="1"/>
          <p:nvPr/>
        </p:nvSpPr>
        <p:spPr>
          <a:xfrm>
            <a:off x="2366755" y="1653679"/>
            <a:ext cx="720079" cy="830997"/>
          </a:xfrm>
          <a:prstGeom prst="rect">
            <a:avLst/>
          </a:prstGeom>
          <a:solidFill>
            <a:schemeClr val="bg1"/>
          </a:solidFill>
        </p:spPr>
        <p:txBody>
          <a:bodyPr wrap="square" rtlCol="0">
            <a:spAutoFit/>
          </a:bodyPr>
          <a:lstStyle/>
          <a:p>
            <a:r>
              <a:rPr lang="ru-RU" sz="1200" dirty="0" smtClean="0">
                <a:latin typeface="Arial" panose="020B0604020202020204" pitchFamily="34" charset="0"/>
                <a:cs typeface="Arial" panose="020B0604020202020204" pitchFamily="34" charset="0"/>
              </a:rPr>
              <a:t>1.4</a:t>
            </a:r>
          </a:p>
          <a:p>
            <a:r>
              <a:rPr lang="ru-RU" sz="1200" dirty="0" smtClean="0">
                <a:latin typeface="Arial" panose="020B0604020202020204" pitchFamily="34" charset="0"/>
                <a:cs typeface="Arial" panose="020B0604020202020204" pitchFamily="34" charset="0"/>
              </a:rPr>
              <a:t>1.3</a:t>
            </a:r>
          </a:p>
          <a:p>
            <a:r>
              <a:rPr lang="ru-RU" sz="1200" dirty="0" smtClean="0">
                <a:latin typeface="Arial" panose="020B0604020202020204" pitchFamily="34" charset="0"/>
                <a:cs typeface="Arial" panose="020B0604020202020204" pitchFamily="34" charset="0"/>
              </a:rPr>
              <a:t>1.2</a:t>
            </a:r>
          </a:p>
          <a:p>
            <a:r>
              <a:rPr lang="ru-RU" sz="1200" dirty="0" smtClean="0">
                <a:latin typeface="Arial" panose="020B0604020202020204" pitchFamily="34" charset="0"/>
                <a:cs typeface="Arial" panose="020B0604020202020204" pitchFamily="34" charset="0"/>
              </a:rPr>
              <a:t>1.1</a:t>
            </a:r>
          </a:p>
        </p:txBody>
      </p:sp>
      <p:sp>
        <p:nvSpPr>
          <p:cNvPr id="11" name="TextBox 10"/>
          <p:cNvSpPr txBox="1"/>
          <p:nvPr/>
        </p:nvSpPr>
        <p:spPr>
          <a:xfrm>
            <a:off x="2411760" y="5057370"/>
            <a:ext cx="720080" cy="646331"/>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  </a:t>
            </a:r>
            <a:r>
              <a:rPr lang="ru-RU" sz="1200" dirty="0" smtClean="0">
                <a:latin typeface="Arial" panose="020B0604020202020204" pitchFamily="34" charset="0"/>
                <a:cs typeface="Arial" panose="020B0604020202020204" pitchFamily="34" charset="0"/>
              </a:rPr>
              <a:t>2.3</a:t>
            </a:r>
          </a:p>
          <a:p>
            <a:r>
              <a:rPr lang="en-US" sz="1200" dirty="0" smtClean="0">
                <a:latin typeface="Arial" panose="020B0604020202020204" pitchFamily="34" charset="0"/>
                <a:cs typeface="Arial" panose="020B0604020202020204" pitchFamily="34" charset="0"/>
              </a:rPr>
              <a:t>  </a:t>
            </a:r>
            <a:r>
              <a:rPr lang="ru-RU" sz="1200" dirty="0" smtClean="0">
                <a:latin typeface="Arial" panose="020B0604020202020204" pitchFamily="34" charset="0"/>
                <a:cs typeface="Arial" panose="020B0604020202020204" pitchFamily="34" charset="0"/>
              </a:rPr>
              <a:t>2.2</a:t>
            </a:r>
          </a:p>
          <a:p>
            <a:r>
              <a:rPr lang="en-US" sz="1200" dirty="0" smtClean="0">
                <a:latin typeface="Arial" panose="020B0604020202020204" pitchFamily="34" charset="0"/>
                <a:cs typeface="Arial" panose="020B0604020202020204" pitchFamily="34" charset="0"/>
              </a:rPr>
              <a:t>  </a:t>
            </a:r>
            <a:r>
              <a:rPr lang="ru-RU" sz="1200" dirty="0" smtClean="0">
                <a:latin typeface="Arial" panose="020B0604020202020204" pitchFamily="34" charset="0"/>
                <a:cs typeface="Arial" panose="020B0604020202020204" pitchFamily="34" charset="0"/>
              </a:rPr>
              <a:t>2.1</a:t>
            </a:r>
          </a:p>
        </p:txBody>
      </p:sp>
      <p:sp>
        <p:nvSpPr>
          <p:cNvPr id="12" name="TextBox 11"/>
          <p:cNvSpPr txBox="1"/>
          <p:nvPr/>
        </p:nvSpPr>
        <p:spPr>
          <a:xfrm>
            <a:off x="6192180" y="2360440"/>
            <a:ext cx="742422" cy="276999"/>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 </a:t>
            </a:r>
            <a:r>
              <a:rPr lang="ru-RU" sz="1200" dirty="0" smtClean="0">
                <a:latin typeface="Arial" panose="020B0604020202020204" pitchFamily="34" charset="0"/>
                <a:cs typeface="Arial" panose="020B0604020202020204" pitchFamily="34" charset="0"/>
              </a:rPr>
              <a:t>3</a:t>
            </a:r>
          </a:p>
        </p:txBody>
      </p:sp>
      <p:sp>
        <p:nvSpPr>
          <p:cNvPr id="15" name="TextBox 14"/>
          <p:cNvSpPr txBox="1"/>
          <p:nvPr/>
        </p:nvSpPr>
        <p:spPr>
          <a:xfrm>
            <a:off x="6192180" y="5055279"/>
            <a:ext cx="742422" cy="276999"/>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 </a:t>
            </a:r>
            <a:r>
              <a:rPr lang="ru-RU" sz="1200" dirty="0" smtClean="0">
                <a:latin typeface="Arial" panose="020B0604020202020204" pitchFamily="34" charset="0"/>
                <a:cs typeface="Arial" panose="020B0604020202020204" pitchFamily="34" charset="0"/>
              </a:rPr>
              <a:t>4</a:t>
            </a:r>
          </a:p>
        </p:txBody>
      </p:sp>
      <p:sp>
        <p:nvSpPr>
          <p:cNvPr id="2" name="TextBox 1"/>
          <p:cNvSpPr txBox="1"/>
          <p:nvPr/>
        </p:nvSpPr>
        <p:spPr>
          <a:xfrm>
            <a:off x="1872396" y="1437475"/>
            <a:ext cx="1844509" cy="261610"/>
          </a:xfrm>
          <a:prstGeom prst="rect">
            <a:avLst/>
          </a:prstGeom>
          <a:solidFill>
            <a:schemeClr val="bg1"/>
          </a:solidFill>
        </p:spPr>
        <p:txBody>
          <a:bodyPr wrap="square" rtlCol="0">
            <a:spAutoFit/>
          </a:bodyPr>
          <a:lstStyle/>
          <a:p>
            <a:r>
              <a:rPr lang="en-US" sz="1050" dirty="0" smtClean="0">
                <a:latin typeface="Arial" panose="020B0604020202020204" pitchFamily="34" charset="0"/>
                <a:cs typeface="Arial" panose="020B0604020202020204" pitchFamily="34" charset="0"/>
              </a:rPr>
              <a:t>Experimental data</a:t>
            </a:r>
            <a:endParaRPr lang="ru-RU" sz="1050" dirty="0">
              <a:latin typeface="Arial" panose="020B0604020202020204" pitchFamily="34" charset="0"/>
              <a:cs typeface="Arial" panose="020B0604020202020204" pitchFamily="34" charset="0"/>
            </a:endParaRPr>
          </a:p>
        </p:txBody>
      </p:sp>
      <p:sp>
        <p:nvSpPr>
          <p:cNvPr id="13" name="TextBox 12"/>
          <p:cNvSpPr txBox="1"/>
          <p:nvPr/>
        </p:nvSpPr>
        <p:spPr>
          <a:xfrm>
            <a:off x="3381269" y="2598947"/>
            <a:ext cx="943712" cy="430887"/>
          </a:xfrm>
          <a:prstGeom prst="rect">
            <a:avLst/>
          </a:prstGeom>
          <a:solidFill>
            <a:schemeClr val="bg1"/>
          </a:solidFill>
        </p:spPr>
        <p:txBody>
          <a:bodyPr wrap="square" rtlCol="0">
            <a:spAutoFit/>
          </a:bodyPr>
          <a:lstStyle/>
          <a:p>
            <a:r>
              <a:rPr lang="en-US" sz="1050" dirty="0" smtClean="0">
                <a:latin typeface="Arial" panose="020B0604020202020204" pitchFamily="34" charset="0"/>
                <a:cs typeface="Arial" panose="020B0604020202020204" pitchFamily="34" charset="0"/>
              </a:rPr>
              <a:t>Computed</a:t>
            </a:r>
          </a:p>
          <a:p>
            <a:r>
              <a:rPr lang="en-US" sz="1050" dirty="0" smtClean="0">
                <a:latin typeface="Arial" panose="020B0604020202020204" pitchFamily="34" charset="0"/>
                <a:cs typeface="Arial" panose="020B0604020202020204" pitchFamily="34" charset="0"/>
              </a:rPr>
              <a:t>data</a:t>
            </a:r>
            <a:endParaRPr lang="ru-RU" sz="1050" dirty="0">
              <a:latin typeface="Arial" panose="020B0604020202020204" pitchFamily="34" charset="0"/>
              <a:cs typeface="Arial" panose="020B0604020202020204" pitchFamily="34" charset="0"/>
            </a:endParaRPr>
          </a:p>
        </p:txBody>
      </p:sp>
      <p:sp>
        <p:nvSpPr>
          <p:cNvPr id="16" name="TextBox 15"/>
          <p:cNvSpPr txBox="1"/>
          <p:nvPr/>
        </p:nvSpPr>
        <p:spPr>
          <a:xfrm>
            <a:off x="5697125" y="1437474"/>
            <a:ext cx="1652622" cy="261610"/>
          </a:xfrm>
          <a:prstGeom prst="rect">
            <a:avLst/>
          </a:prstGeom>
          <a:solidFill>
            <a:schemeClr val="bg1"/>
          </a:solidFill>
        </p:spPr>
        <p:txBody>
          <a:bodyPr wrap="square" rtlCol="0">
            <a:spAutoFit/>
          </a:bodyPr>
          <a:lstStyle/>
          <a:p>
            <a:r>
              <a:rPr lang="en-US" sz="1050" dirty="0" smtClean="0">
                <a:latin typeface="Arial" panose="020B0604020202020204" pitchFamily="34" charset="0"/>
                <a:cs typeface="Arial" panose="020B0604020202020204" pitchFamily="34" charset="0"/>
              </a:rPr>
              <a:t>Computed data</a:t>
            </a:r>
            <a:endParaRPr lang="ru-RU" sz="1050" dirty="0">
              <a:latin typeface="Arial" panose="020B0604020202020204" pitchFamily="34" charset="0"/>
              <a:cs typeface="Arial" panose="020B0604020202020204" pitchFamily="34" charset="0"/>
            </a:endParaRPr>
          </a:p>
        </p:txBody>
      </p:sp>
      <p:sp>
        <p:nvSpPr>
          <p:cNvPr id="17" name="TextBox 16"/>
          <p:cNvSpPr txBox="1"/>
          <p:nvPr/>
        </p:nvSpPr>
        <p:spPr>
          <a:xfrm>
            <a:off x="5697125" y="2201197"/>
            <a:ext cx="1766561" cy="261610"/>
          </a:xfrm>
          <a:prstGeom prst="rect">
            <a:avLst/>
          </a:prstGeom>
          <a:solidFill>
            <a:schemeClr val="bg1"/>
          </a:solidFill>
        </p:spPr>
        <p:txBody>
          <a:bodyPr wrap="square" rtlCol="0">
            <a:spAutoFit/>
          </a:bodyPr>
          <a:lstStyle/>
          <a:p>
            <a:r>
              <a:rPr lang="en-US" sz="1050" dirty="0" smtClean="0">
                <a:latin typeface="Arial" panose="020B0604020202020204" pitchFamily="34" charset="0"/>
                <a:cs typeface="Arial" panose="020B0604020202020204" pitchFamily="34" charset="0"/>
              </a:rPr>
              <a:t>Experimental data</a:t>
            </a:r>
            <a:endParaRPr lang="ru-RU" sz="1050" dirty="0">
              <a:latin typeface="Arial" panose="020B0604020202020204" pitchFamily="34" charset="0"/>
              <a:cs typeface="Arial" panose="020B0604020202020204" pitchFamily="34" charset="0"/>
            </a:endParaRPr>
          </a:p>
        </p:txBody>
      </p:sp>
      <p:sp>
        <p:nvSpPr>
          <p:cNvPr id="18" name="TextBox 17"/>
          <p:cNvSpPr txBox="1"/>
          <p:nvPr/>
        </p:nvSpPr>
        <p:spPr>
          <a:xfrm>
            <a:off x="1945489" y="4144509"/>
            <a:ext cx="1652622" cy="261610"/>
          </a:xfrm>
          <a:prstGeom prst="rect">
            <a:avLst/>
          </a:prstGeom>
          <a:solidFill>
            <a:schemeClr val="bg1"/>
          </a:solidFill>
        </p:spPr>
        <p:txBody>
          <a:bodyPr wrap="square" rtlCol="0">
            <a:spAutoFit/>
          </a:bodyPr>
          <a:lstStyle/>
          <a:p>
            <a:r>
              <a:rPr lang="en-US" sz="1050" dirty="0" smtClean="0">
                <a:latin typeface="Arial" panose="020B0604020202020204" pitchFamily="34" charset="0"/>
                <a:cs typeface="Arial" panose="020B0604020202020204" pitchFamily="34" charset="0"/>
              </a:rPr>
              <a:t>Computed data</a:t>
            </a:r>
            <a:endParaRPr lang="ru-RU" sz="1050" dirty="0">
              <a:latin typeface="Arial" panose="020B0604020202020204" pitchFamily="34" charset="0"/>
              <a:cs typeface="Arial" panose="020B0604020202020204" pitchFamily="34" charset="0"/>
            </a:endParaRPr>
          </a:p>
        </p:txBody>
      </p:sp>
      <p:sp>
        <p:nvSpPr>
          <p:cNvPr id="19" name="TextBox 18"/>
          <p:cNvSpPr txBox="1"/>
          <p:nvPr/>
        </p:nvSpPr>
        <p:spPr>
          <a:xfrm>
            <a:off x="5685759" y="4144509"/>
            <a:ext cx="1652622" cy="276999"/>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Computed data</a:t>
            </a:r>
            <a:endParaRPr lang="ru-RU" sz="1200" dirty="0">
              <a:latin typeface="Arial" panose="020B0604020202020204" pitchFamily="34" charset="0"/>
              <a:cs typeface="Arial" panose="020B0604020202020204" pitchFamily="34" charset="0"/>
            </a:endParaRPr>
          </a:p>
        </p:txBody>
      </p:sp>
      <p:sp>
        <p:nvSpPr>
          <p:cNvPr id="20" name="TextBox 19"/>
          <p:cNvSpPr txBox="1"/>
          <p:nvPr/>
        </p:nvSpPr>
        <p:spPr>
          <a:xfrm>
            <a:off x="1945489" y="4879664"/>
            <a:ext cx="1771415" cy="261610"/>
          </a:xfrm>
          <a:prstGeom prst="rect">
            <a:avLst/>
          </a:prstGeom>
          <a:solidFill>
            <a:schemeClr val="bg1"/>
          </a:solidFill>
        </p:spPr>
        <p:txBody>
          <a:bodyPr wrap="square" rtlCol="0">
            <a:spAutoFit/>
          </a:bodyPr>
          <a:lstStyle/>
          <a:p>
            <a:r>
              <a:rPr lang="en-US" sz="1050" dirty="0" smtClean="0">
                <a:latin typeface="Arial" panose="020B0604020202020204" pitchFamily="34" charset="0"/>
                <a:cs typeface="Arial" panose="020B0604020202020204" pitchFamily="34" charset="0"/>
              </a:rPr>
              <a:t>Experimental data</a:t>
            </a:r>
            <a:endParaRPr lang="ru-RU" sz="1050" dirty="0">
              <a:latin typeface="Arial" panose="020B0604020202020204" pitchFamily="34" charset="0"/>
              <a:cs typeface="Arial" panose="020B0604020202020204" pitchFamily="34" charset="0"/>
            </a:endParaRPr>
          </a:p>
        </p:txBody>
      </p:sp>
      <p:sp>
        <p:nvSpPr>
          <p:cNvPr id="21" name="TextBox 20"/>
          <p:cNvSpPr txBox="1"/>
          <p:nvPr/>
        </p:nvSpPr>
        <p:spPr>
          <a:xfrm>
            <a:off x="5697841" y="4879664"/>
            <a:ext cx="1754479" cy="261610"/>
          </a:xfrm>
          <a:prstGeom prst="rect">
            <a:avLst/>
          </a:prstGeom>
          <a:solidFill>
            <a:schemeClr val="bg1"/>
          </a:solidFill>
        </p:spPr>
        <p:txBody>
          <a:bodyPr wrap="square" rtlCol="0">
            <a:spAutoFit/>
          </a:bodyPr>
          <a:lstStyle/>
          <a:p>
            <a:r>
              <a:rPr lang="en-US" sz="1050" dirty="0" smtClean="0">
                <a:latin typeface="Arial" panose="020B0604020202020204" pitchFamily="34" charset="0"/>
                <a:cs typeface="Arial" panose="020B0604020202020204" pitchFamily="34" charset="0"/>
              </a:rPr>
              <a:t>Experimental data</a:t>
            </a:r>
            <a:endParaRPr lang="ru-RU"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681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801"/>
            <a:ext cx="9144000" cy="710899"/>
          </a:xfrm>
        </p:spPr>
        <p:txBody>
          <a:bodyPr>
            <a:noAutofit/>
          </a:bodyPr>
          <a:lstStyle/>
          <a:p>
            <a:pPr eaLnBrk="1" fontAlgn="auto" hangingPunct="1">
              <a:spcAft>
                <a:spcPts val="0"/>
              </a:spcAft>
              <a:defRPr/>
            </a:pPr>
            <a:r>
              <a:rPr lang="en-US" sz="3600" b="1" dirty="0" smtClean="0">
                <a:latin typeface="Arial" panose="020B0604020202020204" pitchFamily="34" charset="0"/>
                <a:cs typeface="Arial" panose="020B0604020202020204" pitchFamily="34" charset="0"/>
              </a:rPr>
              <a:t>Hydrogeological Division MSU</a:t>
            </a:r>
            <a:endParaRPr lang="ru-RU" sz="3600" b="1" dirty="0">
              <a:latin typeface="Arial" panose="020B0604020202020204" pitchFamily="34" charset="0"/>
              <a:cs typeface="Arial" panose="020B0604020202020204" pitchFamily="34" charset="0"/>
            </a:endParaRPr>
          </a:p>
        </p:txBody>
      </p:sp>
      <p:pic>
        <p:nvPicPr>
          <p:cNvPr id="25602" name="Picture 2" descr="ÐÐ°ÑÑÐ¸Ð½ÐºÐ¸ Ð¿Ð¾ Ð·Ð°Ð¿ÑÐ¾ÑÑ Ð¼Ð³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790" y="3551096"/>
            <a:ext cx="5715635" cy="3213457"/>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idx="1"/>
          </p:nvPr>
        </p:nvSpPr>
        <p:spPr>
          <a:xfrm>
            <a:off x="1506" y="728700"/>
            <a:ext cx="9142494" cy="4429125"/>
          </a:xfrm>
        </p:spPr>
        <p:txBody>
          <a:bodyPr>
            <a:normAutofit/>
          </a:bodyPr>
          <a:lstStyle/>
          <a:p>
            <a:pPr eaLnBrk="1" fontAlgn="auto" hangingPunct="1">
              <a:spcAft>
                <a:spcPts val="0"/>
              </a:spcAft>
              <a:buClr>
                <a:schemeClr val="accent1">
                  <a:shade val="75000"/>
                </a:schemeClr>
              </a:buClr>
              <a:buFont typeface="Courier New" panose="02070309020205020404" pitchFamily="49" charset="0"/>
              <a:buChar char="o"/>
              <a:defRPr/>
            </a:pPr>
            <a:r>
              <a:rPr lang="en-US" sz="2400" b="1" dirty="0" smtClean="0">
                <a:solidFill>
                  <a:schemeClr val="bg2">
                    <a:lumMod val="25000"/>
                  </a:schemeClr>
                </a:solidFill>
                <a:latin typeface="Arial" panose="020B0604020202020204" pitchFamily="34" charset="0"/>
                <a:cs typeface="Arial" panose="020B0604020202020204" pitchFamily="34" charset="0"/>
              </a:rPr>
              <a:t>Hydrogeological division </a:t>
            </a:r>
            <a:r>
              <a:rPr lang="en-US" sz="2400" dirty="0" smtClean="0">
                <a:solidFill>
                  <a:schemeClr val="bg2">
                    <a:lumMod val="25000"/>
                  </a:schemeClr>
                </a:solidFill>
                <a:latin typeface="Arial" panose="020B0604020202020204" pitchFamily="34" charset="0"/>
                <a:cs typeface="Arial" panose="020B0604020202020204" pitchFamily="34" charset="0"/>
              </a:rPr>
              <a:t>is a part of </a:t>
            </a:r>
            <a:r>
              <a:rPr lang="en-US" sz="2400" b="1" dirty="0" smtClean="0">
                <a:solidFill>
                  <a:schemeClr val="bg2">
                    <a:lumMod val="25000"/>
                  </a:schemeClr>
                </a:solidFill>
                <a:latin typeface="Arial" panose="020B0604020202020204" pitchFamily="34" charset="0"/>
                <a:cs typeface="Arial" panose="020B0604020202020204" pitchFamily="34" charset="0"/>
              </a:rPr>
              <a:t>Geological faculty of Moscow State University</a:t>
            </a:r>
            <a:r>
              <a:rPr lang="ru-RU" sz="2400" b="1" dirty="0" smtClean="0">
                <a:solidFill>
                  <a:schemeClr val="bg2">
                    <a:lumMod val="25000"/>
                  </a:schemeClr>
                </a:solidFill>
                <a:latin typeface="Arial" panose="020B0604020202020204" pitchFamily="34" charset="0"/>
                <a:cs typeface="Arial" panose="020B0604020202020204" pitchFamily="34" charset="0"/>
              </a:rPr>
              <a:t> (</a:t>
            </a:r>
            <a:r>
              <a:rPr lang="en-US" sz="2400" b="1" dirty="0" smtClean="0">
                <a:solidFill>
                  <a:schemeClr val="bg2">
                    <a:lumMod val="25000"/>
                  </a:schemeClr>
                </a:solidFill>
                <a:latin typeface="Arial" panose="020B0604020202020204" pitchFamily="34" charset="0"/>
                <a:cs typeface="Arial" panose="020B0604020202020204" pitchFamily="34" charset="0"/>
              </a:rPr>
              <a:t>MSU)</a:t>
            </a:r>
          </a:p>
          <a:p>
            <a:pPr eaLnBrk="1" fontAlgn="auto" hangingPunct="1">
              <a:spcAft>
                <a:spcPts val="0"/>
              </a:spcAft>
              <a:buClr>
                <a:schemeClr val="accent1">
                  <a:shade val="75000"/>
                </a:schemeClr>
              </a:buClr>
              <a:buFont typeface="Courier New" panose="02070309020205020404" pitchFamily="49" charset="0"/>
              <a:buChar char="o"/>
              <a:defRPr/>
            </a:pPr>
            <a:r>
              <a:rPr lang="en-US" sz="2400" b="1" dirty="0" smtClean="0">
                <a:solidFill>
                  <a:schemeClr val="bg2">
                    <a:lumMod val="25000"/>
                  </a:schemeClr>
                </a:solidFill>
                <a:latin typeface="Arial" panose="020B0604020202020204" pitchFamily="34" charset="0"/>
                <a:cs typeface="Arial" panose="020B0604020202020204" pitchFamily="34" charset="0"/>
              </a:rPr>
              <a:t>Geological faculty </a:t>
            </a:r>
            <a:r>
              <a:rPr lang="en-US" sz="2400" dirty="0" smtClean="0">
                <a:solidFill>
                  <a:schemeClr val="bg2">
                    <a:lumMod val="25000"/>
                  </a:schemeClr>
                </a:solidFill>
                <a:latin typeface="Arial" panose="020B0604020202020204" pitchFamily="34" charset="0"/>
                <a:cs typeface="Arial" panose="020B0604020202020204" pitchFamily="34" charset="0"/>
              </a:rPr>
              <a:t>includes </a:t>
            </a:r>
            <a:r>
              <a:rPr lang="en-US" sz="2400" b="1" dirty="0" smtClean="0">
                <a:solidFill>
                  <a:schemeClr val="bg2">
                    <a:lumMod val="25000"/>
                  </a:schemeClr>
                </a:solidFill>
                <a:latin typeface="Arial" panose="020B0604020202020204" pitchFamily="34" charset="0"/>
                <a:cs typeface="Arial" panose="020B0604020202020204" pitchFamily="34" charset="0"/>
              </a:rPr>
              <a:t>16 divisions </a:t>
            </a:r>
            <a:r>
              <a:rPr lang="en-US" sz="2400" dirty="0" smtClean="0">
                <a:solidFill>
                  <a:schemeClr val="bg2">
                    <a:lumMod val="25000"/>
                  </a:schemeClr>
                </a:solidFill>
                <a:latin typeface="Arial" panose="020B0604020202020204" pitchFamily="34" charset="0"/>
                <a:cs typeface="Arial" panose="020B0604020202020204" pitchFamily="34" charset="0"/>
              </a:rPr>
              <a:t>that are grouped in </a:t>
            </a:r>
            <a:r>
              <a:rPr lang="en-US" sz="2400" b="1" dirty="0" smtClean="0">
                <a:solidFill>
                  <a:schemeClr val="bg2">
                    <a:lumMod val="25000"/>
                  </a:schemeClr>
                </a:solidFill>
                <a:latin typeface="Arial" panose="020B0604020202020204" pitchFamily="34" charset="0"/>
                <a:cs typeface="Arial" panose="020B0604020202020204" pitchFamily="34" charset="0"/>
              </a:rPr>
              <a:t>four schools</a:t>
            </a:r>
            <a:r>
              <a:rPr lang="en-US" sz="2400" dirty="0" smtClean="0">
                <a:solidFill>
                  <a:schemeClr val="bg2">
                    <a:lumMod val="25000"/>
                  </a:schemeClr>
                </a:solidFill>
                <a:latin typeface="Arial" panose="020B0604020202020204" pitchFamily="34" charset="0"/>
                <a:cs typeface="Arial" panose="020B0604020202020204" pitchFamily="34" charset="0"/>
              </a:rPr>
              <a:t>:</a:t>
            </a:r>
          </a:p>
          <a:p>
            <a:pPr lvl="1" eaLnBrk="1" fontAlgn="auto" hangingPunct="1">
              <a:spcAft>
                <a:spcPts val="0"/>
              </a:spcAft>
              <a:buFont typeface="Courier New" panose="02070309020205020404" pitchFamily="49" charset="0"/>
              <a:buChar char="o"/>
              <a:defRPr/>
            </a:pPr>
            <a:r>
              <a:rPr lang="en-US" sz="2000" b="1" dirty="0" smtClean="0">
                <a:solidFill>
                  <a:schemeClr val="bg2">
                    <a:lumMod val="25000"/>
                  </a:schemeClr>
                </a:solidFill>
                <a:latin typeface="Arial" panose="020B0604020202020204" pitchFamily="34" charset="0"/>
                <a:cs typeface="Arial" panose="020B0604020202020204" pitchFamily="34" charset="0"/>
              </a:rPr>
              <a:t>Geology</a:t>
            </a:r>
          </a:p>
          <a:p>
            <a:pPr lvl="1" eaLnBrk="1" fontAlgn="auto" hangingPunct="1">
              <a:spcAft>
                <a:spcPts val="0"/>
              </a:spcAft>
              <a:buFont typeface="Courier New" panose="02070309020205020404" pitchFamily="49" charset="0"/>
              <a:buChar char="o"/>
              <a:defRPr/>
            </a:pPr>
            <a:r>
              <a:rPr lang="en-US" sz="2000" b="1" dirty="0" smtClean="0">
                <a:solidFill>
                  <a:schemeClr val="bg2">
                    <a:lumMod val="25000"/>
                  </a:schemeClr>
                </a:solidFill>
                <a:latin typeface="Arial" panose="020B0604020202020204" pitchFamily="34" charset="0"/>
                <a:cs typeface="Arial" panose="020B0604020202020204" pitchFamily="34" charset="0"/>
              </a:rPr>
              <a:t>Geochemistry</a:t>
            </a:r>
          </a:p>
          <a:p>
            <a:pPr lvl="1" eaLnBrk="1" fontAlgn="auto" hangingPunct="1">
              <a:spcAft>
                <a:spcPts val="0"/>
              </a:spcAft>
              <a:buFont typeface="Courier New" panose="02070309020205020404" pitchFamily="49" charset="0"/>
              <a:buChar char="o"/>
              <a:defRPr/>
            </a:pPr>
            <a:r>
              <a:rPr lang="en-US" sz="2000" b="1" dirty="0" smtClean="0">
                <a:solidFill>
                  <a:schemeClr val="bg2">
                    <a:lumMod val="25000"/>
                  </a:schemeClr>
                </a:solidFill>
                <a:latin typeface="Arial" panose="020B0604020202020204" pitchFamily="34" charset="0"/>
                <a:cs typeface="Arial" panose="020B0604020202020204" pitchFamily="34" charset="0"/>
              </a:rPr>
              <a:t>Hydrogeology and Engineering Geology</a:t>
            </a:r>
          </a:p>
          <a:p>
            <a:pPr lvl="1" eaLnBrk="1" fontAlgn="auto" hangingPunct="1">
              <a:spcAft>
                <a:spcPts val="0"/>
              </a:spcAft>
              <a:buFont typeface="Courier New" panose="02070309020205020404" pitchFamily="49" charset="0"/>
              <a:buChar char="o"/>
              <a:defRPr/>
            </a:pPr>
            <a:r>
              <a:rPr lang="en-US" sz="2000" b="1" dirty="0" smtClean="0">
                <a:solidFill>
                  <a:schemeClr val="bg2">
                    <a:lumMod val="25000"/>
                  </a:schemeClr>
                </a:solidFill>
                <a:latin typeface="Arial" panose="020B0604020202020204" pitchFamily="34" charset="0"/>
                <a:cs typeface="Arial" panose="020B0604020202020204" pitchFamily="34" charset="0"/>
              </a:rPr>
              <a:t>Geophysics </a:t>
            </a:r>
            <a:endParaRPr lang="ru-RU" sz="2000"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68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descr="Лехов_рис_3_а"/>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85765" y="70181"/>
            <a:ext cx="1777376" cy="1800000"/>
          </a:xfrm>
          <a:prstGeom prst="rect">
            <a:avLst/>
          </a:prstGeom>
          <a:noFill/>
          <a:ln>
            <a:noFill/>
          </a:ln>
        </p:spPr>
      </p:pic>
      <p:sp>
        <p:nvSpPr>
          <p:cNvPr id="23" name="Прямоугольник 22"/>
          <p:cNvSpPr/>
          <p:nvPr/>
        </p:nvSpPr>
        <p:spPr>
          <a:xfrm>
            <a:off x="26495" y="8620"/>
            <a:ext cx="9140542" cy="523220"/>
          </a:xfrm>
          <a:prstGeom prst="rect">
            <a:avLst/>
          </a:prstGeom>
        </p:spPr>
        <p:txBody>
          <a:bodyPr wrap="square">
            <a:spAutoFit/>
          </a:bodyPr>
          <a:lstStyle/>
          <a:p>
            <a:pPr algn="ctr"/>
            <a:r>
              <a:rPr lang="en-US" sz="2800" b="1" cap="small" dirty="0">
                <a:latin typeface="Segoe UI Semilight" panose="020B0402040204020203" pitchFamily="34" charset="0"/>
                <a:cs typeface="Segoe UI Semilight" panose="020B0402040204020203" pitchFamily="34" charset="0"/>
              </a:rPr>
              <a:t>Research objectives</a:t>
            </a:r>
            <a:r>
              <a:rPr lang="ru-RU" sz="2800" b="1" cap="small" dirty="0" smtClean="0">
                <a:latin typeface="Segoe UI Semilight" panose="020B0402040204020203" pitchFamily="34" charset="0"/>
                <a:cs typeface="Segoe UI Semilight" panose="020B0402040204020203" pitchFamily="34" charset="0"/>
              </a:rPr>
              <a:t>:</a:t>
            </a:r>
          </a:p>
        </p:txBody>
      </p:sp>
      <p:grpSp>
        <p:nvGrpSpPr>
          <p:cNvPr id="27" name="Группа 26"/>
          <p:cNvGrpSpPr/>
          <p:nvPr/>
        </p:nvGrpSpPr>
        <p:grpSpPr>
          <a:xfrm flipH="1">
            <a:off x="67857" y="608291"/>
            <a:ext cx="6079318" cy="480256"/>
            <a:chOff x="552210" y="336"/>
            <a:chExt cx="1715689" cy="480256"/>
          </a:xfrm>
        </p:grpSpPr>
        <p:sp>
          <p:nvSpPr>
            <p:cNvPr id="28" name="Пятиугольник 27"/>
            <p:cNvSpPr/>
            <p:nvPr/>
          </p:nvSpPr>
          <p:spPr>
            <a:xfrm rot="10800000">
              <a:off x="552210" y="336"/>
              <a:ext cx="1715685" cy="480256"/>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Пятиугольник 4"/>
            <p:cNvSpPr/>
            <p:nvPr/>
          </p:nvSpPr>
          <p:spPr>
            <a:xfrm>
              <a:off x="723778" y="336"/>
              <a:ext cx="15441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marL="228600" lvl="0" indent="-228600" algn="ctr" defTabSz="533400">
                <a:lnSpc>
                  <a:spcPct val="90000"/>
                </a:lnSpc>
                <a:spcBef>
                  <a:spcPct val="0"/>
                </a:spcBef>
                <a:spcAft>
                  <a:spcPct val="35000"/>
                </a:spcAft>
                <a:buAutoNum type="arabicPeriod"/>
              </a:pPr>
              <a:r>
                <a:rPr lang="en-US" sz="2000" dirty="0" smtClean="0">
                  <a:latin typeface="Arial" pitchFamily="34" charset="0"/>
                  <a:cs typeface="Arial" pitchFamily="34" charset="0"/>
                </a:rPr>
                <a:t> Pore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-3</a:t>
              </a:r>
              <a:r>
                <a:rPr lang="ru-RU" sz="2000" baseline="-25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smtClean="0">
                <a:latin typeface="Arial" pitchFamily="34" charset="0"/>
                <a:cs typeface="Arial" pitchFamily="34" charset="0"/>
              </a:endParaRPr>
            </a:p>
          </p:txBody>
        </p:sp>
      </p:grpSp>
      <p:grpSp>
        <p:nvGrpSpPr>
          <p:cNvPr id="30" name="Группа 29"/>
          <p:cNvGrpSpPr/>
          <p:nvPr/>
        </p:nvGrpSpPr>
        <p:grpSpPr>
          <a:xfrm>
            <a:off x="3356865" y="2320231"/>
            <a:ext cx="5701802" cy="480256"/>
            <a:chOff x="552210" y="623952"/>
            <a:chExt cx="1715685" cy="480256"/>
          </a:xfrm>
        </p:grpSpPr>
        <p:sp>
          <p:nvSpPr>
            <p:cNvPr id="31" name="Пятиугольник 30"/>
            <p:cNvSpPr/>
            <p:nvPr/>
          </p:nvSpPr>
          <p:spPr>
            <a:xfrm rot="10800000">
              <a:off x="552210" y="623952"/>
              <a:ext cx="1715685" cy="480256"/>
            </a:xfrm>
            <a:prstGeom prst="homePlate">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32" name="Пятиугольник 4"/>
            <p:cNvSpPr/>
            <p:nvPr/>
          </p:nvSpPr>
          <p:spPr>
            <a:xfrm>
              <a:off x="672274" y="623952"/>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algn="ctr" defTabSz="533400">
                <a:lnSpc>
                  <a:spcPct val="90000"/>
                </a:lnSpc>
                <a:spcBef>
                  <a:spcPct val="0"/>
                </a:spcBef>
                <a:spcAft>
                  <a:spcPct val="35000"/>
                </a:spcAft>
              </a:pPr>
              <a:r>
                <a:rPr lang="ru-RU" sz="2000" kern="1200" dirty="0" smtClean="0">
                  <a:latin typeface="Arial" pitchFamily="34" charset="0"/>
                  <a:cs typeface="Arial" pitchFamily="34" charset="0"/>
                </a:rPr>
                <a:t>2. </a:t>
              </a:r>
              <a:r>
                <a:rPr lang="en-US" sz="2000" kern="1200" dirty="0" smtClean="0">
                  <a:latin typeface="Arial" pitchFamily="34" charset="0"/>
                  <a:cs typeface="Arial" pitchFamily="34" charset="0"/>
                </a:rPr>
                <a:t>Sample</a:t>
              </a:r>
              <a:r>
                <a:rPr lang="ru-RU" sz="2000" kern="1200" dirty="0" smtClean="0">
                  <a:latin typeface="Arial" pitchFamily="34" charset="0"/>
                  <a:cs typeface="Arial" pitchFamily="34" charset="0"/>
                </a:rPr>
                <a:t> </a:t>
              </a:r>
              <a:r>
                <a:rPr lang="en-US" sz="2000" kern="1200" dirty="0" smtClean="0">
                  <a:latin typeface="Arial" pitchFamily="34" charset="0"/>
                  <a:cs typeface="Arial" pitchFamily="34" charset="0"/>
                </a:rPr>
                <a:t>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-2</a:t>
              </a:r>
              <a:r>
                <a:rPr lang="ru-RU"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a:t>
              </a:r>
              <a:r>
                <a:rPr lang="en-US" sz="2000" baseline="30000" dirty="0" smtClean="0">
                  <a:latin typeface="Arial" pitchFamily="34" charset="0"/>
                  <a:cs typeface="Arial" pitchFamily="34" charset="0"/>
                </a:rPr>
                <a:t>1</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grpSp>
        <p:nvGrpSpPr>
          <p:cNvPr id="33" name="Группа 32"/>
          <p:cNvGrpSpPr/>
          <p:nvPr/>
        </p:nvGrpSpPr>
        <p:grpSpPr>
          <a:xfrm flipH="1">
            <a:off x="67857" y="3670381"/>
            <a:ext cx="6079318" cy="480256"/>
            <a:chOff x="552210" y="1247569"/>
            <a:chExt cx="1715685" cy="480256"/>
          </a:xfrm>
        </p:grpSpPr>
        <p:sp>
          <p:nvSpPr>
            <p:cNvPr id="34" name="Пятиугольник 33"/>
            <p:cNvSpPr/>
            <p:nvPr/>
          </p:nvSpPr>
          <p:spPr>
            <a:xfrm rot="10800000">
              <a:off x="552210" y="1247569"/>
              <a:ext cx="1715685" cy="480256"/>
            </a:xfrm>
            <a:prstGeom prst="homePlate">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5" name="Пятиугольник 4"/>
            <p:cNvSpPr/>
            <p:nvPr/>
          </p:nvSpPr>
          <p:spPr>
            <a:xfrm>
              <a:off x="672274" y="1247569"/>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kern="1200" dirty="0" smtClean="0">
                  <a:latin typeface="Arial" pitchFamily="34" charset="0"/>
                  <a:cs typeface="Arial" pitchFamily="34" charset="0"/>
                </a:rPr>
                <a:t>3. </a:t>
              </a:r>
              <a:r>
                <a:rPr lang="en-US" sz="2000" dirty="0" smtClean="0">
                  <a:latin typeface="Arial" pitchFamily="34" charset="0"/>
                  <a:cs typeface="Arial" pitchFamily="34" charset="0"/>
                </a:rPr>
                <a:t>Layer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1 </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2</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sp>
        <p:nvSpPr>
          <p:cNvPr id="39" name="TextBox 38"/>
          <p:cNvSpPr txBox="1"/>
          <p:nvPr/>
        </p:nvSpPr>
        <p:spPr>
          <a:xfrm>
            <a:off x="1858237" y="1285116"/>
            <a:ext cx="519252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Determination of diffusion coefficient from data on microstructural </a:t>
            </a:r>
            <a:r>
              <a:rPr lang="en-US" sz="1600" dirty="0" err="1">
                <a:latin typeface="Arial" panose="020B0604020202020204" pitchFamily="34" charset="0"/>
                <a:cs typeface="Arial" panose="020B0604020202020204" pitchFamily="34" charset="0"/>
              </a:rPr>
              <a:t>analisis</a:t>
            </a:r>
            <a:r>
              <a:rPr lang="en-US" sz="1600" dirty="0">
                <a:latin typeface="Arial" panose="020B0604020202020204" pitchFamily="34" charset="0"/>
                <a:cs typeface="Arial" panose="020B0604020202020204" pitchFamily="34" charset="0"/>
              </a:rPr>
              <a:t> and simulated of diffusion process</a:t>
            </a:r>
            <a:endParaRPr lang="ru-RU" dirty="0">
              <a:latin typeface="Arial" pitchFamily="34" charset="0"/>
              <a:cs typeface="Arial" pitchFamily="34" charset="0"/>
            </a:endParaRPr>
          </a:p>
        </p:txBody>
      </p:sp>
      <p:pic>
        <p:nvPicPr>
          <p:cNvPr id="47" name="Рисунок 4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052" b="83293" l="26328" r="100000">
                        <a14:foregroundMark x1="40127" y1="72720" x2="40127" y2="72720"/>
                        <a14:foregroundMark x1="73808" y1="71267" x2="73808" y2="71267"/>
                        <a14:foregroundMark x1="89605" y1="73769" x2="89605" y2="73769"/>
                        <a14:foregroundMark x1="96959" y1="72316" x2="96959" y2="72316"/>
                        <a14:foregroundMark x1="33318" y1="32123" x2="33318" y2="32123"/>
                        <a14:foregroundMark x1="63232" y1="29863" x2="63232" y2="29863"/>
                        <a14:foregroundMark x1="81117" y1="33979" x2="81117" y2="33979"/>
                        <a14:foregroundMark x1="93373" y1="30508" x2="93373" y2="30508"/>
                        <a14:foregroundMark x1="96959" y1="34060" x2="96959" y2="34060"/>
                        <a14:foregroundMark x1="90014" y1="37934" x2="90014" y2="37934"/>
                        <a14:foregroundMark x1="43168" y1="31154" x2="43168" y2="31154"/>
                        <a14:foregroundMark x1="29641" y1="27361" x2="29641" y2="27361"/>
                        <a14:foregroundMark x1="28007" y1="38499" x2="28007" y2="38499"/>
                        <a14:foregroundMark x1="34498" y1="38741" x2="34498" y2="38741"/>
                        <a14:foregroundMark x1="44848" y1="37853" x2="44848" y2="37853"/>
                        <a14:foregroundMark x1="56786" y1="40274" x2="56786" y2="40274"/>
                        <a14:foregroundMark x1="67000" y1="39306" x2="67000" y2="39306"/>
                        <a14:foregroundMark x1="76623" y1="40678" x2="76623" y2="40678"/>
                        <a14:foregroundMark x1="83931" y1="41566" x2="83931" y2="41566"/>
                        <a14:foregroundMark x1="95279" y1="40436" x2="95279" y2="40436"/>
                        <a14:foregroundMark x1="97730" y1="29379" x2="97730" y2="29379"/>
                        <a14:foregroundMark x1="87744" y1="28894" x2="87744" y2="28894"/>
                        <a14:foregroundMark x1="75352" y1="32042" x2="75352" y2="32042"/>
                        <a14:foregroundMark x1="57876" y1="30266" x2="57876" y2="30266"/>
                        <a14:foregroundMark x1="49750" y1="28410" x2="49750" y2="28410"/>
                        <a14:foregroundMark x1="36677" y1="25908" x2="36677" y2="25908"/>
                        <a14:backgroundMark x1="31003" y1="44068" x2="31003" y2="44068"/>
                      </a14:backgroundRemoval>
                    </a14:imgEffect>
                    <a14:imgEffect>
                      <a14:sharpenSoften amount="50000"/>
                    </a14:imgEffect>
                  </a14:imgLayer>
                </a14:imgProps>
              </a:ext>
              <a:ext uri="{28A0092B-C50C-407E-A947-70E740481C1C}">
                <a14:useLocalDpi xmlns:a14="http://schemas.microsoft.com/office/drawing/2010/main" val="0"/>
              </a:ext>
            </a:extLst>
          </a:blip>
          <a:srcRect l="26427" t="44383" r="91" b="16553"/>
          <a:stretch/>
        </p:blipFill>
        <p:spPr>
          <a:xfrm rot="5340000">
            <a:off x="222639" y="1831243"/>
            <a:ext cx="2122279" cy="825721"/>
          </a:xfrm>
          <a:prstGeom prst="rect">
            <a:avLst/>
          </a:prstGeom>
        </p:spPr>
      </p:pic>
      <p:sp>
        <p:nvSpPr>
          <p:cNvPr id="50" name="TextBox 49"/>
          <p:cNvSpPr txBox="1"/>
          <p:nvPr/>
        </p:nvSpPr>
        <p:spPr>
          <a:xfrm>
            <a:off x="6468705" y="1853825"/>
            <a:ext cx="2443452"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pore space model</a:t>
            </a:r>
            <a:endParaRPr lang="ru-RU" sz="1400" dirty="0">
              <a:latin typeface="Arial" panose="020B0604020202020204" pitchFamily="34" charset="0"/>
              <a:cs typeface="Arial" panose="020B0604020202020204" pitchFamily="34" charset="0"/>
            </a:endParaRPr>
          </a:p>
        </p:txBody>
      </p:sp>
      <p:sp>
        <p:nvSpPr>
          <p:cNvPr id="51" name="TextBox 50"/>
          <p:cNvSpPr txBox="1"/>
          <p:nvPr/>
        </p:nvSpPr>
        <p:spPr>
          <a:xfrm>
            <a:off x="75169" y="3287834"/>
            <a:ext cx="246880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Sample for experiment</a:t>
            </a:r>
            <a:endParaRPr lang="ru-RU" sz="1400" dirty="0">
              <a:latin typeface="Arial" panose="020B0604020202020204" pitchFamily="34" charset="0"/>
              <a:cs typeface="Arial" panose="020B0604020202020204" pitchFamily="34" charset="0"/>
            </a:endParaRPr>
          </a:p>
        </p:txBody>
      </p:sp>
      <p:cxnSp>
        <p:nvCxnSpPr>
          <p:cNvPr id="53" name="Прямая соединительная линия 52"/>
          <p:cNvCxnSpPr/>
          <p:nvPr/>
        </p:nvCxnSpPr>
        <p:spPr>
          <a:xfrm flipH="1">
            <a:off x="667702" y="1175920"/>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4" name="Прямая соединительная линия 53"/>
          <p:cNvCxnSpPr/>
          <p:nvPr/>
        </p:nvCxnSpPr>
        <p:spPr>
          <a:xfrm flipH="1">
            <a:off x="667702" y="3253356"/>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6" name="Прямая со стрелкой 55"/>
          <p:cNvCxnSpPr/>
          <p:nvPr/>
        </p:nvCxnSpPr>
        <p:spPr>
          <a:xfrm flipV="1">
            <a:off x="757612" y="1209079"/>
            <a:ext cx="0" cy="202522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24" name="Рисунок 23"/>
          <p:cNvPicPr>
            <a:picLocks noChangeAspect="1"/>
          </p:cNvPicPr>
          <p:nvPr/>
        </p:nvPicPr>
        <p:blipFill>
          <a:blip r:embed="rId7" cstate="print">
            <a:lum bright="20000" contrast="20000"/>
            <a:extLst>
              <a:ext uri="{28A0092B-C50C-407E-A947-70E740481C1C}">
                <a14:useLocalDpi xmlns:a14="http://schemas.microsoft.com/office/drawing/2010/main" val="0"/>
              </a:ext>
            </a:extLst>
          </a:blip>
          <a:srcRect/>
          <a:stretch>
            <a:fillRect/>
          </a:stretch>
        </p:blipFill>
        <p:spPr bwMode="auto">
          <a:xfrm>
            <a:off x="6491366" y="3310341"/>
            <a:ext cx="2615348" cy="1832882"/>
          </a:xfrm>
          <a:prstGeom prst="rect">
            <a:avLst/>
          </a:prstGeom>
          <a:noFill/>
          <a:ln>
            <a:noFill/>
          </a:ln>
        </p:spPr>
      </p:pic>
      <p:sp>
        <p:nvSpPr>
          <p:cNvPr id="57" name="TextBox 56"/>
          <p:cNvSpPr txBox="1"/>
          <p:nvPr/>
        </p:nvSpPr>
        <p:spPr>
          <a:xfrm>
            <a:off x="161509" y="2007556"/>
            <a:ext cx="659708" cy="338554"/>
          </a:xfrm>
          <a:prstGeom prst="rect">
            <a:avLst/>
          </a:prstGeom>
          <a:noFill/>
        </p:spPr>
        <p:txBody>
          <a:bodyPr wrap="square" rtlCol="0">
            <a:spAutoFit/>
          </a:bodyPr>
          <a:lstStyle/>
          <a:p>
            <a:pPr algn="ctr"/>
            <a:r>
              <a:rPr lang="ru-RU" sz="1600" dirty="0" smtClean="0">
                <a:latin typeface="Arial" panose="020B0604020202020204" pitchFamily="34" charset="0"/>
                <a:cs typeface="Arial" panose="020B0604020202020204" pitchFamily="34" charset="0"/>
              </a:rPr>
              <a:t>8 </a:t>
            </a:r>
            <a:r>
              <a:rPr lang="en-US" sz="1600" dirty="0" smtClean="0">
                <a:latin typeface="Arial" panose="020B0604020202020204" pitchFamily="34" charset="0"/>
                <a:cs typeface="Arial" panose="020B0604020202020204" pitchFamily="34" charset="0"/>
              </a:rPr>
              <a:t>cm</a:t>
            </a:r>
            <a:endParaRPr lang="ru-RU" sz="1600" dirty="0">
              <a:latin typeface="Arial" panose="020B0604020202020204" pitchFamily="34" charset="0"/>
              <a:cs typeface="Arial" panose="020B0604020202020204" pitchFamily="34" charset="0"/>
            </a:endParaRPr>
          </a:p>
        </p:txBody>
      </p:sp>
      <p:sp>
        <p:nvSpPr>
          <p:cNvPr id="59" name="TextBox 58"/>
          <p:cNvSpPr txBox="1"/>
          <p:nvPr/>
        </p:nvSpPr>
        <p:spPr>
          <a:xfrm>
            <a:off x="6269059" y="5101443"/>
            <a:ext cx="2853931"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flow heterogeneity model</a:t>
            </a:r>
            <a:endParaRPr lang="ru-RU" sz="1400" dirty="0">
              <a:latin typeface="Arial" panose="020B0604020202020204" pitchFamily="34" charset="0"/>
              <a:cs typeface="Arial" panose="020B0604020202020204" pitchFamily="34" charset="0"/>
            </a:endParaRPr>
          </a:p>
        </p:txBody>
      </p:sp>
      <p:sp>
        <p:nvSpPr>
          <p:cNvPr id="63" name="TextBox 62"/>
          <p:cNvSpPr txBox="1"/>
          <p:nvPr/>
        </p:nvSpPr>
        <p:spPr>
          <a:xfrm>
            <a:off x="3716905" y="6109948"/>
            <a:ext cx="5341762"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Justification of effective mass transfer parameters of the dual-domain model</a:t>
            </a:r>
            <a:endParaRPr lang="ru-RU" sz="1400" dirty="0">
              <a:latin typeface="Arial" panose="020B0604020202020204" pitchFamily="34" charset="0"/>
              <a:cs typeface="Arial" panose="020B0604020202020204" pitchFamily="34" charset="0"/>
            </a:endParaRPr>
          </a:p>
        </p:txBody>
      </p:sp>
      <p:grpSp>
        <p:nvGrpSpPr>
          <p:cNvPr id="77" name="Группа 76"/>
          <p:cNvGrpSpPr/>
          <p:nvPr/>
        </p:nvGrpSpPr>
        <p:grpSpPr>
          <a:xfrm>
            <a:off x="3356864" y="5562596"/>
            <a:ext cx="5707909" cy="480256"/>
            <a:chOff x="552210" y="623952"/>
            <a:chExt cx="1715685" cy="480256"/>
          </a:xfrm>
          <a:solidFill>
            <a:schemeClr val="accent3"/>
          </a:solidFill>
        </p:grpSpPr>
        <p:sp>
          <p:nvSpPr>
            <p:cNvPr id="78" name="Пятиугольник 77"/>
            <p:cNvSpPr/>
            <p:nvPr/>
          </p:nvSpPr>
          <p:spPr>
            <a:xfrm rot="10800000">
              <a:off x="552210" y="623952"/>
              <a:ext cx="1715685" cy="480256"/>
            </a:xfrm>
            <a:prstGeom prst="homePlate">
              <a:avLst/>
            </a:prstGeom>
            <a:grpFill/>
            <a:ln>
              <a:noFill/>
            </a:ln>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79" name="Пятиугольник 4"/>
            <p:cNvSpPr/>
            <p:nvPr/>
          </p:nvSpPr>
          <p:spPr>
            <a:xfrm>
              <a:off x="672274" y="623952"/>
              <a:ext cx="1595621" cy="4802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dirty="0" smtClean="0">
                  <a:latin typeface="Arial" pitchFamily="34" charset="0"/>
                  <a:cs typeface="Arial" pitchFamily="34" charset="0"/>
                </a:rPr>
                <a:t>4. </a:t>
              </a:r>
              <a:r>
                <a:rPr lang="en-US" sz="2000" dirty="0" smtClean="0">
                  <a:latin typeface="Arial" pitchFamily="34" charset="0"/>
                  <a:cs typeface="Arial" pitchFamily="34" charset="0"/>
                </a:rPr>
                <a:t>Scale of regional model</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3</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dirty="0">
                <a:latin typeface="Arial" pitchFamily="34" charset="0"/>
                <a:cs typeface="Arial" pitchFamily="34" charset="0"/>
              </a:endParaRPr>
            </a:p>
          </p:txBody>
        </p:sp>
      </p:grpSp>
      <p:pic>
        <p:nvPicPr>
          <p:cNvPr id="81" name="Рисунок 80"/>
          <p:cNvPicPr>
            <a:picLocks noChangeAspect="1"/>
          </p:cNvPicPr>
          <p:nvPr/>
        </p:nvPicPr>
        <p:blipFill rotWithShape="1">
          <a:blip r:embed="rId8" cstate="print">
            <a:extLst>
              <a:ext uri="{28A0092B-C50C-407E-A947-70E740481C1C}">
                <a14:useLocalDpi xmlns:a14="http://schemas.microsoft.com/office/drawing/2010/main" val="0"/>
              </a:ext>
            </a:extLst>
          </a:blip>
          <a:srcRect t="10304"/>
          <a:stretch/>
        </p:blipFill>
        <p:spPr>
          <a:xfrm>
            <a:off x="161509" y="4697946"/>
            <a:ext cx="3150319" cy="2011319"/>
          </a:xfrm>
          <a:prstGeom prst="rect">
            <a:avLst/>
          </a:prstGeom>
        </p:spPr>
      </p:pic>
      <p:sp>
        <p:nvSpPr>
          <p:cNvPr id="41" name="TextBox 40"/>
          <p:cNvSpPr txBox="1"/>
          <p:nvPr/>
        </p:nvSpPr>
        <p:spPr>
          <a:xfrm>
            <a:off x="97996" y="4165436"/>
            <a:ext cx="6724254"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Analysis of contaminant transport on a high-resolution detailed model with a complex structure of flow heterogeneity</a:t>
            </a:r>
            <a:endParaRPr lang="ru-RU" sz="1600" dirty="0">
              <a:latin typeface="Arial" panose="020B0604020202020204" pitchFamily="34" charset="0"/>
              <a:cs typeface="Arial" panose="020B0604020202020204" pitchFamily="34" charset="0"/>
            </a:endParaRPr>
          </a:p>
        </p:txBody>
      </p:sp>
      <p:sp>
        <p:nvSpPr>
          <p:cNvPr id="80" name="TextBox 79"/>
          <p:cNvSpPr txBox="1"/>
          <p:nvPr/>
        </p:nvSpPr>
        <p:spPr>
          <a:xfrm>
            <a:off x="48996" y="6536338"/>
            <a:ext cx="3375343"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Regional model</a:t>
            </a:r>
            <a:endParaRPr lang="ru-RU" sz="1400" dirty="0">
              <a:latin typeface="Arial" panose="020B0604020202020204" pitchFamily="34" charset="0"/>
              <a:cs typeface="Arial" panose="020B0604020202020204" pitchFamily="34" charset="0"/>
            </a:endParaRPr>
          </a:p>
        </p:txBody>
      </p:sp>
      <p:sp>
        <p:nvSpPr>
          <p:cNvPr id="40" name="TextBox 39"/>
          <p:cNvSpPr txBox="1"/>
          <p:nvPr/>
        </p:nvSpPr>
        <p:spPr>
          <a:xfrm>
            <a:off x="2987729" y="2905296"/>
            <a:ext cx="605426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Experimental determination of transport parameters of low-permeable sediments on real samples</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0504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50838" y="2877089"/>
            <a:ext cx="4191592" cy="2212368"/>
          </a:xfrm>
          <a:prstGeom prst="rect">
            <a:avLst/>
          </a:prstGeom>
          <a:noFill/>
          <a:ln>
            <a:noFill/>
          </a:ln>
        </p:spPr>
      </p:pic>
      <p:sp>
        <p:nvSpPr>
          <p:cNvPr id="2" name="Заголовок 1"/>
          <p:cNvSpPr>
            <a:spLocks noGrp="1"/>
          </p:cNvSpPr>
          <p:nvPr>
            <p:ph type="title"/>
          </p:nvPr>
        </p:nvSpPr>
        <p:spPr>
          <a:xfrm>
            <a:off x="89972" y="100950"/>
            <a:ext cx="8960653" cy="807770"/>
          </a:xfrm>
        </p:spPr>
        <p:txBody>
          <a:bodyPr>
            <a:noAutofit/>
          </a:bodyPr>
          <a:lstStyle/>
          <a:p>
            <a:r>
              <a:rPr lang="en-US" sz="2800" dirty="0" err="1">
                <a:latin typeface="Segoe UI Semilight" panose="020B0402040204020203" pitchFamily="34" charset="0"/>
                <a:ea typeface="Arial Unicode MS" panose="020B0604020202020204" pitchFamily="34" charset="-128"/>
                <a:cs typeface="Segoe UI Semilight" panose="020B0402040204020203" pitchFamily="34" charset="0"/>
              </a:rPr>
              <a:t>Geostatistical</a:t>
            </a:r>
            <a:r>
              <a:rPr lang="en-US" sz="2800" dirty="0">
                <a:latin typeface="Segoe UI Semilight" panose="020B0402040204020203" pitchFamily="34" charset="0"/>
                <a:ea typeface="Arial Unicode MS" panose="020B0604020202020204" pitchFamily="34" charset="-128"/>
                <a:cs typeface="Segoe UI Semilight" panose="020B0402040204020203" pitchFamily="34" charset="0"/>
              </a:rPr>
              <a:t> model of </a:t>
            </a:r>
            <a:r>
              <a:rPr lang="en-US" sz="2800" dirty="0" smtClean="0">
                <a:latin typeface="Segoe UI Semilight" panose="020B0402040204020203" pitchFamily="34" charset="0"/>
                <a:ea typeface="Arial Unicode MS" panose="020B0604020202020204" pitchFamily="34" charset="-128"/>
                <a:cs typeface="Segoe UI Semilight" panose="020B0402040204020203" pitchFamily="34" charset="0"/>
              </a:rPr>
              <a:t>heterogeneous </a:t>
            </a:r>
            <a:r>
              <a:rPr lang="en-US" sz="2800" dirty="0">
                <a:latin typeface="Segoe UI Semilight" panose="020B0402040204020203" pitchFamily="34" charset="0"/>
                <a:ea typeface="Arial Unicode MS" panose="020B0604020202020204" pitchFamily="34" charset="-128"/>
                <a:cs typeface="Segoe UI Semilight" panose="020B0402040204020203" pitchFamily="34" charset="0"/>
              </a:rPr>
              <a:t>of the SCK injection zone</a:t>
            </a:r>
            <a:r>
              <a:rPr lang="ru-RU" sz="2800" dirty="0" smtClean="0">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2800" dirty="0">
                <a:latin typeface="Segoe UI Semilight" panose="020B0402040204020203" pitchFamily="34" charset="0"/>
                <a:ea typeface="Arial Unicode MS" panose="020B0604020202020204" pitchFamily="34" charset="-128"/>
                <a:cs typeface="Segoe UI Semilight" panose="020B0402040204020203" pitchFamily="34" charset="0"/>
              </a:rPr>
              <a:t>[</a:t>
            </a:r>
            <a:r>
              <a:rPr lang="en-US" sz="2800" dirty="0" err="1">
                <a:latin typeface="Segoe UI Semilight" panose="020B0402040204020203" pitchFamily="34" charset="0"/>
                <a:ea typeface="Arial Unicode MS" panose="020B0604020202020204" pitchFamily="34" charset="-128"/>
                <a:cs typeface="Segoe UI Semilight" panose="020B0402040204020203" pitchFamily="34" charset="0"/>
              </a:rPr>
              <a:t>Bakshevskaya</a:t>
            </a:r>
            <a:r>
              <a:rPr lang="en-US" sz="2800" dirty="0">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2800" dirty="0" err="1">
                <a:latin typeface="Segoe UI Semilight" panose="020B0402040204020203" pitchFamily="34" charset="0"/>
                <a:ea typeface="Arial Unicode MS" panose="020B0604020202020204" pitchFamily="34" charset="-128"/>
                <a:cs typeface="Segoe UI Semilight" panose="020B0402040204020203" pitchFamily="34" charset="0"/>
              </a:rPr>
              <a:t>Pozdnyakov</a:t>
            </a:r>
            <a:r>
              <a:rPr lang="ru-RU" sz="2800" dirty="0" smtClean="0">
                <a:latin typeface="Segoe UI Semilight" panose="020B0402040204020203" pitchFamily="34" charset="0"/>
                <a:ea typeface="Arial Unicode MS" panose="020B0604020202020204" pitchFamily="34" charset="-128"/>
                <a:cs typeface="Segoe UI Semilight" panose="020B0402040204020203" pitchFamily="34" charset="0"/>
              </a:rPr>
              <a:t>, 2016</a:t>
            </a:r>
            <a:r>
              <a:rPr lang="en-US" sz="2800" dirty="0" smtClean="0">
                <a:latin typeface="Segoe UI Semilight" panose="020B0402040204020203" pitchFamily="34" charset="0"/>
                <a:ea typeface="Arial Unicode MS" panose="020B0604020202020204" pitchFamily="34" charset="-128"/>
                <a:cs typeface="Segoe UI Semilight" panose="020B0402040204020203" pitchFamily="34" charset="0"/>
              </a:rPr>
              <a:t>]</a:t>
            </a:r>
            <a:endParaRPr lang="ru-RU" sz="2800" dirty="0">
              <a:latin typeface="Segoe UI Semilight" panose="020B0402040204020203" pitchFamily="34" charset="0"/>
              <a:ea typeface="Arial Unicode MS" panose="020B0604020202020204" pitchFamily="34" charset="-128"/>
              <a:cs typeface="Segoe UI Semilight" panose="020B0402040204020203" pitchFamily="34" charset="0"/>
            </a:endParaRPr>
          </a:p>
        </p:txBody>
      </p:sp>
      <p:pic>
        <p:nvPicPr>
          <p:cNvPr id="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2230" y="4332277"/>
            <a:ext cx="1093763" cy="103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5" name="Объект 2"/>
              <p:cNvSpPr txBox="1">
                <a:spLocks/>
              </p:cNvSpPr>
              <p:nvPr/>
            </p:nvSpPr>
            <p:spPr>
              <a:xfrm>
                <a:off x="203301" y="3154242"/>
                <a:ext cx="5133784" cy="20946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1800" dirty="0" smtClean="0">
                  <a:latin typeface="Segoe UI Semilight" panose="020B0402040204020203" pitchFamily="34" charset="0"/>
                  <a:ea typeface="Arial Unicode MS" pitchFamily="34" charset="-128"/>
                  <a:cs typeface="Segoe UI Semilight" panose="020B0402040204020203" pitchFamily="34" charset="0"/>
                </a:endParaRPr>
              </a:p>
              <a:p>
                <a:pPr>
                  <a:lnSpc>
                    <a:spcPct val="150000"/>
                  </a:lnSpc>
                </a:pPr>
                <a:r>
                  <a:rPr lang="en-US" sz="1800" dirty="0" smtClean="0">
                    <a:latin typeface="Segoe UI Semilight" panose="020B0402040204020203" pitchFamily="34" charset="0"/>
                    <a:ea typeface="Arial Unicode MS" pitchFamily="34" charset="-128"/>
                    <a:cs typeface="Segoe UI Semilight" panose="020B0402040204020203" pitchFamily="34" charset="0"/>
                  </a:rPr>
                  <a:t>Cell size</a:t>
                </a:r>
                <a:r>
                  <a:rPr lang="ru-RU" sz="1800" dirty="0" smtClean="0">
                    <a:latin typeface="Segoe UI Semilight" panose="020B0402040204020203" pitchFamily="34" charset="0"/>
                    <a:ea typeface="Arial Unicode MS" pitchFamily="34" charset="-128"/>
                    <a:cs typeface="Segoe UI Semilight" panose="020B0402040204020203" pitchFamily="34" charset="0"/>
                  </a:rPr>
                  <a:t> 25</a:t>
                </a:r>
                <a14:m>
                  <m:oMath xmlns:m="http://schemas.openxmlformats.org/officeDocument/2006/math">
                    <m:r>
                      <a:rPr lang="ru-RU" sz="1800" i="1">
                        <a:latin typeface="Cambria Math"/>
                        <a:ea typeface="Cambria Math"/>
                        <a:cs typeface="Arial Unicode MS" pitchFamily="34" charset="-128"/>
                      </a:rPr>
                      <m:t>×</m:t>
                    </m:r>
                  </m:oMath>
                </a14:m>
                <a:r>
                  <a:rPr lang="ru-RU" sz="1800" dirty="0" smtClean="0">
                    <a:latin typeface="Segoe UI Semilight" panose="020B0402040204020203" pitchFamily="34" charset="0"/>
                    <a:ea typeface="Arial Unicode MS" pitchFamily="34" charset="-128"/>
                    <a:cs typeface="Segoe UI Semilight" panose="020B0402040204020203" pitchFamily="34" charset="0"/>
                  </a:rPr>
                  <a:t>25</a:t>
                </a:r>
                <a14:m>
                  <m:oMath xmlns:m="http://schemas.openxmlformats.org/officeDocument/2006/math">
                    <m:r>
                      <a:rPr lang="ru-RU" sz="1800" i="1">
                        <a:latin typeface="Cambria Math"/>
                        <a:ea typeface="Cambria Math"/>
                        <a:cs typeface="Arial Unicode MS" pitchFamily="34" charset="-128"/>
                      </a:rPr>
                      <m:t>×</m:t>
                    </m:r>
                  </m:oMath>
                </a14:m>
                <a:r>
                  <a:rPr lang="ru-RU" sz="1800" dirty="0" smtClean="0">
                    <a:latin typeface="Segoe UI Semilight" panose="020B0402040204020203" pitchFamily="34" charset="0"/>
                    <a:ea typeface="Arial Unicode MS" pitchFamily="34" charset="-128"/>
                    <a:cs typeface="Segoe UI Semilight" panose="020B0402040204020203" pitchFamily="34" charset="0"/>
                  </a:rPr>
                  <a:t>0,5 </a:t>
                </a:r>
                <a:r>
                  <a:rPr lang="en-US" sz="1800" dirty="0" smtClean="0">
                    <a:latin typeface="Segoe UI Semilight" panose="020B0402040204020203" pitchFamily="34" charset="0"/>
                    <a:ea typeface="Arial Unicode MS" pitchFamily="34" charset="-128"/>
                    <a:cs typeface="Segoe UI Semilight" panose="020B0402040204020203" pitchFamily="34" charset="0"/>
                  </a:rPr>
                  <a:t>m</a:t>
                </a:r>
                <a:endParaRPr lang="ru-RU" sz="1800" dirty="0" smtClean="0">
                  <a:latin typeface="Segoe UI Semilight" panose="020B0402040204020203" pitchFamily="34" charset="0"/>
                  <a:ea typeface="Arial Unicode MS" pitchFamily="34" charset="-128"/>
                  <a:cs typeface="Segoe UI Semilight" panose="020B0402040204020203" pitchFamily="34" charset="0"/>
                </a:endParaRPr>
              </a:p>
              <a:p>
                <a:pPr>
                  <a:lnSpc>
                    <a:spcPct val="150000"/>
                  </a:lnSpc>
                </a:pPr>
                <a:r>
                  <a:rPr lang="en-US" sz="1800" dirty="0" smtClean="0">
                    <a:latin typeface="Segoe UI Semilight" panose="020B0402040204020203" pitchFamily="34" charset="0"/>
                    <a:ea typeface="Arial Unicode MS" pitchFamily="34" charset="-128"/>
                    <a:cs typeface="Segoe UI Semilight" panose="020B0402040204020203" pitchFamily="34" charset="0"/>
                  </a:rPr>
                  <a:t>Number of cells</a:t>
                </a:r>
                <a:r>
                  <a:rPr lang="ru-RU" sz="1800" dirty="0" smtClean="0">
                    <a:latin typeface="Segoe UI Semilight" panose="020B0402040204020203" pitchFamily="34" charset="0"/>
                    <a:ea typeface="Arial Unicode MS" pitchFamily="34" charset="-128"/>
                    <a:cs typeface="Segoe UI Semilight" panose="020B0402040204020203" pitchFamily="34" charset="0"/>
                  </a:rPr>
                  <a:t> 172</a:t>
                </a:r>
                <a14:m>
                  <m:oMath xmlns:m="http://schemas.openxmlformats.org/officeDocument/2006/math">
                    <m:r>
                      <a:rPr lang="ru-RU" sz="1800" i="1">
                        <a:latin typeface="Cambria Math"/>
                        <a:ea typeface="Cambria Math"/>
                        <a:cs typeface="Arial Unicode MS" pitchFamily="34" charset="-128"/>
                      </a:rPr>
                      <m:t>×</m:t>
                    </m:r>
                  </m:oMath>
                </a14:m>
                <a:r>
                  <a:rPr lang="ru-RU" sz="1800" dirty="0" smtClean="0">
                    <a:latin typeface="Segoe UI Semilight" panose="020B0402040204020203" pitchFamily="34" charset="0"/>
                    <a:ea typeface="Arial Unicode MS" pitchFamily="34" charset="-128"/>
                    <a:cs typeface="Segoe UI Semilight" panose="020B0402040204020203" pitchFamily="34" charset="0"/>
                  </a:rPr>
                  <a:t>140</a:t>
                </a:r>
                <a14:m>
                  <m:oMath xmlns:m="http://schemas.openxmlformats.org/officeDocument/2006/math">
                    <m:r>
                      <a:rPr lang="ru-RU" sz="1800" i="1">
                        <a:latin typeface="Cambria Math"/>
                        <a:ea typeface="Cambria Math"/>
                        <a:cs typeface="Arial Unicode MS" pitchFamily="34" charset="-128"/>
                      </a:rPr>
                      <m:t>×</m:t>
                    </m:r>
                  </m:oMath>
                </a14:m>
                <a:r>
                  <a:rPr lang="ru-RU" sz="1800" dirty="0" smtClean="0">
                    <a:latin typeface="Segoe UI Semilight" panose="020B0402040204020203" pitchFamily="34" charset="0"/>
                    <a:ea typeface="Arial Unicode MS" pitchFamily="34" charset="-128"/>
                    <a:cs typeface="Segoe UI Semilight" panose="020B0402040204020203" pitchFamily="34" charset="0"/>
                  </a:rPr>
                  <a:t>260</a:t>
                </a:r>
              </a:p>
              <a:p>
                <a:pPr>
                  <a:lnSpc>
                    <a:spcPct val="150000"/>
                  </a:lnSpc>
                </a:pPr>
                <a:r>
                  <a:rPr lang="en-US" sz="1800" dirty="0" smtClean="0">
                    <a:latin typeface="Segoe UI Semilight" panose="020B0402040204020203" pitchFamily="34" charset="0"/>
                    <a:ea typeface="Arial Unicode MS" pitchFamily="34" charset="-128"/>
                    <a:cs typeface="Segoe UI Semilight" panose="020B0402040204020203" pitchFamily="34" charset="0"/>
                  </a:rPr>
                  <a:t>Simulated area</a:t>
                </a:r>
                <a:r>
                  <a:rPr lang="ru-RU" sz="1800" dirty="0" smtClean="0">
                    <a:latin typeface="Segoe UI Semilight" panose="020B0402040204020203" pitchFamily="34" charset="0"/>
                    <a:ea typeface="Arial Unicode MS" pitchFamily="34" charset="-128"/>
                    <a:cs typeface="Segoe UI Semilight" panose="020B0402040204020203" pitchFamily="34" charset="0"/>
                  </a:rPr>
                  <a:t> </a:t>
                </a:r>
                <a:r>
                  <a:rPr lang="en-US" sz="1800" b="1" dirty="0" smtClean="0">
                    <a:latin typeface="Segoe UI Semilight" panose="020B0402040204020203" pitchFamily="34" charset="0"/>
                    <a:cs typeface="Segoe UI Semilight" panose="020B0402040204020203" pitchFamily="34" charset="0"/>
                  </a:rPr>
                  <a:t>4300</a:t>
                </a:r>
                <a14:m>
                  <m:oMath xmlns:m="http://schemas.openxmlformats.org/officeDocument/2006/math">
                    <m:r>
                      <a:rPr lang="ru-RU" sz="1800" b="1" i="1">
                        <a:latin typeface="Cambria Math"/>
                        <a:ea typeface="Cambria Math"/>
                        <a:cs typeface="Arial Unicode MS" pitchFamily="34" charset="-128"/>
                      </a:rPr>
                      <m:t>×</m:t>
                    </m:r>
                  </m:oMath>
                </a14:m>
                <a:r>
                  <a:rPr lang="en-US" sz="1800" b="1" dirty="0">
                    <a:latin typeface="Segoe UI Semilight" panose="020B0402040204020203" pitchFamily="34" charset="0"/>
                    <a:cs typeface="Segoe UI Semilight" panose="020B0402040204020203" pitchFamily="34" charset="0"/>
                  </a:rPr>
                  <a:t> 3500</a:t>
                </a:r>
                <a14:m>
                  <m:oMath xmlns:m="http://schemas.openxmlformats.org/officeDocument/2006/math">
                    <m:r>
                      <a:rPr lang="ru-RU" sz="1800" b="1" i="1">
                        <a:latin typeface="Cambria Math"/>
                        <a:ea typeface="Cambria Math"/>
                        <a:cs typeface="Arial Unicode MS" pitchFamily="34" charset="-128"/>
                      </a:rPr>
                      <m:t>×</m:t>
                    </m:r>
                  </m:oMath>
                </a14:m>
                <a:r>
                  <a:rPr lang="en-US" sz="1800" b="1" dirty="0" smtClean="0">
                    <a:latin typeface="Segoe UI Semilight" panose="020B0402040204020203" pitchFamily="34" charset="0"/>
                    <a:cs typeface="Segoe UI Semilight" panose="020B0402040204020203" pitchFamily="34" charset="0"/>
                  </a:rPr>
                  <a:t>130</a:t>
                </a:r>
                <a:r>
                  <a:rPr lang="ru-RU" sz="1800" b="1" dirty="0" smtClean="0">
                    <a:latin typeface="Segoe UI Semilight" panose="020B0402040204020203" pitchFamily="34" charset="0"/>
                    <a:cs typeface="Segoe UI Semilight" panose="020B0402040204020203" pitchFamily="34" charset="0"/>
                  </a:rPr>
                  <a:t> </a:t>
                </a:r>
                <a:r>
                  <a:rPr lang="en-US" sz="1800" b="1" dirty="0" smtClean="0">
                    <a:latin typeface="Segoe UI Semilight" panose="020B0402040204020203" pitchFamily="34" charset="0"/>
                    <a:cs typeface="Segoe UI Semilight" panose="020B0402040204020203" pitchFamily="34" charset="0"/>
                  </a:rPr>
                  <a:t>m</a:t>
                </a:r>
                <a:endParaRPr lang="ru-RU" sz="1800" b="1" dirty="0" smtClean="0">
                  <a:latin typeface="Segoe UI Semilight" panose="020B0402040204020203" pitchFamily="34" charset="0"/>
                  <a:ea typeface="Arial Unicode MS" pitchFamily="34" charset="-128"/>
                  <a:cs typeface="Segoe UI Semilight" panose="020B0402040204020203" pitchFamily="34" charset="0"/>
                </a:endParaRPr>
              </a:p>
            </p:txBody>
          </p:sp>
        </mc:Choice>
        <mc:Fallback xmlns="">
          <p:sp>
            <p:nvSpPr>
              <p:cNvPr id="25" name="Объект 2"/>
              <p:cNvSpPr txBox="1">
                <a:spLocks noRot="1" noChangeAspect="1" noMove="1" noResize="1" noEditPoints="1" noAdjustHandles="1" noChangeArrowheads="1" noChangeShapeType="1" noTextEdit="1"/>
              </p:cNvSpPr>
              <p:nvPr/>
            </p:nvSpPr>
            <p:spPr>
              <a:xfrm>
                <a:off x="203301" y="3154242"/>
                <a:ext cx="5133784" cy="2094637"/>
              </a:xfrm>
              <a:prstGeom prst="rect">
                <a:avLst/>
              </a:prstGeom>
              <a:blipFill>
                <a:blip r:embed="rId5"/>
                <a:stretch>
                  <a:fillRect l="-712"/>
                </a:stretch>
              </a:blipFill>
            </p:spPr>
            <p:txBody>
              <a:bodyPr/>
              <a:lstStyle/>
              <a:p>
                <a:r>
                  <a:rPr lang="ru-RU">
                    <a:noFill/>
                  </a:rPr>
                  <a:t> </a:t>
                </a:r>
              </a:p>
            </p:txBody>
          </p:sp>
        </mc:Fallback>
      </mc:AlternateContent>
      <p:sp>
        <p:nvSpPr>
          <p:cNvPr id="23" name="Облако 22"/>
          <p:cNvSpPr/>
          <p:nvPr/>
        </p:nvSpPr>
        <p:spPr>
          <a:xfrm>
            <a:off x="2619355" y="1988841"/>
            <a:ext cx="1800000" cy="720000"/>
          </a:xfrm>
          <a:prstGeom prst="cloud">
            <a:avLst/>
          </a:prstGeom>
          <a:solidFill>
            <a:schemeClr val="accent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Segoe UI Semilight" panose="020B0402040204020203" pitchFamily="34" charset="0"/>
                <a:cs typeface="Segoe UI Semilight" panose="020B0402040204020203" pitchFamily="34" charset="0"/>
              </a:rPr>
              <a:t>Clay</a:t>
            </a:r>
            <a:endParaRPr lang="ru-RU" b="1" dirty="0" smtClean="0">
              <a:solidFill>
                <a:srgbClr val="000000"/>
              </a:solidFill>
              <a:latin typeface="Segoe UI Semilight" panose="020B0402040204020203" pitchFamily="34" charset="0"/>
              <a:cs typeface="Segoe UI Semilight" panose="020B0402040204020203" pitchFamily="34" charset="0"/>
            </a:endParaRPr>
          </a:p>
          <a:p>
            <a:pPr algn="ctr"/>
            <a:r>
              <a:rPr lang="en-US" b="1" i="1" dirty="0">
                <a:solidFill>
                  <a:srgbClr val="000000"/>
                </a:solidFill>
                <a:latin typeface="Times New Roman" panose="02020603050405020304" pitchFamily="18" charset="0"/>
                <a:cs typeface="Times New Roman" panose="02020603050405020304" pitchFamily="18" charset="0"/>
              </a:rPr>
              <a:t>P</a:t>
            </a:r>
            <a:r>
              <a:rPr lang="en-US" b="1" dirty="0">
                <a:solidFill>
                  <a:srgbClr val="000000"/>
                </a:solidFill>
                <a:latin typeface="Segoe UI Light" pitchFamily="34" charset="0"/>
                <a:cs typeface="Segoe UI Light" pitchFamily="34" charset="0"/>
              </a:rPr>
              <a:t>=</a:t>
            </a:r>
            <a:r>
              <a:rPr lang="ru-RU" b="1" dirty="0">
                <a:solidFill>
                  <a:srgbClr val="000000"/>
                </a:solidFill>
                <a:latin typeface="Segoe UI Light" pitchFamily="34" charset="0"/>
                <a:cs typeface="Segoe UI Light" pitchFamily="34" charset="0"/>
              </a:rPr>
              <a:t>40</a:t>
            </a:r>
            <a:r>
              <a:rPr lang="ru-RU" b="1" dirty="0" smtClean="0">
                <a:solidFill>
                  <a:srgbClr val="000000"/>
                </a:solidFill>
                <a:latin typeface="Segoe UI Light" pitchFamily="34" charset="0"/>
                <a:cs typeface="Segoe UI Light" pitchFamily="34" charset="0"/>
              </a:rPr>
              <a:t>%</a:t>
            </a:r>
            <a:endParaRPr lang="ru-RU" b="1" dirty="0">
              <a:solidFill>
                <a:srgbClr val="000000"/>
              </a:solidFill>
              <a:latin typeface="Segoe UI Semilight" panose="020B0402040204020203" pitchFamily="34" charset="0"/>
              <a:ea typeface="Arial Unicode MS" pitchFamily="34" charset="-128"/>
              <a:cs typeface="Segoe UI Semilight" panose="020B0402040204020203" pitchFamily="34" charset="0"/>
            </a:endParaRPr>
          </a:p>
        </p:txBody>
      </p:sp>
      <p:sp>
        <p:nvSpPr>
          <p:cNvPr id="24" name="Облако 23"/>
          <p:cNvSpPr/>
          <p:nvPr/>
        </p:nvSpPr>
        <p:spPr>
          <a:xfrm>
            <a:off x="495305" y="1988840"/>
            <a:ext cx="1800000" cy="720000"/>
          </a:xfrm>
          <a:prstGeom prst="cloud">
            <a:avLst/>
          </a:prstGeom>
          <a:solidFill>
            <a:schemeClr val="tx2">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Segoe UI Semilight" panose="020B0402040204020203" pitchFamily="34" charset="0"/>
                <a:cs typeface="Segoe UI Semilight" panose="020B0402040204020203" pitchFamily="34" charset="0"/>
              </a:rPr>
              <a:t>Sand</a:t>
            </a:r>
            <a:endParaRPr lang="ru-RU" b="1" dirty="0" smtClean="0">
              <a:solidFill>
                <a:srgbClr val="000000"/>
              </a:solidFill>
              <a:latin typeface="Segoe UI Semilight" panose="020B0402040204020203" pitchFamily="34" charset="0"/>
              <a:cs typeface="Segoe UI Semilight" panose="020B0402040204020203" pitchFamily="34" charset="0"/>
            </a:endParaRPr>
          </a:p>
          <a:p>
            <a:pPr algn="ctr"/>
            <a:r>
              <a:rPr lang="en-US" b="1" i="1" dirty="0">
                <a:solidFill>
                  <a:srgbClr val="000000"/>
                </a:solidFill>
                <a:latin typeface="Times New Roman" panose="02020603050405020304" pitchFamily="18" charset="0"/>
                <a:cs typeface="Times New Roman" panose="02020603050405020304" pitchFamily="18" charset="0"/>
              </a:rPr>
              <a:t>P</a:t>
            </a:r>
            <a:r>
              <a:rPr lang="en-US" b="1" dirty="0">
                <a:solidFill>
                  <a:srgbClr val="000000"/>
                </a:solidFill>
                <a:latin typeface="Segoe UI Light" pitchFamily="34" charset="0"/>
                <a:cs typeface="Segoe UI Light" pitchFamily="34" charset="0"/>
              </a:rPr>
              <a:t>=</a:t>
            </a:r>
            <a:r>
              <a:rPr lang="ru-RU" b="1" dirty="0">
                <a:solidFill>
                  <a:srgbClr val="000000"/>
                </a:solidFill>
                <a:latin typeface="Segoe UI Light" pitchFamily="34" charset="0"/>
                <a:cs typeface="Segoe UI Light" pitchFamily="34" charset="0"/>
              </a:rPr>
              <a:t>42</a:t>
            </a:r>
            <a:r>
              <a:rPr lang="ru-RU" b="1" dirty="0" smtClean="0">
                <a:solidFill>
                  <a:srgbClr val="000000"/>
                </a:solidFill>
                <a:latin typeface="Segoe UI Light" pitchFamily="34" charset="0"/>
                <a:cs typeface="Segoe UI Light" pitchFamily="34" charset="0"/>
              </a:rPr>
              <a:t>%</a:t>
            </a:r>
            <a:endParaRPr lang="ru-RU" b="1" dirty="0">
              <a:solidFill>
                <a:srgbClr val="000000"/>
              </a:solidFill>
              <a:latin typeface="Segoe UI Semilight" panose="020B0402040204020203" pitchFamily="34" charset="0"/>
              <a:ea typeface="Arial Unicode MS" pitchFamily="34" charset="-128"/>
              <a:cs typeface="Segoe UI Semilight" panose="020B0402040204020203" pitchFamily="34" charset="0"/>
            </a:endParaRPr>
          </a:p>
        </p:txBody>
      </p:sp>
      <p:sp>
        <p:nvSpPr>
          <p:cNvPr id="26" name="Облако 25"/>
          <p:cNvSpPr/>
          <p:nvPr/>
        </p:nvSpPr>
        <p:spPr>
          <a:xfrm>
            <a:off x="4743405" y="1988841"/>
            <a:ext cx="1800000" cy="720000"/>
          </a:xfrm>
          <a:prstGeom prst="cloud">
            <a:avLst/>
          </a:prstGeom>
          <a:solidFill>
            <a:srgbClr val="DAD45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Segoe UI Semilight" panose="020B0402040204020203" pitchFamily="34" charset="0"/>
                <a:cs typeface="Segoe UI Semilight" panose="020B0402040204020203" pitchFamily="34" charset="0"/>
              </a:rPr>
              <a:t>Sand clay</a:t>
            </a:r>
            <a:r>
              <a:rPr lang="ru-RU" b="1" dirty="0" smtClean="0">
                <a:solidFill>
                  <a:srgbClr val="000000"/>
                </a:solidFill>
                <a:latin typeface="Segoe UI Semilight" panose="020B0402040204020203" pitchFamily="34" charset="0"/>
                <a:cs typeface="Segoe UI Semilight" panose="020B0402040204020203" pitchFamily="34" charset="0"/>
              </a:rPr>
              <a:t> </a:t>
            </a:r>
            <a:r>
              <a:rPr lang="en-US" b="1" i="1" dirty="0" smtClean="0">
                <a:solidFill>
                  <a:srgbClr val="000000"/>
                </a:solidFill>
                <a:latin typeface="Times New Roman" panose="02020603050405020304" pitchFamily="18" charset="0"/>
                <a:cs typeface="Times New Roman" panose="02020603050405020304" pitchFamily="18" charset="0"/>
              </a:rPr>
              <a:t>P</a:t>
            </a:r>
            <a:r>
              <a:rPr lang="en-US" b="1" dirty="0" smtClean="0">
                <a:solidFill>
                  <a:srgbClr val="000000"/>
                </a:solidFill>
                <a:latin typeface="Segoe UI Light" pitchFamily="34" charset="0"/>
                <a:cs typeface="Segoe UI Light" pitchFamily="34" charset="0"/>
              </a:rPr>
              <a:t>=</a:t>
            </a:r>
            <a:r>
              <a:rPr lang="ru-RU" b="1" dirty="0">
                <a:solidFill>
                  <a:srgbClr val="000000"/>
                </a:solidFill>
                <a:latin typeface="Segoe UI Light" pitchFamily="34" charset="0"/>
                <a:cs typeface="Segoe UI Light" pitchFamily="34" charset="0"/>
              </a:rPr>
              <a:t>15</a:t>
            </a:r>
            <a:r>
              <a:rPr lang="ru-RU" b="1" dirty="0" smtClean="0">
                <a:solidFill>
                  <a:srgbClr val="000000"/>
                </a:solidFill>
                <a:latin typeface="Segoe UI Light" pitchFamily="34" charset="0"/>
                <a:cs typeface="Segoe UI Light" pitchFamily="34" charset="0"/>
              </a:rPr>
              <a:t>%</a:t>
            </a:r>
            <a:endParaRPr lang="ru-RU" b="1" dirty="0">
              <a:solidFill>
                <a:srgbClr val="000000"/>
              </a:solidFill>
              <a:latin typeface="Segoe UI Semilight" panose="020B0402040204020203" pitchFamily="34" charset="0"/>
              <a:ea typeface="Arial Unicode MS" pitchFamily="34" charset="-128"/>
              <a:cs typeface="Segoe UI Semilight" panose="020B0402040204020203" pitchFamily="34" charset="0"/>
            </a:endParaRPr>
          </a:p>
        </p:txBody>
      </p:sp>
      <p:sp>
        <p:nvSpPr>
          <p:cNvPr id="27" name="Облако 26"/>
          <p:cNvSpPr/>
          <p:nvPr/>
        </p:nvSpPr>
        <p:spPr>
          <a:xfrm>
            <a:off x="6867455" y="1988841"/>
            <a:ext cx="1800000" cy="720000"/>
          </a:xfrm>
          <a:prstGeom prst="cloud">
            <a:avLst/>
          </a:prstGeom>
          <a:solidFill>
            <a:schemeClr val="accent5">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Segoe UI Semilight" panose="020B0402040204020203" pitchFamily="34" charset="0"/>
                <a:cs typeface="Segoe UI Semilight" panose="020B0402040204020203" pitchFamily="34" charset="0"/>
              </a:rPr>
              <a:t>Clay sand </a:t>
            </a:r>
            <a:r>
              <a:rPr lang="en-US" b="1" i="1" dirty="0" smtClean="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a:t>
            </a:r>
            <a:r>
              <a:rPr lang="en-US" b="1" dirty="0" smtClean="0">
                <a:solidFill>
                  <a:srgbClr val="000000"/>
                </a:solidFill>
                <a:latin typeface="Segoe UI Light" pitchFamily="34" charset="0"/>
                <a:cs typeface="Segoe UI Light" pitchFamily="34" charset="0"/>
              </a:rPr>
              <a:t>=</a:t>
            </a:r>
            <a:r>
              <a:rPr lang="ru-RU" b="1" dirty="0">
                <a:solidFill>
                  <a:srgbClr val="000000"/>
                </a:solidFill>
                <a:latin typeface="Segoe UI Light" pitchFamily="34" charset="0"/>
                <a:cs typeface="Segoe UI Light" pitchFamily="34" charset="0"/>
              </a:rPr>
              <a:t>3</a:t>
            </a:r>
            <a:r>
              <a:rPr lang="ru-RU" b="1" dirty="0" smtClean="0">
                <a:solidFill>
                  <a:srgbClr val="000000"/>
                </a:solidFill>
                <a:latin typeface="Segoe UI Light" pitchFamily="34" charset="0"/>
                <a:cs typeface="Segoe UI Light" pitchFamily="34" charset="0"/>
              </a:rPr>
              <a:t>%</a:t>
            </a:r>
            <a:endParaRPr lang="ru-RU" b="1" dirty="0">
              <a:solidFill>
                <a:srgbClr val="000000"/>
              </a:solidFill>
              <a:latin typeface="Segoe UI Semilight" panose="020B0402040204020203" pitchFamily="34" charset="0"/>
              <a:ea typeface="Arial Unicode MS" pitchFamily="34" charset="-128"/>
              <a:cs typeface="Segoe UI Semilight" panose="020B0402040204020203" pitchFamily="34" charset="0"/>
            </a:endParaRPr>
          </a:p>
        </p:txBody>
      </p:sp>
      <p:sp>
        <p:nvSpPr>
          <p:cNvPr id="28" name="TextBox 27"/>
          <p:cNvSpPr txBox="1"/>
          <p:nvPr/>
        </p:nvSpPr>
        <p:spPr>
          <a:xfrm>
            <a:off x="876117" y="2689071"/>
            <a:ext cx="950901" cy="369332"/>
          </a:xfrm>
          <a:prstGeom prst="rect">
            <a:avLst/>
          </a:prstGeom>
          <a:noFill/>
        </p:spPr>
        <p:txBody>
          <a:bodyPr wrap="none" rtlCol="0">
            <a:spAutoFit/>
          </a:bodyPr>
          <a:lstStyle/>
          <a:p>
            <a:r>
              <a:rPr lang="en-US" b="1" dirty="0" smtClean="0">
                <a:latin typeface="Segoe UI Light" pitchFamily="34" charset="0"/>
                <a:cs typeface="Segoe UI Light" pitchFamily="34" charset="0"/>
              </a:rPr>
              <a:t>1</a:t>
            </a:r>
            <a:r>
              <a:rPr lang="en-US" dirty="0" smtClean="0">
                <a:latin typeface="Segoe UI Light" pitchFamily="34" charset="0"/>
                <a:cs typeface="Segoe UI Light" pitchFamily="34" charset="0"/>
              </a:rPr>
              <a:t> m/day</a:t>
            </a:r>
            <a:endParaRPr lang="ru-RU" dirty="0" smtClean="0">
              <a:latin typeface="Segoe UI Light" pitchFamily="34" charset="0"/>
              <a:cs typeface="Segoe UI Light" pitchFamily="34" charset="0"/>
            </a:endParaRPr>
          </a:p>
        </p:txBody>
      </p:sp>
      <p:sp>
        <p:nvSpPr>
          <p:cNvPr id="29" name="TextBox 28"/>
          <p:cNvSpPr txBox="1"/>
          <p:nvPr/>
        </p:nvSpPr>
        <p:spPr>
          <a:xfrm>
            <a:off x="4961512" y="2689071"/>
            <a:ext cx="1276311" cy="369332"/>
          </a:xfrm>
          <a:prstGeom prst="rect">
            <a:avLst/>
          </a:prstGeom>
          <a:noFill/>
        </p:spPr>
        <p:txBody>
          <a:bodyPr wrap="none" rtlCol="0">
            <a:spAutoFit/>
          </a:bodyPr>
          <a:lstStyle/>
          <a:p>
            <a:r>
              <a:rPr lang="en-US" b="1" dirty="0" smtClean="0">
                <a:latin typeface="Segoe UI Light" pitchFamily="34" charset="0"/>
                <a:cs typeface="Segoe UI Light" pitchFamily="34" charset="0"/>
              </a:rPr>
              <a:t>0,03</a:t>
            </a:r>
            <a:r>
              <a:rPr lang="en-US" dirty="0" smtClean="0">
                <a:latin typeface="Segoe UI Light" pitchFamily="34" charset="0"/>
                <a:cs typeface="Segoe UI Light" pitchFamily="34" charset="0"/>
              </a:rPr>
              <a:t> m/day</a:t>
            </a:r>
            <a:endParaRPr lang="ru-RU" dirty="0" smtClean="0">
              <a:latin typeface="Segoe UI Light" pitchFamily="34" charset="0"/>
              <a:cs typeface="Segoe UI Light" pitchFamily="34" charset="0"/>
            </a:endParaRPr>
          </a:p>
        </p:txBody>
      </p:sp>
      <p:sp>
        <p:nvSpPr>
          <p:cNvPr id="30" name="TextBox 29"/>
          <p:cNvSpPr txBox="1"/>
          <p:nvPr/>
        </p:nvSpPr>
        <p:spPr>
          <a:xfrm>
            <a:off x="7013417" y="2689071"/>
            <a:ext cx="1420582" cy="369332"/>
          </a:xfrm>
          <a:prstGeom prst="rect">
            <a:avLst/>
          </a:prstGeom>
          <a:noFill/>
        </p:spPr>
        <p:txBody>
          <a:bodyPr wrap="none" rtlCol="0">
            <a:spAutoFit/>
          </a:bodyPr>
          <a:lstStyle/>
          <a:p>
            <a:r>
              <a:rPr lang="en-US" b="1" dirty="0" smtClean="0">
                <a:latin typeface="Segoe UI Light" pitchFamily="34" charset="0"/>
                <a:cs typeface="Segoe UI Light" pitchFamily="34" charset="0"/>
              </a:rPr>
              <a:t>0,001</a:t>
            </a:r>
            <a:r>
              <a:rPr lang="en-US" dirty="0" smtClean="0">
                <a:latin typeface="Segoe UI Light" pitchFamily="34" charset="0"/>
                <a:cs typeface="Segoe UI Light" pitchFamily="34" charset="0"/>
              </a:rPr>
              <a:t> </a:t>
            </a:r>
            <a:r>
              <a:rPr lang="ru-RU" dirty="0" smtClean="0">
                <a:latin typeface="Segoe UI Light" pitchFamily="34" charset="0"/>
                <a:cs typeface="Segoe UI Light" pitchFamily="34" charset="0"/>
              </a:rPr>
              <a:t> </a:t>
            </a:r>
            <a:r>
              <a:rPr lang="en-US" dirty="0" smtClean="0">
                <a:latin typeface="Segoe UI Light" pitchFamily="34" charset="0"/>
                <a:cs typeface="Segoe UI Light" pitchFamily="34" charset="0"/>
              </a:rPr>
              <a:t>m/day</a:t>
            </a:r>
            <a:endParaRPr lang="ru-RU" dirty="0" smtClean="0">
              <a:latin typeface="Segoe UI Light" pitchFamily="34" charset="0"/>
              <a:cs typeface="Segoe UI Light" pitchFamily="34" charset="0"/>
            </a:endParaRPr>
          </a:p>
        </p:txBody>
      </p:sp>
      <p:sp>
        <p:nvSpPr>
          <p:cNvPr id="47" name="TextBox 46"/>
          <p:cNvSpPr txBox="1"/>
          <p:nvPr/>
        </p:nvSpPr>
        <p:spPr>
          <a:xfrm>
            <a:off x="2602613" y="2689071"/>
            <a:ext cx="1750800" cy="369332"/>
          </a:xfrm>
          <a:prstGeom prst="rect">
            <a:avLst/>
          </a:prstGeom>
          <a:noFill/>
        </p:spPr>
        <p:txBody>
          <a:bodyPr wrap="none" rtlCol="0">
            <a:spAutoFit/>
          </a:bodyPr>
          <a:lstStyle/>
          <a:p>
            <a:r>
              <a:rPr lang="en-US" b="1" dirty="0" smtClean="0">
                <a:latin typeface="Segoe UI Light" pitchFamily="34" charset="0"/>
                <a:cs typeface="Segoe UI Light" pitchFamily="34" charset="0"/>
              </a:rPr>
              <a:t>0,000</a:t>
            </a:r>
            <a:r>
              <a:rPr lang="ru-RU" b="1" dirty="0" smtClean="0">
                <a:latin typeface="Segoe UI Light" pitchFamily="34" charset="0"/>
                <a:cs typeface="Segoe UI Light" pitchFamily="34" charset="0"/>
              </a:rPr>
              <a:t>055</a:t>
            </a:r>
            <a:r>
              <a:rPr lang="en-US" dirty="0" smtClean="0">
                <a:latin typeface="Segoe UI Light" pitchFamily="34" charset="0"/>
                <a:cs typeface="Segoe UI Light" pitchFamily="34" charset="0"/>
              </a:rPr>
              <a:t> m/day</a:t>
            </a:r>
            <a:endParaRPr lang="ru-RU" dirty="0" smtClean="0">
              <a:latin typeface="Segoe UI Light" pitchFamily="34" charset="0"/>
              <a:cs typeface="Segoe UI Light" pitchFamily="34" charset="0"/>
            </a:endParaRPr>
          </a:p>
        </p:txBody>
      </p:sp>
      <p:sp>
        <p:nvSpPr>
          <p:cNvPr id="48" name="TextBox 47"/>
          <p:cNvSpPr txBox="1"/>
          <p:nvPr/>
        </p:nvSpPr>
        <p:spPr>
          <a:xfrm>
            <a:off x="2619355" y="1088740"/>
            <a:ext cx="4608628" cy="400110"/>
          </a:xfrm>
          <a:prstGeom prst="rect">
            <a:avLst/>
          </a:prstGeom>
          <a:solidFill>
            <a:srgbClr val="FFFF00"/>
          </a:solidFill>
          <a:ln>
            <a:solidFill>
              <a:srgbClr val="000000"/>
            </a:solidFill>
          </a:ln>
        </p:spPr>
        <p:txBody>
          <a:bodyPr wrap="square" rtlCol="0">
            <a:spAutoFit/>
          </a:bodyPr>
          <a:lstStyle/>
          <a:p>
            <a:pPr algn="ctr"/>
            <a:r>
              <a:rPr lang="en-US" sz="2000" b="1" dirty="0">
                <a:latin typeface="Segoe UI Semilight" panose="020B0402040204020203" pitchFamily="34" charset="0"/>
                <a:cs typeface="Segoe UI Semilight" panose="020B0402040204020203" pitchFamily="34" charset="0"/>
              </a:rPr>
              <a:t>295 well logs with 0.5 m separation step</a:t>
            </a:r>
          </a:p>
        </p:txBody>
      </p:sp>
      <p:sp>
        <p:nvSpPr>
          <p:cNvPr id="49" name="Стрелка вниз 48"/>
          <p:cNvSpPr/>
          <p:nvPr/>
        </p:nvSpPr>
        <p:spPr>
          <a:xfrm>
            <a:off x="4447775" y="1611491"/>
            <a:ext cx="235972" cy="360000"/>
          </a:xfrm>
          <a:prstGeom prst="down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0000"/>
              </a:solidFill>
            </a:endParaRPr>
          </a:p>
        </p:txBody>
      </p:sp>
      <p:sp>
        <p:nvSpPr>
          <p:cNvPr id="32" name="TextBox 31"/>
          <p:cNvSpPr txBox="1"/>
          <p:nvPr/>
        </p:nvSpPr>
        <p:spPr>
          <a:xfrm>
            <a:off x="7102540" y="4332002"/>
            <a:ext cx="2014965" cy="1077218"/>
          </a:xfrm>
          <a:prstGeom prst="rect">
            <a:avLst/>
          </a:prstGeom>
          <a:solidFill>
            <a:schemeClr val="bg1"/>
          </a:solidFill>
        </p:spPr>
        <p:txBody>
          <a:bodyPr wrap="square" rtlCol="0">
            <a:spAutoFit/>
          </a:bodyPr>
          <a:lstStyle/>
          <a:p>
            <a:r>
              <a:rPr lang="en-US" sz="1600" dirty="0" smtClean="0">
                <a:latin typeface="Arial" panose="020B0604020202020204" pitchFamily="34" charset="0"/>
                <a:cs typeface="Arial" panose="020B0604020202020204" pitchFamily="34" charset="0"/>
              </a:rPr>
              <a:t>Clay</a:t>
            </a:r>
            <a:endParaRPr lang="ru-RU"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Sand clay</a:t>
            </a:r>
            <a:endParaRPr lang="ru-RU"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Sand</a:t>
            </a:r>
            <a:endParaRPr lang="ru-RU"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Clay sand</a:t>
            </a:r>
            <a:endParaRPr lang="ru-RU" sz="1600" dirty="0">
              <a:latin typeface="Arial" panose="020B060402020202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40376361"/>
              </p:ext>
            </p:extLst>
          </p:nvPr>
        </p:nvGraphicFramePr>
        <p:xfrm>
          <a:off x="89972" y="5544235"/>
          <a:ext cx="8960653" cy="1008000"/>
        </p:xfrm>
        <a:graphic>
          <a:graphicData uri="http://schemas.openxmlformats.org/drawingml/2006/table">
            <a:tbl>
              <a:tblPr firstRow="1" firstCol="1" bandRow="1">
                <a:tableStyleId>{2D5ABB26-0587-4C30-8999-92F81FD0307C}</a:tableStyleId>
              </a:tblPr>
              <a:tblGrid>
                <a:gridCol w="1399814">
                  <a:extLst>
                    <a:ext uri="{9D8B030D-6E8A-4147-A177-3AD203B41FA5}">
                      <a16:colId xmlns:a16="http://schemas.microsoft.com/office/drawing/2014/main" val="20000"/>
                    </a:ext>
                  </a:extLst>
                </a:gridCol>
                <a:gridCol w="2007590">
                  <a:extLst>
                    <a:ext uri="{9D8B030D-6E8A-4147-A177-3AD203B41FA5}">
                      <a16:colId xmlns:a16="http://schemas.microsoft.com/office/drawing/2014/main" val="20001"/>
                    </a:ext>
                  </a:extLst>
                </a:gridCol>
                <a:gridCol w="1798940">
                  <a:extLst>
                    <a:ext uri="{9D8B030D-6E8A-4147-A177-3AD203B41FA5}">
                      <a16:colId xmlns:a16="http://schemas.microsoft.com/office/drawing/2014/main" val="20002"/>
                    </a:ext>
                  </a:extLst>
                </a:gridCol>
                <a:gridCol w="938577">
                  <a:extLst>
                    <a:ext uri="{9D8B030D-6E8A-4147-A177-3AD203B41FA5}">
                      <a16:colId xmlns:a16="http://schemas.microsoft.com/office/drawing/2014/main" val="20003"/>
                    </a:ext>
                  </a:extLst>
                </a:gridCol>
                <a:gridCol w="992402">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788215">
                  <a:extLst>
                    <a:ext uri="{9D8B030D-6E8A-4147-A177-3AD203B41FA5}">
                      <a16:colId xmlns:a16="http://schemas.microsoft.com/office/drawing/2014/main" val="20006"/>
                    </a:ext>
                  </a:extLst>
                </a:gridCol>
              </a:tblGrid>
              <a:tr h="504000">
                <a:tc>
                  <a:txBody>
                    <a:bodyPr/>
                    <a:lstStyle/>
                    <a:p>
                      <a:pPr algn="ctr">
                        <a:spcAft>
                          <a:spcPts val="0"/>
                        </a:spcAft>
                      </a:pP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Model</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Average horizontal length of</a:t>
                      </a:r>
                      <a:r>
                        <a:rPr lang="ru-RU"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clay</a:t>
                      </a:r>
                      <a:r>
                        <a:rPr lang="ru-RU"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t>
                      </a: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i="1"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L</a:t>
                      </a: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m</a:t>
                      </a:r>
                      <a:endParaRPr lang="ru-RU"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Average thickness of</a:t>
                      </a:r>
                      <a:r>
                        <a:rPr lang="ru-RU"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clay</a:t>
                      </a:r>
                      <a:r>
                        <a:rPr lang="ru-RU"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t>
                      </a:r>
                      <a:r>
                        <a:rPr lang="en-US"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i="1"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M</a:t>
                      </a:r>
                      <a:r>
                        <a:rPr lang="en-US"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m</a:t>
                      </a:r>
                      <a:endParaRPr lang="ru-RU"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Gradient</a:t>
                      </a:r>
                      <a:endParaRPr lang="ru-RU"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Porosity</a:t>
                      </a:r>
                      <a:endParaRPr lang="ru-RU"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1600" i="1" dirty="0" smtClean="0">
                          <a:effectLst/>
                          <a:latin typeface="Times New Roman" panose="02020603050405020304" pitchFamily="18" charset="0"/>
                          <a:ea typeface="Arial Unicode MS" panose="020B0604020202020204" pitchFamily="34" charset="-128"/>
                          <a:cs typeface="Times New Roman" panose="02020603050405020304" pitchFamily="18" charset="0"/>
                        </a:rPr>
                        <a:t>k</a:t>
                      </a:r>
                      <a:r>
                        <a:rPr lang="ru-RU" sz="1600" i="1"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clay</a:t>
                      </a:r>
                      <a:r>
                        <a:rPr lang="ru-RU"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t>
                      </a: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t>
                      </a:r>
                      <a:r>
                        <a:rPr lang="en-US" sz="1600" i="0" baseline="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m/day</a:t>
                      </a:r>
                      <a:endParaRPr lang="ru-RU" sz="1600" i="1" dirty="0" smtClean="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i="1" dirty="0" smtClean="0">
                          <a:effectLst/>
                          <a:latin typeface="Times New Roman" panose="02020603050405020304" pitchFamily="18" charset="0"/>
                          <a:ea typeface="Arial Unicode MS" panose="020B0604020202020204" pitchFamily="34" charset="-128"/>
                          <a:cs typeface="Times New Roman" panose="02020603050405020304" pitchFamily="18" charset="0"/>
                        </a:rPr>
                        <a:t>D</a:t>
                      </a: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 m</a:t>
                      </a:r>
                      <a:r>
                        <a:rPr lang="en-US" sz="1600" i="0" baseline="300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2</a:t>
                      </a:r>
                      <a:r>
                        <a:rPr lang="en-US" sz="1600" i="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/day</a:t>
                      </a:r>
                      <a:endParaRPr lang="ru-RU" sz="1600" i="1"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2000">
                <a:tc>
                  <a:txBody>
                    <a:bodyPr/>
                    <a:lstStyle/>
                    <a:p>
                      <a:pPr algn="ctr">
                        <a:spcAft>
                          <a:spcPts val="0"/>
                        </a:spcAft>
                      </a:pP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Base</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283</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6,6</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a:t>
                      </a: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t>
                      </a: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038</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0,2</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0,0001</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600" kern="12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rPr>
                        <a:t>3</a:t>
                      </a:r>
                      <a:r>
                        <a:rPr lang="ru-RU" sz="1600" kern="12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sym typeface="Symbol"/>
                        </a:rPr>
                        <a:t></a:t>
                      </a:r>
                      <a:r>
                        <a:rPr lang="ru-RU" sz="1600" kern="12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rPr>
                        <a:t>10</a:t>
                      </a:r>
                      <a:r>
                        <a:rPr lang="ru-RU" sz="1600" kern="1200" baseline="300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rPr>
                        <a:t>-6</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2000">
                <a:tc>
                  <a:txBody>
                    <a:bodyPr/>
                    <a:lstStyle/>
                    <a:p>
                      <a:pPr algn="ctr">
                        <a:spcAft>
                          <a:spcPts val="0"/>
                        </a:spcAft>
                      </a:pP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Long</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5831" rtl="0" eaLnBrk="1" fontAlgn="auto" latinLnBrk="0" hangingPunct="1">
                        <a:lnSpc>
                          <a:spcPct val="100000"/>
                        </a:lnSpc>
                        <a:spcBef>
                          <a:spcPts val="0"/>
                        </a:spcBef>
                        <a:spcAft>
                          <a:spcPts val="0"/>
                        </a:spcAft>
                        <a:buClrTx/>
                        <a:buSzTx/>
                        <a:buFontTx/>
                        <a:buNone/>
                        <a:tabLst/>
                        <a:defRPr/>
                      </a:pP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430</a:t>
                      </a: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5831" rtl="0" eaLnBrk="1" fontAlgn="auto" latinLnBrk="0" hangingPunct="1">
                        <a:lnSpc>
                          <a:spcPct val="100000"/>
                        </a:lnSpc>
                        <a:spcBef>
                          <a:spcPts val="0"/>
                        </a:spcBef>
                        <a:spcAft>
                          <a:spcPts val="0"/>
                        </a:spcAft>
                        <a:buClrTx/>
                        <a:buSzTx/>
                        <a:buFontTx/>
                        <a:buNone/>
                        <a:tabLst/>
                        <a:defRPr/>
                      </a:pP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6,9</a:t>
                      </a: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5831" rtl="0" eaLnBrk="1" fontAlgn="auto" latinLnBrk="0" hangingPunct="1">
                        <a:lnSpc>
                          <a:spcPct val="100000"/>
                        </a:lnSpc>
                        <a:spcBef>
                          <a:spcPts val="0"/>
                        </a:spcBef>
                        <a:spcAft>
                          <a:spcPts val="0"/>
                        </a:spcAft>
                        <a:buClrTx/>
                        <a:buSzTx/>
                        <a:buFontTx/>
                        <a:buNone/>
                        <a:tabLst/>
                        <a:defRPr/>
                      </a:pP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a:t>
                      </a: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a:t>
                      </a: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038</a:t>
                      </a:r>
                      <a:endPar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5831" rtl="0" eaLnBrk="1" fontAlgn="auto" latinLnBrk="0" hangingPunct="1">
                        <a:lnSpc>
                          <a:spcPct val="100000"/>
                        </a:lnSpc>
                        <a:spcBef>
                          <a:spcPts val="0"/>
                        </a:spcBef>
                        <a:spcAft>
                          <a:spcPts val="0"/>
                        </a:spcAft>
                        <a:buClrTx/>
                        <a:buSzTx/>
                        <a:buFontTx/>
                        <a:buNone/>
                        <a:tabLst/>
                        <a:defRPr/>
                      </a:pPr>
                      <a:r>
                        <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0,2</a:t>
                      </a: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rPr>
                        <a:t>0,00055</a:t>
                      </a:r>
                      <a:endParaRPr lang="ru-RU" sz="1600" dirty="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175831"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rPr>
                        <a:t>3</a:t>
                      </a:r>
                      <a:r>
                        <a:rPr lang="ru-RU" sz="1600" kern="12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sym typeface="Symbol"/>
                        </a:rPr>
                        <a:t></a:t>
                      </a:r>
                      <a:r>
                        <a:rPr lang="ru-RU" sz="1600" kern="12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rPr>
                        <a:t>10</a:t>
                      </a:r>
                      <a:r>
                        <a:rPr lang="ru-RU" sz="1600" kern="1200" baseline="30000" dirty="0" smtClean="0">
                          <a:solidFill>
                            <a:schemeClr val="tx1"/>
                          </a:solidFill>
                          <a:effectLst/>
                          <a:latin typeface="Segoe UI Semilight" panose="020B0402040204020203" pitchFamily="34" charset="0"/>
                          <a:ea typeface="Arial Unicode MS" panose="020B0604020202020204" pitchFamily="34" charset="-128"/>
                          <a:cs typeface="Segoe UI Semilight" panose="020B0402040204020203" pitchFamily="34" charset="0"/>
                        </a:rPr>
                        <a:t>-6</a:t>
                      </a:r>
                      <a:endParaRPr lang="ru-RU" sz="1600" dirty="0" smtClean="0">
                        <a:effectLst/>
                        <a:latin typeface="Segoe UI Semilight" panose="020B0402040204020203" pitchFamily="34" charset="0"/>
                        <a:ea typeface="Arial Unicode MS" panose="020B0604020202020204" pitchFamily="34" charset="-128"/>
                        <a:cs typeface="Segoe UI Semilight" panose="020B0402040204020203" pitchFamily="34" charset="0"/>
                      </a:endParaRPr>
                    </a:p>
                  </a:txBody>
                  <a:tcPr marL="61141" marR="611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3709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55" y="967249"/>
            <a:ext cx="8010890" cy="5702111"/>
          </a:xfrm>
          <a:prstGeom prst="rect">
            <a:avLst/>
          </a:prstGeom>
        </p:spPr>
      </p:pic>
      <p:sp>
        <p:nvSpPr>
          <p:cNvPr id="3" name="Заголовок 1"/>
          <p:cNvSpPr>
            <a:spLocks noGrp="1"/>
          </p:cNvSpPr>
          <p:nvPr>
            <p:ph type="title"/>
          </p:nvPr>
        </p:nvSpPr>
        <p:spPr>
          <a:xfrm>
            <a:off x="0" y="205193"/>
            <a:ext cx="9144000" cy="928552"/>
          </a:xfrm>
        </p:spPr>
        <p:txBody>
          <a:bodyPr>
            <a:noAutofit/>
          </a:bodyPr>
          <a:lstStyle/>
          <a:p>
            <a:r>
              <a:rPr lang="en-US" sz="2800" dirty="0">
                <a:latin typeface="Segoe UI Semilight" panose="020B0402040204020203" pitchFamily="34" charset="0"/>
                <a:cs typeface="Segoe UI Semilight" panose="020B0402040204020203" pitchFamily="34" charset="0"/>
              </a:rPr>
              <a:t>Post-injection transport of </a:t>
            </a:r>
            <a:r>
              <a:rPr lang="en-US" sz="2800" dirty="0" smtClean="0">
                <a:latin typeface="Segoe UI Semilight" panose="020B0402040204020203" pitchFamily="34" charset="0"/>
                <a:cs typeface="Segoe UI Semilight" panose="020B0402040204020203" pitchFamily="34" charset="0"/>
              </a:rPr>
              <a:t>contaminant</a:t>
            </a:r>
            <a:br>
              <a:rPr lang="en-US" sz="2800" dirty="0" smtClean="0">
                <a:latin typeface="Segoe UI Semilight" panose="020B0402040204020203" pitchFamily="34" charset="0"/>
                <a:cs typeface="Segoe UI Semilight" panose="020B0402040204020203" pitchFamily="34" charset="0"/>
              </a:rPr>
            </a:br>
            <a:r>
              <a:rPr lang="ru-RU" sz="2800" dirty="0" smtClean="0">
                <a:latin typeface="Segoe UI Semilight" panose="020B0402040204020203" pitchFamily="34" charset="0"/>
                <a:cs typeface="Segoe UI Semilight" panose="020B0402040204020203" pitchFamily="34" charset="0"/>
              </a:rPr>
              <a:t> </a:t>
            </a:r>
            <a:r>
              <a:rPr lang="en-US" sz="2800" dirty="0">
                <a:latin typeface="Segoe UI Semilight" panose="020B0402040204020203" pitchFamily="34" charset="0"/>
                <a:cs typeface="Segoe UI Semilight" panose="020B0402040204020203" pitchFamily="34" charset="0"/>
              </a:rPr>
              <a:t>[</a:t>
            </a:r>
            <a:r>
              <a:rPr lang="en-US" sz="2800" dirty="0" err="1">
                <a:latin typeface="Segoe UI Semilight" panose="020B0402040204020203" pitchFamily="34" charset="0"/>
                <a:cs typeface="Segoe UI Semilight" panose="020B0402040204020203" pitchFamily="34" charset="0"/>
              </a:rPr>
              <a:t>Glinsky</a:t>
            </a:r>
            <a:r>
              <a:rPr lang="en-US" sz="2800" dirty="0">
                <a:latin typeface="Segoe UI Semilight" panose="020B0402040204020203" pitchFamily="34" charset="0"/>
                <a:cs typeface="Segoe UI Semilight" panose="020B0402040204020203" pitchFamily="34" charset="0"/>
              </a:rPr>
              <a:t> et al.</a:t>
            </a:r>
            <a:r>
              <a:rPr lang="ru-RU" sz="2800" dirty="0" smtClean="0">
                <a:latin typeface="Segoe UI Semilight" panose="020B0402040204020203" pitchFamily="34" charset="0"/>
                <a:cs typeface="Segoe UI Semilight" panose="020B0402040204020203" pitchFamily="34" charset="0"/>
              </a:rPr>
              <a:t>, 2014</a:t>
            </a:r>
            <a:r>
              <a:rPr lang="en-US" sz="2800" dirty="0" smtClean="0">
                <a:latin typeface="Segoe UI Semilight" panose="020B0402040204020203" pitchFamily="34" charset="0"/>
                <a:cs typeface="Segoe UI Semilight" panose="020B0402040204020203" pitchFamily="34" charset="0"/>
              </a:rPr>
              <a:t>]</a:t>
            </a:r>
            <a:endParaRPr lang="ru-RU" sz="2800" dirty="0">
              <a:latin typeface="Segoe UI Semilight" panose="020B0402040204020203" pitchFamily="34" charset="0"/>
              <a:cs typeface="Segoe UI Semilight" panose="020B0402040204020203" pitchFamily="34" charset="0"/>
            </a:endParaRPr>
          </a:p>
        </p:txBody>
      </p:sp>
      <p:sp>
        <p:nvSpPr>
          <p:cNvPr id="5" name="Стрелка вправо 4"/>
          <p:cNvSpPr/>
          <p:nvPr/>
        </p:nvSpPr>
        <p:spPr>
          <a:xfrm rot="5400000">
            <a:off x="1534585" y="2159885"/>
            <a:ext cx="36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241630" y="1598214"/>
            <a:ext cx="1170130" cy="400110"/>
          </a:xfrm>
          <a:prstGeom prst="rect">
            <a:avLst/>
          </a:prstGeom>
          <a:noFill/>
        </p:spPr>
        <p:txBody>
          <a:bodyPr wrap="square" rtlCol="0">
            <a:spAutoFit/>
          </a:bodyPr>
          <a:lstStyle/>
          <a:p>
            <a:r>
              <a:rPr lang="en-US" sz="2000" b="1" dirty="0" smtClean="0">
                <a:solidFill>
                  <a:srgbClr val="0070C0"/>
                </a:solidFill>
                <a:latin typeface="Segoe UI Semilight" panose="020B0402040204020203" pitchFamily="34" charset="0"/>
                <a:cs typeface="Segoe UI Semilight" panose="020B0402040204020203" pitchFamily="34" charset="0"/>
              </a:rPr>
              <a:t>riv.</a:t>
            </a:r>
            <a:r>
              <a:rPr lang="ru-RU" sz="2000" b="1" dirty="0" smtClean="0">
                <a:solidFill>
                  <a:srgbClr val="0070C0"/>
                </a:solidFill>
                <a:latin typeface="Segoe UI Semilight" panose="020B0402040204020203" pitchFamily="34" charset="0"/>
                <a:cs typeface="Segoe UI Semilight" panose="020B0402040204020203" pitchFamily="34" charset="0"/>
              </a:rPr>
              <a:t> </a:t>
            </a:r>
            <a:r>
              <a:rPr lang="en-US" sz="2000" b="1" dirty="0" smtClean="0">
                <a:solidFill>
                  <a:srgbClr val="0070C0"/>
                </a:solidFill>
                <a:latin typeface="Segoe UI Semilight" panose="020B0402040204020203" pitchFamily="34" charset="0"/>
                <a:cs typeface="Segoe UI Semilight" panose="020B0402040204020203" pitchFamily="34" charset="0"/>
              </a:rPr>
              <a:t>Tom</a:t>
            </a:r>
            <a:endParaRPr lang="ru-RU" sz="2000" b="1" dirty="0">
              <a:solidFill>
                <a:srgbClr val="0070C0"/>
              </a:solidFill>
              <a:latin typeface="Segoe UI Semilight" panose="020B0402040204020203" pitchFamily="34" charset="0"/>
              <a:cs typeface="Segoe UI Semilight" panose="020B0402040204020203" pitchFamily="34" charset="0"/>
            </a:endParaRPr>
          </a:p>
        </p:txBody>
      </p:sp>
      <p:sp>
        <p:nvSpPr>
          <p:cNvPr id="7" name="Стрелка вправо 6"/>
          <p:cNvSpPr/>
          <p:nvPr/>
        </p:nvSpPr>
        <p:spPr>
          <a:xfrm rot="18172447">
            <a:off x="4806392" y="5263868"/>
            <a:ext cx="54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3852931" y="5569205"/>
            <a:ext cx="1780919" cy="400110"/>
          </a:xfrm>
          <a:prstGeom prst="rect">
            <a:avLst/>
          </a:prstGeom>
          <a:noFill/>
        </p:spPr>
        <p:txBody>
          <a:bodyPr wrap="square" rtlCol="0">
            <a:spAutoFit/>
          </a:bodyPr>
          <a:lstStyle/>
          <a:p>
            <a:r>
              <a:rPr lang="en-US" sz="2000" b="1" dirty="0">
                <a:solidFill>
                  <a:srgbClr val="FF0000"/>
                </a:solidFill>
                <a:latin typeface="Segoe UI Semilight" panose="020B0402040204020203" pitchFamily="34" charset="0"/>
                <a:cs typeface="Segoe UI Semilight" panose="020B0402040204020203" pitchFamily="34" charset="0"/>
              </a:rPr>
              <a:t>injection area</a:t>
            </a:r>
            <a:endParaRPr lang="ru-RU" sz="2000" b="1" dirty="0">
              <a:solidFill>
                <a:srgbClr val="FF0000"/>
              </a:solidFill>
              <a:latin typeface="Segoe UI Semilight" panose="020B0402040204020203" pitchFamily="34" charset="0"/>
              <a:cs typeface="Segoe UI Semilight" panose="020B0402040204020203" pitchFamily="34" charset="0"/>
            </a:endParaRPr>
          </a:p>
        </p:txBody>
      </p:sp>
      <p:sp>
        <p:nvSpPr>
          <p:cNvPr id="14" name="Прямоугольник 13"/>
          <p:cNvSpPr/>
          <p:nvPr/>
        </p:nvSpPr>
        <p:spPr>
          <a:xfrm>
            <a:off x="1196626" y="2438889"/>
            <a:ext cx="180019" cy="3330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единительная линия 17"/>
          <p:cNvCxnSpPr/>
          <p:nvPr/>
        </p:nvCxnSpPr>
        <p:spPr>
          <a:xfrm>
            <a:off x="1180860" y="1682222"/>
            <a:ext cx="0" cy="415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854" y="3784301"/>
            <a:ext cx="3089455" cy="2880000"/>
          </a:xfrm>
          <a:prstGeom prst="rect">
            <a:avLst/>
          </a:prstGeom>
          <a:ln w="19050">
            <a:solidFill>
              <a:schemeClr val="tx1"/>
            </a:solidFill>
          </a:ln>
        </p:spPr>
      </p:pic>
    </p:spTree>
    <p:extLst>
      <p:ext uri="{BB962C8B-B14F-4D97-AF65-F5344CB8AC3E}">
        <p14:creationId xmlns:p14="http://schemas.microsoft.com/office/powerpoint/2010/main" val="972757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717" y="2934265"/>
            <a:ext cx="7568564" cy="2880000"/>
          </a:xfrm>
          <a:prstGeom prst="rect">
            <a:avLst/>
          </a:prstGeom>
        </p:spPr>
      </p:pic>
      <p:sp>
        <p:nvSpPr>
          <p:cNvPr id="2" name="Заголовок 1"/>
          <p:cNvSpPr>
            <a:spLocks noGrp="1"/>
          </p:cNvSpPr>
          <p:nvPr>
            <p:ph type="title"/>
          </p:nvPr>
        </p:nvSpPr>
        <p:spPr>
          <a:xfrm>
            <a:off x="296525" y="157092"/>
            <a:ext cx="8550950" cy="908720"/>
          </a:xfrm>
        </p:spPr>
        <p:txBody>
          <a:bodyPr>
            <a:noAutofit/>
          </a:bodyPr>
          <a:lstStyle/>
          <a:p>
            <a:r>
              <a:rPr lang="en-US" sz="2800" dirty="0">
                <a:latin typeface="Segoe UI Light" pitchFamily="34" charset="0"/>
                <a:cs typeface="Segoe UI Light" pitchFamily="34" charset="0"/>
              </a:rPr>
              <a:t>Comparison </a:t>
            </a:r>
            <a:r>
              <a:rPr lang="en-US" sz="2800" dirty="0" err="1">
                <a:latin typeface="Segoe UI Light" pitchFamily="34" charset="0"/>
                <a:cs typeface="Segoe UI Light" pitchFamily="34" charset="0"/>
              </a:rPr>
              <a:t>advective</a:t>
            </a:r>
            <a:r>
              <a:rPr lang="en-US" sz="2800" dirty="0">
                <a:latin typeface="Segoe UI Light" pitchFamily="34" charset="0"/>
                <a:cs typeface="Segoe UI Light" pitchFamily="34" charset="0"/>
              </a:rPr>
              <a:t> and </a:t>
            </a:r>
            <a:r>
              <a:rPr lang="en-US" sz="2800" dirty="0" err="1">
                <a:latin typeface="Segoe UI Light" pitchFamily="34" charset="0"/>
                <a:cs typeface="Segoe UI Light" pitchFamily="34" charset="0"/>
              </a:rPr>
              <a:t>advective</a:t>
            </a:r>
            <a:r>
              <a:rPr lang="en-US" sz="2800" dirty="0">
                <a:latin typeface="Segoe UI Light" pitchFamily="34" charset="0"/>
                <a:cs typeface="Segoe UI Light" pitchFamily="34" charset="0"/>
              </a:rPr>
              <a:t>-diffusion simulation results</a:t>
            </a:r>
            <a:endParaRPr lang="ru-RU" sz="2800" dirty="0">
              <a:latin typeface="Segoe UI Light" pitchFamily="34" charset="0"/>
              <a:cs typeface="Segoe UI Light" pitchFamily="34" charset="0"/>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291527826"/>
              </p:ext>
            </p:extLst>
          </p:nvPr>
        </p:nvGraphicFramePr>
        <p:xfrm>
          <a:off x="836585" y="1302155"/>
          <a:ext cx="1208087" cy="738188"/>
        </p:xfrm>
        <a:graphic>
          <a:graphicData uri="http://schemas.openxmlformats.org/presentationml/2006/ole">
            <mc:AlternateContent xmlns:mc="http://schemas.openxmlformats.org/markup-compatibility/2006">
              <mc:Choice xmlns:v="urn:schemas-microsoft-com:vml" Requires="v">
                <p:oleObj spid="_x0000_s12515" name="Equation" r:id="rId5" imgW="749160" imgH="419040" progId="Equation.DSMT4">
                  <p:embed/>
                </p:oleObj>
              </mc:Choice>
              <mc:Fallback>
                <p:oleObj name="Equation" r:id="rId5" imgW="749160" imgH="419040" progId="Equation.DSMT4">
                  <p:embed/>
                  <p:pic>
                    <p:nvPicPr>
                      <p:cNvPr id="0" name=""/>
                      <p:cNvPicPr>
                        <a:picLocks noChangeAspect="1" noChangeArrowheads="1"/>
                      </p:cNvPicPr>
                      <p:nvPr/>
                    </p:nvPicPr>
                    <p:blipFill>
                      <a:blip r:embed="rId6"/>
                      <a:srcRect/>
                      <a:stretch>
                        <a:fillRect/>
                      </a:stretch>
                    </p:blipFill>
                    <p:spPr bwMode="auto">
                      <a:xfrm>
                        <a:off x="836585" y="1302155"/>
                        <a:ext cx="1208087" cy="738188"/>
                      </a:xfrm>
                      <a:prstGeom prst="rect">
                        <a:avLst/>
                      </a:prstGeom>
                      <a:noFill/>
                    </p:spPr>
                  </p:pic>
                </p:oleObj>
              </mc:Fallback>
            </mc:AlternateContent>
          </a:graphicData>
        </a:graphic>
      </p:graphicFrame>
      <p:sp>
        <p:nvSpPr>
          <p:cNvPr id="6" name="TextBox 5"/>
          <p:cNvSpPr txBox="1"/>
          <p:nvPr/>
        </p:nvSpPr>
        <p:spPr>
          <a:xfrm>
            <a:off x="98503" y="5994575"/>
            <a:ext cx="8928992" cy="830997"/>
          </a:xfrm>
          <a:prstGeom prst="rect">
            <a:avLst/>
          </a:prstGeom>
          <a:noFill/>
        </p:spPr>
        <p:txBody>
          <a:bodyPr wrap="square" rtlCol="0">
            <a:spAutoFit/>
          </a:bodyPr>
          <a:lstStyle/>
          <a:p>
            <a:pPr algn="just">
              <a:lnSpc>
                <a:spcPct val="150000"/>
              </a:lnSpc>
            </a:pPr>
            <a:r>
              <a:rPr lang="en-US" sz="1600" i="1" dirty="0">
                <a:latin typeface="Segoe UI Light" pitchFamily="34" charset="0"/>
                <a:cs typeface="Segoe UI Light" pitchFamily="34" charset="0"/>
              </a:rPr>
              <a:t>Dimensionless time</a:t>
            </a:r>
            <a:r>
              <a:rPr lang="en-US" sz="1600" dirty="0">
                <a:latin typeface="Segoe UI Light" pitchFamily="34" charset="0"/>
                <a:cs typeface="Segoe UI Light" pitchFamily="34" charset="0"/>
              </a:rPr>
              <a:t> </a:t>
            </a:r>
            <a:r>
              <a:rPr lang="en-US" sz="1600" b="1" i="1" dirty="0" smtClean="0">
                <a:latin typeface="Times New Roman" panose="02020603050405020304" pitchFamily="18" charset="0"/>
                <a:ea typeface="Arial Unicode MS" panose="020B0604020202020204" pitchFamily="34" charset="-128"/>
                <a:cs typeface="Times New Roman" panose="02020603050405020304" pitchFamily="18" charset="0"/>
              </a:rPr>
              <a:t>t</a:t>
            </a:r>
            <a:r>
              <a:rPr lang="en-US" sz="1600" b="1" dirty="0"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sz="1600" b="1" i="1" dirty="0" err="1" smtClean="0">
                <a:latin typeface="Times New Roman" panose="02020603050405020304" pitchFamily="18" charset="0"/>
                <a:ea typeface="Arial Unicode MS" panose="020B0604020202020204" pitchFamily="34" charset="-128"/>
                <a:cs typeface="Times New Roman" panose="02020603050405020304" pitchFamily="18" charset="0"/>
              </a:rPr>
              <a:t>t</a:t>
            </a:r>
            <a:r>
              <a:rPr lang="en-US" sz="1600" b="1" i="1" baseline="-25000" dirty="0" err="1" smtClean="0">
                <a:latin typeface="Times New Roman" panose="02020603050405020304" pitchFamily="18" charset="0"/>
                <a:ea typeface="Arial Unicode MS" panose="020B0604020202020204" pitchFamily="34" charset="-128"/>
                <a:cs typeface="Times New Roman" panose="02020603050405020304" pitchFamily="18" charset="0"/>
              </a:rPr>
              <a:t>adv</a:t>
            </a:r>
            <a:r>
              <a:rPr lang="en-US" sz="1600" dirty="0" smtClean="0">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dirty="0">
                <a:latin typeface="Segoe UI Light" pitchFamily="34" charset="0"/>
                <a:cs typeface="Segoe UI Light" pitchFamily="34" charset="0"/>
              </a:rPr>
              <a:t>where</a:t>
            </a:r>
            <a:r>
              <a:rPr lang="en-US" sz="1600" dirty="0" smtClean="0">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b="1" i="1" dirty="0" err="1" smtClean="0">
                <a:latin typeface="Times New Roman" panose="02020603050405020304" pitchFamily="18" charset="0"/>
                <a:ea typeface="Arial Unicode MS" panose="020B0604020202020204" pitchFamily="34" charset="-128"/>
                <a:cs typeface="Times New Roman" panose="02020603050405020304" pitchFamily="18" charset="0"/>
              </a:rPr>
              <a:t>t</a:t>
            </a:r>
            <a:r>
              <a:rPr lang="en-US" sz="1600" b="1" i="1" baseline="-25000" dirty="0" err="1" smtClean="0">
                <a:latin typeface="Times New Roman" panose="02020603050405020304" pitchFamily="18" charset="0"/>
                <a:ea typeface="Arial Unicode MS" panose="020B0604020202020204" pitchFamily="34" charset="-128"/>
                <a:cs typeface="Times New Roman" panose="02020603050405020304" pitchFamily="18" charset="0"/>
              </a:rPr>
              <a:t>adv</a:t>
            </a:r>
            <a:r>
              <a:rPr lang="en-US" sz="1600" dirty="0" smtClean="0">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dirty="0">
                <a:latin typeface="Segoe UI Light" pitchFamily="34" charset="0"/>
                <a:cs typeface="Segoe UI Light" pitchFamily="34" charset="0"/>
              </a:rPr>
              <a:t>is the characteristic time of </a:t>
            </a:r>
            <a:r>
              <a:rPr lang="en-US" sz="1600" dirty="0" err="1">
                <a:latin typeface="Segoe UI Light" pitchFamily="34" charset="0"/>
                <a:cs typeface="Segoe UI Light" pitchFamily="34" charset="0"/>
              </a:rPr>
              <a:t>advective</a:t>
            </a:r>
            <a:r>
              <a:rPr lang="en-US" sz="1600" dirty="0">
                <a:latin typeface="Segoe UI Light" pitchFamily="34" charset="0"/>
                <a:cs typeface="Segoe UI Light" pitchFamily="34" charset="0"/>
              </a:rPr>
              <a:t> transport through the </a:t>
            </a:r>
            <a:r>
              <a:rPr lang="en-US" sz="1600" dirty="0" smtClean="0">
                <a:latin typeface="Segoe UI Light" pitchFamily="34" charset="0"/>
                <a:cs typeface="Segoe UI Light" pitchFamily="34" charset="0"/>
              </a:rPr>
              <a:t>model</a:t>
            </a:r>
            <a:r>
              <a:rPr lang="en-US" sz="1600" dirty="0" smtClean="0">
                <a:latin typeface="Segoe UI Semilight" panose="020B0402040204020203" pitchFamily="34" charset="0"/>
                <a:ea typeface="Arial Unicode MS" panose="020B0604020202020204" pitchFamily="34" charset="-128"/>
                <a:cs typeface="Segoe UI Semilight" panose="020B0402040204020203" pitchFamily="34" charset="0"/>
              </a:rPr>
              <a:t> </a:t>
            </a:r>
            <a:r>
              <a:rPr lang="en-US" sz="1600" dirty="0">
                <a:latin typeface="Segoe UI Light" pitchFamily="34" charset="0"/>
                <a:cs typeface="Segoe UI Light" pitchFamily="34" charset="0"/>
              </a:rPr>
              <a:t>Time of </a:t>
            </a:r>
            <a:r>
              <a:rPr lang="en-US" sz="1600" dirty="0" err="1">
                <a:latin typeface="Segoe UI Light" pitchFamily="34" charset="0"/>
                <a:cs typeface="Segoe UI Light" pitchFamily="34" charset="0"/>
              </a:rPr>
              <a:t>advective</a:t>
            </a:r>
            <a:r>
              <a:rPr lang="en-US" sz="1600" dirty="0">
                <a:latin typeface="Segoe UI Light" pitchFamily="34" charset="0"/>
                <a:cs typeface="Segoe UI Light" pitchFamily="34" charset="0"/>
              </a:rPr>
              <a:t> transport </a:t>
            </a:r>
            <a:r>
              <a:rPr lang="en-US" sz="1600" i="1" dirty="0" err="1" smtClean="0">
                <a:latin typeface="Times New Roman" panose="02020603050405020304" pitchFamily="18" charset="0"/>
                <a:ea typeface="Arial Unicode MS" panose="020B0604020202020204" pitchFamily="34" charset="-128"/>
                <a:cs typeface="Times New Roman" panose="02020603050405020304" pitchFamily="18" charset="0"/>
              </a:rPr>
              <a:t>t</a:t>
            </a:r>
            <a:r>
              <a:rPr lang="en-US" sz="1600" i="1" baseline="-25000" dirty="0" err="1" smtClean="0">
                <a:latin typeface="Times New Roman" panose="02020603050405020304" pitchFamily="18" charset="0"/>
                <a:ea typeface="Arial Unicode MS" panose="020B0604020202020204" pitchFamily="34" charset="-128"/>
                <a:cs typeface="Times New Roman" panose="02020603050405020304" pitchFamily="18" charset="0"/>
              </a:rPr>
              <a:t>adv</a:t>
            </a:r>
            <a:r>
              <a:rPr lang="en-US" sz="1600" dirty="0"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sz="1600" i="1" dirty="0" err="1" smtClean="0">
                <a:latin typeface="Times New Roman" panose="02020603050405020304" pitchFamily="18" charset="0"/>
                <a:ea typeface="Arial Unicode MS" panose="020B0604020202020204" pitchFamily="34" charset="-128"/>
                <a:cs typeface="Times New Roman" panose="02020603050405020304" pitchFamily="18" charset="0"/>
              </a:rPr>
              <a:t>L·n</a:t>
            </a:r>
            <a:r>
              <a:rPr lang="en-US" sz="1600" i="1" dirty="0"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sz="1600" dirty="0"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sz="1600" i="1" dirty="0" smtClean="0">
                <a:latin typeface="Times New Roman" panose="02020603050405020304" pitchFamily="18" charset="0"/>
                <a:ea typeface="Arial Unicode MS" panose="020B0604020202020204" pitchFamily="34" charset="-128"/>
                <a:cs typeface="Times New Roman" panose="02020603050405020304" pitchFamily="18" charset="0"/>
              </a:rPr>
              <a:t>v</a:t>
            </a:r>
            <a:r>
              <a:rPr lang="en-US" sz="1600" dirty="0" smtClean="0">
                <a:latin typeface="Segoe UI Semilight" panose="020B0402040204020203" pitchFamily="34" charset="0"/>
                <a:ea typeface="Arial Unicode MS" panose="020B0604020202020204" pitchFamily="34" charset="-128"/>
                <a:cs typeface="Segoe UI Semilight" panose="020B0402040204020203" pitchFamily="34" charset="0"/>
              </a:rPr>
              <a:t>, where </a:t>
            </a:r>
            <a:r>
              <a:rPr lang="en-US" sz="1600" b="1" i="1" dirty="0" smtClean="0">
                <a:latin typeface="Times New Roman" panose="02020603050405020304" pitchFamily="18" charset="0"/>
                <a:ea typeface="Arial Unicode MS" panose="020B0604020202020204" pitchFamily="34" charset="-128"/>
                <a:cs typeface="Times New Roman" panose="02020603050405020304" pitchFamily="18" charset="0"/>
              </a:rPr>
              <a:t>L</a:t>
            </a:r>
            <a:r>
              <a:rPr lang="en-US" sz="1600" dirty="0" smtClean="0">
                <a:latin typeface="Segoe UI Semilight" panose="020B0402040204020203" pitchFamily="34" charset="0"/>
                <a:ea typeface="Arial Unicode MS" panose="020B0604020202020204" pitchFamily="34" charset="-128"/>
                <a:cs typeface="Segoe UI Semilight" panose="020B0402040204020203" pitchFamily="34" charset="0"/>
              </a:rPr>
              <a:t> is the model length , </a:t>
            </a:r>
            <a:r>
              <a:rPr lang="en-US" sz="1600" b="1" i="1" dirty="0" smtClean="0">
                <a:latin typeface="Times New Roman" panose="02020603050405020304" pitchFamily="18" charset="0"/>
                <a:ea typeface="Arial Unicode MS" panose="020B0604020202020204" pitchFamily="34" charset="-128"/>
                <a:cs typeface="Times New Roman" panose="02020603050405020304" pitchFamily="18" charset="0"/>
              </a:rPr>
              <a:t>n</a:t>
            </a:r>
            <a:r>
              <a:rPr lang="en-US" sz="1600" dirty="0" smtClean="0">
                <a:latin typeface="Segoe UI Semilight" panose="020B0402040204020203" pitchFamily="34" charset="0"/>
                <a:ea typeface="Arial Unicode MS" panose="020B0604020202020204" pitchFamily="34" charset="-128"/>
                <a:cs typeface="Segoe UI Semilight" panose="020B0402040204020203" pitchFamily="34" charset="0"/>
              </a:rPr>
              <a:t> porosity</a:t>
            </a:r>
            <a:endParaRPr lang="ru-RU" sz="1600" dirty="0">
              <a:latin typeface="Segoe UI Semilight" panose="020B0402040204020203" pitchFamily="34" charset="0"/>
              <a:ea typeface="Arial Unicode MS" panose="020B0604020202020204" pitchFamily="34" charset="-128"/>
              <a:cs typeface="Segoe UI Semilight" panose="020B0402040204020203" pitchFamily="34" charset="0"/>
            </a:endParaRPr>
          </a:p>
        </p:txBody>
      </p:sp>
      <p:sp>
        <p:nvSpPr>
          <p:cNvPr id="7" name="TextBox 6"/>
          <p:cNvSpPr txBox="1"/>
          <p:nvPr/>
        </p:nvSpPr>
        <p:spPr>
          <a:xfrm>
            <a:off x="2231740" y="1268760"/>
            <a:ext cx="6795755" cy="769441"/>
          </a:xfrm>
          <a:prstGeom prst="rect">
            <a:avLst/>
          </a:prstGeom>
          <a:noFill/>
        </p:spPr>
        <p:txBody>
          <a:bodyPr wrap="square" rtlCol="0">
            <a:spAutoFit/>
          </a:bodyPr>
          <a:lstStyle/>
          <a:p>
            <a:r>
              <a:rPr lang="en-US" sz="2200" dirty="0" smtClean="0">
                <a:latin typeface="Segoe UI Semilight" panose="020B0402040204020203" pitchFamily="34" charset="0"/>
                <a:cs typeface="Segoe UI Semilight" panose="020B0402040204020203" pitchFamily="34" charset="0"/>
              </a:rPr>
              <a:t>where</a:t>
            </a:r>
            <a:r>
              <a:rPr lang="ru-RU" sz="2200" i="1" dirty="0" smtClean="0">
                <a:latin typeface="Segoe UI Semilight" panose="020B0402040204020203" pitchFamily="34" charset="0"/>
                <a:cs typeface="Segoe UI Semilight" panose="020B0402040204020203" pitchFamily="34" charset="0"/>
              </a:rPr>
              <a:t>, </a:t>
            </a:r>
            <a:r>
              <a:rPr lang="en-US" sz="2200" b="1" i="1" dirty="0" smtClean="0">
                <a:latin typeface="Times New Roman" panose="02020603050405020304" pitchFamily="18" charset="0"/>
                <a:cs typeface="Times New Roman" panose="02020603050405020304" pitchFamily="18" charset="0"/>
              </a:rPr>
              <a:t>Q</a:t>
            </a:r>
            <a:r>
              <a:rPr lang="en-US" sz="2200" dirty="0" smtClean="0">
                <a:latin typeface="Segoe UI Semilight" panose="020B0402040204020203" pitchFamily="34" charset="0"/>
                <a:cs typeface="Segoe UI Semilight" panose="020B0402040204020203" pitchFamily="34" charset="0"/>
              </a:rPr>
              <a:t> </a:t>
            </a:r>
            <a:r>
              <a:rPr lang="ru-RU" sz="2200" dirty="0">
                <a:latin typeface="Segoe UI Semilight" panose="020B0402040204020203" pitchFamily="34" charset="0"/>
                <a:cs typeface="Segoe UI Semilight" panose="020B0402040204020203" pitchFamily="34" charset="0"/>
              </a:rPr>
              <a:t>– </a:t>
            </a:r>
            <a:r>
              <a:rPr lang="en-US" sz="2200" dirty="0" smtClean="0">
                <a:latin typeface="Segoe UI Semilight" panose="020B0402040204020203" pitchFamily="34" charset="0"/>
                <a:cs typeface="Segoe UI Semilight" panose="020B0402040204020203" pitchFamily="34" charset="0"/>
              </a:rPr>
              <a:t>total flow out [</a:t>
            </a:r>
            <a:r>
              <a:rPr lang="en-US" sz="2200" dirty="0" smtClean="0">
                <a:latin typeface="Times New Roman" panose="02020603050405020304" pitchFamily="18" charset="0"/>
                <a:cs typeface="Times New Roman" panose="02020603050405020304" pitchFamily="18" charset="0"/>
              </a:rPr>
              <a:t>L</a:t>
            </a:r>
            <a:r>
              <a:rPr lang="en-US" sz="2200" baseline="30000" dirty="0" smtClean="0">
                <a:latin typeface="Times New Roman" panose="02020603050405020304" pitchFamily="18" charset="0"/>
                <a:cs typeface="Times New Roman" panose="02020603050405020304" pitchFamily="18" charset="0"/>
              </a:rPr>
              <a:t>3</a:t>
            </a:r>
            <a:r>
              <a:rPr lang="en-US" sz="2200" dirty="0" smtClean="0">
                <a:latin typeface="Times New Roman" panose="02020603050405020304" pitchFamily="18" charset="0"/>
                <a:cs typeface="Times New Roman" panose="02020603050405020304" pitchFamily="18" charset="0"/>
              </a:rPr>
              <a:t>/T</a:t>
            </a:r>
            <a:r>
              <a:rPr lang="en-US" sz="2200" dirty="0" smtClean="0">
                <a:latin typeface="Segoe UI Semilight" panose="020B0402040204020203" pitchFamily="34" charset="0"/>
                <a:cs typeface="Segoe UI Semilight" panose="020B0402040204020203" pitchFamily="34" charset="0"/>
              </a:rPr>
              <a:t>]</a:t>
            </a:r>
            <a:r>
              <a:rPr lang="ru-RU" sz="2200" dirty="0" smtClean="0">
                <a:latin typeface="Segoe UI Semilight" panose="020B0402040204020203" pitchFamily="34" charset="0"/>
                <a:cs typeface="Segoe UI Semilight" panose="020B0402040204020203" pitchFamily="34" charset="0"/>
              </a:rPr>
              <a:t>, </a:t>
            </a:r>
            <a:r>
              <a:rPr lang="en-US" sz="2200" b="1" i="1" dirty="0">
                <a:latin typeface="Times New Roman" panose="02020603050405020304" pitchFamily="18" charset="0"/>
                <a:cs typeface="Times New Roman" panose="02020603050405020304" pitchFamily="18" charset="0"/>
              </a:rPr>
              <a:t>t</a:t>
            </a:r>
            <a:r>
              <a:rPr lang="en-US" sz="2200" dirty="0">
                <a:latin typeface="Segoe UI Semilight" panose="020B0402040204020203" pitchFamily="34" charset="0"/>
                <a:cs typeface="Segoe UI Semilight" panose="020B0402040204020203" pitchFamily="34" charset="0"/>
              </a:rPr>
              <a:t> </a:t>
            </a:r>
            <a:r>
              <a:rPr lang="ru-RU" sz="2200" dirty="0">
                <a:latin typeface="Segoe UI Semilight" panose="020B0402040204020203" pitchFamily="34" charset="0"/>
                <a:cs typeface="Segoe UI Semilight" panose="020B0402040204020203" pitchFamily="34" charset="0"/>
              </a:rPr>
              <a:t>– </a:t>
            </a:r>
            <a:r>
              <a:rPr lang="en-US" sz="2200" dirty="0" smtClean="0">
                <a:latin typeface="Segoe UI Semilight" panose="020B0402040204020203" pitchFamily="34" charset="0"/>
                <a:cs typeface="Segoe UI Semilight" panose="020B0402040204020203" pitchFamily="34" charset="0"/>
              </a:rPr>
              <a:t>time [</a:t>
            </a:r>
            <a:r>
              <a:rPr lang="en-US" sz="2200" dirty="0" smtClean="0">
                <a:latin typeface="Times New Roman" panose="02020603050405020304" pitchFamily="18" charset="0"/>
                <a:cs typeface="Times New Roman" panose="02020603050405020304" pitchFamily="18" charset="0"/>
              </a:rPr>
              <a:t>T</a:t>
            </a:r>
            <a:r>
              <a:rPr lang="en-US" sz="2200" dirty="0" smtClean="0">
                <a:latin typeface="Segoe UI Semilight" panose="020B0402040204020203" pitchFamily="34" charset="0"/>
                <a:cs typeface="Segoe UI Semilight" panose="020B0402040204020203" pitchFamily="34" charset="0"/>
              </a:rPr>
              <a:t>]</a:t>
            </a:r>
            <a:r>
              <a:rPr lang="ru-RU" sz="2200" dirty="0" smtClean="0">
                <a:latin typeface="Segoe UI Semilight" panose="020B0402040204020203" pitchFamily="34" charset="0"/>
                <a:cs typeface="Segoe UI Semilight" panose="020B0402040204020203" pitchFamily="34" charset="0"/>
              </a:rPr>
              <a:t>, </a:t>
            </a:r>
            <a:r>
              <a:rPr lang="en-US" sz="2200" b="1" i="1" dirty="0" err="1">
                <a:latin typeface="Times New Roman" panose="02020603050405020304" pitchFamily="18" charset="0"/>
                <a:cs typeface="Times New Roman" panose="02020603050405020304" pitchFamily="18" charset="0"/>
              </a:rPr>
              <a:t>M</a:t>
            </a:r>
            <a:r>
              <a:rPr lang="en-US" sz="2200" b="1" i="1" baseline="-25000" dirty="0" err="1">
                <a:latin typeface="Times New Roman" panose="02020603050405020304" pitchFamily="18" charset="0"/>
                <a:cs typeface="Times New Roman" panose="02020603050405020304" pitchFamily="18" charset="0"/>
              </a:rPr>
              <a:t>out</a:t>
            </a:r>
            <a:r>
              <a:rPr lang="en-US" sz="2200" dirty="0">
                <a:latin typeface="Segoe UI Semilight" panose="020B0402040204020203" pitchFamily="34" charset="0"/>
                <a:cs typeface="Segoe UI Semilight" panose="020B0402040204020203" pitchFamily="34" charset="0"/>
              </a:rPr>
              <a:t> </a:t>
            </a:r>
            <a:r>
              <a:rPr lang="ru-RU" sz="2200" dirty="0">
                <a:latin typeface="Segoe UI Semilight" panose="020B0402040204020203" pitchFamily="34" charset="0"/>
                <a:cs typeface="Segoe UI Semilight" panose="020B0402040204020203" pitchFamily="34" charset="0"/>
              </a:rPr>
              <a:t>– </a:t>
            </a:r>
            <a:r>
              <a:rPr lang="en-US" sz="2200" dirty="0" smtClean="0">
                <a:latin typeface="Segoe UI Semilight" panose="020B0402040204020203" pitchFamily="34" charset="0"/>
                <a:cs typeface="Segoe UI Semilight" panose="020B0402040204020203" pitchFamily="34" charset="0"/>
              </a:rPr>
              <a:t>total mass leaving the model [</a:t>
            </a:r>
            <a:r>
              <a:rPr lang="en-US" sz="2200" dirty="0" smtClean="0">
                <a:latin typeface="Times New Roman" panose="02020603050405020304" pitchFamily="18" charset="0"/>
                <a:cs typeface="Times New Roman" panose="02020603050405020304" pitchFamily="18" charset="0"/>
              </a:rPr>
              <a:t>M</a:t>
            </a:r>
            <a:r>
              <a:rPr lang="en-US" sz="2200" dirty="0" smtClean="0">
                <a:latin typeface="Segoe UI Semilight" panose="020B0402040204020203" pitchFamily="34" charset="0"/>
                <a:cs typeface="Segoe UI Semilight" panose="020B0402040204020203" pitchFamily="34" charset="0"/>
              </a:rPr>
              <a:t>]</a:t>
            </a:r>
            <a:endParaRPr lang="ru-RU" sz="2200" dirty="0">
              <a:latin typeface="Segoe UI Semilight" panose="020B0402040204020203" pitchFamily="34" charset="0"/>
              <a:cs typeface="Segoe UI Semilight" panose="020B0402040204020203" pitchFamily="34" charset="0"/>
            </a:endParaRPr>
          </a:p>
        </p:txBody>
      </p:sp>
      <p:sp>
        <p:nvSpPr>
          <p:cNvPr id="16" name="Стрелка вправо 15"/>
          <p:cNvSpPr/>
          <p:nvPr/>
        </p:nvSpPr>
        <p:spPr>
          <a:xfrm>
            <a:off x="6507215" y="2450076"/>
            <a:ext cx="603575" cy="22502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rot="16200000">
            <a:off x="2137618" y="2411977"/>
            <a:ext cx="531853" cy="24205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1931540" y="2197604"/>
            <a:ext cx="345205" cy="646331"/>
          </a:xfrm>
          <a:prstGeom prst="rect">
            <a:avLst/>
          </a:prstGeom>
        </p:spPr>
        <p:txBody>
          <a:bodyPr wrap="square">
            <a:spAutoFit/>
          </a:bodyPr>
          <a:lstStyle/>
          <a:p>
            <a:r>
              <a:rPr lang="en-US" sz="3600" i="1" dirty="0">
                <a:ln>
                  <a:solidFill>
                    <a:schemeClr val="tx1"/>
                  </a:solidFill>
                </a:ln>
                <a:solidFill>
                  <a:srgbClr val="FFFF00"/>
                </a:solidFill>
                <a:latin typeface="Times New Roman" panose="02020603050405020304" pitchFamily="18" charset="0"/>
                <a:cs typeface="Times New Roman" panose="02020603050405020304" pitchFamily="18" charset="0"/>
              </a:rPr>
              <a:t>v</a:t>
            </a:r>
            <a:endParaRPr lang="ru-RU" sz="3600" i="1" dirty="0">
              <a:ln>
                <a:solidFill>
                  <a:schemeClr val="tx1"/>
                </a:solidFill>
              </a:ln>
              <a:solidFill>
                <a:srgbClr val="FFFF00"/>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6567415" y="1943835"/>
            <a:ext cx="389850" cy="646331"/>
          </a:xfrm>
          <a:prstGeom prst="rect">
            <a:avLst/>
          </a:prstGeom>
        </p:spPr>
        <p:txBody>
          <a:bodyPr wrap="none">
            <a:spAutoFit/>
          </a:bodyPr>
          <a:lstStyle/>
          <a:p>
            <a:r>
              <a:rPr lang="en-US" sz="3600" i="1" dirty="0">
                <a:ln>
                  <a:solidFill>
                    <a:schemeClr val="tx1"/>
                  </a:solidFill>
                </a:ln>
                <a:solidFill>
                  <a:srgbClr val="FFFF00"/>
                </a:solidFill>
                <a:latin typeface="Times New Roman" panose="02020603050405020304" pitchFamily="18" charset="0"/>
                <a:cs typeface="Times New Roman" panose="02020603050405020304" pitchFamily="18" charset="0"/>
              </a:rPr>
              <a:t>v</a:t>
            </a:r>
            <a:endParaRPr lang="ru-RU" sz="3600" i="1" dirty="0">
              <a:ln>
                <a:solidFill>
                  <a:schemeClr val="tx1"/>
                </a:solidFill>
              </a:ln>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694735" y="2355427"/>
            <a:ext cx="3527082" cy="369332"/>
          </a:xfrm>
          <a:prstGeom prst="rect">
            <a:avLst/>
          </a:prstGeom>
          <a:solidFill>
            <a:schemeClr val="bg1"/>
          </a:solidFill>
        </p:spPr>
        <p:txBody>
          <a:bodyPr wrap="square" rtlCol="0">
            <a:spAutoFit/>
          </a:bodyPr>
          <a:lstStyle/>
          <a:p>
            <a:pPr algn="ctr"/>
            <a:r>
              <a:rPr lang="en-US" b="1" spc="300" dirty="0" smtClean="0">
                <a:latin typeface="Segoe UI Semilight" panose="020B0402040204020203" pitchFamily="34" charset="0"/>
                <a:cs typeface="Segoe UI Semilight" panose="020B0402040204020203" pitchFamily="34" charset="0"/>
              </a:rPr>
              <a:t>Base model</a:t>
            </a:r>
            <a:endParaRPr lang="ru-RU" b="1" spc="300" dirty="0" smtClean="0">
              <a:latin typeface="Segoe UI Semilight" panose="020B0402040204020203" pitchFamily="34" charset="0"/>
              <a:cs typeface="Segoe UI Semilight" panose="020B0402040204020203" pitchFamily="34" charset="0"/>
            </a:endParaRPr>
          </a:p>
        </p:txBody>
      </p:sp>
      <p:sp>
        <p:nvSpPr>
          <p:cNvPr id="12" name="Заголовок 1"/>
          <p:cNvSpPr txBox="1">
            <a:spLocks/>
          </p:cNvSpPr>
          <p:nvPr/>
        </p:nvSpPr>
        <p:spPr>
          <a:xfrm rot="5400000" flipV="1">
            <a:off x="-515647" y="4088214"/>
            <a:ext cx="2815333" cy="22660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Flowing concentration</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13" name="Заголовок 1"/>
          <p:cNvSpPr txBox="1">
            <a:spLocks/>
          </p:cNvSpPr>
          <p:nvPr/>
        </p:nvSpPr>
        <p:spPr>
          <a:xfrm rot="5400000" flipV="1">
            <a:off x="3862701" y="4086519"/>
            <a:ext cx="2815333" cy="22660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Flowing concentration</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14" name="Заголовок 1"/>
          <p:cNvSpPr txBox="1">
            <a:spLocks/>
          </p:cNvSpPr>
          <p:nvPr/>
        </p:nvSpPr>
        <p:spPr>
          <a:xfrm rot="10800000" flipV="1">
            <a:off x="1106615" y="5587168"/>
            <a:ext cx="3028198" cy="30712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Dimensionless time </a:t>
            </a:r>
            <a:r>
              <a:rPr lang="en-US" sz="1800" b="1" i="1" dirty="0">
                <a:latin typeface="Times New Roman" panose="02020603050405020304" pitchFamily="18" charset="0"/>
                <a:ea typeface="Arial Unicode MS" panose="020B0604020202020204" pitchFamily="34" charset="-128"/>
                <a:cs typeface="Times New Roman" panose="02020603050405020304" pitchFamily="18" charset="0"/>
              </a:rPr>
              <a:t>t</a:t>
            </a:r>
            <a:r>
              <a:rPr lang="en-US" sz="1800" b="1" dirty="0">
                <a:latin typeface="Times New Roman" panose="02020603050405020304" pitchFamily="18" charset="0"/>
                <a:ea typeface="Arial Unicode MS" panose="020B0604020202020204" pitchFamily="34" charset="-128"/>
                <a:cs typeface="Times New Roman" panose="02020603050405020304" pitchFamily="18" charset="0"/>
              </a:rPr>
              <a:t>/</a:t>
            </a:r>
            <a:r>
              <a:rPr lang="en-US" sz="1800" b="1" i="1" dirty="0" err="1">
                <a:latin typeface="Times New Roman" panose="02020603050405020304" pitchFamily="18" charset="0"/>
                <a:ea typeface="Arial Unicode MS" panose="020B0604020202020204" pitchFamily="34" charset="-128"/>
                <a:cs typeface="Times New Roman" panose="02020603050405020304" pitchFamily="18" charset="0"/>
              </a:rPr>
              <a:t>t</a:t>
            </a:r>
            <a:r>
              <a:rPr lang="en-US" sz="1800" b="1" i="1" baseline="-25000" dirty="0" err="1">
                <a:latin typeface="Times New Roman" panose="02020603050405020304" pitchFamily="18" charset="0"/>
                <a:ea typeface="Arial Unicode MS" panose="020B0604020202020204" pitchFamily="34" charset="-128"/>
                <a:cs typeface="Times New Roman" panose="02020603050405020304" pitchFamily="18" charset="0"/>
              </a:rPr>
              <a:t>adv</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15" name="Заголовок 1"/>
          <p:cNvSpPr txBox="1">
            <a:spLocks/>
          </p:cNvSpPr>
          <p:nvPr/>
        </p:nvSpPr>
        <p:spPr>
          <a:xfrm rot="10800000" flipV="1">
            <a:off x="5319083" y="5577008"/>
            <a:ext cx="3028198" cy="30712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Arial" panose="020B0604020202020204" pitchFamily="34" charset="0"/>
                <a:cs typeface="Arial" panose="020B0604020202020204" pitchFamily="34" charset="0"/>
              </a:rPr>
              <a:t>Dimensionless time </a:t>
            </a:r>
            <a:r>
              <a:rPr lang="en-US" sz="1800" b="1" i="1" dirty="0">
                <a:latin typeface="Times New Roman" panose="02020603050405020304" pitchFamily="18" charset="0"/>
                <a:ea typeface="Arial Unicode MS" panose="020B0604020202020204" pitchFamily="34" charset="-128"/>
                <a:cs typeface="Times New Roman" panose="02020603050405020304" pitchFamily="18" charset="0"/>
              </a:rPr>
              <a:t>t</a:t>
            </a:r>
            <a:r>
              <a:rPr lang="en-US" sz="1800" b="1" dirty="0">
                <a:latin typeface="Times New Roman" panose="02020603050405020304" pitchFamily="18" charset="0"/>
                <a:ea typeface="Arial Unicode MS" panose="020B0604020202020204" pitchFamily="34" charset="-128"/>
                <a:cs typeface="Times New Roman" panose="02020603050405020304" pitchFamily="18" charset="0"/>
              </a:rPr>
              <a:t>/</a:t>
            </a:r>
            <a:r>
              <a:rPr lang="en-US" sz="1800" b="1" i="1" dirty="0" err="1">
                <a:latin typeface="Times New Roman" panose="02020603050405020304" pitchFamily="18" charset="0"/>
                <a:ea typeface="Arial Unicode MS" panose="020B0604020202020204" pitchFamily="34" charset="-128"/>
                <a:cs typeface="Times New Roman" panose="02020603050405020304" pitchFamily="18" charset="0"/>
              </a:rPr>
              <a:t>t</a:t>
            </a:r>
            <a:r>
              <a:rPr lang="en-US" sz="1800" b="1" i="1" baseline="-25000" dirty="0" err="1">
                <a:latin typeface="Times New Roman" panose="02020603050405020304" pitchFamily="18" charset="0"/>
                <a:ea typeface="Arial Unicode MS" panose="020B0604020202020204" pitchFamily="34" charset="-128"/>
                <a:cs typeface="Times New Roman" panose="02020603050405020304" pitchFamily="18" charset="0"/>
              </a:rPr>
              <a:t>adv</a:t>
            </a:r>
            <a:r>
              <a:rPr lang="ru-RU"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18" name="Заголовок 1"/>
          <p:cNvSpPr txBox="1">
            <a:spLocks/>
          </p:cNvSpPr>
          <p:nvPr/>
        </p:nvSpPr>
        <p:spPr>
          <a:xfrm rot="10800000" flipV="1">
            <a:off x="2024019" y="3061776"/>
            <a:ext cx="2107239" cy="30823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err="1" smtClean="0">
                <a:latin typeface="Arial" panose="020B0604020202020204" pitchFamily="34" charset="0"/>
                <a:cs typeface="Arial" panose="020B0604020202020204" pitchFamily="34" charset="0"/>
              </a:rPr>
              <a:t>advective-diffusuion</a:t>
            </a:r>
            <a:endParaRPr lang="en-US" sz="1400" dirty="0" smtClean="0">
              <a:latin typeface="Arial" panose="020B0604020202020204" pitchFamily="34" charset="0"/>
              <a:cs typeface="Arial" panose="020B0604020202020204" pitchFamily="34" charset="0"/>
            </a:endParaRPr>
          </a:p>
          <a:p>
            <a:pPr algn="l"/>
            <a:r>
              <a:rPr lang="en-US" sz="1400" dirty="0" err="1" smtClean="0">
                <a:latin typeface="Arial" panose="020B0604020202020204" pitchFamily="34" charset="0"/>
                <a:cs typeface="Arial" panose="020B0604020202020204" pitchFamily="34" charset="0"/>
              </a:rPr>
              <a:t>advective</a:t>
            </a:r>
            <a:endParaRPr lang="ru-RU" sz="1400" dirty="0">
              <a:latin typeface="Arial" panose="020B0604020202020204" pitchFamily="34" charset="0"/>
              <a:cs typeface="Arial" panose="020B0604020202020204" pitchFamily="34" charset="0"/>
            </a:endParaRPr>
          </a:p>
        </p:txBody>
      </p:sp>
      <p:sp>
        <p:nvSpPr>
          <p:cNvPr id="19" name="Заголовок 1"/>
          <p:cNvSpPr txBox="1">
            <a:spLocks/>
          </p:cNvSpPr>
          <p:nvPr/>
        </p:nvSpPr>
        <p:spPr>
          <a:xfrm rot="10800000" flipV="1">
            <a:off x="6290688" y="3061776"/>
            <a:ext cx="2107239" cy="308232"/>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err="1" smtClean="0">
                <a:latin typeface="Arial" panose="020B0604020202020204" pitchFamily="34" charset="0"/>
                <a:cs typeface="Arial" panose="020B0604020202020204" pitchFamily="34" charset="0"/>
              </a:rPr>
              <a:t>advective-diffusuion</a:t>
            </a:r>
            <a:endParaRPr lang="en-US" sz="1400" dirty="0" smtClean="0">
              <a:latin typeface="Arial" panose="020B0604020202020204" pitchFamily="34" charset="0"/>
              <a:cs typeface="Arial" panose="020B0604020202020204" pitchFamily="34" charset="0"/>
            </a:endParaRPr>
          </a:p>
          <a:p>
            <a:pPr algn="l"/>
            <a:r>
              <a:rPr lang="en-US" sz="1400" dirty="0" err="1" smtClean="0">
                <a:latin typeface="Arial" panose="020B0604020202020204" pitchFamily="34" charset="0"/>
                <a:cs typeface="Arial" panose="020B0604020202020204" pitchFamily="34" charset="0"/>
              </a:rPr>
              <a:t>advective</a:t>
            </a:r>
            <a:endParaRPr lang="ru-RU" sz="1400" dirty="0">
              <a:latin typeface="Arial" panose="020B0604020202020204" pitchFamily="34" charset="0"/>
              <a:cs typeface="Arial" panose="020B0604020202020204" pitchFamily="34" charset="0"/>
            </a:endParaRPr>
          </a:p>
        </p:txBody>
      </p:sp>
      <p:sp>
        <p:nvSpPr>
          <p:cNvPr id="22" name="Заголовок 1"/>
          <p:cNvSpPr txBox="1">
            <a:spLocks/>
          </p:cNvSpPr>
          <p:nvPr/>
        </p:nvSpPr>
        <p:spPr>
          <a:xfrm rot="10800000" flipV="1">
            <a:off x="2524571" y="3442436"/>
            <a:ext cx="629178" cy="11016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latin typeface="Arial" panose="020B0604020202020204" pitchFamily="34" charset="0"/>
                <a:cs typeface="Arial" panose="020B0604020202020204" pitchFamily="34" charset="0"/>
              </a:rPr>
              <a:t>years</a:t>
            </a:r>
            <a:endParaRPr lang="ru-RU" sz="1400" dirty="0">
              <a:latin typeface="Arial" panose="020B0604020202020204" pitchFamily="34" charset="0"/>
              <a:cs typeface="Arial" panose="020B0604020202020204" pitchFamily="34" charset="0"/>
            </a:endParaRPr>
          </a:p>
        </p:txBody>
      </p:sp>
      <p:sp>
        <p:nvSpPr>
          <p:cNvPr id="23" name="Заголовок 1"/>
          <p:cNvSpPr txBox="1">
            <a:spLocks/>
          </p:cNvSpPr>
          <p:nvPr/>
        </p:nvSpPr>
        <p:spPr>
          <a:xfrm rot="10800000" flipV="1">
            <a:off x="6823142" y="3457803"/>
            <a:ext cx="629178" cy="11016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latin typeface="Arial" panose="020B0604020202020204" pitchFamily="34" charset="0"/>
                <a:cs typeface="Arial" panose="020B0604020202020204" pitchFamily="34" charset="0"/>
              </a:rPr>
              <a:t>years</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543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1583795"/>
            <a:ext cx="6390710" cy="2872116"/>
          </a:xfrm>
          <a:prstGeom prst="rect">
            <a:avLst/>
          </a:prstGeom>
        </p:spPr>
      </p:pic>
      <p:sp>
        <p:nvSpPr>
          <p:cNvPr id="2" name="Заголовок 1"/>
          <p:cNvSpPr>
            <a:spLocks noGrp="1"/>
          </p:cNvSpPr>
          <p:nvPr>
            <p:ph type="title"/>
          </p:nvPr>
        </p:nvSpPr>
        <p:spPr>
          <a:xfrm>
            <a:off x="413792" y="68731"/>
            <a:ext cx="8316418" cy="704974"/>
          </a:xfrm>
        </p:spPr>
        <p:txBody>
          <a:bodyPr>
            <a:noAutofit/>
          </a:bodyPr>
          <a:lstStyle/>
          <a:p>
            <a:r>
              <a:rPr lang="en-US" sz="2800" dirty="0" smtClean="0">
                <a:latin typeface="Segoe UI Semilight" panose="020B0402040204020203" pitchFamily="34" charset="0"/>
                <a:cs typeface="Segoe UI Semilight" panose="020B0402040204020203" pitchFamily="34" charset="0"/>
              </a:rPr>
              <a:t>Estimation </a:t>
            </a:r>
            <a:r>
              <a:rPr lang="en-US" sz="2800" dirty="0">
                <a:latin typeface="Segoe UI Semilight" panose="020B0402040204020203" pitchFamily="34" charset="0"/>
                <a:cs typeface="Segoe UI Semilight" panose="020B0402040204020203" pitchFamily="34" charset="0"/>
              </a:rPr>
              <a:t>of mass </a:t>
            </a:r>
            <a:r>
              <a:rPr lang="en-US" sz="2800" dirty="0" smtClean="0">
                <a:latin typeface="Segoe UI Semilight" panose="020B0402040204020203" pitchFamily="34" charset="0"/>
                <a:cs typeface="Segoe UI Semilight" panose="020B0402040204020203" pitchFamily="34" charset="0"/>
              </a:rPr>
              <a:t>transfer type </a:t>
            </a:r>
            <a:r>
              <a:rPr lang="en-US" sz="2800" dirty="0">
                <a:latin typeface="Segoe UI Semilight" panose="020B0402040204020203" pitchFamily="34" charset="0"/>
                <a:cs typeface="Segoe UI Semilight" panose="020B0402040204020203" pitchFamily="34" charset="0"/>
              </a:rPr>
              <a:t>in </a:t>
            </a:r>
            <a:r>
              <a:rPr lang="en-US" sz="2800" dirty="0" smtClean="0">
                <a:latin typeface="Segoe UI Semilight" panose="020B0402040204020203" pitchFamily="34" charset="0"/>
                <a:cs typeface="Segoe UI Semilight" panose="020B0402040204020203" pitchFamily="34" charset="0"/>
              </a:rPr>
              <a:t>the</a:t>
            </a:r>
            <a:br>
              <a:rPr lang="en-US" sz="2800" dirty="0" smtClean="0">
                <a:latin typeface="Segoe UI Semilight" panose="020B0402040204020203" pitchFamily="34" charset="0"/>
                <a:cs typeface="Segoe UI Semilight" panose="020B0402040204020203" pitchFamily="34" charset="0"/>
              </a:rPr>
            </a:br>
            <a:r>
              <a:rPr lang="en-US" sz="2800" dirty="0" smtClean="0">
                <a:latin typeface="Segoe UI Semilight" panose="020B0402040204020203" pitchFamily="34" charset="0"/>
                <a:cs typeface="Segoe UI Semilight" panose="020B0402040204020203" pitchFamily="34" charset="0"/>
              </a:rPr>
              <a:t> low-permeable </a:t>
            </a:r>
            <a:r>
              <a:rPr lang="en-US" sz="2800" dirty="0" err="1">
                <a:latin typeface="Segoe UI Semilight" panose="020B0402040204020203" pitchFamily="34" charset="0"/>
                <a:cs typeface="Segoe UI Semilight" panose="020B0402040204020203" pitchFamily="34" charset="0"/>
              </a:rPr>
              <a:t>facies</a:t>
            </a:r>
            <a:endParaRPr lang="ru-RU" sz="2800" dirty="0">
              <a:latin typeface="Segoe UI Semilight" panose="020B0402040204020203" pitchFamily="34" charset="0"/>
              <a:cs typeface="Segoe UI Semilight" panose="020B0402040204020203" pitchFamily="34" charset="0"/>
            </a:endParaRPr>
          </a:p>
        </p:txBody>
      </p:sp>
      <p:graphicFrame>
        <p:nvGraphicFramePr>
          <p:cNvPr id="15" name="Объект 14"/>
          <p:cNvGraphicFramePr>
            <a:graphicFrameLocks noChangeAspect="1"/>
          </p:cNvGraphicFramePr>
          <p:nvPr>
            <p:extLst>
              <p:ext uri="{D42A27DB-BD31-4B8C-83A1-F6EECF244321}">
                <p14:modId xmlns:p14="http://schemas.microsoft.com/office/powerpoint/2010/main" val="126414923"/>
              </p:ext>
            </p:extLst>
          </p:nvPr>
        </p:nvGraphicFramePr>
        <p:xfrm>
          <a:off x="1511660" y="880880"/>
          <a:ext cx="2219013" cy="612000"/>
        </p:xfrm>
        <a:graphic>
          <a:graphicData uri="http://schemas.openxmlformats.org/presentationml/2006/ole">
            <mc:AlternateContent xmlns:mc="http://schemas.openxmlformats.org/markup-compatibility/2006">
              <mc:Choice xmlns:v="urn:schemas-microsoft-com:vml" Requires="v">
                <p:oleObj spid="_x0000_s13766" name="Equation" r:id="rId5" imgW="1104840" imgH="304560" progId="Equation.DSMT4">
                  <p:embed/>
                </p:oleObj>
              </mc:Choice>
              <mc:Fallback>
                <p:oleObj name="Equation" r:id="rId5" imgW="1104840" imgH="304560" progId="Equation.DSMT4">
                  <p:embed/>
                  <p:pic>
                    <p:nvPicPr>
                      <p:cNvPr id="0" name=""/>
                      <p:cNvPicPr/>
                      <p:nvPr/>
                    </p:nvPicPr>
                    <p:blipFill>
                      <a:blip r:embed="rId6"/>
                      <a:stretch>
                        <a:fillRect/>
                      </a:stretch>
                    </p:blipFill>
                    <p:spPr>
                      <a:xfrm>
                        <a:off x="1511660" y="880880"/>
                        <a:ext cx="2219013" cy="612000"/>
                      </a:xfrm>
                      <a:prstGeom prst="rect">
                        <a:avLst/>
                      </a:prstGeom>
                    </p:spPr>
                  </p:pic>
                </p:oleObj>
              </mc:Fallback>
            </mc:AlternateContent>
          </a:graphicData>
        </a:graphic>
      </p:graphicFrame>
      <p:sp>
        <p:nvSpPr>
          <p:cNvPr id="16" name="TextBox 15"/>
          <p:cNvSpPr txBox="1"/>
          <p:nvPr/>
        </p:nvSpPr>
        <p:spPr>
          <a:xfrm>
            <a:off x="4096110" y="863715"/>
            <a:ext cx="4365484" cy="646331"/>
          </a:xfrm>
          <a:prstGeom prst="rect">
            <a:avLst/>
          </a:prstGeom>
          <a:noFill/>
        </p:spPr>
        <p:txBody>
          <a:bodyPr wrap="square" rtlCol="0">
            <a:spAutoFit/>
          </a:bodyPr>
          <a:lstStyle/>
          <a:p>
            <a:r>
              <a:rPr lang="en-US" dirty="0" smtClean="0">
                <a:latin typeface="Segoe UI Semilight" panose="020B0402040204020203" pitchFamily="34" charset="0"/>
                <a:cs typeface="Segoe UI Semilight" panose="020B0402040204020203" pitchFamily="34" charset="0"/>
              </a:rPr>
              <a:t>where</a:t>
            </a:r>
            <a:r>
              <a:rPr lang="ru-RU" dirty="0" smtClean="0">
                <a:latin typeface="Segoe UI Semilight" panose="020B0402040204020203" pitchFamily="34" charset="0"/>
                <a:cs typeface="Segoe UI Semilight" panose="020B0402040204020203" pitchFamily="34" charset="0"/>
              </a:rPr>
              <a:t>,</a:t>
            </a:r>
            <a:r>
              <a:rPr lang="en-US" dirty="0" smtClean="0">
                <a:latin typeface="Segoe UI Light" pitchFamily="34" charset="0"/>
                <a:cs typeface="Segoe UI Light" pitchFamily="34" charset="0"/>
              </a:rPr>
              <a:t> </a:t>
            </a:r>
            <a:r>
              <a:rPr lang="en-US" b="1" i="1" dirty="0" err="1" smtClean="0">
                <a:latin typeface="Times New Roman" panose="02020603050405020304" pitchFamily="18" charset="0"/>
                <a:cs typeface="Times New Roman" panose="02020603050405020304" pitchFamily="18" charset="0"/>
              </a:rPr>
              <a:t>v</a:t>
            </a:r>
            <a:r>
              <a:rPr lang="en-US" b="1" i="1" baseline="-25000" dirty="0" err="1" smtClean="0">
                <a:latin typeface="Times New Roman" panose="02020603050405020304" pitchFamily="18" charset="0"/>
                <a:cs typeface="Times New Roman" panose="02020603050405020304" pitchFamily="18" charset="0"/>
              </a:rPr>
              <a:t>x</a:t>
            </a:r>
            <a:r>
              <a:rPr lang="en-US" dirty="0" smtClean="0">
                <a:latin typeface="Segoe UI Semilight" panose="020B0402040204020203" pitchFamily="34" charset="0"/>
                <a:cs typeface="Segoe UI Semilight" panose="020B0402040204020203" pitchFamily="34" charset="0"/>
              </a:rPr>
              <a:t>,</a:t>
            </a:r>
            <a:r>
              <a:rPr lang="en-US" dirty="0" smtClean="0">
                <a:latin typeface="Segoe UI Light" pitchFamily="34" charset="0"/>
                <a:cs typeface="Segoe UI Light" pitchFamily="34" charset="0"/>
              </a:rPr>
              <a:t> </a:t>
            </a:r>
            <a:r>
              <a:rPr lang="en-US" b="1" i="1" dirty="0" err="1" smtClean="0">
                <a:latin typeface="Times New Roman" panose="02020603050405020304" pitchFamily="18" charset="0"/>
                <a:cs typeface="Times New Roman" panose="02020603050405020304" pitchFamily="18" charset="0"/>
              </a:rPr>
              <a:t>v</a:t>
            </a:r>
            <a:r>
              <a:rPr lang="en-US" b="1" i="1" baseline="-25000" dirty="0" err="1" smtClean="0">
                <a:latin typeface="Times New Roman" panose="02020603050405020304" pitchFamily="18" charset="0"/>
                <a:cs typeface="Times New Roman" panose="02020603050405020304" pitchFamily="18" charset="0"/>
              </a:rPr>
              <a:t>y</a:t>
            </a:r>
            <a:r>
              <a:rPr lang="en-US" dirty="0" smtClean="0">
                <a:latin typeface="Segoe UI Semilight" panose="020B0402040204020203" pitchFamily="34" charset="0"/>
                <a:cs typeface="Segoe UI Semilight" panose="020B0402040204020203" pitchFamily="34" charset="0"/>
              </a:rPr>
              <a:t>,</a:t>
            </a:r>
            <a:r>
              <a:rPr lang="en-US" dirty="0" smtClean="0">
                <a:latin typeface="Segoe UI Light" pitchFamily="34" charset="0"/>
                <a:cs typeface="Segoe UI Light" pitchFamily="34" charset="0"/>
              </a:rPr>
              <a:t> </a:t>
            </a:r>
            <a:r>
              <a:rPr lang="en-US" dirty="0" smtClean="0">
                <a:latin typeface="Segoe UI Semilight" panose="020B0402040204020203" pitchFamily="34" charset="0"/>
                <a:cs typeface="Segoe UI Semilight" panose="020B0402040204020203" pitchFamily="34" charset="0"/>
              </a:rPr>
              <a:t>and</a:t>
            </a:r>
            <a:r>
              <a:rPr lang="en-US" dirty="0" smtClean="0">
                <a:latin typeface="Segoe UI Light" pitchFamily="34" charset="0"/>
                <a:cs typeface="Segoe UI Light" pitchFamily="34" charset="0"/>
              </a:rPr>
              <a:t> </a:t>
            </a:r>
            <a:r>
              <a:rPr lang="en-US" b="1" i="1" dirty="0" err="1" smtClean="0">
                <a:latin typeface="Times New Roman" panose="02020603050405020304" pitchFamily="18" charset="0"/>
                <a:cs typeface="Times New Roman" panose="02020603050405020304" pitchFamily="18" charset="0"/>
              </a:rPr>
              <a:t>v</a:t>
            </a:r>
            <a:r>
              <a:rPr lang="en-US" b="1" i="1" baseline="-25000" dirty="0" err="1" smtClean="0">
                <a:latin typeface="Times New Roman" panose="02020603050405020304" pitchFamily="18" charset="0"/>
                <a:cs typeface="Times New Roman" panose="02020603050405020304" pitchFamily="18" charset="0"/>
              </a:rPr>
              <a:t>z</a:t>
            </a:r>
            <a:r>
              <a:rPr lang="en-US" dirty="0" smtClean="0">
                <a:latin typeface="Segoe UI Light" pitchFamily="34" charset="0"/>
                <a:cs typeface="Segoe UI Light" pitchFamily="34" charset="0"/>
              </a:rPr>
              <a:t> </a:t>
            </a:r>
            <a:r>
              <a:rPr lang="en-US" dirty="0" smtClean="0">
                <a:latin typeface="Segoe UI Semilight" panose="020B0402040204020203" pitchFamily="34" charset="0"/>
                <a:cs typeface="Segoe UI Semilight" panose="020B0402040204020203" pitchFamily="34" charset="0"/>
              </a:rPr>
              <a:t>are flow velocity</a:t>
            </a:r>
            <a:r>
              <a:rPr lang="ru-RU" dirty="0" smtClean="0">
                <a:latin typeface="Segoe UI Semilight" panose="020B0402040204020203" pitchFamily="34" charset="0"/>
                <a:cs typeface="Segoe UI Semilight" panose="020B0402040204020203" pitchFamily="34" charset="0"/>
              </a:rPr>
              <a:t> </a:t>
            </a:r>
            <a:r>
              <a:rPr lang="en-US" dirty="0" smtClean="0">
                <a:latin typeface="Segoe UI Semilight" panose="020B0402040204020203" pitchFamily="34" charset="0"/>
                <a:cs typeface="Segoe UI Semilight" panose="020B0402040204020203" pitchFamily="34" charset="0"/>
              </a:rPr>
              <a:t>[</a:t>
            </a:r>
            <a:r>
              <a:rPr lang="en-US" dirty="0" smtClean="0">
                <a:latin typeface="Times New Roman" panose="02020603050405020304" pitchFamily="18" charset="0"/>
                <a:cs typeface="Times New Roman" panose="02020603050405020304" pitchFamily="18" charset="0"/>
              </a:rPr>
              <a:t>L/T</a:t>
            </a:r>
            <a:r>
              <a:rPr lang="en-US" dirty="0" smtClean="0">
                <a:latin typeface="Segoe UI Semilight" panose="020B0402040204020203" pitchFamily="34" charset="0"/>
                <a:cs typeface="Segoe UI Semilight" panose="020B0402040204020203" pitchFamily="34" charset="0"/>
              </a:rPr>
              <a:t>]</a:t>
            </a:r>
            <a:r>
              <a:rPr lang="ru-RU" dirty="0" smtClean="0">
                <a:latin typeface="Segoe UI Semilight" panose="020B0402040204020203" pitchFamily="34" charset="0"/>
                <a:cs typeface="Segoe UI Semilight" panose="020B0402040204020203" pitchFamily="34" charset="0"/>
              </a:rPr>
              <a:t> </a:t>
            </a:r>
            <a:r>
              <a:rPr lang="en-US" dirty="0" smtClean="0">
                <a:latin typeface="Segoe UI Semilight" panose="020B0402040204020203" pitchFamily="34" charset="0"/>
                <a:cs typeface="Segoe UI Semilight" panose="020B0402040204020203" pitchFamily="34" charset="0"/>
              </a:rPr>
              <a:t>in the directions</a:t>
            </a:r>
            <a:r>
              <a:rPr lang="en-US" dirty="0" smtClean="0">
                <a:latin typeface="Segoe UI Light" pitchFamily="34" charset="0"/>
                <a:cs typeface="Segoe UI Light" pitchFamily="34" charset="0"/>
              </a:rPr>
              <a:t> </a:t>
            </a:r>
            <a:r>
              <a:rPr lang="en-US" i="1" dirty="0" smtClean="0">
                <a:latin typeface="Times New Roman" panose="02020603050405020304" pitchFamily="18" charset="0"/>
                <a:cs typeface="Times New Roman" panose="02020603050405020304" pitchFamily="18" charset="0"/>
              </a:rPr>
              <a:t>x</a:t>
            </a:r>
            <a:r>
              <a:rPr lang="en-US" dirty="0" smtClean="0">
                <a:latin typeface="Segoe UI Semilight" panose="020B0402040204020203" pitchFamily="34" charset="0"/>
                <a:cs typeface="Segoe UI Semilight" panose="020B0402040204020203" pitchFamily="34" charset="0"/>
              </a:rPr>
              <a:t>,</a:t>
            </a:r>
            <a:r>
              <a:rPr lang="en-US" dirty="0" smtClean="0">
                <a:latin typeface="Segoe UI Light" pitchFamily="34" charset="0"/>
                <a:cs typeface="Segoe UI Light" pitchFamily="34" charset="0"/>
              </a:rPr>
              <a:t> </a:t>
            </a:r>
            <a:r>
              <a:rPr lang="en-US" i="1" dirty="0" smtClean="0">
                <a:latin typeface="Times New Roman" panose="02020603050405020304" pitchFamily="18" charset="0"/>
                <a:cs typeface="Times New Roman" panose="02020603050405020304" pitchFamily="18" charset="0"/>
              </a:rPr>
              <a:t>y</a:t>
            </a:r>
            <a:r>
              <a:rPr lang="en-US" dirty="0" smtClean="0">
                <a:latin typeface="Segoe UI Light" pitchFamily="34" charset="0"/>
                <a:cs typeface="Segoe UI Light" pitchFamily="34" charset="0"/>
              </a:rPr>
              <a:t> </a:t>
            </a:r>
            <a:r>
              <a:rPr lang="ru-RU" dirty="0" smtClean="0">
                <a:latin typeface="Segoe UI Semilight" panose="020B0402040204020203" pitchFamily="34" charset="0"/>
                <a:cs typeface="Segoe UI Semilight" panose="020B0402040204020203" pitchFamily="34" charset="0"/>
              </a:rPr>
              <a:t>и</a:t>
            </a:r>
            <a:r>
              <a:rPr lang="en-US" dirty="0" smtClean="0">
                <a:latin typeface="Segoe UI Light" pitchFamily="34" charset="0"/>
                <a:cs typeface="Segoe UI Light" pitchFamily="34" charset="0"/>
              </a:rPr>
              <a:t> </a:t>
            </a:r>
            <a:r>
              <a:rPr lang="en-US" i="1" dirty="0" smtClean="0">
                <a:latin typeface="Times New Roman" panose="02020603050405020304" pitchFamily="18" charset="0"/>
                <a:cs typeface="Times New Roman" panose="02020603050405020304" pitchFamily="18" charset="0"/>
              </a:rPr>
              <a:t>z</a:t>
            </a:r>
            <a:r>
              <a:rPr lang="ru-RU" i="1" dirty="0">
                <a:latin typeface="Times New Roman" panose="02020603050405020304" pitchFamily="18" charset="0"/>
                <a:cs typeface="Times New Roman" panose="02020603050405020304" pitchFamily="18" charset="0"/>
              </a:rPr>
              <a:t> </a:t>
            </a:r>
          </a:p>
        </p:txBody>
      </p:sp>
      <p:graphicFrame>
        <p:nvGraphicFramePr>
          <p:cNvPr id="13" name="Объект 12"/>
          <p:cNvGraphicFramePr>
            <a:graphicFrameLocks noChangeAspect="1"/>
          </p:cNvGraphicFramePr>
          <p:nvPr>
            <p:extLst>
              <p:ext uri="{D42A27DB-BD31-4B8C-83A1-F6EECF244321}">
                <p14:modId xmlns:p14="http://schemas.microsoft.com/office/powerpoint/2010/main" val="1784495498"/>
              </p:ext>
            </p:extLst>
          </p:nvPr>
        </p:nvGraphicFramePr>
        <p:xfrm>
          <a:off x="1003876" y="4497452"/>
          <a:ext cx="1278642" cy="720000"/>
        </p:xfrm>
        <a:graphic>
          <a:graphicData uri="http://schemas.openxmlformats.org/presentationml/2006/ole">
            <mc:AlternateContent xmlns:mc="http://schemas.openxmlformats.org/markup-compatibility/2006">
              <mc:Choice xmlns:v="urn:schemas-microsoft-com:vml" Requires="v">
                <p:oleObj spid="_x0000_s13767" name="Формула" r:id="rId7" imgW="698400" imgH="393480" progId="Equation.3">
                  <p:embed/>
                </p:oleObj>
              </mc:Choice>
              <mc:Fallback>
                <p:oleObj name="Формула" r:id="rId7" imgW="698400" imgH="393480" progId="Equation.3">
                  <p:embed/>
                  <p:pic>
                    <p:nvPicPr>
                      <p:cNvPr id="0" name=""/>
                      <p:cNvPicPr/>
                      <p:nvPr/>
                    </p:nvPicPr>
                    <p:blipFill>
                      <a:blip r:embed="rId8"/>
                      <a:stretch>
                        <a:fillRect/>
                      </a:stretch>
                    </p:blipFill>
                    <p:spPr>
                      <a:xfrm>
                        <a:off x="1003876" y="4497452"/>
                        <a:ext cx="1278642" cy="720000"/>
                      </a:xfrm>
                      <a:prstGeom prst="rect">
                        <a:avLst/>
                      </a:prstGeom>
                    </p:spPr>
                  </p:pic>
                </p:oleObj>
              </mc:Fallback>
            </mc:AlternateContent>
          </a:graphicData>
        </a:graphic>
      </p:graphicFrame>
      <p:sp>
        <p:nvSpPr>
          <p:cNvPr id="23" name="TextBox 22"/>
          <p:cNvSpPr txBox="1"/>
          <p:nvPr/>
        </p:nvSpPr>
        <p:spPr>
          <a:xfrm>
            <a:off x="2861810" y="4520253"/>
            <a:ext cx="5733384" cy="646331"/>
          </a:xfrm>
          <a:prstGeom prst="rect">
            <a:avLst/>
          </a:prstGeom>
          <a:noFill/>
        </p:spPr>
        <p:txBody>
          <a:bodyPr wrap="square" rtlCol="0">
            <a:spAutoFit/>
          </a:bodyPr>
          <a:lstStyle/>
          <a:p>
            <a:r>
              <a:rPr lang="en-US" sz="1800" dirty="0" smtClean="0">
                <a:latin typeface="Segoe UI Light" pitchFamily="34" charset="0"/>
                <a:cs typeface="Segoe UI Light" pitchFamily="34" charset="0"/>
              </a:rPr>
              <a:t>where</a:t>
            </a:r>
            <a:r>
              <a:rPr lang="ru-RU" sz="1800" dirty="0" smtClean="0">
                <a:latin typeface="Segoe UI Light" pitchFamily="34" charset="0"/>
                <a:cs typeface="Segoe UI Light" pitchFamily="34" charset="0"/>
              </a:rPr>
              <a:t>,</a:t>
            </a:r>
            <a:r>
              <a:rPr lang="en-US" sz="1800" dirty="0" smtClean="0">
                <a:latin typeface="Segoe UI Light" pitchFamily="34" charset="0"/>
                <a:cs typeface="Segoe UI Light" pitchFamily="34" charset="0"/>
              </a:rPr>
              <a:t> </a:t>
            </a:r>
            <a:r>
              <a:rPr lang="en-US" sz="1800" i="1" dirty="0" smtClean="0">
                <a:latin typeface="Times New Roman" panose="02020603050405020304" pitchFamily="18" charset="0"/>
                <a:cs typeface="Times New Roman" panose="02020603050405020304" pitchFamily="18" charset="0"/>
              </a:rPr>
              <a:t>v</a:t>
            </a:r>
            <a:r>
              <a:rPr lang="en-US" sz="1800" i="1" dirty="0" smtClean="0">
                <a:latin typeface="Segoe UI Light" pitchFamily="34" charset="0"/>
                <a:cs typeface="Segoe UI Light" pitchFamily="34" charset="0"/>
              </a:rPr>
              <a:t> </a:t>
            </a:r>
            <a:r>
              <a:rPr lang="en-US" sz="1800" dirty="0" smtClean="0">
                <a:latin typeface="Segoe UI Light" pitchFamily="34" charset="0"/>
                <a:cs typeface="Segoe UI Light" pitchFamily="34" charset="0"/>
              </a:rPr>
              <a:t>is average velocity in </a:t>
            </a:r>
            <a:r>
              <a:rPr lang="en-US" sz="1800" dirty="0" err="1" smtClean="0">
                <a:latin typeface="Segoe UI Light" pitchFamily="34" charset="0"/>
                <a:cs typeface="Segoe UI Light" pitchFamily="34" charset="0"/>
              </a:rPr>
              <a:t>facies</a:t>
            </a:r>
            <a:r>
              <a:rPr lang="en-US" sz="1800" dirty="0" smtClean="0">
                <a:latin typeface="Segoe UI Light" pitchFamily="34" charset="0"/>
                <a:cs typeface="Segoe UI Light" pitchFamily="34" charset="0"/>
              </a:rPr>
              <a:t> [</a:t>
            </a:r>
            <a:r>
              <a:rPr lang="en-US" sz="1800" dirty="0" smtClean="0">
                <a:latin typeface="Times New Roman" panose="02020603050405020304" pitchFamily="18" charset="0"/>
                <a:cs typeface="Times New Roman" panose="02020603050405020304" pitchFamily="18" charset="0"/>
              </a:rPr>
              <a:t>L/T</a:t>
            </a:r>
            <a:r>
              <a:rPr lang="en-US" sz="1800" dirty="0" smtClean="0">
                <a:latin typeface="Segoe UI Light" pitchFamily="34" charset="0"/>
                <a:cs typeface="Segoe UI Light" pitchFamily="34" charset="0"/>
              </a:rPr>
              <a:t>], </a:t>
            </a:r>
            <a:r>
              <a:rPr lang="en-US" sz="1800" i="1" dirty="0">
                <a:latin typeface="Times New Roman" panose="02020603050405020304" pitchFamily="18" charset="0"/>
                <a:cs typeface="Times New Roman" panose="02020603050405020304" pitchFamily="18" charset="0"/>
              </a:rPr>
              <a:t>M</a:t>
            </a:r>
            <a:r>
              <a:rPr lang="en-US" sz="1800" dirty="0" smtClean="0">
                <a:latin typeface="Segoe UI Light" pitchFamily="34" charset="0"/>
                <a:cs typeface="Segoe UI Light" pitchFamily="34" charset="0"/>
              </a:rPr>
              <a:t> </a:t>
            </a:r>
            <a:r>
              <a:rPr lang="en-US" dirty="0" smtClean="0">
                <a:latin typeface="Segoe UI Light" pitchFamily="34" charset="0"/>
                <a:cs typeface="Segoe UI Light" pitchFamily="34" charset="0"/>
              </a:rPr>
              <a:t>is typical thickness of </a:t>
            </a:r>
            <a:r>
              <a:rPr lang="en-US" dirty="0" err="1" smtClean="0">
                <a:latin typeface="Segoe UI Light" pitchFamily="34" charset="0"/>
                <a:cs typeface="Segoe UI Light" pitchFamily="34" charset="0"/>
              </a:rPr>
              <a:t>facies</a:t>
            </a:r>
            <a:r>
              <a:rPr lang="en-US" sz="1800" dirty="0" smtClean="0">
                <a:latin typeface="Segoe UI Light" pitchFamily="34" charset="0"/>
                <a:cs typeface="Segoe UI Light" pitchFamily="34" charset="0"/>
              </a:rPr>
              <a:t> [</a:t>
            </a:r>
            <a:r>
              <a:rPr lang="en-US" sz="1800" dirty="0" smtClean="0">
                <a:latin typeface="Times New Roman" panose="02020603050405020304" pitchFamily="18" charset="0"/>
                <a:cs typeface="Times New Roman" panose="02020603050405020304" pitchFamily="18" charset="0"/>
              </a:rPr>
              <a:t>L</a:t>
            </a:r>
            <a:r>
              <a:rPr lang="en-US" sz="1800" dirty="0" smtClean="0">
                <a:latin typeface="Segoe UI Light" pitchFamily="34" charset="0"/>
                <a:cs typeface="Segoe UI Light" pitchFamily="34" charset="0"/>
              </a:rPr>
              <a:t>], </a:t>
            </a:r>
            <a:r>
              <a:rPr lang="en-US" sz="1800" i="1" dirty="0" smtClean="0">
                <a:latin typeface="Times New Roman" panose="02020603050405020304" pitchFamily="18" charset="0"/>
                <a:ea typeface="Segoe UI Symbol" panose="020B0502040204020203" pitchFamily="34" charset="0"/>
                <a:cs typeface="Times New Roman" panose="02020603050405020304" pitchFamily="18" charset="0"/>
              </a:rPr>
              <a:t>D </a:t>
            </a:r>
            <a:r>
              <a:rPr lang="en-US" dirty="0" smtClean="0">
                <a:latin typeface="Segoe UI Light" panose="020B0502040204020203" pitchFamily="34" charset="0"/>
                <a:ea typeface="Segoe UI Symbol" panose="020B0502040204020203" pitchFamily="34" charset="0"/>
                <a:cs typeface="Segoe UI Light" panose="020B0502040204020203" pitchFamily="34" charset="0"/>
              </a:rPr>
              <a:t>is</a:t>
            </a:r>
            <a:r>
              <a:rPr lang="en-US" sz="1800" dirty="0" smtClean="0">
                <a:latin typeface="Segoe UI Light" pitchFamily="34" charset="0"/>
                <a:cs typeface="Segoe UI Light" pitchFamily="34" charset="0"/>
              </a:rPr>
              <a:t> diffusion coefficient [</a:t>
            </a:r>
            <a:r>
              <a:rPr lang="en-US" sz="1800" dirty="0" smtClean="0">
                <a:latin typeface="Times New Roman" panose="02020603050405020304" pitchFamily="18" charset="0"/>
                <a:cs typeface="Times New Roman" panose="02020603050405020304" pitchFamily="18" charset="0"/>
              </a:rPr>
              <a:t>L</a:t>
            </a:r>
            <a:r>
              <a:rPr lang="en-US" sz="1800" baseline="30000" dirty="0" smtClean="0">
                <a:latin typeface="Times New Roman" panose="02020603050405020304" pitchFamily="18" charset="0"/>
                <a:cs typeface="Times New Roman" panose="02020603050405020304" pitchFamily="18" charset="0"/>
              </a:rPr>
              <a:t>2</a:t>
            </a:r>
            <a:r>
              <a:rPr lang="en-US" sz="1800" dirty="0" smtClean="0">
                <a:latin typeface="Times New Roman" panose="02020603050405020304" pitchFamily="18" charset="0"/>
                <a:cs typeface="Times New Roman" panose="02020603050405020304" pitchFamily="18" charset="0"/>
              </a:rPr>
              <a:t>/T</a:t>
            </a:r>
            <a:r>
              <a:rPr lang="en-US" sz="1800" dirty="0" smtClean="0">
                <a:latin typeface="Segoe UI Light" pitchFamily="34" charset="0"/>
                <a:cs typeface="Segoe UI Light" pitchFamily="34" charset="0"/>
              </a:rPr>
              <a:t>]</a:t>
            </a:r>
            <a:endParaRPr lang="ru-RU" sz="1800" baseline="-25000" dirty="0">
              <a:latin typeface="Segoe UI Light" pitchFamily="34" charset="0"/>
              <a:cs typeface="Segoe UI Light" pitchFamily="34" charset="0"/>
            </a:endParaRPr>
          </a:p>
        </p:txBody>
      </p:sp>
      <p:cxnSp>
        <p:nvCxnSpPr>
          <p:cNvPr id="25" name="Прямая соединительная линия 24"/>
          <p:cNvCxnSpPr/>
          <p:nvPr/>
        </p:nvCxnSpPr>
        <p:spPr>
          <a:xfrm>
            <a:off x="965999" y="4509120"/>
            <a:ext cx="720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Таблица 5"/>
          <p:cNvGraphicFramePr>
            <a:graphicFrameLocks noGrp="1"/>
          </p:cNvGraphicFramePr>
          <p:nvPr>
            <p:extLst>
              <p:ext uri="{D42A27DB-BD31-4B8C-83A1-F6EECF244321}">
                <p14:modId xmlns:p14="http://schemas.microsoft.com/office/powerpoint/2010/main" val="803906868"/>
              </p:ext>
            </p:extLst>
          </p:nvPr>
        </p:nvGraphicFramePr>
        <p:xfrm>
          <a:off x="413791" y="5287045"/>
          <a:ext cx="8316418" cy="1520190"/>
        </p:xfrm>
        <a:graphic>
          <a:graphicData uri="http://schemas.openxmlformats.org/drawingml/2006/table">
            <a:tbl>
              <a:tblPr>
                <a:tableStyleId>{5C22544A-7EE6-4342-B048-85BDC9FD1C3A}</a:tableStyleId>
              </a:tblPr>
              <a:tblGrid>
                <a:gridCol w="1576682">
                  <a:extLst>
                    <a:ext uri="{9D8B030D-6E8A-4147-A177-3AD203B41FA5}">
                      <a16:colId xmlns:a16="http://schemas.microsoft.com/office/drawing/2014/main" val="1142439383"/>
                    </a:ext>
                  </a:extLst>
                </a:gridCol>
                <a:gridCol w="2655295">
                  <a:extLst>
                    <a:ext uri="{9D8B030D-6E8A-4147-A177-3AD203B41FA5}">
                      <a16:colId xmlns:a16="http://schemas.microsoft.com/office/drawing/2014/main" val="3734435313"/>
                    </a:ext>
                  </a:extLst>
                </a:gridCol>
                <a:gridCol w="1080120">
                  <a:extLst>
                    <a:ext uri="{9D8B030D-6E8A-4147-A177-3AD203B41FA5}">
                      <a16:colId xmlns:a16="http://schemas.microsoft.com/office/drawing/2014/main" val="3461824680"/>
                    </a:ext>
                  </a:extLst>
                </a:gridCol>
                <a:gridCol w="3004321">
                  <a:extLst>
                    <a:ext uri="{9D8B030D-6E8A-4147-A177-3AD203B41FA5}">
                      <a16:colId xmlns:a16="http://schemas.microsoft.com/office/drawing/2014/main" val="1128183107"/>
                    </a:ext>
                  </a:extLst>
                </a:gridCol>
              </a:tblGrid>
              <a:tr h="112560">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Direction</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Model</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i="1" kern="1200" dirty="0" err="1">
                          <a:solidFill>
                            <a:schemeClr val="tx1"/>
                          </a:solidFill>
                          <a:effectLst/>
                          <a:latin typeface="Segoe UI Semilight" panose="020B0402040204020203" pitchFamily="34" charset="0"/>
                          <a:ea typeface="Times New Roman"/>
                          <a:cs typeface="Segoe UI Semilight" panose="020B0402040204020203" pitchFamily="34" charset="0"/>
                        </a:rPr>
                        <a:t>Pe</a:t>
                      </a:r>
                      <a:r>
                        <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rPr>
                        <a:t>, </a:t>
                      </a: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a:t>
                      </a:r>
                      <a:r>
                        <a:rPr lang="ru-RU"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a:t>
                      </a: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Type of mass transport in</a:t>
                      </a:r>
                      <a:r>
                        <a:rPr lang="ru-RU"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 «</a:t>
                      </a: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clay</a:t>
                      </a:r>
                      <a:r>
                        <a:rPr lang="ru-RU"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0918843"/>
                  </a:ext>
                </a:extLst>
              </a:tr>
              <a:tr h="112560">
                <a:tc rowSpan="3">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Vertical</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Base</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rPr>
                        <a:t>27</a:t>
                      </a: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1200" dirty="0" err="1" smtClean="0">
                          <a:solidFill>
                            <a:schemeClr val="tx1"/>
                          </a:solidFill>
                          <a:effectLst/>
                          <a:latin typeface="Segoe UI Semilight" panose="020B0402040204020203" pitchFamily="34" charset="0"/>
                          <a:ea typeface="Times New Roman"/>
                          <a:cs typeface="Segoe UI Semilight" panose="020B0402040204020203" pitchFamily="34" charset="0"/>
                        </a:rPr>
                        <a:t>Advective</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6320402"/>
                  </a:ext>
                </a:extLst>
              </a:tr>
              <a:tr h="112560">
                <a:tc vMerge="1">
                  <a:txBody>
                    <a:bodyPr/>
                    <a:lstStyle/>
                    <a:p>
                      <a:endParaRPr lang="ru-RU"/>
                    </a:p>
                  </a:txBody>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Long</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rPr>
                        <a:t>1</a:t>
                      </a: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1200" dirty="0" err="1" smtClean="0">
                          <a:solidFill>
                            <a:schemeClr val="tx1"/>
                          </a:solidFill>
                          <a:effectLst/>
                          <a:latin typeface="Segoe UI Semilight" panose="020B0402040204020203" pitchFamily="34" charset="0"/>
                          <a:ea typeface="Times New Roman"/>
                          <a:cs typeface="Segoe UI Semilight" panose="020B0402040204020203" pitchFamily="34" charset="0"/>
                        </a:rPr>
                        <a:t>Advective</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7900150"/>
                  </a:ext>
                </a:extLst>
              </a:tr>
              <a:tr h="112560">
                <a:tc vMerge="1">
                  <a:txBody>
                    <a:bodyPr/>
                    <a:lstStyle/>
                    <a:p>
                      <a:endParaRPr lang="ru-RU"/>
                    </a:p>
                  </a:txBody>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Perfectly-layered</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rPr>
                        <a:t>12</a:t>
                      </a: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1200" dirty="0" err="1" smtClean="0">
                          <a:solidFill>
                            <a:schemeClr val="tx1"/>
                          </a:solidFill>
                          <a:effectLst/>
                          <a:latin typeface="Segoe UI Semilight" panose="020B0402040204020203" pitchFamily="34" charset="0"/>
                          <a:ea typeface="Times New Roman"/>
                          <a:cs typeface="Segoe UI Semilight" panose="020B0402040204020203" pitchFamily="34" charset="0"/>
                        </a:rPr>
                        <a:t>Advective</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584631"/>
                  </a:ext>
                </a:extLst>
              </a:tr>
              <a:tr h="112560">
                <a:tc rowSpan="2">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Horizontal</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Base</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rPr>
                        <a:t>0,55</a:t>
                      </a: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Diffusion</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32542785"/>
                  </a:ext>
                </a:extLst>
              </a:tr>
              <a:tr h="112560">
                <a:tc vMerge="1">
                  <a:txBody>
                    <a:bodyPr/>
                    <a:lstStyle/>
                    <a:p>
                      <a:endParaRPr lang="ru-RU"/>
                    </a:p>
                  </a:txBody>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Long</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rPr>
                        <a:t>0,65</a:t>
                      </a: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1600" kern="1200" dirty="0" smtClean="0">
                          <a:solidFill>
                            <a:schemeClr val="tx1"/>
                          </a:solidFill>
                          <a:effectLst/>
                          <a:latin typeface="Segoe UI Semilight" panose="020B0402040204020203" pitchFamily="34" charset="0"/>
                          <a:ea typeface="Times New Roman"/>
                          <a:cs typeface="Segoe UI Semilight" panose="020B0402040204020203" pitchFamily="34" charset="0"/>
                        </a:rPr>
                        <a:t>Diffusion</a:t>
                      </a:r>
                      <a:endParaRPr lang="ru-RU" sz="1600" kern="1200" dirty="0">
                        <a:solidFill>
                          <a:schemeClr val="tx1"/>
                        </a:solidFill>
                        <a:effectLst/>
                        <a:latin typeface="Segoe UI Semilight" panose="020B0402040204020203" pitchFamily="34" charset="0"/>
                        <a:ea typeface="Times New Roman"/>
                        <a:cs typeface="Segoe UI Semilight" panose="020B0402040204020203" pitchFamily="34" charset="0"/>
                      </a:endParaRPr>
                    </a:p>
                  </a:txBody>
                  <a:tcPr marL="60960" marR="609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487853"/>
                  </a:ext>
                </a:extLst>
              </a:tr>
            </a:tbl>
          </a:graphicData>
        </a:graphic>
      </p:graphicFrame>
      <p:sp>
        <p:nvSpPr>
          <p:cNvPr id="30" name="Стрелка вправо 29"/>
          <p:cNvSpPr/>
          <p:nvPr/>
        </p:nvSpPr>
        <p:spPr>
          <a:xfrm>
            <a:off x="7996301" y="2748545"/>
            <a:ext cx="536139" cy="240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Стрелка вправо 30"/>
          <p:cNvSpPr/>
          <p:nvPr/>
        </p:nvSpPr>
        <p:spPr>
          <a:xfrm rot="16200000">
            <a:off x="460089" y="2706134"/>
            <a:ext cx="569473" cy="21500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296525" y="2483895"/>
            <a:ext cx="306636" cy="646331"/>
          </a:xfrm>
          <a:prstGeom prst="rect">
            <a:avLst/>
          </a:prstGeom>
        </p:spPr>
        <p:txBody>
          <a:bodyPr wrap="square">
            <a:spAutoFit/>
          </a:bodyPr>
          <a:lstStyle/>
          <a:p>
            <a:r>
              <a:rPr lang="en-US" sz="3600" i="1" dirty="0">
                <a:ln>
                  <a:solidFill>
                    <a:schemeClr val="tx1"/>
                  </a:solidFill>
                </a:ln>
                <a:solidFill>
                  <a:srgbClr val="FFFF00"/>
                </a:solidFill>
                <a:latin typeface="Times New Roman" panose="02020603050405020304" pitchFamily="18" charset="0"/>
                <a:cs typeface="Times New Roman" panose="02020603050405020304" pitchFamily="18" charset="0"/>
              </a:rPr>
              <a:t>v</a:t>
            </a:r>
            <a:endParaRPr lang="ru-RU" sz="3600" i="1" dirty="0">
              <a:ln>
                <a:solidFill>
                  <a:schemeClr val="tx1"/>
                </a:solidFill>
              </a:ln>
              <a:solidFill>
                <a:srgbClr val="FFFF00"/>
              </a:solidFill>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8037385" y="2242609"/>
            <a:ext cx="285066" cy="646331"/>
          </a:xfrm>
          <a:prstGeom prst="rect">
            <a:avLst/>
          </a:prstGeom>
        </p:spPr>
        <p:txBody>
          <a:bodyPr wrap="square">
            <a:spAutoFit/>
          </a:bodyPr>
          <a:lstStyle/>
          <a:p>
            <a:r>
              <a:rPr lang="en-US" sz="3600" i="1" dirty="0">
                <a:ln>
                  <a:solidFill>
                    <a:schemeClr val="tx1"/>
                  </a:solidFill>
                </a:ln>
                <a:solidFill>
                  <a:srgbClr val="FFFF00"/>
                </a:solidFill>
                <a:latin typeface="Times New Roman" panose="02020603050405020304" pitchFamily="18" charset="0"/>
                <a:cs typeface="Times New Roman" panose="02020603050405020304" pitchFamily="18" charset="0"/>
              </a:rPr>
              <a:t>v</a:t>
            </a:r>
            <a:endParaRPr lang="ru-RU" sz="3600" i="1" dirty="0">
              <a:ln>
                <a:solidFill>
                  <a:schemeClr val="tx1"/>
                </a:solidFill>
              </a:ln>
              <a:solidFill>
                <a:srgbClr val="FFFF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71800" y="1843628"/>
            <a:ext cx="652428" cy="369332"/>
          </a:xfrm>
          <a:prstGeom prst="rect">
            <a:avLst/>
          </a:prstGeom>
          <a:solidFill>
            <a:schemeClr val="bg1"/>
          </a:solidFill>
        </p:spPr>
        <p:txBody>
          <a:bodyPr wrap="square" rtlCol="0">
            <a:spAutoFit/>
          </a:bodyPr>
          <a:lstStyle/>
          <a:p>
            <a:r>
              <a:rPr lang="en-US" dirty="0" smtClean="0">
                <a:latin typeface="Arial" panose="020B0604020202020204" pitchFamily="34" charset="0"/>
                <a:cs typeface="Arial" panose="020B0604020202020204" pitchFamily="34" charset="0"/>
              </a:rPr>
              <a:t>clay</a:t>
            </a:r>
            <a:endParaRPr lang="ru-RU" i="1" dirty="0">
              <a:latin typeface="Arial" panose="020B0604020202020204" pitchFamily="34" charset="0"/>
              <a:cs typeface="Arial" panose="020B0604020202020204" pitchFamily="34" charset="0"/>
            </a:endParaRPr>
          </a:p>
        </p:txBody>
      </p:sp>
      <p:sp>
        <p:nvSpPr>
          <p:cNvPr id="17" name="TextBox 16"/>
          <p:cNvSpPr txBox="1"/>
          <p:nvPr/>
        </p:nvSpPr>
        <p:spPr>
          <a:xfrm>
            <a:off x="3336807" y="1843628"/>
            <a:ext cx="787732" cy="369332"/>
          </a:xfrm>
          <a:prstGeom prst="rect">
            <a:avLst/>
          </a:prstGeom>
          <a:solidFill>
            <a:schemeClr val="bg1"/>
          </a:solidFill>
        </p:spPr>
        <p:txBody>
          <a:bodyPr wrap="square" rtlCol="0">
            <a:spAutoFit/>
          </a:bodyPr>
          <a:lstStyle/>
          <a:p>
            <a:r>
              <a:rPr lang="en-US" dirty="0" smtClean="0">
                <a:latin typeface="Arial" panose="020B0604020202020204" pitchFamily="34" charset="0"/>
                <a:cs typeface="Arial" panose="020B0604020202020204" pitchFamily="34" charset="0"/>
              </a:rPr>
              <a:t>sand</a:t>
            </a:r>
            <a:endParaRPr lang="ru-RU" i="1" dirty="0">
              <a:latin typeface="Arial" panose="020B0604020202020204" pitchFamily="34" charset="0"/>
              <a:cs typeface="Arial" panose="020B0604020202020204" pitchFamily="34" charset="0"/>
            </a:endParaRPr>
          </a:p>
        </p:txBody>
      </p:sp>
      <p:sp>
        <p:nvSpPr>
          <p:cNvPr id="18" name="TextBox 17"/>
          <p:cNvSpPr txBox="1"/>
          <p:nvPr/>
        </p:nvSpPr>
        <p:spPr>
          <a:xfrm>
            <a:off x="5897203" y="1741864"/>
            <a:ext cx="652428" cy="369332"/>
          </a:xfrm>
          <a:prstGeom prst="rect">
            <a:avLst/>
          </a:prstGeom>
          <a:solidFill>
            <a:schemeClr val="bg1"/>
          </a:solidFill>
        </p:spPr>
        <p:txBody>
          <a:bodyPr wrap="square" rtlCol="0">
            <a:spAutoFit/>
          </a:bodyPr>
          <a:lstStyle/>
          <a:p>
            <a:r>
              <a:rPr lang="en-US" dirty="0" smtClean="0">
                <a:latin typeface="Arial" panose="020B0604020202020204" pitchFamily="34" charset="0"/>
                <a:cs typeface="Arial" panose="020B0604020202020204" pitchFamily="34" charset="0"/>
              </a:rPr>
              <a:t>clay</a:t>
            </a:r>
            <a:endParaRPr lang="ru-RU" i="1" dirty="0">
              <a:latin typeface="Arial" panose="020B0604020202020204" pitchFamily="34" charset="0"/>
              <a:cs typeface="Arial" panose="020B0604020202020204" pitchFamily="34" charset="0"/>
            </a:endParaRPr>
          </a:p>
        </p:txBody>
      </p:sp>
      <p:sp>
        <p:nvSpPr>
          <p:cNvPr id="19" name="TextBox 18"/>
          <p:cNvSpPr txBox="1"/>
          <p:nvPr/>
        </p:nvSpPr>
        <p:spPr>
          <a:xfrm>
            <a:off x="6721892" y="1741864"/>
            <a:ext cx="787732" cy="369332"/>
          </a:xfrm>
          <a:prstGeom prst="rect">
            <a:avLst/>
          </a:prstGeom>
          <a:solidFill>
            <a:schemeClr val="bg1"/>
          </a:solidFill>
        </p:spPr>
        <p:txBody>
          <a:bodyPr wrap="square" rtlCol="0">
            <a:spAutoFit/>
          </a:bodyPr>
          <a:lstStyle/>
          <a:p>
            <a:r>
              <a:rPr lang="en-US" dirty="0" smtClean="0">
                <a:latin typeface="Arial" panose="020B0604020202020204" pitchFamily="34" charset="0"/>
                <a:cs typeface="Arial" panose="020B0604020202020204" pitchFamily="34" charset="0"/>
              </a:rPr>
              <a:t>sand</a:t>
            </a:r>
            <a:endParaRPr lang="ru-RU"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897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descr="Лехов_рис_3_а"/>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85765" y="70181"/>
            <a:ext cx="1777376" cy="1800000"/>
          </a:xfrm>
          <a:prstGeom prst="rect">
            <a:avLst/>
          </a:prstGeom>
          <a:noFill/>
          <a:ln>
            <a:noFill/>
          </a:ln>
        </p:spPr>
      </p:pic>
      <p:sp>
        <p:nvSpPr>
          <p:cNvPr id="23" name="Прямоугольник 22"/>
          <p:cNvSpPr/>
          <p:nvPr/>
        </p:nvSpPr>
        <p:spPr>
          <a:xfrm>
            <a:off x="26495" y="8620"/>
            <a:ext cx="9140542" cy="523220"/>
          </a:xfrm>
          <a:prstGeom prst="rect">
            <a:avLst/>
          </a:prstGeom>
        </p:spPr>
        <p:txBody>
          <a:bodyPr wrap="square">
            <a:spAutoFit/>
          </a:bodyPr>
          <a:lstStyle/>
          <a:p>
            <a:pPr algn="ctr"/>
            <a:r>
              <a:rPr lang="en-US" sz="2800" b="1" cap="small" dirty="0">
                <a:latin typeface="Segoe UI Semilight" panose="020B0402040204020203" pitchFamily="34" charset="0"/>
                <a:cs typeface="Segoe UI Semilight" panose="020B0402040204020203" pitchFamily="34" charset="0"/>
              </a:rPr>
              <a:t>Research objectives</a:t>
            </a:r>
            <a:r>
              <a:rPr lang="ru-RU" sz="2800" b="1" cap="small" dirty="0" smtClean="0">
                <a:latin typeface="Segoe UI Semilight" panose="020B0402040204020203" pitchFamily="34" charset="0"/>
                <a:cs typeface="Segoe UI Semilight" panose="020B0402040204020203" pitchFamily="34" charset="0"/>
              </a:rPr>
              <a:t>:</a:t>
            </a:r>
          </a:p>
        </p:txBody>
      </p:sp>
      <p:grpSp>
        <p:nvGrpSpPr>
          <p:cNvPr id="27" name="Группа 26"/>
          <p:cNvGrpSpPr/>
          <p:nvPr/>
        </p:nvGrpSpPr>
        <p:grpSpPr>
          <a:xfrm flipH="1">
            <a:off x="67857" y="608291"/>
            <a:ext cx="6079318" cy="480256"/>
            <a:chOff x="552210" y="336"/>
            <a:chExt cx="1715689" cy="480256"/>
          </a:xfrm>
        </p:grpSpPr>
        <p:sp>
          <p:nvSpPr>
            <p:cNvPr id="28" name="Пятиугольник 27"/>
            <p:cNvSpPr/>
            <p:nvPr/>
          </p:nvSpPr>
          <p:spPr>
            <a:xfrm rot="10800000">
              <a:off x="552210" y="336"/>
              <a:ext cx="1715685" cy="480256"/>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Пятиугольник 4"/>
            <p:cNvSpPr/>
            <p:nvPr/>
          </p:nvSpPr>
          <p:spPr>
            <a:xfrm>
              <a:off x="723778" y="336"/>
              <a:ext cx="15441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marL="228600" lvl="0" indent="-228600" algn="ctr" defTabSz="533400">
                <a:lnSpc>
                  <a:spcPct val="90000"/>
                </a:lnSpc>
                <a:spcBef>
                  <a:spcPct val="0"/>
                </a:spcBef>
                <a:spcAft>
                  <a:spcPct val="35000"/>
                </a:spcAft>
                <a:buAutoNum type="arabicPeriod"/>
              </a:pPr>
              <a:r>
                <a:rPr lang="en-US" sz="2000" dirty="0" smtClean="0">
                  <a:latin typeface="Arial" pitchFamily="34" charset="0"/>
                  <a:cs typeface="Arial" pitchFamily="34" charset="0"/>
                </a:rPr>
                <a:t> Pore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-3</a:t>
              </a:r>
              <a:r>
                <a:rPr lang="ru-RU" sz="2000" baseline="-25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smtClean="0">
                <a:latin typeface="Arial" pitchFamily="34" charset="0"/>
                <a:cs typeface="Arial" pitchFamily="34" charset="0"/>
              </a:endParaRPr>
            </a:p>
          </p:txBody>
        </p:sp>
      </p:grpSp>
      <p:grpSp>
        <p:nvGrpSpPr>
          <p:cNvPr id="30" name="Группа 29"/>
          <p:cNvGrpSpPr/>
          <p:nvPr/>
        </p:nvGrpSpPr>
        <p:grpSpPr>
          <a:xfrm>
            <a:off x="3356865" y="2320231"/>
            <a:ext cx="5701802" cy="480256"/>
            <a:chOff x="552210" y="623952"/>
            <a:chExt cx="1715685" cy="480256"/>
          </a:xfrm>
        </p:grpSpPr>
        <p:sp>
          <p:nvSpPr>
            <p:cNvPr id="31" name="Пятиугольник 30"/>
            <p:cNvSpPr/>
            <p:nvPr/>
          </p:nvSpPr>
          <p:spPr>
            <a:xfrm rot="10800000">
              <a:off x="552210" y="623952"/>
              <a:ext cx="1715685" cy="480256"/>
            </a:xfrm>
            <a:prstGeom prst="homePlate">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32" name="Пятиугольник 4"/>
            <p:cNvSpPr/>
            <p:nvPr/>
          </p:nvSpPr>
          <p:spPr>
            <a:xfrm>
              <a:off x="672274" y="623952"/>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algn="ctr" defTabSz="533400">
                <a:lnSpc>
                  <a:spcPct val="90000"/>
                </a:lnSpc>
                <a:spcBef>
                  <a:spcPct val="0"/>
                </a:spcBef>
                <a:spcAft>
                  <a:spcPct val="35000"/>
                </a:spcAft>
              </a:pPr>
              <a:r>
                <a:rPr lang="ru-RU" sz="2000" kern="1200" dirty="0" smtClean="0">
                  <a:latin typeface="Arial" pitchFamily="34" charset="0"/>
                  <a:cs typeface="Arial" pitchFamily="34" charset="0"/>
                </a:rPr>
                <a:t>2. </a:t>
              </a:r>
              <a:r>
                <a:rPr lang="en-US" sz="2000" kern="1200" dirty="0" smtClean="0">
                  <a:latin typeface="Arial" pitchFamily="34" charset="0"/>
                  <a:cs typeface="Arial" pitchFamily="34" charset="0"/>
                </a:rPr>
                <a:t>Sample</a:t>
              </a:r>
              <a:r>
                <a:rPr lang="ru-RU" sz="2000" kern="1200" dirty="0" smtClean="0">
                  <a:latin typeface="Arial" pitchFamily="34" charset="0"/>
                  <a:cs typeface="Arial" pitchFamily="34" charset="0"/>
                </a:rPr>
                <a:t> </a:t>
              </a:r>
              <a:r>
                <a:rPr lang="en-US" sz="2000" kern="1200" dirty="0" smtClean="0">
                  <a:latin typeface="Arial" pitchFamily="34" charset="0"/>
                  <a:cs typeface="Arial" pitchFamily="34" charset="0"/>
                </a:rPr>
                <a:t>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-2</a:t>
              </a:r>
              <a:r>
                <a:rPr lang="ru-RU"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a:t>
              </a:r>
              <a:r>
                <a:rPr lang="en-US" sz="2000" baseline="30000" dirty="0" smtClean="0">
                  <a:latin typeface="Arial" pitchFamily="34" charset="0"/>
                  <a:cs typeface="Arial" pitchFamily="34" charset="0"/>
                </a:rPr>
                <a:t>1</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grpSp>
        <p:nvGrpSpPr>
          <p:cNvPr id="33" name="Группа 32"/>
          <p:cNvGrpSpPr/>
          <p:nvPr/>
        </p:nvGrpSpPr>
        <p:grpSpPr>
          <a:xfrm flipH="1">
            <a:off x="67857" y="3670381"/>
            <a:ext cx="6079318" cy="480256"/>
            <a:chOff x="552210" y="1247569"/>
            <a:chExt cx="1715685" cy="480256"/>
          </a:xfrm>
        </p:grpSpPr>
        <p:sp>
          <p:nvSpPr>
            <p:cNvPr id="34" name="Пятиугольник 33"/>
            <p:cNvSpPr/>
            <p:nvPr/>
          </p:nvSpPr>
          <p:spPr>
            <a:xfrm rot="10800000">
              <a:off x="552210" y="1247569"/>
              <a:ext cx="1715685" cy="480256"/>
            </a:xfrm>
            <a:prstGeom prst="homePlate">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5" name="Пятиугольник 4"/>
            <p:cNvSpPr/>
            <p:nvPr/>
          </p:nvSpPr>
          <p:spPr>
            <a:xfrm>
              <a:off x="672274" y="1247569"/>
              <a:ext cx="1595621" cy="48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kern="1200" dirty="0" smtClean="0">
                  <a:latin typeface="Arial" pitchFamily="34" charset="0"/>
                  <a:cs typeface="Arial" pitchFamily="34" charset="0"/>
                </a:rPr>
                <a:t>3. </a:t>
              </a:r>
              <a:r>
                <a:rPr lang="en-US" sz="2000" dirty="0" smtClean="0">
                  <a:latin typeface="Arial" pitchFamily="34" charset="0"/>
                  <a:cs typeface="Arial" pitchFamily="34" charset="0"/>
                </a:rPr>
                <a:t>Layer scale</a:t>
              </a:r>
              <a:r>
                <a:rPr lang="ru-RU" sz="2000" kern="1200" dirty="0" smtClean="0">
                  <a:latin typeface="Arial" pitchFamily="34" charset="0"/>
                  <a:cs typeface="Arial" pitchFamily="34" charset="0"/>
                </a:rPr>
                <a:t>,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1 </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2</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kern="1200" dirty="0"/>
            </a:p>
          </p:txBody>
        </p:sp>
      </p:grpSp>
      <p:sp>
        <p:nvSpPr>
          <p:cNvPr id="39" name="TextBox 38"/>
          <p:cNvSpPr txBox="1"/>
          <p:nvPr/>
        </p:nvSpPr>
        <p:spPr>
          <a:xfrm>
            <a:off x="1858237" y="1285116"/>
            <a:ext cx="519252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Determination of diffusion coefficient from data on microstructural </a:t>
            </a:r>
            <a:r>
              <a:rPr lang="en-US" sz="1600" dirty="0" err="1">
                <a:latin typeface="Arial" panose="020B0604020202020204" pitchFamily="34" charset="0"/>
                <a:cs typeface="Arial" panose="020B0604020202020204" pitchFamily="34" charset="0"/>
              </a:rPr>
              <a:t>analisis</a:t>
            </a:r>
            <a:r>
              <a:rPr lang="en-US" sz="1600" dirty="0">
                <a:latin typeface="Arial" panose="020B0604020202020204" pitchFamily="34" charset="0"/>
                <a:cs typeface="Arial" panose="020B0604020202020204" pitchFamily="34" charset="0"/>
              </a:rPr>
              <a:t> and simulated of diffusion process</a:t>
            </a:r>
            <a:endParaRPr lang="ru-RU" dirty="0">
              <a:latin typeface="Arial" pitchFamily="34" charset="0"/>
              <a:cs typeface="Arial" pitchFamily="34" charset="0"/>
            </a:endParaRPr>
          </a:p>
        </p:txBody>
      </p:sp>
      <p:pic>
        <p:nvPicPr>
          <p:cNvPr id="47" name="Рисунок 4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052" b="83293" l="26328" r="100000">
                        <a14:foregroundMark x1="40127" y1="72720" x2="40127" y2="72720"/>
                        <a14:foregroundMark x1="73808" y1="71267" x2="73808" y2="71267"/>
                        <a14:foregroundMark x1="89605" y1="73769" x2="89605" y2="73769"/>
                        <a14:foregroundMark x1="96959" y1="72316" x2="96959" y2="72316"/>
                        <a14:foregroundMark x1="33318" y1="32123" x2="33318" y2="32123"/>
                        <a14:foregroundMark x1="63232" y1="29863" x2="63232" y2="29863"/>
                        <a14:foregroundMark x1="81117" y1="33979" x2="81117" y2="33979"/>
                        <a14:foregroundMark x1="93373" y1="30508" x2="93373" y2="30508"/>
                        <a14:foregroundMark x1="96959" y1="34060" x2="96959" y2="34060"/>
                        <a14:foregroundMark x1="90014" y1="37934" x2="90014" y2="37934"/>
                        <a14:foregroundMark x1="43168" y1="31154" x2="43168" y2="31154"/>
                        <a14:foregroundMark x1="29641" y1="27361" x2="29641" y2="27361"/>
                        <a14:foregroundMark x1="28007" y1="38499" x2="28007" y2="38499"/>
                        <a14:foregroundMark x1="34498" y1="38741" x2="34498" y2="38741"/>
                        <a14:foregroundMark x1="44848" y1="37853" x2="44848" y2="37853"/>
                        <a14:foregroundMark x1="56786" y1="40274" x2="56786" y2="40274"/>
                        <a14:foregroundMark x1="67000" y1="39306" x2="67000" y2="39306"/>
                        <a14:foregroundMark x1="76623" y1="40678" x2="76623" y2="40678"/>
                        <a14:foregroundMark x1="83931" y1="41566" x2="83931" y2="41566"/>
                        <a14:foregroundMark x1="95279" y1="40436" x2="95279" y2="40436"/>
                        <a14:foregroundMark x1="97730" y1="29379" x2="97730" y2="29379"/>
                        <a14:foregroundMark x1="87744" y1="28894" x2="87744" y2="28894"/>
                        <a14:foregroundMark x1="75352" y1="32042" x2="75352" y2="32042"/>
                        <a14:foregroundMark x1="57876" y1="30266" x2="57876" y2="30266"/>
                        <a14:foregroundMark x1="49750" y1="28410" x2="49750" y2="28410"/>
                        <a14:foregroundMark x1="36677" y1="25908" x2="36677" y2="25908"/>
                        <a14:backgroundMark x1="31003" y1="44068" x2="31003" y2="44068"/>
                      </a14:backgroundRemoval>
                    </a14:imgEffect>
                    <a14:imgEffect>
                      <a14:sharpenSoften amount="50000"/>
                    </a14:imgEffect>
                  </a14:imgLayer>
                </a14:imgProps>
              </a:ext>
              <a:ext uri="{28A0092B-C50C-407E-A947-70E740481C1C}">
                <a14:useLocalDpi xmlns:a14="http://schemas.microsoft.com/office/drawing/2010/main" val="0"/>
              </a:ext>
            </a:extLst>
          </a:blip>
          <a:srcRect l="26427" t="44383" r="91" b="16553"/>
          <a:stretch/>
        </p:blipFill>
        <p:spPr>
          <a:xfrm rot="5340000">
            <a:off x="222639" y="1831243"/>
            <a:ext cx="2122279" cy="825721"/>
          </a:xfrm>
          <a:prstGeom prst="rect">
            <a:avLst/>
          </a:prstGeom>
        </p:spPr>
      </p:pic>
      <p:sp>
        <p:nvSpPr>
          <p:cNvPr id="50" name="TextBox 49"/>
          <p:cNvSpPr txBox="1"/>
          <p:nvPr/>
        </p:nvSpPr>
        <p:spPr>
          <a:xfrm>
            <a:off x="6468705" y="1853825"/>
            <a:ext cx="2443452"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pore space model</a:t>
            </a:r>
            <a:endParaRPr lang="ru-RU" sz="1400" dirty="0">
              <a:latin typeface="Arial" panose="020B0604020202020204" pitchFamily="34" charset="0"/>
              <a:cs typeface="Arial" panose="020B0604020202020204" pitchFamily="34" charset="0"/>
            </a:endParaRPr>
          </a:p>
        </p:txBody>
      </p:sp>
      <p:sp>
        <p:nvSpPr>
          <p:cNvPr id="51" name="TextBox 50"/>
          <p:cNvSpPr txBox="1"/>
          <p:nvPr/>
        </p:nvSpPr>
        <p:spPr>
          <a:xfrm>
            <a:off x="75169" y="3287834"/>
            <a:ext cx="246880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Sample for experiment</a:t>
            </a:r>
            <a:endParaRPr lang="ru-RU" sz="1400" dirty="0">
              <a:latin typeface="Arial" panose="020B0604020202020204" pitchFamily="34" charset="0"/>
              <a:cs typeface="Arial" panose="020B0604020202020204" pitchFamily="34" charset="0"/>
            </a:endParaRPr>
          </a:p>
        </p:txBody>
      </p:sp>
      <p:cxnSp>
        <p:nvCxnSpPr>
          <p:cNvPr id="53" name="Прямая соединительная линия 52"/>
          <p:cNvCxnSpPr/>
          <p:nvPr/>
        </p:nvCxnSpPr>
        <p:spPr>
          <a:xfrm flipH="1">
            <a:off x="667702" y="1175920"/>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4" name="Прямая соединительная линия 53"/>
          <p:cNvCxnSpPr/>
          <p:nvPr/>
        </p:nvCxnSpPr>
        <p:spPr>
          <a:xfrm flipH="1">
            <a:off x="667702" y="3253356"/>
            <a:ext cx="900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6" name="Прямая со стрелкой 55"/>
          <p:cNvCxnSpPr/>
          <p:nvPr/>
        </p:nvCxnSpPr>
        <p:spPr>
          <a:xfrm flipV="1">
            <a:off x="757612" y="1209079"/>
            <a:ext cx="0" cy="202522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24" name="Рисунок 23"/>
          <p:cNvPicPr>
            <a:picLocks noChangeAspect="1"/>
          </p:cNvPicPr>
          <p:nvPr/>
        </p:nvPicPr>
        <p:blipFill>
          <a:blip r:embed="rId7" cstate="print">
            <a:lum bright="20000" contrast="20000"/>
            <a:extLst>
              <a:ext uri="{28A0092B-C50C-407E-A947-70E740481C1C}">
                <a14:useLocalDpi xmlns:a14="http://schemas.microsoft.com/office/drawing/2010/main" val="0"/>
              </a:ext>
            </a:extLst>
          </a:blip>
          <a:srcRect/>
          <a:stretch>
            <a:fillRect/>
          </a:stretch>
        </p:blipFill>
        <p:spPr bwMode="auto">
          <a:xfrm>
            <a:off x="6491366" y="3310341"/>
            <a:ext cx="2615348" cy="1832882"/>
          </a:xfrm>
          <a:prstGeom prst="rect">
            <a:avLst/>
          </a:prstGeom>
          <a:noFill/>
          <a:ln>
            <a:noFill/>
          </a:ln>
        </p:spPr>
      </p:pic>
      <p:sp>
        <p:nvSpPr>
          <p:cNvPr id="57" name="TextBox 56"/>
          <p:cNvSpPr txBox="1"/>
          <p:nvPr/>
        </p:nvSpPr>
        <p:spPr>
          <a:xfrm>
            <a:off x="161509" y="2007556"/>
            <a:ext cx="659708" cy="338554"/>
          </a:xfrm>
          <a:prstGeom prst="rect">
            <a:avLst/>
          </a:prstGeom>
          <a:noFill/>
        </p:spPr>
        <p:txBody>
          <a:bodyPr wrap="square" rtlCol="0">
            <a:spAutoFit/>
          </a:bodyPr>
          <a:lstStyle/>
          <a:p>
            <a:pPr algn="ctr"/>
            <a:r>
              <a:rPr lang="ru-RU" sz="1600" dirty="0" smtClean="0">
                <a:latin typeface="Arial" panose="020B0604020202020204" pitchFamily="34" charset="0"/>
                <a:cs typeface="Arial" panose="020B0604020202020204" pitchFamily="34" charset="0"/>
              </a:rPr>
              <a:t>8 </a:t>
            </a:r>
            <a:r>
              <a:rPr lang="en-US" sz="1600" dirty="0" smtClean="0">
                <a:latin typeface="Arial" panose="020B0604020202020204" pitchFamily="34" charset="0"/>
                <a:cs typeface="Arial" panose="020B0604020202020204" pitchFamily="34" charset="0"/>
              </a:rPr>
              <a:t>cm</a:t>
            </a:r>
            <a:endParaRPr lang="ru-RU" sz="1600" dirty="0">
              <a:latin typeface="Arial" panose="020B0604020202020204" pitchFamily="34" charset="0"/>
              <a:cs typeface="Arial" panose="020B0604020202020204" pitchFamily="34" charset="0"/>
            </a:endParaRPr>
          </a:p>
        </p:txBody>
      </p:sp>
      <p:sp>
        <p:nvSpPr>
          <p:cNvPr id="59" name="TextBox 58"/>
          <p:cNvSpPr txBox="1"/>
          <p:nvPr/>
        </p:nvSpPr>
        <p:spPr>
          <a:xfrm>
            <a:off x="6269059" y="5101443"/>
            <a:ext cx="2853931" cy="307777"/>
          </a:xfrm>
          <a:prstGeom prst="rect">
            <a:avLst/>
          </a:prstGeom>
          <a:noFill/>
        </p:spPr>
        <p:txBody>
          <a:bodyPr wrap="square" rtlCol="0">
            <a:spAutoFit/>
          </a:bodyPr>
          <a:lstStyle/>
          <a:p>
            <a:pPr algn="ctr"/>
            <a:r>
              <a:rPr lang="ru-RU" sz="14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D </a:t>
            </a:r>
            <a:r>
              <a:rPr lang="en-US" sz="1400" dirty="0">
                <a:latin typeface="Arial" panose="020B0604020202020204" pitchFamily="34" charset="0"/>
                <a:cs typeface="Arial" panose="020B0604020202020204" pitchFamily="34" charset="0"/>
              </a:rPr>
              <a:t>flow heterogeneity model</a:t>
            </a:r>
            <a:endParaRPr lang="ru-RU" sz="1400" dirty="0">
              <a:latin typeface="Arial" panose="020B0604020202020204" pitchFamily="34" charset="0"/>
              <a:cs typeface="Arial" panose="020B0604020202020204" pitchFamily="34" charset="0"/>
            </a:endParaRPr>
          </a:p>
        </p:txBody>
      </p:sp>
      <p:sp>
        <p:nvSpPr>
          <p:cNvPr id="63" name="TextBox 62"/>
          <p:cNvSpPr txBox="1"/>
          <p:nvPr/>
        </p:nvSpPr>
        <p:spPr>
          <a:xfrm>
            <a:off x="3716905" y="6109948"/>
            <a:ext cx="5341762"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Justification of effective mass transfer parameters of the dual-domain model</a:t>
            </a:r>
            <a:endParaRPr lang="ru-RU" sz="1400" dirty="0">
              <a:latin typeface="Arial" panose="020B0604020202020204" pitchFamily="34" charset="0"/>
              <a:cs typeface="Arial" panose="020B0604020202020204" pitchFamily="34" charset="0"/>
            </a:endParaRPr>
          </a:p>
        </p:txBody>
      </p:sp>
      <p:grpSp>
        <p:nvGrpSpPr>
          <p:cNvPr id="77" name="Группа 76"/>
          <p:cNvGrpSpPr/>
          <p:nvPr/>
        </p:nvGrpSpPr>
        <p:grpSpPr>
          <a:xfrm>
            <a:off x="3356864" y="5562596"/>
            <a:ext cx="5707909" cy="480256"/>
            <a:chOff x="552210" y="623952"/>
            <a:chExt cx="1715685" cy="480256"/>
          </a:xfrm>
          <a:solidFill>
            <a:schemeClr val="accent3"/>
          </a:solidFill>
        </p:grpSpPr>
        <p:sp>
          <p:nvSpPr>
            <p:cNvPr id="78" name="Пятиугольник 77"/>
            <p:cNvSpPr/>
            <p:nvPr/>
          </p:nvSpPr>
          <p:spPr>
            <a:xfrm rot="10800000">
              <a:off x="552210" y="623952"/>
              <a:ext cx="1715685" cy="480256"/>
            </a:xfrm>
            <a:prstGeom prst="homePlate">
              <a:avLst/>
            </a:prstGeom>
            <a:grpFill/>
            <a:ln>
              <a:noFill/>
            </a:ln>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79" name="Пятиугольник 4"/>
            <p:cNvSpPr/>
            <p:nvPr/>
          </p:nvSpPr>
          <p:spPr>
            <a:xfrm>
              <a:off x="672274" y="623952"/>
              <a:ext cx="1595621" cy="4802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1780" tIns="45720" rIns="85344" bIns="45720" numCol="1" spcCol="1270" anchor="ctr" anchorCtr="0">
              <a:noAutofit/>
            </a:bodyPr>
            <a:lstStyle/>
            <a:p>
              <a:pPr lvl="0" algn="ctr" defTabSz="533400">
                <a:lnSpc>
                  <a:spcPct val="90000"/>
                </a:lnSpc>
                <a:spcBef>
                  <a:spcPct val="0"/>
                </a:spcBef>
                <a:spcAft>
                  <a:spcPct val="35000"/>
                </a:spcAft>
              </a:pPr>
              <a:r>
                <a:rPr lang="ru-RU" sz="2000" dirty="0" smtClean="0">
                  <a:latin typeface="Arial" pitchFamily="34" charset="0"/>
                  <a:cs typeface="Arial" pitchFamily="34" charset="0"/>
                </a:rPr>
                <a:t>4. </a:t>
              </a:r>
              <a:r>
                <a:rPr lang="en-US" sz="2000" dirty="0" smtClean="0">
                  <a:latin typeface="Arial" pitchFamily="34" charset="0"/>
                  <a:cs typeface="Arial" pitchFamily="34" charset="0"/>
                </a:rPr>
                <a:t>Scale of regional model</a:t>
              </a:r>
              <a:r>
                <a:rPr lang="ru-RU" sz="2000" dirty="0" smtClean="0">
                  <a:latin typeface="Arial" pitchFamily="34" charset="0"/>
                  <a:cs typeface="Arial" pitchFamily="34" charset="0"/>
                </a:rPr>
                <a:t>, 10</a:t>
              </a:r>
              <a:r>
                <a:rPr lang="ru-RU" sz="2000" baseline="30000" dirty="0" smtClean="0">
                  <a:latin typeface="Arial" pitchFamily="34" charset="0"/>
                  <a:cs typeface="Arial" pitchFamily="34" charset="0"/>
                </a:rPr>
                <a:t>3</a:t>
              </a:r>
              <a:r>
                <a:rPr lang="ru-RU" sz="2000" dirty="0">
                  <a:latin typeface="Arial" pitchFamily="34" charset="0"/>
                  <a:cs typeface="Arial" pitchFamily="34" charset="0"/>
                </a:rPr>
                <a:t> – </a:t>
              </a:r>
              <a:r>
                <a:rPr lang="ru-RU" sz="2000" dirty="0" smtClean="0">
                  <a:latin typeface="Arial" pitchFamily="34" charset="0"/>
                  <a:cs typeface="Arial" pitchFamily="34" charset="0"/>
                </a:rPr>
                <a:t>10</a:t>
              </a:r>
              <a:r>
                <a:rPr lang="ru-RU" sz="2000" baseline="30000" dirty="0" smtClean="0">
                  <a:latin typeface="Arial" pitchFamily="34" charset="0"/>
                  <a:cs typeface="Arial" pitchFamily="34" charset="0"/>
                </a:rPr>
                <a:t>4</a:t>
              </a:r>
              <a:r>
                <a:rPr lang="ru-RU" sz="2000" dirty="0" smtClean="0">
                  <a:latin typeface="Arial" pitchFamily="34" charset="0"/>
                  <a:cs typeface="Arial" pitchFamily="34" charset="0"/>
                </a:rPr>
                <a:t> </a:t>
              </a:r>
              <a:r>
                <a:rPr lang="en-US" sz="2000" dirty="0" smtClean="0">
                  <a:latin typeface="Arial" pitchFamily="34" charset="0"/>
                  <a:cs typeface="Arial" pitchFamily="34" charset="0"/>
                </a:rPr>
                <a:t>m</a:t>
              </a:r>
              <a:endParaRPr lang="ru-RU" sz="2000" dirty="0">
                <a:latin typeface="Arial" pitchFamily="34" charset="0"/>
                <a:cs typeface="Arial" pitchFamily="34" charset="0"/>
              </a:endParaRPr>
            </a:p>
          </p:txBody>
        </p:sp>
      </p:grpSp>
      <p:pic>
        <p:nvPicPr>
          <p:cNvPr id="81" name="Рисунок 80"/>
          <p:cNvPicPr>
            <a:picLocks noChangeAspect="1"/>
          </p:cNvPicPr>
          <p:nvPr/>
        </p:nvPicPr>
        <p:blipFill rotWithShape="1">
          <a:blip r:embed="rId8" cstate="print">
            <a:extLst>
              <a:ext uri="{28A0092B-C50C-407E-A947-70E740481C1C}">
                <a14:useLocalDpi xmlns:a14="http://schemas.microsoft.com/office/drawing/2010/main" val="0"/>
              </a:ext>
            </a:extLst>
          </a:blip>
          <a:srcRect t="10304"/>
          <a:stretch/>
        </p:blipFill>
        <p:spPr>
          <a:xfrm>
            <a:off x="161509" y="4697946"/>
            <a:ext cx="3150319" cy="2011319"/>
          </a:xfrm>
          <a:prstGeom prst="rect">
            <a:avLst/>
          </a:prstGeom>
        </p:spPr>
      </p:pic>
      <p:sp>
        <p:nvSpPr>
          <p:cNvPr id="41" name="TextBox 40"/>
          <p:cNvSpPr txBox="1"/>
          <p:nvPr/>
        </p:nvSpPr>
        <p:spPr>
          <a:xfrm>
            <a:off x="97996" y="4165436"/>
            <a:ext cx="6724254" cy="584775"/>
          </a:xfrm>
          <a:prstGeom prst="rect">
            <a:avLst/>
          </a:prstGeom>
          <a:noFill/>
        </p:spPr>
        <p:txBody>
          <a:bodyPr wrap="square" rtlCol="0">
            <a:spAutoFit/>
          </a:bodyPr>
          <a:lstStyle/>
          <a:p>
            <a:pPr lvl="0"/>
            <a:r>
              <a:rPr lang="en-US" sz="1600" dirty="0">
                <a:latin typeface="Arial" panose="020B0604020202020204" pitchFamily="34" charset="0"/>
                <a:cs typeface="Arial" panose="020B0604020202020204" pitchFamily="34" charset="0"/>
              </a:rPr>
              <a:t>Analysis of contaminant transport on a high-resolution detailed model with a complex structure of flow heterogeneity</a:t>
            </a:r>
            <a:endParaRPr lang="ru-RU" sz="1600" dirty="0">
              <a:latin typeface="Arial" panose="020B0604020202020204" pitchFamily="34" charset="0"/>
              <a:cs typeface="Arial" panose="020B0604020202020204" pitchFamily="34" charset="0"/>
            </a:endParaRPr>
          </a:p>
        </p:txBody>
      </p:sp>
      <p:sp>
        <p:nvSpPr>
          <p:cNvPr id="80" name="TextBox 79"/>
          <p:cNvSpPr txBox="1"/>
          <p:nvPr/>
        </p:nvSpPr>
        <p:spPr>
          <a:xfrm>
            <a:off x="48996" y="6536338"/>
            <a:ext cx="3375343"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Regional model</a:t>
            </a:r>
            <a:endParaRPr lang="ru-RU" sz="1400" dirty="0">
              <a:latin typeface="Arial" panose="020B0604020202020204" pitchFamily="34" charset="0"/>
              <a:cs typeface="Arial" panose="020B0604020202020204" pitchFamily="34" charset="0"/>
            </a:endParaRPr>
          </a:p>
        </p:txBody>
      </p:sp>
      <p:sp>
        <p:nvSpPr>
          <p:cNvPr id="40" name="TextBox 39"/>
          <p:cNvSpPr txBox="1"/>
          <p:nvPr/>
        </p:nvSpPr>
        <p:spPr>
          <a:xfrm>
            <a:off x="2987729" y="2905296"/>
            <a:ext cx="605426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Experimental determination of transport parameters of low-permeable sediments on real samples</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6756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 y="99698"/>
            <a:ext cx="9144000" cy="764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Justification of forecast long-term transport models</a:t>
            </a:r>
            <a:endParaRPr lang="ru-RU" sz="2800" dirty="0">
              <a:latin typeface="Segoe UI Semilight" panose="020B0402040204020203" pitchFamily="34" charset="0"/>
              <a:cs typeface="Segoe UI Semilight" panose="020B0402040204020203" pitchFamily="34" charset="0"/>
            </a:endParaRPr>
          </a:p>
        </p:txBody>
      </p:sp>
      <p:pic>
        <p:nvPicPr>
          <p:cNvPr id="5" name="Объект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66" y="4568153"/>
            <a:ext cx="3069281" cy="1620000"/>
          </a:xfrm>
          <a:prstGeom prst="rect">
            <a:avLst/>
          </a:prstGeom>
          <a:noFill/>
          <a:ln>
            <a:noFill/>
          </a:ln>
        </p:spPr>
      </p:pic>
      <p:sp>
        <p:nvSpPr>
          <p:cNvPr id="14" name="TextBox 13"/>
          <p:cNvSpPr txBox="1"/>
          <p:nvPr/>
        </p:nvSpPr>
        <p:spPr>
          <a:xfrm>
            <a:off x="4144671" y="4554125"/>
            <a:ext cx="843501" cy="1446550"/>
          </a:xfrm>
          <a:prstGeom prst="rect">
            <a:avLst/>
          </a:prstGeom>
          <a:noFill/>
        </p:spPr>
        <p:txBody>
          <a:bodyPr wrap="none" rtlCol="0">
            <a:spAutoFit/>
          </a:bodyPr>
          <a:lstStyle/>
          <a:p>
            <a:r>
              <a:rPr lang="ru-RU" sz="8800" dirty="0">
                <a:latin typeface="Arial" panose="020B0604020202020204" pitchFamily="34" charset="0"/>
                <a:cs typeface="Arial" panose="020B0604020202020204" pitchFamily="34" charset="0"/>
              </a:rPr>
              <a:t>=</a:t>
            </a:r>
          </a:p>
        </p:txBody>
      </p:sp>
      <p:sp>
        <p:nvSpPr>
          <p:cNvPr id="15" name="TextBox 14"/>
          <p:cNvSpPr txBox="1"/>
          <p:nvPr/>
        </p:nvSpPr>
        <p:spPr>
          <a:xfrm>
            <a:off x="4211960" y="4121204"/>
            <a:ext cx="702436" cy="1107996"/>
          </a:xfrm>
          <a:prstGeom prst="rect">
            <a:avLst/>
          </a:prstGeom>
          <a:noFill/>
        </p:spPr>
        <p:txBody>
          <a:bodyPr wrap="none" rtlCol="0">
            <a:spAutoFit/>
          </a:bodyPr>
          <a:lstStyle/>
          <a:p>
            <a:r>
              <a:rPr lang="ru-RU" sz="6600" b="1" dirty="0" smtClean="0">
                <a:ln>
                  <a:solidFill>
                    <a:schemeClr val="tx1"/>
                  </a:solidFill>
                </a:ln>
                <a:solidFill>
                  <a:srgbClr val="FF0000"/>
                </a:solidFill>
                <a:latin typeface="Arial" panose="020B0604020202020204" pitchFamily="34" charset="0"/>
                <a:cs typeface="Arial" panose="020B0604020202020204" pitchFamily="34" charset="0"/>
              </a:rPr>
              <a:t>?</a:t>
            </a:r>
            <a:endParaRPr lang="ru-RU" sz="6600" b="1" dirty="0">
              <a:ln>
                <a:solidFill>
                  <a:schemeClr val="tx1"/>
                </a:solidFill>
              </a:ln>
              <a:solidFill>
                <a:srgbClr val="FF0000"/>
              </a:solidFill>
              <a:latin typeface="Arial" panose="020B0604020202020204" pitchFamily="34" charset="0"/>
              <a:cs typeface="Arial" panose="020B0604020202020204" pitchFamily="34" charset="0"/>
            </a:endParaRPr>
          </a:p>
        </p:txBody>
      </p:sp>
      <p:sp>
        <p:nvSpPr>
          <p:cNvPr id="18" name="Заголовок 1"/>
          <p:cNvSpPr txBox="1">
            <a:spLocks/>
          </p:cNvSpPr>
          <p:nvPr/>
        </p:nvSpPr>
        <p:spPr>
          <a:xfrm>
            <a:off x="2397" y="6233158"/>
            <a:ext cx="9144000" cy="493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If yes, then the mass transfer parameter </a:t>
            </a:r>
            <a:r>
              <a:rPr lang="ru-RU" sz="2800" b="1" i="1" dirty="0" smtClean="0">
                <a:latin typeface="Segoe UI Semilight" panose="020B0402040204020203" pitchFamily="34" charset="0"/>
                <a:cs typeface="Segoe UI Semilight" panose="020B0402040204020203" pitchFamily="34" charset="0"/>
                <a:sym typeface="Symbol" panose="05050102010706020507" pitchFamily="18" charset="2"/>
              </a:rPr>
              <a:t></a:t>
            </a:r>
            <a:r>
              <a:rPr lang="en-US" sz="2800" i="1" dirty="0" smtClean="0">
                <a:latin typeface="Segoe UI Semilight" panose="020B0402040204020203" pitchFamily="34" charset="0"/>
                <a:cs typeface="Segoe UI Semilight" panose="020B0402040204020203" pitchFamily="34" charset="0"/>
                <a:sym typeface="Symbol" panose="05050102010706020507" pitchFamily="18" charset="2"/>
              </a:rPr>
              <a:t> </a:t>
            </a:r>
            <a:r>
              <a:rPr lang="ru-RU" sz="2800" dirty="0" smtClean="0">
                <a:latin typeface="Segoe UI Semilight" panose="020B0402040204020203" pitchFamily="34" charset="0"/>
                <a:cs typeface="Segoe UI Semilight" panose="020B0402040204020203" pitchFamily="34" charset="0"/>
                <a:sym typeface="Symbol" panose="05050102010706020507" pitchFamily="18" charset="2"/>
              </a:rPr>
              <a:t>=</a:t>
            </a:r>
            <a:r>
              <a:rPr lang="en-US" sz="2800" dirty="0" smtClean="0">
                <a:latin typeface="Segoe UI Semilight" panose="020B0402040204020203" pitchFamily="34" charset="0"/>
                <a:cs typeface="Segoe UI Semilight" panose="020B0402040204020203" pitchFamily="34" charset="0"/>
                <a:sym typeface="Symbol" panose="05050102010706020507" pitchFamily="18" charset="2"/>
              </a:rPr>
              <a:t> </a:t>
            </a:r>
            <a:r>
              <a:rPr lang="ru-RU" sz="2800" dirty="0" smtClean="0">
                <a:latin typeface="Segoe UI Semilight" panose="020B0402040204020203" pitchFamily="34" charset="0"/>
                <a:cs typeface="Segoe UI Semilight" panose="020B0402040204020203" pitchFamily="34" charset="0"/>
                <a:sym typeface="Symbol" panose="05050102010706020507" pitchFamily="18" charset="2"/>
              </a:rPr>
              <a:t>?</a:t>
            </a:r>
            <a:endParaRPr lang="ru-RU" sz="2800" dirty="0">
              <a:latin typeface="Segoe UI Semilight" panose="020B0402040204020203" pitchFamily="34" charset="0"/>
              <a:cs typeface="Segoe UI Semilight" panose="020B0402040204020203" pitchFamily="34" charset="0"/>
            </a:endParaRPr>
          </a:p>
        </p:txBody>
      </p:sp>
      <p:sp>
        <p:nvSpPr>
          <p:cNvPr id="25" name="Прямоугольник 24"/>
          <p:cNvSpPr/>
          <p:nvPr/>
        </p:nvSpPr>
        <p:spPr>
          <a:xfrm rot="19606702">
            <a:off x="2677176" y="5429855"/>
            <a:ext cx="367408" cy="584775"/>
          </a:xfrm>
          <a:prstGeom prst="rect">
            <a:avLst/>
          </a:prstGeom>
        </p:spPr>
        <p:txBody>
          <a:bodyPr wrap="none">
            <a:spAutoFit/>
          </a:bodyPr>
          <a:lstStyle/>
          <a:p>
            <a:r>
              <a:rPr lang="en-US" sz="3200" i="1" dirty="0">
                <a:ln>
                  <a:solidFill>
                    <a:schemeClr val="tx1"/>
                  </a:solidFill>
                </a:ln>
                <a:solidFill>
                  <a:srgbClr val="FF0000"/>
                </a:solidFill>
                <a:latin typeface="Times New Roman" panose="02020603050405020304" pitchFamily="18" charset="0"/>
                <a:cs typeface="Times New Roman" panose="02020603050405020304" pitchFamily="18" charset="0"/>
              </a:rPr>
              <a:t>v</a:t>
            </a:r>
            <a:endParaRPr lang="ru-RU" sz="3200" i="1" dirty="0">
              <a:ln>
                <a:solidFill>
                  <a:schemeClr val="tx1"/>
                </a:solidFill>
              </a:ln>
              <a:solidFill>
                <a:srgbClr val="FF0000"/>
              </a:solidFill>
              <a:latin typeface="Times New Roman" panose="02020603050405020304" pitchFamily="18" charset="0"/>
              <a:cs typeface="Times New Roman" panose="02020603050405020304" pitchFamily="18" charset="0"/>
            </a:endParaRPr>
          </a:p>
        </p:txBody>
      </p:sp>
      <p:cxnSp>
        <p:nvCxnSpPr>
          <p:cNvPr id="26" name="Прямая со стрелкой 25"/>
          <p:cNvCxnSpPr/>
          <p:nvPr/>
        </p:nvCxnSpPr>
        <p:spPr>
          <a:xfrm flipV="1">
            <a:off x="2501770" y="5640700"/>
            <a:ext cx="931520" cy="48521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415" y="4570715"/>
            <a:ext cx="3274965" cy="1620000"/>
          </a:xfrm>
          <a:prstGeom prst="rect">
            <a:avLst/>
          </a:prstGeom>
        </p:spPr>
      </p:pic>
      <p:sp>
        <p:nvSpPr>
          <p:cNvPr id="38" name="Прямоугольник 37"/>
          <p:cNvSpPr/>
          <p:nvPr/>
        </p:nvSpPr>
        <p:spPr>
          <a:xfrm rot="19606702">
            <a:off x="7641311" y="5429855"/>
            <a:ext cx="367408" cy="584775"/>
          </a:xfrm>
          <a:prstGeom prst="rect">
            <a:avLst/>
          </a:prstGeom>
        </p:spPr>
        <p:txBody>
          <a:bodyPr wrap="none">
            <a:spAutoFit/>
          </a:bodyPr>
          <a:lstStyle/>
          <a:p>
            <a:r>
              <a:rPr lang="en-US" sz="3200" i="1" dirty="0">
                <a:ln>
                  <a:solidFill>
                    <a:schemeClr val="tx1"/>
                  </a:solidFill>
                </a:ln>
                <a:solidFill>
                  <a:srgbClr val="FF0000"/>
                </a:solidFill>
                <a:latin typeface="Times New Roman" panose="02020603050405020304" pitchFamily="18" charset="0"/>
                <a:cs typeface="Times New Roman" panose="02020603050405020304" pitchFamily="18" charset="0"/>
              </a:rPr>
              <a:t>v</a:t>
            </a:r>
            <a:endParaRPr lang="ru-RU" sz="3200" i="1" dirty="0">
              <a:ln>
                <a:solidFill>
                  <a:schemeClr val="tx1"/>
                </a:solidFill>
              </a:ln>
              <a:solidFill>
                <a:srgbClr val="FF0000"/>
              </a:solidFill>
              <a:latin typeface="Times New Roman" panose="02020603050405020304" pitchFamily="18" charset="0"/>
              <a:cs typeface="Times New Roman" panose="02020603050405020304" pitchFamily="18" charset="0"/>
            </a:endParaRPr>
          </a:p>
        </p:txBody>
      </p:sp>
      <p:cxnSp>
        <p:nvCxnSpPr>
          <p:cNvPr id="39" name="Прямая со стрелкой 38"/>
          <p:cNvCxnSpPr/>
          <p:nvPr/>
        </p:nvCxnSpPr>
        <p:spPr>
          <a:xfrm flipV="1">
            <a:off x="7465905" y="5640700"/>
            <a:ext cx="931520" cy="48521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aphicFrame>
        <p:nvGraphicFramePr>
          <p:cNvPr id="40" name="Объект 39"/>
          <p:cNvGraphicFramePr>
            <a:graphicFrameLocks noChangeAspect="1"/>
          </p:cNvGraphicFramePr>
          <p:nvPr>
            <p:extLst>
              <p:ext uri="{D42A27DB-BD31-4B8C-83A1-F6EECF244321}">
                <p14:modId xmlns:p14="http://schemas.microsoft.com/office/powerpoint/2010/main" val="405366850"/>
              </p:ext>
            </p:extLst>
          </p:nvPr>
        </p:nvGraphicFramePr>
        <p:xfrm>
          <a:off x="1015082" y="3267050"/>
          <a:ext cx="1777906" cy="612000"/>
        </p:xfrm>
        <a:graphic>
          <a:graphicData uri="http://schemas.openxmlformats.org/presentationml/2006/ole">
            <mc:AlternateContent xmlns:mc="http://schemas.openxmlformats.org/markup-compatibility/2006">
              <mc:Choice xmlns:v="urn:schemas-microsoft-com:vml" Requires="v">
                <p:oleObj spid="_x0000_s17636" name="Equation" r:id="rId6" imgW="1218960" imgH="419040" progId="Equation.DSMT4">
                  <p:embed/>
                </p:oleObj>
              </mc:Choice>
              <mc:Fallback>
                <p:oleObj name="Equation" r:id="rId6" imgW="1218960" imgH="419040" progId="Equation.DSMT4">
                  <p:embed/>
                  <p:pic>
                    <p:nvPicPr>
                      <p:cNvPr id="50" name="Объект 49"/>
                      <p:cNvPicPr>
                        <a:picLocks noChangeAspect="1" noChangeArrowheads="1"/>
                      </p:cNvPicPr>
                      <p:nvPr/>
                    </p:nvPicPr>
                    <p:blipFill>
                      <a:blip r:embed="rId7"/>
                      <a:srcRect/>
                      <a:stretch>
                        <a:fillRect/>
                      </a:stretch>
                    </p:blipFill>
                    <p:spPr bwMode="auto">
                      <a:xfrm>
                        <a:off x="1015082" y="3267050"/>
                        <a:ext cx="1777906" cy="612000"/>
                      </a:xfrm>
                      <a:prstGeom prst="rect">
                        <a:avLst/>
                      </a:prstGeom>
                      <a:noFill/>
                    </p:spPr>
                  </p:pic>
                </p:oleObj>
              </mc:Fallback>
            </mc:AlternateContent>
          </a:graphicData>
        </a:graphic>
      </p:graphicFrame>
      <p:sp>
        <p:nvSpPr>
          <p:cNvPr id="41" name="TextBox 40"/>
          <p:cNvSpPr txBox="1"/>
          <p:nvPr/>
        </p:nvSpPr>
        <p:spPr>
          <a:xfrm>
            <a:off x="90808" y="2669561"/>
            <a:ext cx="414966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Mass transfer equation for </a:t>
            </a:r>
            <a:r>
              <a:rPr lang="en-US" sz="1600" dirty="0" smtClean="0">
                <a:latin typeface="Arial" panose="020B0604020202020204" pitchFamily="34" charset="0"/>
                <a:cs typeface="Arial" panose="020B0604020202020204" pitchFamily="34" charset="0"/>
              </a:rPr>
              <a:t>such media </a:t>
            </a:r>
            <a:r>
              <a:rPr lang="en-US" sz="1600" dirty="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model </a:t>
            </a:r>
            <a:r>
              <a:rPr lang="en-US" sz="1600" b="1" dirty="0">
                <a:latin typeface="Arial" panose="020B0604020202020204" pitchFamily="34" charset="0"/>
                <a:cs typeface="Arial" panose="020B0604020202020204" pitchFamily="34" charset="0"/>
              </a:rPr>
              <a:t>with one </a:t>
            </a:r>
            <a:r>
              <a:rPr lang="en-US" sz="1600" b="1" dirty="0" smtClean="0">
                <a:latin typeface="Arial" panose="020B0604020202020204" pitchFamily="34" charset="0"/>
                <a:cs typeface="Arial" panose="020B0604020202020204" pitchFamily="34" charset="0"/>
              </a:rPr>
              <a:t>capacity</a:t>
            </a:r>
            <a:endParaRPr lang="ru-RU" sz="1600" b="1" dirty="0">
              <a:latin typeface="Arial" panose="020B0604020202020204" pitchFamily="34" charset="0"/>
              <a:cs typeface="Arial" panose="020B0604020202020204" pitchFamily="34" charset="0"/>
            </a:endParaRPr>
          </a:p>
        </p:txBody>
      </p:sp>
      <p:pic>
        <p:nvPicPr>
          <p:cNvPr id="4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0925" y="3293985"/>
            <a:ext cx="2790089"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2130" y="3876016"/>
            <a:ext cx="1878901"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Овал 43"/>
          <p:cNvSpPr/>
          <p:nvPr/>
        </p:nvSpPr>
        <p:spPr>
          <a:xfrm>
            <a:off x="6417205" y="3936473"/>
            <a:ext cx="491571" cy="504000"/>
          </a:xfrm>
          <a:prstGeom prst="ellipse">
            <a:avLst/>
          </a:prstGeom>
          <a:noFill/>
          <a:ln>
            <a:solidFill>
              <a:srgbClr val="FF000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p:cNvSpPr txBox="1"/>
          <p:nvPr/>
        </p:nvSpPr>
        <p:spPr>
          <a:xfrm>
            <a:off x="4572000" y="2663915"/>
            <a:ext cx="4524613"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Usually used model to describe such </a:t>
            </a:r>
            <a:r>
              <a:rPr lang="en-US" sz="1600" dirty="0" smtClean="0">
                <a:latin typeface="Arial" panose="020B0604020202020204" pitchFamily="34" charset="0"/>
                <a:cs typeface="Arial" panose="020B0604020202020204" pitchFamily="34" charset="0"/>
              </a:rPr>
              <a:t>media – </a:t>
            </a:r>
            <a:r>
              <a:rPr lang="en-US" sz="1600" b="1" dirty="0" smtClean="0">
                <a:latin typeface="Arial" panose="020B0604020202020204" pitchFamily="34" charset="0"/>
                <a:cs typeface="Arial" panose="020B0604020202020204" pitchFamily="34" charset="0"/>
              </a:rPr>
              <a:t>dual-domain </a:t>
            </a:r>
            <a:r>
              <a:rPr lang="en-US" sz="1600" b="1" dirty="0">
                <a:latin typeface="Arial" panose="020B0604020202020204" pitchFamily="34" charset="0"/>
                <a:cs typeface="Arial" panose="020B0604020202020204" pitchFamily="34" charset="0"/>
              </a:rPr>
              <a:t>model</a:t>
            </a:r>
            <a:endParaRPr lang="ru-RU" sz="1600" b="1" dirty="0">
              <a:latin typeface="Arial" panose="020B0604020202020204" pitchFamily="34" charset="0"/>
              <a:cs typeface="Arial" panose="020B0604020202020204" pitchFamily="34" charset="0"/>
            </a:endParaRPr>
          </a:p>
        </p:txBody>
      </p:sp>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6267" y="1088740"/>
            <a:ext cx="3126217" cy="1440000"/>
          </a:xfrm>
          <a:prstGeom prst="rect">
            <a:avLst/>
          </a:prstGeom>
          <a:ln w="19050">
            <a:solidFill>
              <a:schemeClr val="accent2"/>
            </a:solidFill>
          </a:ln>
        </p:spPr>
      </p:pic>
      <p:pic>
        <p:nvPicPr>
          <p:cNvPr id="46" name="Рисунок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5061" y="1088740"/>
            <a:ext cx="3126217" cy="1440000"/>
          </a:xfrm>
          <a:prstGeom prst="rect">
            <a:avLst/>
          </a:prstGeom>
          <a:ln w="19050">
            <a:solidFill>
              <a:schemeClr val="accent2"/>
            </a:solidFill>
          </a:ln>
        </p:spPr>
      </p:pic>
      <p:sp>
        <p:nvSpPr>
          <p:cNvPr id="47" name="Прямоугольник 46"/>
          <p:cNvSpPr/>
          <p:nvPr/>
        </p:nvSpPr>
        <p:spPr>
          <a:xfrm>
            <a:off x="6327195" y="1082756"/>
            <a:ext cx="1620180" cy="1445984"/>
          </a:xfrm>
          <a:prstGeom prst="rect">
            <a:avLst/>
          </a:prstGeom>
          <a:solidFill>
            <a:srgbClr val="FFFF00">
              <a:alpha val="8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Arial" panose="020B0604020202020204" pitchFamily="34" charset="0"/>
                <a:cs typeface="Arial" panose="020B0604020202020204" pitchFamily="34" charset="0"/>
              </a:rPr>
              <a:t>Effective </a:t>
            </a:r>
            <a:r>
              <a:rPr lang="en-US" sz="1600" dirty="0" smtClean="0">
                <a:solidFill>
                  <a:sysClr val="windowText" lastClr="000000"/>
                </a:solidFill>
                <a:latin typeface="Arial" panose="020B0604020202020204" pitchFamily="34" charset="0"/>
                <a:cs typeface="Arial" panose="020B0604020202020204" pitchFamily="34" charset="0"/>
              </a:rPr>
              <a:t>parameters</a:t>
            </a:r>
          </a:p>
          <a:p>
            <a:pPr algn="ctr"/>
            <a:r>
              <a:rPr lang="en-US" sz="2000" b="1" i="1" dirty="0" smtClean="0">
                <a:solidFill>
                  <a:sysClr val="windowText" lastClr="000000"/>
                </a:solidFill>
                <a:latin typeface="Times New Roman" panose="02020603050405020304" pitchFamily="18" charset="0"/>
                <a:cs typeface="Times New Roman" panose="02020603050405020304" pitchFamily="18" charset="0"/>
              </a:rPr>
              <a:t>n</a:t>
            </a:r>
            <a:r>
              <a:rPr lang="ru-RU" sz="2000" b="1" baseline="30000" dirty="0" smtClean="0">
                <a:solidFill>
                  <a:sysClr val="windowText" lastClr="000000"/>
                </a:solidFill>
                <a:latin typeface="Times New Roman" panose="02020603050405020304" pitchFamily="18" charset="0"/>
                <a:cs typeface="Times New Roman" panose="02020603050405020304" pitchFamily="18" charset="0"/>
              </a:rPr>
              <a:t>0</a:t>
            </a:r>
            <a:r>
              <a:rPr lang="ru-RU" sz="2000" dirty="0" smtClean="0">
                <a:solidFill>
                  <a:sysClr val="windowText" lastClr="000000"/>
                </a:solidFill>
                <a:latin typeface="Arial" panose="020B0604020202020204" pitchFamily="34" charset="0"/>
                <a:cs typeface="Arial" panose="020B0604020202020204" pitchFamily="34" charset="0"/>
              </a:rPr>
              <a:t>, </a:t>
            </a:r>
            <a:r>
              <a:rPr lang="en-US" sz="2000" b="1" i="1" dirty="0" smtClean="0">
                <a:solidFill>
                  <a:sysClr val="windowText" lastClr="000000"/>
                </a:solidFill>
                <a:latin typeface="Times New Roman" panose="02020603050405020304" pitchFamily="18" charset="0"/>
                <a:cs typeface="Times New Roman" panose="02020603050405020304" pitchFamily="18" charset="0"/>
              </a:rPr>
              <a:t>n</a:t>
            </a:r>
            <a:r>
              <a:rPr lang="ru-RU" sz="2000" b="1" dirty="0" smtClean="0">
                <a:solidFill>
                  <a:sysClr val="windowText" lastClr="000000"/>
                </a:solidFill>
                <a:latin typeface="Times New Roman" panose="02020603050405020304" pitchFamily="18" charset="0"/>
                <a:cs typeface="Times New Roman" panose="02020603050405020304" pitchFamily="18" charset="0"/>
              </a:rPr>
              <a:t>*</a:t>
            </a:r>
            <a:r>
              <a:rPr lang="ru-RU" sz="2000" dirty="0" smtClean="0">
                <a:solidFill>
                  <a:sysClr val="windowText" lastClr="000000"/>
                </a:solidFill>
                <a:latin typeface="Arial" panose="020B0604020202020204" pitchFamily="34" charset="0"/>
                <a:cs typeface="Arial" panose="020B0604020202020204" pitchFamily="34" charset="0"/>
              </a:rPr>
              <a:t>, </a:t>
            </a:r>
            <a:r>
              <a:rPr lang="en-US" sz="2000" b="1" i="1" dirty="0" smtClean="0">
                <a:solidFill>
                  <a:sysClr val="windowText" lastClr="000000"/>
                </a:solidFill>
                <a:latin typeface="Times New Roman" panose="02020603050405020304" pitchFamily="18" charset="0"/>
                <a:cs typeface="Times New Roman" panose="02020603050405020304" pitchFamily="18" charset="0"/>
              </a:rPr>
              <a:t>D</a:t>
            </a:r>
            <a:r>
              <a:rPr lang="ru-RU" sz="2000" dirty="0" smtClean="0">
                <a:solidFill>
                  <a:sysClr val="windowText" lastClr="000000"/>
                </a:solidFill>
                <a:latin typeface="Arial" panose="020B0604020202020204" pitchFamily="34" charset="0"/>
                <a:cs typeface="Arial" panose="020B0604020202020204" pitchFamily="34" charset="0"/>
              </a:rPr>
              <a:t>, </a:t>
            </a:r>
            <a:r>
              <a:rPr lang="el-GR" sz="2000" b="1" i="1" dirty="0" smtClean="0">
                <a:solidFill>
                  <a:sysClr val="windowText" lastClr="000000"/>
                </a:solidFill>
                <a:latin typeface="Times New Roman" panose="02020603050405020304" pitchFamily="18" charset="0"/>
                <a:cs typeface="Times New Roman" panose="02020603050405020304" pitchFamily="18" charset="0"/>
              </a:rPr>
              <a:t>α</a:t>
            </a:r>
            <a:endParaRPr lang="ru-RU" sz="2000" b="1" i="1" dirty="0">
              <a:solidFill>
                <a:sysClr val="windowText" lastClr="0000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flipH="1">
            <a:off x="6732240" y="4087679"/>
            <a:ext cx="56497" cy="72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rot="20605066">
            <a:off x="6229287" y="4611595"/>
            <a:ext cx="1168077" cy="923330"/>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Piece of</a:t>
            </a:r>
            <a:r>
              <a:rPr lang="ru-RU"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regional</a:t>
            </a:r>
            <a:endParaRPr lang="ru-RU"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model</a:t>
            </a:r>
            <a:endParaRPr lang="ru-RU" dirty="0">
              <a:latin typeface="Arial" panose="020B0604020202020204" pitchFamily="34" charset="0"/>
              <a:cs typeface="Arial" panose="020B0604020202020204" pitchFamily="34" charset="0"/>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3482918214"/>
              </p:ext>
            </p:extLst>
          </p:nvPr>
        </p:nvGraphicFramePr>
        <p:xfrm>
          <a:off x="708295" y="3931434"/>
          <a:ext cx="2391480" cy="574481"/>
        </p:xfrm>
        <a:graphic>
          <a:graphicData uri="http://schemas.openxmlformats.org/presentationml/2006/ole">
            <mc:AlternateContent xmlns:mc="http://schemas.openxmlformats.org/markup-compatibility/2006">
              <mc:Choice xmlns:v="urn:schemas-microsoft-com:vml" Requires="v">
                <p:oleObj spid="_x0000_s17637" name="Equation" r:id="rId11" imgW="1638000" imgH="393480" progId="Equation.DSMT4">
                  <p:embed/>
                </p:oleObj>
              </mc:Choice>
              <mc:Fallback>
                <p:oleObj name="Equation" r:id="rId11" imgW="1638000" imgH="393480" progId="Equation.DSMT4">
                  <p:embed/>
                  <p:pic>
                    <p:nvPicPr>
                      <p:cNvPr id="0" name="Object 92"/>
                      <p:cNvPicPr>
                        <a:picLocks noChangeAspect="1" noChangeArrowheads="1"/>
                      </p:cNvPicPr>
                      <p:nvPr/>
                    </p:nvPicPr>
                    <p:blipFill>
                      <a:blip r:embed="rId12"/>
                      <a:srcRect/>
                      <a:stretch>
                        <a:fillRect/>
                      </a:stretch>
                    </p:blipFill>
                    <p:spPr bwMode="auto">
                      <a:xfrm>
                        <a:off x="708295" y="3931434"/>
                        <a:ext cx="2391480" cy="574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Прямоугольник 27"/>
          <p:cNvSpPr/>
          <p:nvPr/>
        </p:nvSpPr>
        <p:spPr>
          <a:xfrm rot="20044609">
            <a:off x="6735425" y="5361678"/>
            <a:ext cx="1588760" cy="25101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ysClr val="windowText" lastClr="000000"/>
                </a:solidFill>
                <a:latin typeface="Times New Roman" panose="02020603050405020304" pitchFamily="18" charset="0"/>
                <a:cs typeface="Times New Roman" panose="02020603050405020304" pitchFamily="18" charset="0"/>
              </a:rPr>
              <a:t>n</a:t>
            </a:r>
            <a:r>
              <a:rPr lang="ru-RU" sz="2000" b="1" baseline="30000" dirty="0" smtClean="0">
                <a:solidFill>
                  <a:sysClr val="windowText" lastClr="000000"/>
                </a:solidFill>
                <a:latin typeface="Times New Roman" panose="02020603050405020304" pitchFamily="18" charset="0"/>
                <a:cs typeface="Times New Roman" panose="02020603050405020304" pitchFamily="18" charset="0"/>
              </a:rPr>
              <a:t>0</a:t>
            </a:r>
            <a:r>
              <a:rPr lang="ru-RU" sz="2000" dirty="0" smtClean="0">
                <a:solidFill>
                  <a:sysClr val="windowText" lastClr="000000"/>
                </a:solidFill>
                <a:latin typeface="Arial" panose="020B0604020202020204" pitchFamily="34" charset="0"/>
                <a:cs typeface="Arial" panose="020B0604020202020204" pitchFamily="34" charset="0"/>
              </a:rPr>
              <a:t>, </a:t>
            </a:r>
            <a:r>
              <a:rPr lang="en-US" sz="2000" b="1" i="1" dirty="0" smtClean="0">
                <a:solidFill>
                  <a:sysClr val="windowText" lastClr="000000"/>
                </a:solidFill>
                <a:latin typeface="Times New Roman" panose="02020603050405020304" pitchFamily="18" charset="0"/>
                <a:cs typeface="Times New Roman" panose="02020603050405020304" pitchFamily="18" charset="0"/>
              </a:rPr>
              <a:t>n</a:t>
            </a:r>
            <a:r>
              <a:rPr lang="ru-RU" sz="2000" b="1" dirty="0" smtClean="0">
                <a:solidFill>
                  <a:sysClr val="windowText" lastClr="000000"/>
                </a:solidFill>
                <a:latin typeface="Times New Roman" panose="02020603050405020304" pitchFamily="18" charset="0"/>
                <a:cs typeface="Times New Roman" panose="02020603050405020304" pitchFamily="18" charset="0"/>
              </a:rPr>
              <a:t>*</a:t>
            </a:r>
            <a:r>
              <a:rPr lang="ru-RU" sz="2000" dirty="0" smtClean="0">
                <a:solidFill>
                  <a:sysClr val="windowText" lastClr="000000"/>
                </a:solidFill>
                <a:latin typeface="Arial" panose="020B0604020202020204" pitchFamily="34" charset="0"/>
                <a:cs typeface="Arial" panose="020B0604020202020204" pitchFamily="34" charset="0"/>
              </a:rPr>
              <a:t>, </a:t>
            </a:r>
            <a:r>
              <a:rPr lang="en-US" sz="2000" b="1" i="1" dirty="0" smtClean="0">
                <a:solidFill>
                  <a:sysClr val="windowText" lastClr="000000"/>
                </a:solidFill>
                <a:latin typeface="Times New Roman" panose="02020603050405020304" pitchFamily="18" charset="0"/>
                <a:cs typeface="Times New Roman" panose="02020603050405020304" pitchFamily="18" charset="0"/>
              </a:rPr>
              <a:t>D</a:t>
            </a:r>
            <a:r>
              <a:rPr lang="ru-RU" sz="2000" dirty="0" smtClean="0">
                <a:solidFill>
                  <a:sysClr val="windowText" lastClr="000000"/>
                </a:solidFill>
                <a:latin typeface="Arial" panose="020B0604020202020204" pitchFamily="34" charset="0"/>
                <a:cs typeface="Arial" panose="020B0604020202020204" pitchFamily="34" charset="0"/>
              </a:rPr>
              <a:t>, </a:t>
            </a:r>
            <a:r>
              <a:rPr lang="el-GR" sz="2000" b="1" i="1" dirty="0" smtClean="0">
                <a:solidFill>
                  <a:sysClr val="windowText" lastClr="000000"/>
                </a:solidFill>
                <a:latin typeface="Times New Roman" panose="02020603050405020304" pitchFamily="18" charset="0"/>
                <a:cs typeface="Times New Roman" panose="02020603050405020304" pitchFamily="18" charset="0"/>
              </a:rPr>
              <a:t>α</a:t>
            </a:r>
            <a:endParaRPr lang="ru-RU" sz="2000" b="1" i="1"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741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35" y="4239370"/>
            <a:ext cx="2938350" cy="2520000"/>
          </a:xfrm>
          <a:prstGeom prst="rect">
            <a:avLst/>
          </a:prstGeom>
        </p:spPr>
      </p:pic>
      <p:sp>
        <p:nvSpPr>
          <p:cNvPr id="12" name="Заголовок 1"/>
          <p:cNvSpPr>
            <a:spLocks noGrp="1"/>
          </p:cNvSpPr>
          <p:nvPr>
            <p:ph type="title"/>
          </p:nvPr>
        </p:nvSpPr>
        <p:spPr>
          <a:xfrm>
            <a:off x="1" y="54693"/>
            <a:ext cx="9144000" cy="493987"/>
          </a:xfrm>
        </p:spPr>
        <p:txBody>
          <a:bodyPr>
            <a:noAutofit/>
          </a:bodyPr>
          <a:lstStyle/>
          <a:p>
            <a:r>
              <a:rPr lang="en-US" sz="2800" dirty="0">
                <a:latin typeface="Segoe UI Semilight" panose="020B0402040204020203" pitchFamily="34" charset="0"/>
                <a:cs typeface="Segoe UI Semilight" panose="020B0402040204020203" pitchFamily="34" charset="0"/>
              </a:rPr>
              <a:t>Parameters definition of dual-domain </a:t>
            </a:r>
            <a:r>
              <a:rPr lang="en-US" sz="2800" dirty="0" smtClean="0">
                <a:latin typeface="Segoe UI Semilight" panose="020B0402040204020203" pitchFamily="34" charset="0"/>
                <a:cs typeface="Segoe UI Semilight" panose="020B0402040204020203" pitchFamily="34" charset="0"/>
              </a:rPr>
              <a:t>model</a:t>
            </a:r>
            <a:r>
              <a:rPr lang="ru-RU" sz="3200" dirty="0" smtClean="0">
                <a:latin typeface="Segoe UI Semilight" panose="020B0402040204020203" pitchFamily="34" charset="0"/>
                <a:cs typeface="Segoe UI Semilight" panose="020B0402040204020203" pitchFamily="34" charset="0"/>
              </a:rPr>
              <a:t> </a:t>
            </a:r>
            <a:endParaRPr lang="ru-RU" sz="3200" dirty="0">
              <a:latin typeface="Segoe UI Semilight" panose="020B0402040204020203" pitchFamily="34" charset="0"/>
              <a:cs typeface="Segoe UI Semilight" panose="020B0402040204020203" pitchFamily="34" charset="0"/>
            </a:endParaRPr>
          </a:p>
        </p:txBody>
      </p:sp>
      <p:sp>
        <p:nvSpPr>
          <p:cNvPr id="71" name="TextBox 70"/>
          <p:cNvSpPr txBox="1"/>
          <p:nvPr/>
        </p:nvSpPr>
        <p:spPr>
          <a:xfrm>
            <a:off x="7269299" y="3355588"/>
            <a:ext cx="1467661" cy="707886"/>
          </a:xfrm>
          <a:prstGeom prst="rect">
            <a:avLst/>
          </a:prstGeom>
          <a:noFill/>
          <a:ln>
            <a:noFill/>
          </a:ln>
        </p:spPr>
        <p:txBody>
          <a:bodyPr wrap="square" rtlCol="0">
            <a:spAutoFit/>
          </a:bodyPr>
          <a:lstStyle/>
          <a:p>
            <a:pPr algn="ctr"/>
            <a:r>
              <a:rPr lang="en-US" sz="2000" b="1" i="1" dirty="0" smtClean="0">
                <a:latin typeface="Times New Roman" panose="02020603050405020304" pitchFamily="18" charset="0"/>
                <a:cs typeface="Times New Roman" panose="02020603050405020304" pitchFamily="18" charset="0"/>
              </a:rPr>
              <a:t>n</a:t>
            </a:r>
            <a:r>
              <a:rPr lang="ru-RU" sz="2000" b="1" dirty="0" smtClean="0">
                <a:latin typeface="Times New Roman" panose="02020603050405020304" pitchFamily="18" charset="0"/>
                <a:cs typeface="Times New Roman" panose="02020603050405020304" pitchFamily="18" charset="0"/>
              </a:rPr>
              <a:t>*</a:t>
            </a:r>
            <a:r>
              <a:rPr lang="ru-RU" sz="2000" dirty="0" smtClean="0">
                <a:latin typeface="Segoe UI Semilight" panose="020B0402040204020203" pitchFamily="34" charset="0"/>
                <a:cs typeface="Segoe UI Semilight" panose="020B0402040204020203" pitchFamily="34" charset="0"/>
              </a:rPr>
              <a:t>, </a:t>
            </a:r>
            <a:r>
              <a:rPr lang="en-US" sz="2000" b="1" i="1" dirty="0" smtClean="0">
                <a:latin typeface="Times New Roman" panose="02020603050405020304" pitchFamily="18" charset="0"/>
                <a:cs typeface="Times New Roman" panose="02020603050405020304" pitchFamily="18" charset="0"/>
              </a:rPr>
              <a:t>n</a:t>
            </a:r>
            <a:r>
              <a:rPr lang="en-US" sz="2000" b="1" i="1" baseline="30000" dirty="0" smtClean="0">
                <a:latin typeface="Times New Roman" panose="02020603050405020304" pitchFamily="18" charset="0"/>
                <a:cs typeface="Times New Roman" panose="02020603050405020304" pitchFamily="18" charset="0"/>
              </a:rPr>
              <a:t>0</a:t>
            </a:r>
            <a:r>
              <a:rPr lang="ru-RU" sz="2000" i="1" dirty="0" smtClean="0">
                <a:latin typeface="Segoe UI Semilight" panose="020B0402040204020203" pitchFamily="34" charset="0"/>
                <a:cs typeface="Segoe UI Semilight" panose="020B0402040204020203" pitchFamily="34" charset="0"/>
              </a:rPr>
              <a:t>, </a:t>
            </a:r>
            <a:r>
              <a:rPr lang="en-US" sz="2000" b="1" i="1" dirty="0" smtClean="0">
                <a:latin typeface="Times New Roman" panose="02020603050405020304" pitchFamily="18" charset="0"/>
                <a:cs typeface="Times New Roman" panose="02020603050405020304" pitchFamily="18" charset="0"/>
                <a:sym typeface="Symbol" panose="05050102010706020507" pitchFamily="18" charset="2"/>
              </a:rPr>
              <a:t>D</a:t>
            </a:r>
            <a:r>
              <a:rPr lang="ru-RU" sz="2000" i="1" dirty="0" smtClean="0">
                <a:latin typeface="Segoe UI Semilight" panose="020B0402040204020203" pitchFamily="34" charset="0"/>
                <a:cs typeface="Segoe UI Semilight" panose="020B0402040204020203" pitchFamily="34" charset="0"/>
                <a:sym typeface="Symbol" panose="05050102010706020507" pitchFamily="18" charset="2"/>
              </a:rPr>
              <a:t>, </a:t>
            </a:r>
            <a:r>
              <a:rPr lang="en-US" sz="2000" b="1" i="1" dirty="0" smtClean="0">
                <a:latin typeface="Times New Roman" panose="02020603050405020304" pitchFamily="18" charset="0"/>
                <a:cs typeface="Times New Roman" panose="02020603050405020304" pitchFamily="18" charset="0"/>
                <a:sym typeface="Symbol" panose="05050102010706020507" pitchFamily="18" charset="2"/>
              </a:rPr>
              <a:t></a:t>
            </a:r>
            <a:endParaRPr lang="ru-RU" sz="2000" b="1" i="1" dirty="0" smtClean="0">
              <a:latin typeface="Times New Roman" panose="02020603050405020304" pitchFamily="18" charset="0"/>
              <a:cs typeface="Times New Roman" panose="02020603050405020304" pitchFamily="18" charset="0"/>
              <a:sym typeface="Symbol" panose="05050102010706020507" pitchFamily="18" charset="2"/>
            </a:endParaRPr>
          </a:p>
          <a:p>
            <a:pPr algn="ctr"/>
            <a:r>
              <a:rPr lang="en-US" sz="2000" i="1" dirty="0">
                <a:latin typeface="Times New Roman" panose="02020603050405020304" pitchFamily="18" charset="0"/>
                <a:cs typeface="Times New Roman" panose="02020603050405020304" pitchFamily="18" charset="0"/>
              </a:rPr>
              <a:t>n</a:t>
            </a:r>
            <a:r>
              <a:rPr lang="ru-RU" sz="2000" dirty="0" smtClean="0">
                <a:latin typeface="Times New Roman" panose="02020603050405020304" pitchFamily="18" charset="0"/>
                <a:cs typeface="Times New Roman" panose="02020603050405020304" pitchFamily="18" charset="0"/>
              </a:rPr>
              <a:t>*</a:t>
            </a:r>
            <a:r>
              <a:rPr lang="ru-RU" sz="2000" dirty="0" smtClean="0">
                <a:latin typeface="Segoe UI Semilight" panose="020B0402040204020203" pitchFamily="34" charset="0"/>
                <a:cs typeface="Segoe UI Semilight" panose="020B0402040204020203" pitchFamily="34" charset="0"/>
              </a:rPr>
              <a:t>+ </a:t>
            </a:r>
            <a:r>
              <a:rPr lang="en-US" sz="2000" i="1" dirty="0" smtClean="0">
                <a:latin typeface="Times New Roman" panose="02020603050405020304" pitchFamily="18" charset="0"/>
                <a:cs typeface="Times New Roman" panose="02020603050405020304" pitchFamily="18" charset="0"/>
              </a:rPr>
              <a:t>n</a:t>
            </a:r>
            <a:r>
              <a:rPr lang="en-US" sz="2000" i="1" baseline="30000" dirty="0" smtClean="0">
                <a:latin typeface="Times New Roman" panose="02020603050405020304" pitchFamily="18" charset="0"/>
                <a:cs typeface="Times New Roman" panose="02020603050405020304" pitchFamily="18" charset="0"/>
              </a:rPr>
              <a:t>0</a:t>
            </a:r>
            <a:r>
              <a:rPr lang="ru-RU" sz="2000" dirty="0" smtClean="0">
                <a:latin typeface="Segoe UI Semilight" panose="020B0402040204020203" pitchFamily="34" charset="0"/>
                <a:cs typeface="Segoe UI Semilight" panose="020B0402040204020203" pitchFamily="34" charset="0"/>
              </a:rPr>
              <a:t>=0,2</a:t>
            </a:r>
            <a:endParaRPr lang="ru-RU" sz="2000" dirty="0">
              <a:latin typeface="Segoe UI Semilight" panose="020B0402040204020203" pitchFamily="34" charset="0"/>
              <a:cs typeface="Segoe UI Semilight" panose="020B0402040204020203" pitchFamily="34" charset="0"/>
            </a:endParaRPr>
          </a:p>
        </p:txBody>
      </p:sp>
      <p:sp>
        <p:nvSpPr>
          <p:cNvPr id="72" name="TextBox 71"/>
          <p:cNvSpPr txBox="1"/>
          <p:nvPr/>
        </p:nvSpPr>
        <p:spPr>
          <a:xfrm>
            <a:off x="5339916" y="4431144"/>
            <a:ext cx="3724679" cy="646331"/>
          </a:xfrm>
          <a:prstGeom prst="rect">
            <a:avLst/>
          </a:prstGeom>
          <a:noFill/>
        </p:spPr>
        <p:txBody>
          <a:bodyPr wrap="square" rtlCol="0">
            <a:spAutoFit/>
          </a:bodyPr>
          <a:lstStyle/>
          <a:p>
            <a:pPr algn="ctr"/>
            <a:r>
              <a:rPr lang="en-US" dirty="0">
                <a:latin typeface="Segoe UI Semilight" panose="020B0402040204020203" pitchFamily="34" charset="0"/>
                <a:cs typeface="Segoe UI Semilight" panose="020B0402040204020203" pitchFamily="34" charset="0"/>
              </a:rPr>
              <a:t>Initial approximation - method of </a:t>
            </a:r>
            <a:r>
              <a:rPr lang="en-US" i="1" dirty="0">
                <a:latin typeface="Segoe UI Semilight" panose="020B0402040204020203" pitchFamily="34" charset="0"/>
                <a:cs typeface="Segoe UI Semilight" panose="020B0402040204020203" pitchFamily="34" charset="0"/>
              </a:rPr>
              <a:t>statistical moments</a:t>
            </a:r>
            <a:endParaRPr lang="ru-RU" i="1" dirty="0">
              <a:latin typeface="Segoe UI Semilight" panose="020B0402040204020203" pitchFamily="34" charset="0"/>
              <a:cs typeface="Segoe UI Semilight" panose="020B0402040204020203" pitchFamily="34" charset="0"/>
            </a:endParaRPr>
          </a:p>
        </p:txBody>
      </p:sp>
      <p:sp>
        <p:nvSpPr>
          <p:cNvPr id="74" name="TextBox 73"/>
          <p:cNvSpPr txBox="1"/>
          <p:nvPr/>
        </p:nvSpPr>
        <p:spPr>
          <a:xfrm>
            <a:off x="5968406" y="5130188"/>
            <a:ext cx="2400819" cy="954107"/>
          </a:xfrm>
          <a:prstGeom prst="rect">
            <a:avLst/>
          </a:prstGeom>
          <a:solidFill>
            <a:srgbClr val="92D050">
              <a:alpha val="85098"/>
            </a:srgbClr>
          </a:solidFill>
          <a:ln>
            <a:solidFill>
              <a:schemeClr val="tx1"/>
            </a:solidFill>
          </a:ln>
        </p:spPr>
        <p:txBody>
          <a:bodyPr wrap="square" rtlCol="0">
            <a:spAutoFit/>
          </a:bodyPr>
          <a:lstStyle/>
          <a:p>
            <a:pPr algn="ctr"/>
            <a:r>
              <a:rPr lang="en-US" sz="2800" dirty="0" smtClean="0">
                <a:latin typeface="Segoe UI Semilight" panose="020B0402040204020203" pitchFamily="34" charset="0"/>
                <a:cs typeface="Segoe UI Semilight" panose="020B0402040204020203" pitchFamily="34" charset="0"/>
              </a:rPr>
              <a:t>PEST</a:t>
            </a:r>
            <a:endParaRPr lang="ru-RU" sz="2800" dirty="0" smtClean="0">
              <a:latin typeface="Segoe UI Semilight" panose="020B0402040204020203" pitchFamily="34" charset="0"/>
              <a:cs typeface="Segoe UI Semilight" panose="020B0402040204020203" pitchFamily="34" charset="0"/>
            </a:endParaRPr>
          </a:p>
          <a:p>
            <a:pPr algn="ctr"/>
            <a:r>
              <a:rPr lang="en-US" sz="2800" dirty="0" smtClean="0">
                <a:latin typeface="Segoe UI Semilight" panose="020B0402040204020203" pitchFamily="34" charset="0"/>
                <a:cs typeface="Segoe UI Semilight" panose="020B0402040204020203" pitchFamily="34" charset="0"/>
              </a:rPr>
              <a:t>optimization</a:t>
            </a:r>
            <a:endParaRPr lang="ru-RU" sz="2800" dirty="0">
              <a:latin typeface="Segoe UI Semilight" panose="020B0402040204020203" pitchFamily="34" charset="0"/>
              <a:cs typeface="Segoe UI Semilight" panose="020B0402040204020203" pitchFamily="34" charset="0"/>
            </a:endParaRPr>
          </a:p>
        </p:txBody>
      </p:sp>
      <p:cxnSp>
        <p:nvCxnSpPr>
          <p:cNvPr id="14" name="Прямая со стрелкой 13"/>
          <p:cNvCxnSpPr/>
          <p:nvPr/>
        </p:nvCxnSpPr>
        <p:spPr>
          <a:xfrm>
            <a:off x="3671900" y="2258870"/>
            <a:ext cx="18000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7" name="Прямая со стрелкой 46"/>
          <p:cNvCxnSpPr/>
          <p:nvPr/>
        </p:nvCxnSpPr>
        <p:spPr>
          <a:xfrm>
            <a:off x="7143270" y="3169531"/>
            <a:ext cx="15660" cy="1080000"/>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53" name="Прямая со стрелкой 52"/>
          <p:cNvCxnSpPr/>
          <p:nvPr/>
        </p:nvCxnSpPr>
        <p:spPr>
          <a:xfrm flipH="1" flipV="1">
            <a:off x="3671900" y="5532731"/>
            <a:ext cx="1800000" cy="8537"/>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1" name="Rectangle 8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1" name="TextBox 50"/>
          <p:cNvSpPr txBox="1"/>
          <p:nvPr/>
        </p:nvSpPr>
        <p:spPr>
          <a:xfrm>
            <a:off x="284252" y="3818145"/>
            <a:ext cx="3229015" cy="430887"/>
          </a:xfrm>
          <a:prstGeom prst="rect">
            <a:avLst/>
          </a:prstGeom>
          <a:noFill/>
          <a:ln>
            <a:noFill/>
          </a:ln>
        </p:spPr>
        <p:txBody>
          <a:bodyPr wrap="square" rtlCol="0">
            <a:spAutoFit/>
          </a:bodyPr>
          <a:lstStyle/>
          <a:p>
            <a:pPr algn="ctr"/>
            <a:r>
              <a:rPr lang="en-US" sz="2200" dirty="0" smtClean="0">
                <a:latin typeface="Segoe UI Semilight" panose="020B0402040204020203" pitchFamily="34" charset="0"/>
                <a:cs typeface="Segoe UI Semilight" panose="020B0402040204020203" pitchFamily="34" charset="0"/>
              </a:rPr>
              <a:t>Comparison </a:t>
            </a:r>
            <a:r>
              <a:rPr lang="en-US" sz="2200" dirty="0">
                <a:latin typeface="Segoe UI Semilight" panose="020B0402040204020203" pitchFamily="34" charset="0"/>
                <a:cs typeface="Segoe UI Semilight" panose="020B0402040204020203" pitchFamily="34" charset="0"/>
              </a:rPr>
              <a:t>of results</a:t>
            </a:r>
            <a:endParaRPr lang="ru-RU" sz="2200" dirty="0">
              <a:latin typeface="Segoe UI Semilight" panose="020B0402040204020203" pitchFamily="34" charset="0"/>
              <a:cs typeface="Segoe UI Semilight" panose="020B0402040204020203" pitchFamily="34" charset="0"/>
            </a:endParaRPr>
          </a:p>
        </p:txBody>
      </p:sp>
      <mc:AlternateContent xmlns:mc="http://schemas.openxmlformats.org/markup-compatibility/2006" xmlns:a14="http://schemas.microsoft.com/office/drawing/2010/main">
        <mc:Choice Requires="a14">
          <p:sp>
            <p:nvSpPr>
              <p:cNvPr id="56" name="TextBox 55"/>
              <p:cNvSpPr txBox="1"/>
              <p:nvPr/>
            </p:nvSpPr>
            <p:spPr>
              <a:xfrm>
                <a:off x="456512" y="2607295"/>
                <a:ext cx="2806059" cy="461665"/>
              </a:xfrm>
              <a:prstGeom prst="rect">
                <a:avLst/>
              </a:prstGeom>
              <a:noFill/>
            </p:spPr>
            <p:txBody>
              <a:bodyPr wrap="square" rtlCol="0">
                <a:spAutoFit/>
              </a:bodyPr>
              <a:lstStyle/>
              <a:p>
                <a:r>
                  <a:rPr lang="en-US" sz="2400" dirty="0">
                    <a:latin typeface="Segoe UI Semilight" panose="020B0402040204020203" pitchFamily="34" charset="0"/>
                    <a:cs typeface="Segoe UI Semilight" panose="020B0402040204020203" pitchFamily="34" charset="0"/>
                  </a:rPr>
                  <a:t>4300</a:t>
                </a:r>
                <a14:m>
                  <m:oMath xmlns:m="http://schemas.openxmlformats.org/officeDocument/2006/math">
                    <m:r>
                      <a:rPr lang="ru-RU" sz="2400" i="1">
                        <a:latin typeface="Cambria Math"/>
                        <a:ea typeface="Cambria Math"/>
                        <a:cs typeface="Arial Unicode MS" pitchFamily="34" charset="-128"/>
                      </a:rPr>
                      <m:t>×</m:t>
                    </m:r>
                  </m:oMath>
                </a14:m>
                <a:r>
                  <a:rPr lang="en-US" sz="2400" dirty="0">
                    <a:latin typeface="Segoe UI Semilight" panose="020B0402040204020203" pitchFamily="34" charset="0"/>
                    <a:cs typeface="Segoe UI Semilight" panose="020B0402040204020203" pitchFamily="34" charset="0"/>
                  </a:rPr>
                  <a:t> 3500</a:t>
                </a:r>
                <a14:m>
                  <m:oMath xmlns:m="http://schemas.openxmlformats.org/officeDocument/2006/math">
                    <m:r>
                      <a:rPr lang="ru-RU" sz="2400" i="1">
                        <a:latin typeface="Cambria Math"/>
                        <a:ea typeface="Cambria Math"/>
                        <a:cs typeface="Arial Unicode MS" pitchFamily="34" charset="-128"/>
                      </a:rPr>
                      <m:t>×</m:t>
                    </m:r>
                  </m:oMath>
                </a14:m>
                <a:r>
                  <a:rPr lang="en-US" sz="2400" dirty="0">
                    <a:latin typeface="Segoe UI Semilight" panose="020B0402040204020203" pitchFamily="34" charset="0"/>
                    <a:cs typeface="Segoe UI Semilight" panose="020B0402040204020203" pitchFamily="34" charset="0"/>
                  </a:rPr>
                  <a:t>130 m</a:t>
                </a:r>
                <a:endParaRPr lang="ru-RU" sz="2400" baseline="30000" dirty="0">
                  <a:latin typeface="Segoe UI Semilight" panose="020B0402040204020203" pitchFamily="34" charset="0"/>
                  <a:cs typeface="Segoe UI Semilight" panose="020B0402040204020203"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456512" y="2607295"/>
                <a:ext cx="2806059" cy="461665"/>
              </a:xfrm>
              <a:prstGeom prst="rect">
                <a:avLst/>
              </a:prstGeom>
              <a:blipFill>
                <a:blip r:embed="rId4"/>
                <a:stretch>
                  <a:fillRect l="-3478" t="-9333" r="-1957" b="-32000"/>
                </a:stretch>
              </a:blipFill>
            </p:spPr>
            <p:txBody>
              <a:bodyPr/>
              <a:lstStyle/>
              <a:p>
                <a:r>
                  <a:rPr lang="ru-RU">
                    <a:noFill/>
                  </a:rPr>
                  <a:t> </a:t>
                </a:r>
              </a:p>
            </p:txBody>
          </p:sp>
        </mc:Fallback>
      </mc:AlternateContent>
      <p:cxnSp>
        <p:nvCxnSpPr>
          <p:cNvPr id="57" name="Прямая со стрелкой 56"/>
          <p:cNvCxnSpPr/>
          <p:nvPr/>
        </p:nvCxnSpPr>
        <p:spPr>
          <a:xfrm>
            <a:off x="1898760" y="3169531"/>
            <a:ext cx="15660" cy="540000"/>
          </a:xfrm>
          <a:prstGeom prst="straightConnector1">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29" name="Объект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37" y="1183488"/>
            <a:ext cx="2673343" cy="1413826"/>
          </a:xfrm>
          <a:prstGeom prst="rect">
            <a:avLst/>
          </a:prstGeom>
          <a:noFill/>
          <a:ln>
            <a:noFill/>
          </a:ln>
        </p:spPr>
      </p:pic>
      <p:sp>
        <p:nvSpPr>
          <p:cNvPr id="52" name="TextBox 51"/>
          <p:cNvSpPr txBox="1"/>
          <p:nvPr/>
        </p:nvSpPr>
        <p:spPr>
          <a:xfrm>
            <a:off x="3341640" y="1763815"/>
            <a:ext cx="2460520" cy="400110"/>
          </a:xfrm>
          <a:prstGeom prst="rect">
            <a:avLst/>
          </a:prstGeom>
          <a:noFill/>
          <a:ln>
            <a:noFill/>
          </a:ln>
        </p:spPr>
        <p:txBody>
          <a:bodyPr wrap="square" rtlCol="0">
            <a:spAutoFit/>
          </a:bodyPr>
          <a:lstStyle/>
          <a:p>
            <a:pPr algn="ctr"/>
            <a:r>
              <a:rPr lang="en-US" sz="2000" b="1" i="1" dirty="0" err="1" smtClean="0">
                <a:latin typeface="Times New Roman" panose="02020603050405020304" pitchFamily="18" charset="0"/>
                <a:cs typeface="Times New Roman" panose="02020603050405020304" pitchFamily="18" charset="0"/>
              </a:rPr>
              <a:t>k</a:t>
            </a:r>
            <a:r>
              <a:rPr lang="en-US" sz="2000" b="1" i="1" baseline="-25000" dirty="0" err="1" smtClean="0">
                <a:latin typeface="Times New Roman" panose="02020603050405020304" pitchFamily="18" charset="0"/>
                <a:cs typeface="Times New Roman" panose="02020603050405020304" pitchFamily="18" charset="0"/>
              </a:rPr>
              <a:t>eff</a:t>
            </a:r>
            <a:r>
              <a:rPr lang="ru-RU" sz="2000" dirty="0" smtClean="0">
                <a:latin typeface="Segoe UI Semilight" panose="020B0402040204020203" pitchFamily="34" charset="0"/>
                <a:cs typeface="Segoe UI Semilight" panose="020B0402040204020203" pitchFamily="34" charset="0"/>
              </a:rPr>
              <a:t>,</a:t>
            </a:r>
            <a:r>
              <a:rPr lang="en-US" sz="2000" dirty="0" smtClean="0">
                <a:latin typeface="Segoe UI Semilight" panose="020B0402040204020203" pitchFamily="34" charset="0"/>
                <a:cs typeface="Segoe UI Semilight" panose="020B0402040204020203" pitchFamily="34" charset="0"/>
              </a:rPr>
              <a:t> </a:t>
            </a:r>
            <a:r>
              <a:rPr lang="en-US" sz="2000" b="1" i="1" dirty="0" smtClean="0">
                <a:latin typeface="Times New Roman" panose="02020603050405020304" pitchFamily="18" charset="0"/>
                <a:cs typeface="Times New Roman" panose="02020603050405020304" pitchFamily="18" charset="0"/>
              </a:rPr>
              <a:t>n</a:t>
            </a:r>
            <a:r>
              <a:rPr lang="ru-RU" sz="2000" dirty="0" smtClean="0">
                <a:latin typeface="Segoe UI Semilight" panose="020B0402040204020203" pitchFamily="34" charset="0"/>
                <a:cs typeface="Segoe UI Semilight" panose="020B0402040204020203" pitchFamily="34" charset="0"/>
              </a:rPr>
              <a:t>,</a:t>
            </a:r>
            <a:r>
              <a:rPr lang="en-US" sz="2000" dirty="0" smtClean="0">
                <a:latin typeface="Segoe UI Semilight" panose="020B0402040204020203" pitchFamily="34" charset="0"/>
                <a:cs typeface="Segoe UI Semilight" panose="020B0402040204020203" pitchFamily="34" charset="0"/>
              </a:rPr>
              <a:t> </a:t>
            </a:r>
            <a:r>
              <a:rPr lang="en-US" sz="2000" b="1" i="1" dirty="0" smtClean="0">
                <a:latin typeface="Times New Roman" panose="02020603050405020304" pitchFamily="18" charset="0"/>
                <a:cs typeface="Times New Roman" panose="02020603050405020304" pitchFamily="18" charset="0"/>
                <a:sym typeface="Symbol" panose="05050102010706020507" pitchFamily="18" charset="2"/>
              </a:rPr>
              <a:t>H</a:t>
            </a:r>
            <a:endParaRPr lang="ru-RU" sz="2000" baseline="-25000" dirty="0">
              <a:latin typeface="Segoe UI Semilight" panose="020B0402040204020203" pitchFamily="34" charset="0"/>
              <a:cs typeface="Segoe UI Semilight" panose="020B0402040204020203" pitchFamily="34" charset="0"/>
            </a:endParaRPr>
          </a:p>
        </p:txBody>
      </p:sp>
      <p:sp>
        <p:nvSpPr>
          <p:cNvPr id="66" name="TextBox 65"/>
          <p:cNvSpPr txBox="1"/>
          <p:nvPr/>
        </p:nvSpPr>
        <p:spPr>
          <a:xfrm>
            <a:off x="5697126" y="2607295"/>
            <a:ext cx="2880320" cy="461665"/>
          </a:xfrm>
          <a:prstGeom prst="rect">
            <a:avLst/>
          </a:prstGeom>
          <a:noFill/>
        </p:spPr>
        <p:txBody>
          <a:bodyPr wrap="square" rtlCol="0">
            <a:spAutoFit/>
          </a:bodyPr>
          <a:lstStyle/>
          <a:p>
            <a:r>
              <a:rPr lang="ru-RU" sz="2400" dirty="0" smtClean="0">
                <a:latin typeface="Segoe UI Semilight" panose="020B0402040204020203" pitchFamily="34" charset="0"/>
                <a:cs typeface="Segoe UI Semilight" panose="020B0402040204020203" pitchFamily="34" charset="0"/>
              </a:rPr>
              <a:t>4300</a:t>
            </a:r>
            <a:r>
              <a:rPr lang="en-US" sz="2400" dirty="0" smtClean="0">
                <a:latin typeface="Segoe UI Semilight" panose="020B0402040204020203" pitchFamily="34" charset="0"/>
                <a:cs typeface="Segoe UI Semilight" panose="020B0402040204020203" pitchFamily="34" charset="0"/>
              </a:rPr>
              <a:t>m</a:t>
            </a:r>
            <a:r>
              <a:rPr lang="ru-RU" sz="2400" dirty="0" smtClean="0">
                <a:latin typeface="Segoe UI Semilight" panose="020B0402040204020203" pitchFamily="34" charset="0"/>
                <a:cs typeface="Segoe UI Semilight" panose="020B0402040204020203" pitchFamily="34" charset="0"/>
              </a:rPr>
              <a:t>×25</a:t>
            </a:r>
            <a:r>
              <a:rPr lang="en-US" sz="2400" dirty="0" smtClean="0">
                <a:latin typeface="Segoe UI Semilight" panose="020B0402040204020203" pitchFamily="34" charset="0"/>
                <a:cs typeface="Segoe UI Semilight" panose="020B0402040204020203" pitchFamily="34" charset="0"/>
              </a:rPr>
              <a:t>m</a:t>
            </a:r>
            <a:r>
              <a:rPr lang="ru-RU" sz="2400" dirty="0" smtClean="0">
                <a:latin typeface="Segoe UI Semilight" panose="020B0402040204020203" pitchFamily="34" charset="0"/>
                <a:cs typeface="Segoe UI Semilight" panose="020B0402040204020203" pitchFamily="34" charset="0"/>
              </a:rPr>
              <a:t>×0,5</a:t>
            </a:r>
            <a:r>
              <a:rPr lang="en-US" sz="2400" dirty="0" smtClean="0">
                <a:latin typeface="Segoe UI Semilight" panose="020B0402040204020203" pitchFamily="34" charset="0"/>
                <a:cs typeface="Segoe UI Semilight" panose="020B0402040204020203" pitchFamily="34" charset="0"/>
              </a:rPr>
              <a:t> m</a:t>
            </a:r>
            <a:endParaRPr lang="ru-RU" sz="2400" baseline="30000" dirty="0">
              <a:latin typeface="Segoe UI Semilight" panose="020B0402040204020203" pitchFamily="34" charset="0"/>
              <a:cs typeface="Segoe UI Semilight" panose="020B0402040204020203" pitchFamily="34" charset="0"/>
            </a:endParaRPr>
          </a:p>
        </p:txBody>
      </p:sp>
      <p:sp>
        <p:nvSpPr>
          <p:cNvPr id="20" name="Прямоугольник 19"/>
          <p:cNvSpPr/>
          <p:nvPr/>
        </p:nvSpPr>
        <p:spPr>
          <a:xfrm rot="19606702">
            <a:off x="2362141" y="1922850"/>
            <a:ext cx="367408" cy="584775"/>
          </a:xfrm>
          <a:prstGeom prst="rect">
            <a:avLst/>
          </a:prstGeom>
        </p:spPr>
        <p:txBody>
          <a:bodyPr wrap="none">
            <a:spAutoFit/>
          </a:bodyPr>
          <a:lstStyle/>
          <a:p>
            <a:r>
              <a:rPr lang="en-US" sz="3200" i="1" dirty="0">
                <a:ln>
                  <a:solidFill>
                    <a:schemeClr val="tx1"/>
                  </a:solidFill>
                </a:ln>
                <a:solidFill>
                  <a:srgbClr val="FF0000"/>
                </a:solidFill>
                <a:latin typeface="Times New Roman" panose="02020603050405020304" pitchFamily="18" charset="0"/>
                <a:cs typeface="Times New Roman" panose="02020603050405020304" pitchFamily="18" charset="0"/>
              </a:rPr>
              <a:t>v</a:t>
            </a:r>
            <a:endParaRPr lang="ru-RU" sz="3200" i="1" dirty="0">
              <a:ln>
                <a:solidFill>
                  <a:schemeClr val="tx1"/>
                </a:solidFill>
              </a:ln>
              <a:solidFill>
                <a:srgbClr val="FF0000"/>
              </a:solidFill>
              <a:latin typeface="Times New Roman" panose="02020603050405020304" pitchFamily="18" charset="0"/>
              <a:cs typeface="Times New Roman" panose="02020603050405020304" pitchFamily="18" charset="0"/>
            </a:endParaRPr>
          </a:p>
        </p:txBody>
      </p:sp>
      <p:cxnSp>
        <p:nvCxnSpPr>
          <p:cNvPr id="21" name="Прямая со стрелкой 20"/>
          <p:cNvCxnSpPr/>
          <p:nvPr/>
        </p:nvCxnSpPr>
        <p:spPr>
          <a:xfrm flipV="1">
            <a:off x="2186735" y="2133695"/>
            <a:ext cx="931520" cy="48521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2" name="Прямоугольник 21"/>
          <p:cNvSpPr/>
          <p:nvPr/>
        </p:nvSpPr>
        <p:spPr>
          <a:xfrm>
            <a:off x="6992940" y="1869366"/>
            <a:ext cx="367408" cy="584775"/>
          </a:xfrm>
          <a:prstGeom prst="rect">
            <a:avLst/>
          </a:prstGeom>
        </p:spPr>
        <p:txBody>
          <a:bodyPr wrap="square">
            <a:spAutoFit/>
          </a:bodyPr>
          <a:lstStyle/>
          <a:p>
            <a:r>
              <a:rPr lang="en-US" sz="3200" i="1" dirty="0">
                <a:ln>
                  <a:solidFill>
                    <a:schemeClr val="tx1"/>
                  </a:solidFill>
                </a:ln>
                <a:solidFill>
                  <a:srgbClr val="FF0000"/>
                </a:solidFill>
                <a:latin typeface="Times New Roman" panose="02020603050405020304" pitchFamily="18" charset="0"/>
                <a:cs typeface="Times New Roman" panose="02020603050405020304" pitchFamily="18" charset="0"/>
              </a:rPr>
              <a:t>v</a:t>
            </a:r>
            <a:endParaRPr lang="ru-RU" sz="3200" i="1" dirty="0">
              <a:ln>
                <a:solidFill>
                  <a:schemeClr val="tx1"/>
                </a:solidFill>
              </a:ln>
              <a:solidFill>
                <a:srgbClr val="FF0000"/>
              </a:solidFill>
              <a:latin typeface="Times New Roman" panose="02020603050405020304" pitchFamily="18" charset="0"/>
              <a:cs typeface="Times New Roman" panose="02020603050405020304" pitchFamily="18" charset="0"/>
            </a:endParaRPr>
          </a:p>
        </p:txBody>
      </p:sp>
      <p:cxnSp>
        <p:nvCxnSpPr>
          <p:cNvPr id="23" name="Прямая со стрелкой 22"/>
          <p:cNvCxnSpPr/>
          <p:nvPr/>
        </p:nvCxnSpPr>
        <p:spPr>
          <a:xfrm flipV="1">
            <a:off x="6704092" y="2364959"/>
            <a:ext cx="945105" cy="292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25" name="Группа 24"/>
          <p:cNvGrpSpPr/>
          <p:nvPr/>
        </p:nvGrpSpPr>
        <p:grpSpPr>
          <a:xfrm>
            <a:off x="5877617" y="1538790"/>
            <a:ext cx="2582395" cy="456324"/>
            <a:chOff x="686746" y="2952444"/>
            <a:chExt cx="2582395" cy="456323"/>
          </a:xfrm>
        </p:grpSpPr>
        <p:sp>
          <p:nvSpPr>
            <p:cNvPr id="26" name="Куб 25"/>
            <p:cNvSpPr/>
            <p:nvPr/>
          </p:nvSpPr>
          <p:spPr>
            <a:xfrm>
              <a:off x="686746" y="2955137"/>
              <a:ext cx="2582395" cy="453630"/>
            </a:xfrm>
            <a:prstGeom prst="cube">
              <a:avLst>
                <a:gd name="adj" fmla="val 5675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единительная линия 26"/>
            <p:cNvCxnSpPr/>
            <p:nvPr/>
          </p:nvCxnSpPr>
          <p:spPr>
            <a:xfrm flipV="1">
              <a:off x="1237567" y="3211524"/>
              <a:ext cx="526" cy="1936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1248328" y="2952444"/>
              <a:ext cx="245035" cy="251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1822632" y="3211524"/>
              <a:ext cx="526" cy="1936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1833393" y="2952444"/>
              <a:ext cx="245035" cy="251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V="1">
              <a:off x="2421931" y="3213429"/>
              <a:ext cx="526" cy="1936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V="1">
              <a:off x="2432692" y="2954349"/>
              <a:ext cx="245035" cy="251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6324657" y="779862"/>
            <a:ext cx="1755195" cy="461665"/>
          </a:xfrm>
          <a:prstGeom prst="rect">
            <a:avLst/>
          </a:prstGeom>
          <a:noFill/>
        </p:spPr>
        <p:txBody>
          <a:bodyPr wrap="square" rtlCol="0">
            <a:spAutoFit/>
          </a:bodyPr>
          <a:lstStyle/>
          <a:p>
            <a:r>
              <a:rPr lang="ru-RU" sz="2400" dirty="0" smtClean="0">
                <a:latin typeface="Segoe UI Semilight" panose="020B0402040204020203" pitchFamily="34" charset="0"/>
                <a:cs typeface="Segoe UI Semilight" panose="020B0402040204020203" pitchFamily="34" charset="0"/>
              </a:rPr>
              <a:t>1-</a:t>
            </a:r>
            <a:r>
              <a:rPr lang="en-US" sz="2400" dirty="0" smtClean="0">
                <a:latin typeface="Segoe UI Semilight" panose="020B0402040204020203" pitchFamily="34" charset="0"/>
                <a:cs typeface="Segoe UI Semilight" panose="020B0402040204020203" pitchFamily="34" charset="0"/>
              </a:rPr>
              <a:t>D model</a:t>
            </a:r>
            <a:endParaRPr lang="ru-RU" sz="2400" dirty="0">
              <a:latin typeface="Segoe UI Semilight" panose="020B0402040204020203" pitchFamily="34" charset="0"/>
              <a:cs typeface="Segoe UI Semilight" panose="020B0402040204020203" pitchFamily="34" charset="0"/>
            </a:endParaRPr>
          </a:p>
        </p:txBody>
      </p:sp>
      <p:sp>
        <p:nvSpPr>
          <p:cNvPr id="38" name="TextBox 37"/>
          <p:cNvSpPr txBox="1"/>
          <p:nvPr/>
        </p:nvSpPr>
        <p:spPr>
          <a:xfrm>
            <a:off x="945751" y="773705"/>
            <a:ext cx="1906015" cy="461665"/>
          </a:xfrm>
          <a:prstGeom prst="rect">
            <a:avLst/>
          </a:prstGeom>
          <a:noFill/>
          <a:ln>
            <a:noFill/>
          </a:ln>
        </p:spPr>
        <p:txBody>
          <a:bodyPr wrap="square" rtlCol="0">
            <a:spAutoFit/>
          </a:bodyPr>
          <a:lstStyle/>
          <a:p>
            <a:r>
              <a:rPr lang="ru-RU" sz="2400" dirty="0" smtClean="0">
                <a:latin typeface="Segoe UI Semilight" panose="020B0402040204020203" pitchFamily="34" charset="0"/>
                <a:cs typeface="Segoe UI Semilight" panose="020B0402040204020203" pitchFamily="34" charset="0"/>
              </a:rPr>
              <a:t>3-</a:t>
            </a:r>
            <a:r>
              <a:rPr lang="en-US" sz="2400" dirty="0" smtClean="0">
                <a:latin typeface="Segoe UI Semilight" panose="020B0402040204020203" pitchFamily="34" charset="0"/>
                <a:cs typeface="Segoe UI Semilight" panose="020B0402040204020203" pitchFamily="34" charset="0"/>
              </a:rPr>
              <a:t>D model</a:t>
            </a:r>
            <a:endParaRPr lang="ru-RU" sz="2400" dirty="0">
              <a:latin typeface="Segoe UI Semilight" panose="020B0402040204020203" pitchFamily="34" charset="0"/>
              <a:cs typeface="Segoe UI Semilight" panose="020B0402040204020203" pitchFamily="34" charset="0"/>
            </a:endParaRPr>
          </a:p>
        </p:txBody>
      </p:sp>
      <p:sp>
        <p:nvSpPr>
          <p:cNvPr id="36" name="TextBox 35"/>
          <p:cNvSpPr txBox="1"/>
          <p:nvPr/>
        </p:nvSpPr>
        <p:spPr>
          <a:xfrm>
            <a:off x="1678967" y="6581001"/>
            <a:ext cx="1213617" cy="276999"/>
          </a:xfrm>
          <a:prstGeom prst="rect">
            <a:avLst/>
          </a:prstGeom>
          <a:solidFill>
            <a:schemeClr val="bg1"/>
          </a:solidFill>
          <a:ln>
            <a:no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Time, [years]</a:t>
            </a:r>
            <a:endParaRPr lang="ru-RU" sz="1200" dirty="0">
              <a:latin typeface="Arial" panose="020B0604020202020204" pitchFamily="34" charset="0"/>
              <a:cs typeface="Arial" panose="020B0604020202020204" pitchFamily="34" charset="0"/>
            </a:endParaRPr>
          </a:p>
        </p:txBody>
      </p:sp>
      <p:sp>
        <p:nvSpPr>
          <p:cNvPr id="37" name="TextBox 36"/>
          <p:cNvSpPr txBox="1"/>
          <p:nvPr/>
        </p:nvSpPr>
        <p:spPr>
          <a:xfrm>
            <a:off x="2545845" y="4247005"/>
            <a:ext cx="843597" cy="461665"/>
          </a:xfrm>
          <a:prstGeom prst="rect">
            <a:avLst/>
          </a:prstGeom>
          <a:solidFill>
            <a:schemeClr val="bg1"/>
          </a:solidFill>
          <a:ln>
            <a:noFill/>
          </a:ln>
        </p:spPr>
        <p:txBody>
          <a:bodyPr wrap="square" rtlCol="0">
            <a:spAutoFit/>
          </a:bodyPr>
          <a:lstStyle/>
          <a:p>
            <a:r>
              <a:rPr lang="en-US" sz="1200" dirty="0" smtClean="0">
                <a:latin typeface="Arial" panose="020B0604020202020204" pitchFamily="34" charset="0"/>
                <a:cs typeface="Arial" panose="020B0604020202020204" pitchFamily="34" charset="0"/>
              </a:rPr>
              <a:t>3D model</a:t>
            </a:r>
          </a:p>
          <a:p>
            <a:r>
              <a:rPr lang="en-US" sz="1200" dirty="0" smtClean="0">
                <a:latin typeface="Arial" panose="020B0604020202020204" pitchFamily="34" charset="0"/>
                <a:cs typeface="Arial" panose="020B0604020202020204" pitchFamily="34" charset="0"/>
              </a:rPr>
              <a:t>1D model</a:t>
            </a:r>
            <a:endParaRPr lang="ru-RU" sz="1200" dirty="0">
              <a:latin typeface="Arial" panose="020B0604020202020204" pitchFamily="34" charset="0"/>
              <a:cs typeface="Arial" panose="020B0604020202020204" pitchFamily="34" charset="0"/>
            </a:endParaRPr>
          </a:p>
        </p:txBody>
      </p:sp>
      <p:sp>
        <p:nvSpPr>
          <p:cNvPr id="39" name="TextBox 38"/>
          <p:cNvSpPr txBox="1"/>
          <p:nvPr/>
        </p:nvSpPr>
        <p:spPr>
          <a:xfrm rot="16200000">
            <a:off x="2514566" y="5076738"/>
            <a:ext cx="843597" cy="276999"/>
          </a:xfrm>
          <a:prstGeom prst="rect">
            <a:avLst/>
          </a:prstGeom>
          <a:solidFill>
            <a:schemeClr val="bg1"/>
          </a:solidFill>
          <a:ln>
            <a:noFill/>
          </a:ln>
        </p:spPr>
        <p:txBody>
          <a:bodyPr wrap="square" rtlCol="0">
            <a:spAutoFit/>
          </a:bodyPr>
          <a:lstStyle/>
          <a:p>
            <a:endParaRPr lang="ru-RU" sz="1200" dirty="0">
              <a:latin typeface="Arial" panose="020B0604020202020204" pitchFamily="34" charset="0"/>
              <a:cs typeface="Arial" panose="020B0604020202020204" pitchFamily="34" charset="0"/>
            </a:endParaRPr>
          </a:p>
        </p:txBody>
      </p:sp>
      <p:sp>
        <p:nvSpPr>
          <p:cNvPr id="40" name="TextBox 39"/>
          <p:cNvSpPr txBox="1"/>
          <p:nvPr/>
        </p:nvSpPr>
        <p:spPr>
          <a:xfrm rot="16200000">
            <a:off x="-339098" y="4984404"/>
            <a:ext cx="1708365" cy="461665"/>
          </a:xfrm>
          <a:prstGeom prst="rect">
            <a:avLst/>
          </a:prstGeom>
          <a:solidFill>
            <a:schemeClr val="bg1"/>
          </a:solidFill>
          <a:ln>
            <a:no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Arrival times distribution </a:t>
            </a:r>
            <a:r>
              <a:rPr lang="en-US" sz="1200" i="1" dirty="0" err="1" smtClean="0">
                <a:latin typeface="Times New Roman" panose="02020603050405020304" pitchFamily="18" charset="0"/>
                <a:cs typeface="Times New Roman" panose="02020603050405020304" pitchFamily="18" charset="0"/>
              </a:rPr>
              <a:t>f</a:t>
            </a:r>
            <a:r>
              <a:rPr lang="en-US" sz="1200" i="1" baseline="-25000" dirty="0" err="1" smtClean="0">
                <a:latin typeface="Times New Roman" panose="02020603050405020304" pitchFamily="18" charset="0"/>
                <a:cs typeface="Times New Roman" panose="02020603050405020304" pitchFamily="18" charset="0"/>
              </a:rPr>
              <a:t>t</a:t>
            </a:r>
            <a:r>
              <a:rPr lang="en-US" sz="1200" i="1"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a:t>
            </a:r>
            <a:r>
              <a:rPr lang="en-US" sz="1200" i="1" dirty="0" smtClean="0">
                <a:latin typeface="Times New Roman" panose="02020603050405020304" pitchFamily="18" charset="0"/>
                <a:cs typeface="Times New Roman" panose="02020603050405020304" pitchFamily="18" charset="0"/>
              </a:rPr>
              <a:t>t</a:t>
            </a:r>
            <a:r>
              <a:rPr lang="en-US" sz="1200" dirty="0" smtClean="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L</a:t>
            </a:r>
            <a:r>
              <a:rPr lang="en-US" sz="1200" dirty="0" smtClean="0">
                <a:latin typeface="Times New Roman" panose="02020603050405020304" pitchFamily="18" charset="0"/>
                <a:cs typeface="Times New Roman" panose="02020603050405020304" pitchFamily="18" charset="0"/>
              </a:rPr>
              <a:t>)</a:t>
            </a:r>
            <a:r>
              <a:rPr lang="en-US" sz="1200" dirty="0" smtClean="0">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678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1135686900"/>
              </p:ext>
            </p:extLst>
          </p:nvPr>
        </p:nvGraphicFramePr>
        <p:xfrm>
          <a:off x="88797" y="5499230"/>
          <a:ext cx="8955995" cy="1242367"/>
        </p:xfrm>
        <a:graphic>
          <a:graphicData uri="http://schemas.openxmlformats.org/drawingml/2006/table">
            <a:tbl>
              <a:tblPr firstRow="1" firstCol="1" bandRow="1">
                <a:tableStyleId>{5C22544A-7EE6-4342-B048-85BDC9FD1C3A}</a:tableStyleId>
              </a:tblPr>
              <a:tblGrid>
                <a:gridCol w="1305145">
                  <a:extLst>
                    <a:ext uri="{9D8B030D-6E8A-4147-A177-3AD203B41FA5}">
                      <a16:colId xmlns:a16="http://schemas.microsoft.com/office/drawing/2014/main" val="2915824596"/>
                    </a:ext>
                  </a:extLst>
                </a:gridCol>
                <a:gridCol w="1767767">
                  <a:extLst>
                    <a:ext uri="{9D8B030D-6E8A-4147-A177-3AD203B41FA5}">
                      <a16:colId xmlns:a16="http://schemas.microsoft.com/office/drawing/2014/main" val="3840321013"/>
                    </a:ext>
                  </a:extLst>
                </a:gridCol>
                <a:gridCol w="2060094">
                  <a:extLst>
                    <a:ext uri="{9D8B030D-6E8A-4147-A177-3AD203B41FA5}">
                      <a16:colId xmlns:a16="http://schemas.microsoft.com/office/drawing/2014/main" val="2871634329"/>
                    </a:ext>
                  </a:extLst>
                </a:gridCol>
                <a:gridCol w="1752759">
                  <a:extLst>
                    <a:ext uri="{9D8B030D-6E8A-4147-A177-3AD203B41FA5}">
                      <a16:colId xmlns:a16="http://schemas.microsoft.com/office/drawing/2014/main" val="3379635523"/>
                    </a:ext>
                  </a:extLst>
                </a:gridCol>
                <a:gridCol w="2070230">
                  <a:extLst>
                    <a:ext uri="{9D8B030D-6E8A-4147-A177-3AD203B41FA5}">
                      <a16:colId xmlns:a16="http://schemas.microsoft.com/office/drawing/2014/main" val="1685724876"/>
                    </a:ext>
                  </a:extLst>
                </a:gridCol>
              </a:tblGrid>
              <a:tr h="510847">
                <a:tc>
                  <a:txBody>
                    <a:bodyPr/>
                    <a:lstStyle/>
                    <a:p>
                      <a:pPr algn="ctr">
                        <a:spcAft>
                          <a:spcPts val="0"/>
                        </a:spcAft>
                      </a:pP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Parameter</a:t>
                      </a:r>
                      <a:r>
                        <a:rPr lang="en-US" sz="1600" b="0" baseline="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set</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600" b="0" dirty="0" err="1"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Chanels</a:t>
                      </a:r>
                      <a:r>
                        <a:rPr lang="en-US" sz="1600" b="0" baseline="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porosity</a:t>
                      </a: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en-US" sz="1600" b="1" i="1" dirty="0">
                          <a:solidFill>
                            <a:schemeClr val="tx1"/>
                          </a:solidFill>
                          <a:effectLst/>
                          <a:latin typeface="Times New Roman" panose="02020603050405020304" pitchFamily="18" charset="0"/>
                          <a:ea typeface="Segoe UI Symbol" panose="020B0502040204020203" pitchFamily="34" charset="0"/>
                          <a:cs typeface="Times New Roman" panose="02020603050405020304" pitchFamily="18" charset="0"/>
                        </a:rPr>
                        <a:t>n</a:t>
                      </a:r>
                      <a:r>
                        <a:rPr lang="en-US" sz="1600" b="1" baseline="30000" dirty="0">
                          <a:solidFill>
                            <a:schemeClr val="tx1"/>
                          </a:solidFill>
                          <a:effectLst/>
                          <a:latin typeface="Times New Roman" panose="02020603050405020304" pitchFamily="18" charset="0"/>
                          <a:ea typeface="Segoe UI Symbol" panose="020B0502040204020203" pitchFamily="34" charset="0"/>
                          <a:cs typeface="Times New Roman" panose="02020603050405020304" pitchFamily="18" charset="0"/>
                        </a:rPr>
                        <a:t>0</a:t>
                      </a:r>
                      <a:r>
                        <a:rPr lang="en-US"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Blocks</a:t>
                      </a:r>
                      <a:r>
                        <a:rPr lang="en-US" sz="1600" b="0" baseline="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porosity</a:t>
                      </a: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en-US" sz="1600" b="1" i="1" dirty="0">
                          <a:solidFill>
                            <a:schemeClr val="tx1"/>
                          </a:solidFill>
                          <a:effectLst/>
                          <a:latin typeface="Times New Roman" panose="02020603050405020304" pitchFamily="18" charset="0"/>
                          <a:ea typeface="Segoe UI Symbol" panose="020B0502040204020203" pitchFamily="34" charset="0"/>
                          <a:cs typeface="Times New Roman" panose="02020603050405020304" pitchFamily="18" charset="0"/>
                        </a:rPr>
                        <a:t>n</a:t>
                      </a:r>
                      <a:r>
                        <a:rPr lang="en-US" sz="1600" b="1" baseline="30000" dirty="0">
                          <a:solidFill>
                            <a:schemeClr val="tx1"/>
                          </a:solidFill>
                          <a:effectLst/>
                          <a:latin typeface="Times New Roman" panose="02020603050405020304" pitchFamily="18" charset="0"/>
                          <a:ea typeface="Segoe UI Symbol" panose="020B0502040204020203" pitchFamily="34" charset="0"/>
                          <a:cs typeface="Times New Roman" panose="02020603050405020304" pitchFamily="18" charset="0"/>
                        </a:rPr>
                        <a:t>*</a:t>
                      </a:r>
                      <a:r>
                        <a:rPr lang="en-US"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Dispersion</a:t>
                      </a: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en-US" sz="1600" b="1" i="1" dirty="0">
                          <a:solidFill>
                            <a:schemeClr val="tx1"/>
                          </a:solidFill>
                          <a:effectLst/>
                          <a:latin typeface="Times New Roman" panose="02020603050405020304" pitchFamily="18" charset="0"/>
                          <a:ea typeface="Segoe UI Symbol" panose="020B0502040204020203" pitchFamily="34" charset="0"/>
                          <a:cs typeface="Times New Roman" panose="02020603050405020304" pitchFamily="18" charset="0"/>
                        </a:rPr>
                        <a:t>D</a:t>
                      </a:r>
                      <a:r>
                        <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[m</a:t>
                      </a:r>
                      <a:r>
                        <a:rPr lang="ru-RU" sz="1600" b="0" baseline="3000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2</a:t>
                      </a: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a:t>
                      </a: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day]</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Mass</a:t>
                      </a:r>
                      <a:r>
                        <a:rPr lang="en-US" sz="1600" b="0" baseline="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transfer coefficient</a:t>
                      </a: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ru-RU" sz="1600" b="1" i="1" dirty="0">
                          <a:solidFill>
                            <a:schemeClr val="tx1"/>
                          </a:solidFill>
                          <a:effectLst/>
                          <a:latin typeface="Times New Roman" panose="02020603050405020304" pitchFamily="18" charset="0"/>
                          <a:ea typeface="Segoe UI Symbol" panose="020B0502040204020203" pitchFamily="34" charset="0"/>
                          <a:cs typeface="Times New Roman" panose="02020603050405020304" pitchFamily="18" charset="0"/>
                          <a:sym typeface="Symbol" panose="05050102010706020507" pitchFamily="18" charset="2"/>
                        </a:rPr>
                        <a:t></a:t>
                      </a:r>
                      <a:r>
                        <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 </a:t>
                      </a: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[day</a:t>
                      </a:r>
                      <a:r>
                        <a:rPr lang="ru-RU" sz="1600" b="0" baseline="3000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-1</a:t>
                      </a:r>
                      <a:r>
                        <a:rPr lang="en-US" sz="1600" b="0" baseline="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a:t>
                      </a:r>
                      <a:endParaRPr lang="ru-RU" sz="1600" b="0" baseline="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6015443"/>
                  </a:ext>
                </a:extLst>
              </a:tr>
              <a:tr h="240187">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1</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0,12</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0,06</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0,43</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9,68×10</a:t>
                      </a:r>
                      <a:r>
                        <a:rPr lang="ru-RU" sz="1600" b="0" baseline="3000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-8</a:t>
                      </a:r>
                      <a:endParaRPr lang="ru-RU" sz="1600" b="0" baseline="3000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74836"/>
                  </a:ext>
                </a:extLst>
              </a:tr>
              <a:tr h="240187">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2</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0,14</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0,06</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0,84</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5,77×10</a:t>
                      </a:r>
                      <a:r>
                        <a:rPr lang="ru-RU" sz="1600" b="0" baseline="3000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-8</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015425"/>
                  </a:ext>
                </a:extLst>
              </a:tr>
              <a:tr h="240187">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3</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0,13</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0,06</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0,7</a:t>
                      </a:r>
                      <a:r>
                        <a:rPr lang="en-US"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0</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spcAft>
                          <a:spcPts val="0"/>
                        </a:spcAft>
                      </a:pPr>
                      <a:r>
                        <a:rPr lang="ru-RU" sz="1600" b="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6,42×10</a:t>
                      </a:r>
                      <a:r>
                        <a:rPr lang="ru-RU" sz="1600" b="0" baseline="30000" dirty="0" smtClean="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rPr>
                        <a:t>-8</a:t>
                      </a:r>
                      <a:endParaRPr lang="ru-RU" sz="1600" b="0" dirty="0">
                        <a:solidFill>
                          <a:schemeClr val="tx1"/>
                        </a:solidFill>
                        <a:effectLst/>
                        <a:latin typeface="Segoe UI Semilight" panose="020B0402040204020203" pitchFamily="34" charset="0"/>
                        <a:ea typeface="Segoe UI Symbol" panose="020B0502040204020203" pitchFamily="34" charset="0"/>
                        <a:cs typeface="Segoe UI Semilight" panose="020B04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2525843"/>
                  </a:ext>
                </a:extLst>
              </a:tr>
            </a:tbl>
          </a:graphicData>
        </a:graphic>
      </p:graphicFrame>
      <p:sp>
        <p:nvSpPr>
          <p:cNvPr id="10" name="Заголовок 1"/>
          <p:cNvSpPr>
            <a:spLocks noGrp="1"/>
          </p:cNvSpPr>
          <p:nvPr>
            <p:ph type="title"/>
          </p:nvPr>
        </p:nvSpPr>
        <p:spPr>
          <a:xfrm>
            <a:off x="0" y="98629"/>
            <a:ext cx="9144000" cy="621851"/>
          </a:xfrm>
        </p:spPr>
        <p:txBody>
          <a:bodyPr>
            <a:noAutofit/>
          </a:bodyPr>
          <a:lstStyle/>
          <a:p>
            <a:r>
              <a:rPr lang="en-US" sz="2800" dirty="0">
                <a:latin typeface="Segoe UI Semilight" panose="020B0402040204020203" pitchFamily="34" charset="0"/>
                <a:cs typeface="Segoe UI Semilight" panose="020B0402040204020203" pitchFamily="34" charset="0"/>
              </a:rPr>
              <a:t>Estimated parameters for long-term forecasting at </a:t>
            </a:r>
            <a:r>
              <a:rPr lang="en-US" sz="2800" dirty="0" smtClean="0">
                <a:latin typeface="Segoe UI Semilight" panose="020B0402040204020203" pitchFamily="34" charset="0"/>
                <a:cs typeface="Segoe UI Semilight" panose="020B0402040204020203" pitchFamily="34" charset="0"/>
              </a:rPr>
              <a:t>SC</a:t>
            </a:r>
            <a:r>
              <a:rPr lang="ru-RU" sz="2800" dirty="0" smtClean="0">
                <a:latin typeface="Segoe UI Semilight" panose="020B0402040204020203" pitchFamily="34" charset="0"/>
                <a:cs typeface="Segoe UI Semilight" panose="020B0402040204020203" pitchFamily="34" charset="0"/>
              </a:rPr>
              <a:t>С</a:t>
            </a:r>
            <a:endParaRPr lang="en-US" sz="2800" dirty="0">
              <a:latin typeface="Segoe UI Semilight" panose="020B0402040204020203" pitchFamily="34" charset="0"/>
              <a:cs typeface="Segoe UI Semilight" panose="020B0402040204020203" pitchFamily="34" charset="0"/>
            </a:endParaRPr>
          </a:p>
        </p:txBody>
      </p:sp>
      <p:sp>
        <p:nvSpPr>
          <p:cNvPr id="11" name="TextBox 10"/>
          <p:cNvSpPr txBox="1"/>
          <p:nvPr/>
        </p:nvSpPr>
        <p:spPr>
          <a:xfrm>
            <a:off x="5085565" y="991409"/>
            <a:ext cx="3806915" cy="646331"/>
          </a:xfrm>
          <a:prstGeom prst="rect">
            <a:avLst/>
          </a:prstGeom>
          <a:noFill/>
        </p:spPr>
        <p:txBody>
          <a:bodyPr wrap="square" rtlCol="0">
            <a:spAutoFit/>
          </a:bodyPr>
          <a:lstStyle/>
          <a:p>
            <a:pPr algn="ctr"/>
            <a:r>
              <a:rPr lang="en-US" dirty="0">
                <a:latin typeface="Segoe UI Semilight" panose="020B0402040204020203" pitchFamily="34" charset="0"/>
                <a:cs typeface="Segoe UI Semilight" panose="020B0402040204020203" pitchFamily="34" charset="0"/>
              </a:rPr>
              <a:t>Selected parameter sets for dual domain model</a:t>
            </a:r>
            <a:endParaRPr lang="ru-RU" dirty="0">
              <a:latin typeface="Segoe UI Semilight" panose="020B0402040204020203" pitchFamily="34" charset="0"/>
              <a:cs typeface="Segoe UI Semilight" panose="020B0402040204020203" pitchFamily="34" charset="0"/>
            </a:endParaRPr>
          </a:p>
        </p:txBody>
      </p:sp>
      <p:sp>
        <p:nvSpPr>
          <p:cNvPr id="12" name="TextBox 11"/>
          <p:cNvSpPr txBox="1"/>
          <p:nvPr/>
        </p:nvSpPr>
        <p:spPr>
          <a:xfrm>
            <a:off x="71500" y="868299"/>
            <a:ext cx="5065253" cy="923330"/>
          </a:xfrm>
          <a:prstGeom prst="rect">
            <a:avLst/>
          </a:prstGeom>
          <a:noFill/>
        </p:spPr>
        <p:txBody>
          <a:bodyPr wrap="square" rtlCol="0">
            <a:spAutoFit/>
          </a:bodyPr>
          <a:lstStyle/>
          <a:p>
            <a:pPr algn="ctr"/>
            <a:r>
              <a:rPr lang="ru-RU" sz="1600" dirty="0" smtClean="0">
                <a:latin typeface="Segoe UI Semilight" panose="020B0402040204020203" pitchFamily="34" charset="0"/>
                <a:cs typeface="Segoe UI Semilight" panose="020B0402040204020203" pitchFamily="34" charset="0"/>
              </a:rPr>
              <a:t> </a:t>
            </a:r>
            <a:r>
              <a:rPr lang="en-US" dirty="0">
                <a:latin typeface="Segoe UI Semilight" panose="020B0402040204020203" pitchFamily="34" charset="0"/>
                <a:cs typeface="Segoe UI Semilight" panose="020B0402040204020203" pitchFamily="34" charset="0"/>
              </a:rPr>
              <a:t>Calculation of </a:t>
            </a:r>
            <a:r>
              <a:rPr lang="en-US" dirty="0" smtClean="0">
                <a:latin typeface="Segoe UI Semilight" panose="020B0402040204020203" pitchFamily="34" charset="0"/>
                <a:cs typeface="Segoe UI Semilight" panose="020B0402040204020203" pitchFamily="34" charset="0"/>
              </a:rPr>
              <a:t>mass </a:t>
            </a:r>
            <a:r>
              <a:rPr lang="en-US" dirty="0">
                <a:latin typeface="Segoe UI Semilight" panose="020B0402040204020203" pitchFamily="34" charset="0"/>
                <a:cs typeface="Segoe UI Semilight" panose="020B0402040204020203" pitchFamily="34" charset="0"/>
              </a:rPr>
              <a:t>transfer coefficient for 10,000 years using the multi-rate exchange </a:t>
            </a:r>
            <a:r>
              <a:rPr lang="en-US" dirty="0" smtClean="0">
                <a:latin typeface="Segoe UI Semilight" panose="020B0402040204020203" pitchFamily="34" charset="0"/>
                <a:cs typeface="Segoe UI Semilight" panose="020B0402040204020203" pitchFamily="34" charset="0"/>
              </a:rPr>
              <a:t>model [</a:t>
            </a:r>
            <a:r>
              <a:rPr lang="en-US" i="1" dirty="0" smtClean="0">
                <a:latin typeface="Segoe UI Semilight" panose="020B0402040204020203" pitchFamily="34" charset="0"/>
                <a:cs typeface="Segoe UI Semilight" panose="020B0402040204020203" pitchFamily="34" charset="0"/>
              </a:rPr>
              <a:t>Fernandez</a:t>
            </a:r>
            <a:r>
              <a:rPr lang="ru-RU" i="1" dirty="0">
                <a:latin typeface="Segoe UI Semilight" panose="020B0402040204020203" pitchFamily="34" charset="0"/>
                <a:cs typeface="Segoe UI Semilight" panose="020B0402040204020203" pitchFamily="34" charset="0"/>
              </a:rPr>
              <a:t>-</a:t>
            </a:r>
            <a:r>
              <a:rPr lang="en-US" i="1" dirty="0">
                <a:latin typeface="Segoe UI Semilight" panose="020B0402040204020203" pitchFamily="34" charset="0"/>
                <a:cs typeface="Segoe UI Semilight" panose="020B0402040204020203" pitchFamily="34" charset="0"/>
              </a:rPr>
              <a:t>Garcia </a:t>
            </a:r>
            <a:r>
              <a:rPr lang="ru-RU" i="1" dirty="0">
                <a:latin typeface="Segoe UI Semilight" panose="020B0402040204020203" pitchFamily="34" charset="0"/>
                <a:cs typeface="Segoe UI Semilight" panose="020B0402040204020203" pitchFamily="34" charset="0"/>
              </a:rPr>
              <a:t>и </a:t>
            </a:r>
            <a:r>
              <a:rPr lang="en-US" i="1" dirty="0">
                <a:latin typeface="Segoe UI Semilight" panose="020B0402040204020203" pitchFamily="34" charset="0"/>
                <a:cs typeface="Segoe UI Semilight" panose="020B0402040204020203" pitchFamily="34" charset="0"/>
              </a:rPr>
              <a:t>Sanchez</a:t>
            </a:r>
            <a:r>
              <a:rPr lang="ru-RU" i="1" dirty="0">
                <a:latin typeface="Segoe UI Semilight" panose="020B0402040204020203" pitchFamily="34" charset="0"/>
                <a:cs typeface="Segoe UI Semilight" panose="020B0402040204020203" pitchFamily="34" charset="0"/>
              </a:rPr>
              <a:t>- </a:t>
            </a:r>
            <a:r>
              <a:rPr lang="en-US" i="1" dirty="0">
                <a:latin typeface="Segoe UI Semilight" panose="020B0402040204020203" pitchFamily="34" charset="0"/>
                <a:cs typeface="Segoe UI Semilight" panose="020B0402040204020203" pitchFamily="34" charset="0"/>
              </a:rPr>
              <a:t>Vila</a:t>
            </a:r>
            <a:r>
              <a:rPr lang="ru-RU" dirty="0">
                <a:latin typeface="Segoe UI Semilight" panose="020B0402040204020203" pitchFamily="34" charset="0"/>
                <a:cs typeface="Segoe UI Semilight" panose="020B0402040204020203" pitchFamily="34" charset="0"/>
              </a:rPr>
              <a:t>, 2015</a:t>
            </a:r>
            <a:r>
              <a:rPr lang="en-US" dirty="0" smtClean="0">
                <a:latin typeface="Segoe UI Semilight" panose="020B0402040204020203" pitchFamily="34" charset="0"/>
                <a:cs typeface="Segoe UI Semilight" panose="020B0402040204020203" pitchFamily="34" charset="0"/>
              </a:rPr>
              <a:t>]</a:t>
            </a:r>
            <a:endParaRPr lang="ru-RU" dirty="0" smtClean="0">
              <a:latin typeface="Segoe UI Semilight" panose="020B0402040204020203" pitchFamily="34" charset="0"/>
              <a:cs typeface="Segoe UI Semilight" panose="020B0402040204020203" pitchFamily="34" charset="0"/>
            </a:endParaRPr>
          </a:p>
        </p:txBody>
      </p:sp>
      <p:sp>
        <p:nvSpPr>
          <p:cNvPr id="17" name="TextBox 16"/>
          <p:cNvSpPr txBox="1"/>
          <p:nvPr/>
        </p:nvSpPr>
        <p:spPr>
          <a:xfrm>
            <a:off x="0" y="5010498"/>
            <a:ext cx="9144000"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Estimated parameters</a:t>
            </a:r>
            <a:endParaRPr lang="ru-RU" sz="2000" dirty="0" smtClean="0">
              <a:latin typeface="Segoe UI Semilight" panose="020B0402040204020203" pitchFamily="34" charset="0"/>
              <a:cs typeface="Segoe UI Semilight" panose="020B0402040204020203"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226" y="1813724"/>
            <a:ext cx="3428505" cy="2880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65" y="1844853"/>
            <a:ext cx="3064665" cy="2880000"/>
          </a:xfrm>
          <a:prstGeom prst="rect">
            <a:avLst/>
          </a:prstGeom>
        </p:spPr>
      </p:pic>
      <p:cxnSp>
        <p:nvCxnSpPr>
          <p:cNvPr id="13" name="Прямая со стрелкой 12"/>
          <p:cNvCxnSpPr/>
          <p:nvPr/>
        </p:nvCxnSpPr>
        <p:spPr>
          <a:xfrm flipH="1">
            <a:off x="7682003" y="3654025"/>
            <a:ext cx="130357" cy="2247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985334" y="2890158"/>
            <a:ext cx="2194234"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Long tail due to dual domain</a:t>
            </a:r>
          </a:p>
          <a:p>
            <a:pPr algn="ctr"/>
            <a:r>
              <a:rPr lang="en-US" sz="1400" dirty="0">
                <a:latin typeface="Arial" panose="020B0604020202020204" pitchFamily="34" charset="0"/>
                <a:cs typeface="Arial" panose="020B0604020202020204" pitchFamily="34" charset="0"/>
              </a:rPr>
              <a:t>(blocks)</a:t>
            </a:r>
            <a:endParaRPr lang="ru-RU" sz="1400" dirty="0">
              <a:latin typeface="Arial" panose="020B0604020202020204" pitchFamily="34" charset="0"/>
              <a:cs typeface="Arial" panose="020B0604020202020204" pitchFamily="34" charset="0"/>
            </a:endParaRPr>
          </a:p>
        </p:txBody>
      </p:sp>
      <p:cxnSp>
        <p:nvCxnSpPr>
          <p:cNvPr id="15" name="Прямая соединительная линия 14"/>
          <p:cNvCxnSpPr/>
          <p:nvPr/>
        </p:nvCxnSpPr>
        <p:spPr>
          <a:xfrm>
            <a:off x="6359947" y="1768399"/>
            <a:ext cx="850437" cy="2406750"/>
          </a:xfrm>
          <a:prstGeom prst="line">
            <a:avLst/>
          </a:prstGeom>
          <a:ln w="19050">
            <a:solidFill>
              <a:srgbClr val="E80DF9"/>
            </a:solidFill>
            <a:prstDash val="dash"/>
          </a:ln>
        </p:spPr>
        <p:style>
          <a:lnRef idx="1">
            <a:schemeClr val="accent2"/>
          </a:lnRef>
          <a:fillRef idx="0">
            <a:schemeClr val="accent2"/>
          </a:fillRef>
          <a:effectRef idx="0">
            <a:schemeClr val="accent2"/>
          </a:effectRef>
          <a:fontRef idx="minor">
            <a:schemeClr val="tx1"/>
          </a:fontRef>
        </p:style>
      </p:cxnSp>
      <p:sp>
        <p:nvSpPr>
          <p:cNvPr id="33" name="Овал 32"/>
          <p:cNvSpPr/>
          <p:nvPr/>
        </p:nvSpPr>
        <p:spPr>
          <a:xfrm>
            <a:off x="2906815" y="3824214"/>
            <a:ext cx="973063" cy="504000"/>
          </a:xfrm>
          <a:prstGeom prst="ellipse">
            <a:avLst/>
          </a:prstGeom>
          <a:noFill/>
          <a:ln>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p:cNvSpPr txBox="1"/>
          <p:nvPr/>
        </p:nvSpPr>
        <p:spPr>
          <a:xfrm>
            <a:off x="-8985" y="4724853"/>
            <a:ext cx="9144000" cy="369332"/>
          </a:xfrm>
          <a:prstGeom prst="rect">
            <a:avLst/>
          </a:prstGeom>
          <a:noFill/>
        </p:spPr>
        <p:txBody>
          <a:bodyPr wrap="square" rtlCol="0">
            <a:spAutoFit/>
          </a:bodyPr>
          <a:lstStyle/>
          <a:p>
            <a:pPr algn="ctr"/>
            <a:r>
              <a:rPr lang="ru-RU" b="1" i="1" dirty="0" smtClean="0">
                <a:latin typeface="Segoe UI Semilight" panose="020B0402040204020203" pitchFamily="34" charset="0"/>
                <a:cs typeface="Segoe UI Semilight" panose="020B0402040204020203" pitchFamily="34" charset="0"/>
              </a:rPr>
              <a:t>*1 – </a:t>
            </a:r>
            <a:r>
              <a:rPr lang="en-US" b="1" i="1" dirty="0">
                <a:latin typeface="Segoe UI Semilight" panose="020B0402040204020203" pitchFamily="34" charset="0"/>
                <a:cs typeface="Segoe UI Semilight" panose="020B0402040204020203" pitchFamily="34" charset="0"/>
              </a:rPr>
              <a:t>all observations are equal</a:t>
            </a:r>
            <a:r>
              <a:rPr lang="ru-RU" b="1" i="1" dirty="0" smtClean="0">
                <a:latin typeface="Segoe UI Semilight" panose="020B0402040204020203" pitchFamily="34" charset="0"/>
                <a:cs typeface="Segoe UI Semilight" panose="020B0402040204020203" pitchFamily="34" charset="0"/>
              </a:rPr>
              <a:t>  ;  2 – </a:t>
            </a:r>
            <a:r>
              <a:rPr lang="en-US" b="1" i="1" dirty="0">
                <a:latin typeface="Segoe UI Semilight" panose="020B0402040204020203" pitchFamily="34" charset="0"/>
                <a:cs typeface="Segoe UI Semilight" panose="020B0402040204020203" pitchFamily="34" charset="0"/>
              </a:rPr>
              <a:t>peak weight </a:t>
            </a:r>
            <a:r>
              <a:rPr lang="ru-RU" b="1" i="1" dirty="0" smtClean="0">
                <a:latin typeface="Segoe UI Semilight" panose="020B0402040204020203" pitchFamily="34" charset="0"/>
                <a:cs typeface="Segoe UI Semilight" panose="020B0402040204020203" pitchFamily="34" charset="0"/>
              </a:rPr>
              <a:t>0,5  ;  3 – </a:t>
            </a:r>
            <a:r>
              <a:rPr lang="en-US" b="1" i="1" dirty="0">
                <a:latin typeface="Segoe UI Semilight" panose="020B0402040204020203" pitchFamily="34" charset="0"/>
                <a:cs typeface="Segoe UI Semilight" panose="020B0402040204020203" pitchFamily="34" charset="0"/>
              </a:rPr>
              <a:t>peak weight </a:t>
            </a:r>
            <a:r>
              <a:rPr lang="ru-RU" b="1" i="1" dirty="0" smtClean="0">
                <a:latin typeface="Segoe UI Semilight" panose="020B0402040204020203" pitchFamily="34" charset="0"/>
                <a:cs typeface="Segoe UI Semilight" panose="020B0402040204020203" pitchFamily="34" charset="0"/>
              </a:rPr>
              <a:t>0,1</a:t>
            </a:r>
          </a:p>
        </p:txBody>
      </p:sp>
      <p:sp>
        <p:nvSpPr>
          <p:cNvPr id="38" name="Прямоугольник 37"/>
          <p:cNvSpPr/>
          <p:nvPr/>
        </p:nvSpPr>
        <p:spPr>
          <a:xfrm>
            <a:off x="7407315" y="2128388"/>
            <a:ext cx="717015" cy="535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p:cNvSpPr txBox="1"/>
          <p:nvPr/>
        </p:nvSpPr>
        <p:spPr>
          <a:xfrm>
            <a:off x="7360019" y="2006647"/>
            <a:ext cx="856422" cy="882293"/>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set</a:t>
            </a:r>
            <a:r>
              <a:rPr lang="ru-RU" sz="1400" dirty="0" smtClean="0">
                <a:latin typeface="Arial" panose="020B0604020202020204" pitchFamily="34" charset="0"/>
                <a:cs typeface="Arial" panose="020B0604020202020204" pitchFamily="34" charset="0"/>
              </a:rPr>
              <a:t> 1</a:t>
            </a:r>
          </a:p>
          <a:p>
            <a:r>
              <a:rPr lang="en-US" sz="1400" dirty="0" smtClean="0">
                <a:latin typeface="Arial" panose="020B0604020202020204" pitchFamily="34" charset="0"/>
                <a:cs typeface="Arial" panose="020B0604020202020204" pitchFamily="34" charset="0"/>
              </a:rPr>
              <a:t>set</a:t>
            </a:r>
            <a:r>
              <a:rPr lang="ru-RU" sz="1400" dirty="0" smtClean="0">
                <a:latin typeface="Arial" panose="020B0604020202020204" pitchFamily="34" charset="0"/>
                <a:cs typeface="Arial" panose="020B0604020202020204" pitchFamily="34" charset="0"/>
              </a:rPr>
              <a:t> 2</a:t>
            </a:r>
            <a:endParaRPr lang="ru-RU" sz="1400" baseline="300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set</a:t>
            </a:r>
            <a:r>
              <a:rPr lang="ru-RU" sz="1400" dirty="0" smtClean="0">
                <a:latin typeface="Arial" panose="020B0604020202020204" pitchFamily="34" charset="0"/>
                <a:cs typeface="Arial" panose="020B0604020202020204" pitchFamily="34" charset="0"/>
              </a:rPr>
              <a:t> 3</a:t>
            </a:r>
            <a:endParaRPr lang="ru-RU" sz="1400" dirty="0">
              <a:latin typeface="Arial" panose="020B0604020202020204" pitchFamily="34" charset="0"/>
              <a:cs typeface="Arial" panose="020B0604020202020204" pitchFamily="34" charset="0"/>
            </a:endParaRPr>
          </a:p>
          <a:p>
            <a:endParaRPr lang="ru-RU" sz="1400" baseline="30000" dirty="0">
              <a:latin typeface="Arial" panose="020B0604020202020204" pitchFamily="34" charset="0"/>
              <a:cs typeface="Arial" panose="020B0604020202020204" pitchFamily="34" charset="0"/>
            </a:endParaRPr>
          </a:p>
        </p:txBody>
      </p:sp>
      <p:sp>
        <p:nvSpPr>
          <p:cNvPr id="16" name="TextBox 15"/>
          <p:cNvSpPr txBox="1"/>
          <p:nvPr/>
        </p:nvSpPr>
        <p:spPr>
          <a:xfrm rot="16200000">
            <a:off x="4112592" y="2768353"/>
            <a:ext cx="1840671" cy="461665"/>
          </a:xfrm>
          <a:prstGeom prst="rect">
            <a:avLst/>
          </a:prstGeom>
          <a:solidFill>
            <a:schemeClr val="bg1"/>
          </a:solidFill>
          <a:ln>
            <a:no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Arrival times distribution </a:t>
            </a:r>
            <a:r>
              <a:rPr lang="en-US" sz="1200" i="1" dirty="0" err="1" smtClean="0">
                <a:latin typeface="Times New Roman" panose="02020603050405020304" pitchFamily="18" charset="0"/>
                <a:cs typeface="Times New Roman" panose="02020603050405020304" pitchFamily="18" charset="0"/>
              </a:rPr>
              <a:t>f</a:t>
            </a:r>
            <a:r>
              <a:rPr lang="en-US" sz="1200" i="1" baseline="-25000" dirty="0" err="1" smtClean="0">
                <a:latin typeface="Times New Roman" panose="02020603050405020304" pitchFamily="18" charset="0"/>
                <a:cs typeface="Times New Roman" panose="02020603050405020304" pitchFamily="18" charset="0"/>
              </a:rPr>
              <a:t>t</a:t>
            </a:r>
            <a:r>
              <a:rPr lang="en-US" sz="1200" i="1"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a:t>
            </a:r>
            <a:r>
              <a:rPr lang="en-US" sz="1200" i="1" dirty="0" smtClean="0">
                <a:latin typeface="Times New Roman" panose="02020603050405020304" pitchFamily="18" charset="0"/>
                <a:cs typeface="Times New Roman" panose="02020603050405020304" pitchFamily="18" charset="0"/>
              </a:rPr>
              <a:t>t</a:t>
            </a:r>
            <a:r>
              <a:rPr lang="en-US" sz="1200" dirty="0" smtClean="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L</a:t>
            </a:r>
            <a:r>
              <a:rPr lang="en-US" sz="1200" dirty="0" smtClean="0">
                <a:latin typeface="Times New Roman" panose="02020603050405020304" pitchFamily="18" charset="0"/>
                <a:cs typeface="Times New Roman" panose="02020603050405020304" pitchFamily="18" charset="0"/>
              </a:rPr>
              <a:t>)</a:t>
            </a:r>
            <a:r>
              <a:rPr lang="en-US" sz="1200" dirty="0" smtClean="0">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8" name="TextBox 17"/>
          <p:cNvSpPr txBox="1"/>
          <p:nvPr/>
        </p:nvSpPr>
        <p:spPr>
          <a:xfrm>
            <a:off x="1826695" y="4536476"/>
            <a:ext cx="1213617" cy="276999"/>
          </a:xfrm>
          <a:prstGeom prst="rect">
            <a:avLst/>
          </a:prstGeom>
          <a:solidFill>
            <a:schemeClr val="bg1"/>
          </a:solidFill>
          <a:ln>
            <a:no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Time, [years]</a:t>
            </a:r>
            <a:endParaRPr lang="ru-RU" sz="1200" dirty="0">
              <a:latin typeface="Arial" panose="020B0604020202020204" pitchFamily="34" charset="0"/>
              <a:cs typeface="Arial" panose="020B0604020202020204" pitchFamily="34" charset="0"/>
            </a:endParaRPr>
          </a:p>
        </p:txBody>
      </p:sp>
      <p:sp>
        <p:nvSpPr>
          <p:cNvPr id="19" name="TextBox 18"/>
          <p:cNvSpPr txBox="1"/>
          <p:nvPr/>
        </p:nvSpPr>
        <p:spPr>
          <a:xfrm>
            <a:off x="6485321" y="4536476"/>
            <a:ext cx="1213617" cy="276999"/>
          </a:xfrm>
          <a:prstGeom prst="rect">
            <a:avLst/>
          </a:prstGeom>
          <a:solidFill>
            <a:schemeClr val="bg1"/>
          </a:solidFill>
          <a:ln>
            <a:no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Time, [years]</a:t>
            </a:r>
            <a:endParaRPr lang="ru-RU" sz="1200" dirty="0">
              <a:latin typeface="Arial" panose="020B0604020202020204" pitchFamily="34" charset="0"/>
              <a:cs typeface="Arial" panose="020B0604020202020204" pitchFamily="34" charset="0"/>
            </a:endParaRPr>
          </a:p>
        </p:txBody>
      </p:sp>
      <p:sp>
        <p:nvSpPr>
          <p:cNvPr id="2" name="Прямоугольник 1"/>
          <p:cNvSpPr/>
          <p:nvPr/>
        </p:nvSpPr>
        <p:spPr>
          <a:xfrm rot="16200000">
            <a:off x="-948579" y="3203049"/>
            <a:ext cx="3276345" cy="338554"/>
          </a:xfrm>
          <a:prstGeom prst="rect">
            <a:avLst/>
          </a:prstGeom>
          <a:solidFill>
            <a:schemeClr val="bg1"/>
          </a:solidFill>
        </p:spPr>
        <p:txBody>
          <a:bodyPr wrap="none">
            <a:spAutoFit/>
          </a:bodyPr>
          <a:lstStyle/>
          <a:p>
            <a:pPr algn="ctr">
              <a:spcAft>
                <a:spcPts val="0"/>
              </a:spcAft>
            </a:pPr>
            <a:r>
              <a:rPr lang="en-US" sz="1600" dirty="0">
                <a:latin typeface="Arial" panose="020B0604020202020204" pitchFamily="34" charset="0"/>
                <a:ea typeface="Segoe UI Symbol" panose="020B0502040204020203" pitchFamily="34" charset="0"/>
                <a:cs typeface="Arial" panose="020B0604020202020204" pitchFamily="34" charset="0"/>
              </a:rPr>
              <a:t>Mass transfer coefficient</a:t>
            </a:r>
            <a:r>
              <a:rPr lang="ru-RU" sz="1600" dirty="0">
                <a:latin typeface="Arial" panose="020B0604020202020204" pitchFamily="34" charset="0"/>
                <a:ea typeface="Segoe UI Symbol" panose="020B0502040204020203" pitchFamily="34" charset="0"/>
                <a:cs typeface="Arial" panose="020B0604020202020204" pitchFamily="34" charset="0"/>
              </a:rPr>
              <a:t> </a:t>
            </a:r>
            <a:r>
              <a:rPr lang="ru-RU" sz="1600" b="1" i="1" dirty="0">
                <a:latin typeface="Arial" panose="020B0604020202020204" pitchFamily="34" charset="0"/>
                <a:ea typeface="Segoe UI Symbol" panose="020B0502040204020203" pitchFamily="34" charset="0"/>
                <a:cs typeface="Arial" panose="020B0604020202020204" pitchFamily="34" charset="0"/>
                <a:sym typeface="Symbol" panose="05050102010706020507" pitchFamily="18" charset="2"/>
              </a:rPr>
              <a:t></a:t>
            </a:r>
            <a:r>
              <a:rPr lang="ru-RU" sz="1600" dirty="0">
                <a:latin typeface="Arial" panose="020B0604020202020204" pitchFamily="34" charset="0"/>
                <a:ea typeface="Segoe UI Symbol" panose="020B0502040204020203" pitchFamily="34" charset="0"/>
                <a:cs typeface="Arial" panose="020B0604020202020204" pitchFamily="34" charset="0"/>
              </a:rPr>
              <a:t>, </a:t>
            </a:r>
            <a:r>
              <a:rPr lang="en-US" sz="1600" dirty="0">
                <a:latin typeface="Arial" panose="020B0604020202020204" pitchFamily="34" charset="0"/>
                <a:ea typeface="Segoe UI Symbol" panose="020B0502040204020203" pitchFamily="34" charset="0"/>
                <a:cs typeface="Arial" panose="020B0604020202020204" pitchFamily="34" charset="0"/>
              </a:rPr>
              <a:t>[day</a:t>
            </a:r>
            <a:r>
              <a:rPr lang="ru-RU" sz="1600" baseline="30000" dirty="0">
                <a:latin typeface="Arial" panose="020B0604020202020204" pitchFamily="34" charset="0"/>
                <a:ea typeface="Segoe UI Symbol" panose="020B0502040204020203" pitchFamily="34" charset="0"/>
                <a:cs typeface="Arial" panose="020B0604020202020204" pitchFamily="34" charset="0"/>
              </a:rPr>
              <a:t>-1</a:t>
            </a:r>
            <a:r>
              <a:rPr lang="en-US" sz="1600" dirty="0">
                <a:latin typeface="Arial" panose="020B0604020202020204" pitchFamily="34" charset="0"/>
                <a:ea typeface="Segoe UI Symbol" panose="020B0502040204020203" pitchFamily="34" charset="0"/>
                <a:cs typeface="Arial" panose="020B0604020202020204" pitchFamily="34" charset="0"/>
              </a:rPr>
              <a:t>]</a:t>
            </a:r>
            <a:endParaRPr lang="ru-RU" sz="1600" dirty="0">
              <a:latin typeface="Arial" panose="020B0604020202020204" pitchFamily="34" charset="0"/>
              <a:ea typeface="Segoe UI Symbol" panose="020B0502040204020203" pitchFamily="34" charset="0"/>
              <a:cs typeface="Arial" panose="020B0604020202020204" pitchFamily="34" charset="0"/>
            </a:endParaRPr>
          </a:p>
        </p:txBody>
      </p:sp>
    </p:spTree>
    <p:extLst>
      <p:ext uri="{BB962C8B-B14F-4D97-AF65-F5344CB8AC3E}">
        <p14:creationId xmlns:p14="http://schemas.microsoft.com/office/powerpoint/2010/main" val="6933966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41530" y="413665"/>
            <a:ext cx="8648470" cy="6340197"/>
          </a:xfrm>
          <a:prstGeom prst="rect">
            <a:avLst/>
          </a:prstGeom>
        </p:spPr>
        <p:txBody>
          <a:bodyPr wrap="square">
            <a:spAutoFit/>
          </a:bodyPr>
          <a:lstStyle/>
          <a:p>
            <a:pPr algn="ctr"/>
            <a:r>
              <a:rPr lang="en-US" sz="2800" dirty="0">
                <a:latin typeface="Segoe UI Semilight" panose="020B0402040204020203" pitchFamily="34" charset="0"/>
                <a:cs typeface="Segoe UI Semilight" panose="020B0402040204020203" pitchFamily="34" charset="0"/>
              </a:rPr>
              <a:t>Results</a:t>
            </a:r>
            <a:endParaRPr lang="ru-RU" sz="2800" u="sng" dirty="0">
              <a:latin typeface="Segoe UI Semilight" panose="020B0402040204020203" pitchFamily="34" charset="0"/>
              <a:cs typeface="Segoe UI Semilight" panose="020B0402040204020203" pitchFamily="34" charset="0"/>
            </a:endParaRPr>
          </a:p>
          <a:p>
            <a:pPr algn="ctr"/>
            <a:endParaRPr lang="ru-RU" sz="1600" u="sng" dirty="0" smtClean="0">
              <a:latin typeface="Segoe UI Semilight" panose="020B0402040204020203" pitchFamily="34" charset="0"/>
              <a:cs typeface="Segoe UI Semilight" panose="020B0402040204020203" pitchFamily="34" charset="0"/>
            </a:endParaRPr>
          </a:p>
          <a:p>
            <a:pPr marL="285750" indent="-285750">
              <a:lnSpc>
                <a:spcPct val="150000"/>
              </a:lnSpc>
              <a:spcBef>
                <a:spcPts val="600"/>
              </a:spcBef>
              <a:spcAft>
                <a:spcPts val="600"/>
              </a:spcAft>
              <a:buFont typeface="Arial" panose="020B0604020202020204" pitchFamily="34" charset="0"/>
              <a:buChar char="•"/>
            </a:pPr>
            <a:r>
              <a:rPr lang="en-US" dirty="0" smtClean="0">
                <a:latin typeface="Segoe UI Semilight" panose="020B0402040204020203" pitchFamily="34" charset="0"/>
                <a:cs typeface="Segoe UI Semilight" panose="020B0402040204020203" pitchFamily="34" charset="0"/>
              </a:rPr>
              <a:t>Non-</a:t>
            </a:r>
            <a:r>
              <a:rPr lang="en-US" dirty="0" err="1" smtClean="0">
                <a:latin typeface="Segoe UI Semilight" panose="020B0402040204020203" pitchFamily="34" charset="0"/>
                <a:cs typeface="Segoe UI Semilight" panose="020B0402040204020203" pitchFamily="34" charset="0"/>
              </a:rPr>
              <a:t>sorbing</a:t>
            </a:r>
            <a:r>
              <a:rPr lang="en-US" dirty="0" smtClean="0">
                <a:latin typeface="Segoe UI Semilight" panose="020B0402040204020203" pitchFamily="34" charset="0"/>
                <a:cs typeface="Segoe UI Semilight" panose="020B0402040204020203" pitchFamily="34" charset="0"/>
              </a:rPr>
              <a:t> </a:t>
            </a:r>
            <a:r>
              <a:rPr lang="en-US" dirty="0">
                <a:latin typeface="Segoe UI Semilight" panose="020B0402040204020203" pitchFamily="34" charset="0"/>
                <a:cs typeface="Segoe UI Semilight" panose="020B0402040204020203" pitchFamily="34" charset="0"/>
              </a:rPr>
              <a:t>contaminant diffusion coefficient </a:t>
            </a:r>
          </a:p>
          <a:p>
            <a:pPr marL="285750" indent="-285750">
              <a:lnSpc>
                <a:spcPct val="150000"/>
              </a:lnSpc>
              <a:spcBef>
                <a:spcPts val="600"/>
              </a:spcBef>
              <a:spcAft>
                <a:spcPts val="6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Estimates of distribution coefficients</a:t>
            </a:r>
          </a:p>
          <a:p>
            <a:pPr marL="285750" indent="-285750">
              <a:lnSpc>
                <a:spcPct val="150000"/>
              </a:lnSpc>
              <a:spcBef>
                <a:spcPts val="600"/>
              </a:spcBef>
              <a:spcAft>
                <a:spcPts val="6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Determined effective coefficients  </a:t>
            </a:r>
          </a:p>
          <a:p>
            <a:pPr marL="285750" indent="-285750">
              <a:lnSpc>
                <a:spcPct val="150000"/>
              </a:lnSpc>
              <a:spcBef>
                <a:spcPts val="600"/>
              </a:spcBef>
              <a:spcAft>
                <a:spcPts val="6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Determined empirical coefficients </a:t>
            </a:r>
            <a:r>
              <a:rPr lang="en-US" i="1" dirty="0">
                <a:latin typeface="Segoe UI Semilight" panose="020B0402040204020203" pitchFamily="34" charset="0"/>
                <a:cs typeface="Segoe UI Semilight" panose="020B0402040204020203" pitchFamily="34" charset="0"/>
              </a:rPr>
              <a:t>m</a:t>
            </a:r>
            <a:r>
              <a:rPr lang="en-US" dirty="0">
                <a:latin typeface="Segoe UI Semilight" panose="020B0402040204020203" pitchFamily="34" charset="0"/>
                <a:cs typeface="Segoe UI Semilight" panose="020B0402040204020203" pitchFamily="34" charset="0"/>
              </a:rPr>
              <a:t> in Archie </a:t>
            </a:r>
            <a:r>
              <a:rPr lang="en-US" dirty="0" smtClean="0">
                <a:latin typeface="Segoe UI Semilight" panose="020B0402040204020203" pitchFamily="34" charset="0"/>
                <a:cs typeface="Segoe UI Semilight" panose="020B0402040204020203" pitchFamily="34" charset="0"/>
              </a:rPr>
              <a:t>law</a:t>
            </a:r>
          </a:p>
          <a:p>
            <a:pPr marL="285750" indent="-285750">
              <a:lnSpc>
                <a:spcPct val="150000"/>
              </a:lnSpc>
              <a:spcBef>
                <a:spcPts val="600"/>
              </a:spcBef>
              <a:spcAft>
                <a:spcPts val="600"/>
              </a:spcAft>
              <a:buFont typeface="Arial" panose="020B0604020202020204" pitchFamily="34" charset="0"/>
              <a:buChar char="•"/>
            </a:pPr>
            <a:r>
              <a:rPr lang="en-US" dirty="0" smtClean="0">
                <a:latin typeface="Segoe UI Semilight" panose="020B0402040204020203" pitchFamily="34" charset="0"/>
                <a:cs typeface="Segoe UI Semilight" panose="020B0402040204020203" pitchFamily="34" charset="0"/>
              </a:rPr>
              <a:t>Determined mass transfer coefficient for SCC</a:t>
            </a:r>
          </a:p>
          <a:p>
            <a:pPr marL="285750" indent="-285750">
              <a:lnSpc>
                <a:spcPct val="150000"/>
              </a:lnSpc>
              <a:spcBef>
                <a:spcPts val="600"/>
              </a:spcBef>
              <a:spcAft>
                <a:spcPts val="6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For the used head gradient in the flow unloading area, longitudinal and basic models of flow heterogeneity show that </a:t>
            </a:r>
            <a:r>
              <a:rPr lang="en-US" dirty="0" err="1">
                <a:latin typeface="Segoe UI Semilight" panose="020B0402040204020203" pitchFamily="34" charset="0"/>
                <a:cs typeface="Segoe UI Semilight" panose="020B0402040204020203" pitchFamily="34" charset="0"/>
              </a:rPr>
              <a:t>advctive</a:t>
            </a:r>
            <a:r>
              <a:rPr lang="en-US" dirty="0">
                <a:latin typeface="Segoe UI Semilight" panose="020B0402040204020203" pitchFamily="34" charset="0"/>
                <a:cs typeface="Segoe UI Semilight" panose="020B0402040204020203" pitchFamily="34" charset="0"/>
              </a:rPr>
              <a:t> mass transfer prevails over diffusion mass transfer in blocks. A similar result is obtained on the perfectly layered </a:t>
            </a:r>
            <a:r>
              <a:rPr lang="en-US" dirty="0" smtClean="0">
                <a:latin typeface="Segoe UI Semilight" panose="020B0402040204020203" pitchFamily="34" charset="0"/>
                <a:cs typeface="Segoe UI Semilight" panose="020B0402040204020203" pitchFamily="34" charset="0"/>
              </a:rPr>
              <a:t>model</a:t>
            </a:r>
            <a:endParaRPr lang="en-US" dirty="0">
              <a:latin typeface="Segoe UI Semilight" panose="020B0402040204020203" pitchFamily="34" charset="0"/>
              <a:cs typeface="Segoe UI Semilight" panose="020B0402040204020203" pitchFamily="34" charset="0"/>
            </a:endParaRPr>
          </a:p>
          <a:p>
            <a:pPr marL="285750" indent="-285750">
              <a:lnSpc>
                <a:spcPct val="150000"/>
              </a:lnSpc>
              <a:spcBef>
                <a:spcPts val="600"/>
              </a:spcBef>
              <a:spcAft>
                <a:spcPts val="6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Most likely, in a zone with a smaller vertical head gradient, diffusion in low-permeability sediments will play a more important </a:t>
            </a:r>
            <a:r>
              <a:rPr lang="en-US" dirty="0" smtClean="0">
                <a:latin typeface="Segoe UI Semilight" panose="020B0402040204020203" pitchFamily="34" charset="0"/>
                <a:cs typeface="Segoe UI Semilight" panose="020B0402040204020203" pitchFamily="34" charset="0"/>
              </a:rPr>
              <a:t>role</a:t>
            </a:r>
            <a:endParaRPr lang="ru-RU" dirty="0" smtClean="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215157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00" y="3330370"/>
            <a:ext cx="9144000" cy="728700"/>
          </a:xfrm>
        </p:spPr>
        <p:txBody>
          <a:bodyPr>
            <a:noAutofit/>
          </a:bodyPr>
          <a:lstStyle/>
          <a:p>
            <a:pPr eaLnBrk="1" fontAlgn="auto" hangingPunct="1">
              <a:spcAft>
                <a:spcPts val="0"/>
              </a:spcAft>
              <a:defRPr/>
            </a:pPr>
            <a:r>
              <a:rPr lang="en-US" sz="3600" b="1" dirty="0" smtClean="0">
                <a:latin typeface="Arial" panose="020B0604020202020204" pitchFamily="34" charset="0"/>
                <a:cs typeface="Arial" panose="020B0604020202020204" pitchFamily="34" charset="0"/>
              </a:rPr>
              <a:t>Students specialized in Hydrogeology</a:t>
            </a:r>
            <a:endParaRPr lang="ru-RU" sz="3600" b="1"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14300" y="4059070"/>
            <a:ext cx="9129700" cy="2700300"/>
          </a:xfrm>
        </p:spPr>
        <p:txBody>
          <a:bodyPr>
            <a:normAutofit lnSpcReduction="10000"/>
          </a:bodyPr>
          <a:lstStyle/>
          <a:p>
            <a:pPr eaLnBrk="1" fontAlgn="auto" hangingPunct="1">
              <a:spcAft>
                <a:spcPts val="0"/>
              </a:spcAft>
              <a:buClr>
                <a:schemeClr val="accent1">
                  <a:shade val="75000"/>
                </a:schemeClr>
              </a:buClr>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Annual admission for first grade to Bs. Sc. school is </a:t>
            </a:r>
            <a:r>
              <a:rPr lang="en-US" b="1" dirty="0" smtClean="0">
                <a:latin typeface="Arial" panose="020B0604020202020204" pitchFamily="34" charset="0"/>
                <a:cs typeface="Arial" panose="020B0604020202020204" pitchFamily="34" charset="0"/>
              </a:rPr>
              <a:t>12- 19 </a:t>
            </a:r>
            <a:r>
              <a:rPr lang="en-US" dirty="0" smtClean="0">
                <a:latin typeface="Arial" panose="020B0604020202020204" pitchFamily="34" charset="0"/>
                <a:cs typeface="Arial" panose="020B0604020202020204" pitchFamily="34" charset="0"/>
              </a:rPr>
              <a:t>students</a:t>
            </a:r>
          </a:p>
          <a:p>
            <a:pPr eaLnBrk="1" fontAlgn="auto" hangingPunct="1">
              <a:spcAft>
                <a:spcPts val="0"/>
              </a:spcAft>
              <a:buClr>
                <a:schemeClr val="accent1">
                  <a:shade val="75000"/>
                </a:schemeClr>
              </a:buClr>
              <a:buFont typeface="Courier New" panose="02070309020205020404" pitchFamily="49" charset="0"/>
              <a:buChar char="o"/>
              <a:defRPr/>
            </a:pPr>
            <a:r>
              <a:rPr lang="en-US" dirty="0" smtClean="0">
                <a:latin typeface="Arial" panose="020B0604020202020204" pitchFamily="34" charset="0"/>
                <a:cs typeface="Arial" panose="020B0604020202020204" pitchFamily="34" charset="0"/>
              </a:rPr>
              <a:t>Annual admission to Ms. Sc school now is about 80% of graduated Bs. Sc students</a:t>
            </a:r>
          </a:p>
          <a:p>
            <a:pPr eaLnBrk="1" fontAlgn="auto" hangingPunct="1">
              <a:spcAft>
                <a:spcPts val="0"/>
              </a:spcAft>
              <a:buClr>
                <a:schemeClr val="accent1">
                  <a:shade val="75000"/>
                </a:schemeClr>
              </a:buClr>
              <a:buFont typeface="Courier New" panose="02070309020205020404" pitchFamily="49" charset="0"/>
              <a:buChar char="o"/>
              <a:defRPr/>
            </a:pPr>
            <a:r>
              <a:rPr lang="en-US" dirty="0" err="1" smtClean="0">
                <a:latin typeface="Arial" panose="020B0604020202020204" pitchFamily="34" charset="0"/>
                <a:cs typeface="Arial" panose="020B0604020202020204" pitchFamily="34" charset="0"/>
              </a:rPr>
              <a:t>Ph.D</a:t>
            </a:r>
            <a:r>
              <a:rPr lang="en-US" dirty="0" smtClean="0">
                <a:latin typeface="Arial" panose="020B0604020202020204" pitchFamily="34" charset="0"/>
                <a:cs typeface="Arial" panose="020B0604020202020204" pitchFamily="34" charset="0"/>
              </a:rPr>
              <a:t> study admission is </a:t>
            </a:r>
            <a:r>
              <a:rPr lang="en-US" b="1" dirty="0" smtClean="0">
                <a:latin typeface="Arial" panose="020B0604020202020204" pitchFamily="34" charset="0"/>
                <a:cs typeface="Arial" panose="020B0604020202020204" pitchFamily="34" charset="0"/>
              </a:rPr>
              <a:t>1-4 </a:t>
            </a:r>
            <a:r>
              <a:rPr lang="en-US" dirty="0" smtClean="0">
                <a:latin typeface="Arial" panose="020B0604020202020204" pitchFamily="34" charset="0"/>
                <a:cs typeface="Arial" panose="020B0604020202020204" pitchFamily="34" charset="0"/>
              </a:rPr>
              <a:t>students per year</a:t>
            </a:r>
          </a:p>
        </p:txBody>
      </p:sp>
      <p:sp>
        <p:nvSpPr>
          <p:cNvPr id="5" name="Заголовок 1"/>
          <p:cNvSpPr txBox="1">
            <a:spLocks/>
          </p:cNvSpPr>
          <p:nvPr/>
        </p:nvSpPr>
        <p:spPr>
          <a:xfrm>
            <a:off x="451805" y="90010"/>
            <a:ext cx="8229600" cy="3558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latin typeface="Arial" panose="020B0604020202020204" pitchFamily="34" charset="0"/>
                <a:cs typeface="Arial" panose="020B0604020202020204" pitchFamily="34" charset="0"/>
              </a:rPr>
              <a:t>Teaching hydrogeology</a:t>
            </a:r>
            <a:endParaRPr lang="ru-RU" sz="2800" b="1" dirty="0">
              <a:latin typeface="Arial" panose="020B0604020202020204" pitchFamily="34" charset="0"/>
              <a:cs typeface="Arial" panose="020B0604020202020204" pitchFamily="34" charset="0"/>
            </a:endParaRPr>
          </a:p>
        </p:txBody>
      </p:sp>
      <p:sp>
        <p:nvSpPr>
          <p:cNvPr id="6" name="Содержимое 2"/>
          <p:cNvSpPr txBox="1">
            <a:spLocks/>
          </p:cNvSpPr>
          <p:nvPr/>
        </p:nvSpPr>
        <p:spPr>
          <a:xfrm>
            <a:off x="0" y="548681"/>
            <a:ext cx="9144000" cy="3465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1">
                  <a:shade val="75000"/>
                </a:schemeClr>
              </a:buClr>
              <a:buFont typeface="Courier New" panose="02070309020205020404" pitchFamily="49" charset="0"/>
              <a:buChar char="o"/>
              <a:defRPr/>
            </a:pPr>
            <a:r>
              <a:rPr lang="en-US" b="1" smtClean="0">
                <a:latin typeface="Arial" panose="020B0604020202020204" pitchFamily="34" charset="0"/>
                <a:cs typeface="Arial" panose="020B0604020202020204" pitchFamily="34" charset="0"/>
              </a:rPr>
              <a:t>Offered degrees</a:t>
            </a:r>
            <a:r>
              <a:rPr lang="en-US" smtClean="0">
                <a:latin typeface="Arial" panose="020B0604020202020204" pitchFamily="34" charset="0"/>
                <a:cs typeface="Arial" panose="020B0604020202020204" pitchFamily="34" charset="0"/>
              </a:rPr>
              <a:t>:</a:t>
            </a:r>
          </a:p>
          <a:p>
            <a:pPr lvl="1">
              <a:buFont typeface="Courier New" panose="02070309020205020404" pitchFamily="49" charset="0"/>
              <a:buChar char="o"/>
              <a:defRPr/>
            </a:pPr>
            <a:r>
              <a:rPr lang="en-US" b="1" smtClean="0">
                <a:latin typeface="Arial" panose="020B0604020202020204" pitchFamily="34" charset="0"/>
                <a:cs typeface="Arial" panose="020B0604020202020204" pitchFamily="34" charset="0"/>
              </a:rPr>
              <a:t>Bc. Sc </a:t>
            </a:r>
            <a:r>
              <a:rPr lang="en-US" smtClean="0">
                <a:latin typeface="Arial" panose="020B0604020202020204" pitchFamily="34" charset="0"/>
                <a:cs typeface="Arial" panose="020B0604020202020204" pitchFamily="34" charset="0"/>
              </a:rPr>
              <a:t>– 4 years</a:t>
            </a:r>
          </a:p>
          <a:p>
            <a:pPr lvl="1">
              <a:buFont typeface="Courier New" panose="02070309020205020404" pitchFamily="49" charset="0"/>
              <a:buChar char="o"/>
              <a:defRPr/>
            </a:pPr>
            <a:r>
              <a:rPr lang="en-US" b="1" smtClean="0">
                <a:latin typeface="Arial" panose="020B0604020202020204" pitchFamily="34" charset="0"/>
                <a:cs typeface="Arial" panose="020B0604020202020204" pitchFamily="34" charset="0"/>
              </a:rPr>
              <a:t>Ms. Sc </a:t>
            </a:r>
            <a:r>
              <a:rPr lang="en-US" smtClean="0">
                <a:latin typeface="Arial" panose="020B0604020202020204" pitchFamily="34" charset="0"/>
                <a:cs typeface="Arial" panose="020B0604020202020204" pitchFamily="34" charset="0"/>
              </a:rPr>
              <a:t>– for Bs. Sc holders – 2 years</a:t>
            </a:r>
          </a:p>
          <a:p>
            <a:pPr lvl="1">
              <a:buFont typeface="Courier New" panose="02070309020205020404" pitchFamily="49" charset="0"/>
              <a:buChar char="o"/>
              <a:defRPr/>
            </a:pPr>
            <a:r>
              <a:rPr lang="en-US" b="1" smtClean="0">
                <a:latin typeface="Arial" panose="020B0604020202020204" pitchFamily="34" charset="0"/>
                <a:cs typeface="Arial" panose="020B0604020202020204" pitchFamily="34" charset="0"/>
              </a:rPr>
              <a:t>Candidate of Sciences  </a:t>
            </a:r>
            <a:r>
              <a:rPr lang="en-US" smtClean="0">
                <a:latin typeface="Arial" panose="020B0604020202020204" pitchFamily="34" charset="0"/>
                <a:cs typeface="Arial" panose="020B0604020202020204" pitchFamily="34" charset="0"/>
              </a:rPr>
              <a:t>(</a:t>
            </a:r>
            <a:r>
              <a:rPr lang="en-US" b="1" smtClean="0">
                <a:latin typeface="Arial" panose="020B0604020202020204" pitchFamily="34" charset="0"/>
                <a:cs typeface="Arial" panose="020B0604020202020204" pitchFamily="34" charset="0"/>
              </a:rPr>
              <a:t>eqv. Ph. D</a:t>
            </a:r>
            <a:r>
              <a:rPr lang="en-US" smtClean="0">
                <a:latin typeface="Arial" panose="020B0604020202020204" pitchFamily="34" charset="0"/>
                <a:cs typeface="Arial" panose="020B0604020202020204" pitchFamily="34" charset="0"/>
              </a:rPr>
              <a:t>) – for Ms. Sc holders – 3 years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0920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Скругленный прямоугольник 40"/>
          <p:cNvSpPr/>
          <p:nvPr/>
        </p:nvSpPr>
        <p:spPr>
          <a:xfrm>
            <a:off x="1820978" y="2645547"/>
            <a:ext cx="2347712" cy="2787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0" name="Скругленный прямоугольник 39"/>
          <p:cNvSpPr/>
          <p:nvPr/>
        </p:nvSpPr>
        <p:spPr>
          <a:xfrm>
            <a:off x="5850363" y="2463010"/>
            <a:ext cx="941635" cy="2787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9" name="Скругленный прямоугольник 38"/>
          <p:cNvSpPr/>
          <p:nvPr/>
        </p:nvSpPr>
        <p:spPr>
          <a:xfrm>
            <a:off x="5850363" y="1055357"/>
            <a:ext cx="941635" cy="2787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 name="TextBox 2"/>
          <p:cNvSpPr txBox="1"/>
          <p:nvPr/>
        </p:nvSpPr>
        <p:spPr>
          <a:xfrm>
            <a:off x="1275209" y="53625"/>
            <a:ext cx="6858000" cy="584775"/>
          </a:xfrm>
          <a:prstGeom prst="rect">
            <a:avLst/>
          </a:prstGeom>
          <a:noFill/>
        </p:spPr>
        <p:txBody>
          <a:bodyPr wrap="square" rtlCol="0">
            <a:spAutoFit/>
          </a:bodyPr>
          <a:lstStyle/>
          <a:p>
            <a:pPr algn="ctr"/>
            <a:r>
              <a:rPr lang="en-US" sz="3200" dirty="0">
                <a:latin typeface="Segoe UI Semilight" panose="020B0402040204020203" pitchFamily="34" charset="0"/>
                <a:cs typeface="Segoe UI Semilight" panose="020B0402040204020203" pitchFamily="34" charset="0"/>
              </a:rPr>
              <a:t>Compacted bentonite study</a:t>
            </a:r>
            <a:endParaRPr lang="ru-RU" sz="3200" dirty="0">
              <a:latin typeface="Segoe UI Semilight" panose="020B0402040204020203" pitchFamily="34" charset="0"/>
              <a:cs typeface="Segoe UI Semilight" panose="020B0402040204020203" pitchFamily="34" charset="0"/>
            </a:endParaRPr>
          </a:p>
        </p:txBody>
      </p:sp>
      <p:pic>
        <p:nvPicPr>
          <p:cNvPr id="8194" name="Picture 2" descr="http://infohouse.p2ric.org/ref/20/images/grndwtr4.gif"/>
          <p:cNvPicPr>
            <a:picLocks noChangeAspect="1" noChangeArrowheads="1"/>
          </p:cNvPicPr>
          <p:nvPr/>
        </p:nvPicPr>
        <p:blipFill rotWithShape="1">
          <a:blip r:embed="rId3">
            <a:extLst>
              <a:ext uri="{28A0092B-C50C-407E-A947-70E740481C1C}">
                <a14:useLocalDpi xmlns:a14="http://schemas.microsoft.com/office/drawing/2010/main" val="0"/>
              </a:ext>
            </a:extLst>
          </a:blip>
          <a:srcRect l="4850" t="54878" r="57912" b="20798"/>
          <a:stretch/>
        </p:blipFill>
        <p:spPr bwMode="auto">
          <a:xfrm>
            <a:off x="2385690" y="3016839"/>
            <a:ext cx="1212776" cy="102607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49898" y="2645546"/>
            <a:ext cx="2687561"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piece of homogeneous media</a:t>
            </a:r>
            <a:endParaRPr lang="ru-RU" sz="1350" i="1" dirty="0">
              <a:latin typeface="Arial" panose="020B0604020202020204" pitchFamily="34" charset="0"/>
              <a:cs typeface="Arial" panose="020B0604020202020204" pitchFamily="34" charset="0"/>
            </a:endParaRPr>
          </a:p>
        </p:txBody>
      </p:sp>
      <p:pic>
        <p:nvPicPr>
          <p:cNvPr id="12" name="Picture 4" descr="http://msd.com.ua/img/154/image018.jpg"/>
          <p:cNvPicPr>
            <a:picLocks noChangeAspect="1" noChangeArrowheads="1"/>
          </p:cNvPicPr>
          <p:nvPr/>
        </p:nvPicPr>
        <p:blipFill rotWithShape="1">
          <a:blip r:embed="rId4">
            <a:extLst>
              <a:ext uri="{28A0092B-C50C-407E-A947-70E740481C1C}">
                <a14:useLocalDpi xmlns:a14="http://schemas.microsoft.com/office/drawing/2010/main" val="0"/>
              </a:ext>
            </a:extLst>
          </a:blip>
          <a:srcRect t="14332" r="28683" b="22078"/>
          <a:stretch/>
        </p:blipFill>
        <p:spPr bwMode="auto">
          <a:xfrm>
            <a:off x="4939224" y="1376362"/>
            <a:ext cx="2763914" cy="7331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8277" y="2835297"/>
            <a:ext cx="1265810" cy="120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820324" y="1048277"/>
            <a:ext cx="1002197" cy="300082"/>
          </a:xfrm>
          <a:prstGeom prst="rect">
            <a:avLst/>
          </a:prstGeom>
          <a:noFill/>
        </p:spPr>
        <p:txBody>
          <a:bodyPr wrap="none" rtlCol="0">
            <a:spAutoFit/>
          </a:bodyPr>
          <a:lstStyle/>
          <a:p>
            <a:r>
              <a:rPr lang="en-US" sz="1350" dirty="0" smtClean="0">
                <a:latin typeface="Arial" panose="020B0604020202020204" pitchFamily="34" charset="0"/>
                <a:cs typeface="Arial" panose="020B0604020202020204" pitchFamily="34" charset="0"/>
              </a:rPr>
              <a:t>Dispersion</a:t>
            </a:r>
            <a:endParaRPr lang="ru-RU" sz="1350" dirty="0">
              <a:latin typeface="Arial" panose="020B0604020202020204" pitchFamily="34" charset="0"/>
              <a:cs typeface="Arial" panose="020B0604020202020204" pitchFamily="34" charset="0"/>
            </a:endParaRPr>
          </a:p>
        </p:txBody>
      </p:sp>
      <p:pic>
        <p:nvPicPr>
          <p:cNvPr id="28674" name="Picture 2" descr="https://gsw.silverchair-cdn.com/gsw/Content_public/Journal/minmag/79/6/10.1180_minmag.2015.079.6.23/2/1485fig1.jpeg?Expires=2147483647&amp;Signature=V-4uLABQHgWZ~6GFaapz6Lum3HxiMeO7PVZmYyqeCkOEDl7NaUwyyUyaC9DhdwAnGjpNU08dz6OOvINBoVjTX7WAwxWEfagut6-D-GcAxa7oRF09dQupIphxeuyU5Ai1tNB024jsO4JmZLtfad~i1okerRk8H0XHYMiEwkaMl-SU0vvTzQ-gmB0BrUnwnxp8YCxWru13DIZcY5OMuKHMuvEsxclqa-NOkknBsNODfxXzE3D5CvIJMvLL4zToJXExQX~zibxu~tlcQdw903gkn2xF8TKvESeK8C1L~~3DMPRKT0Fd1apHgdI4VhbaduAn-dQb68RUPO4otqp2odN~0A__&amp;Key-Pair-Id=APKAIE5G5CRDK6RD3PGA"/>
          <p:cNvPicPr>
            <a:picLocks noChangeAspect="1" noChangeArrowheads="1"/>
          </p:cNvPicPr>
          <p:nvPr/>
        </p:nvPicPr>
        <p:blipFill rotWithShape="1">
          <a:blip r:embed="rId6">
            <a:extLst>
              <a:ext uri="{28A0092B-C50C-407E-A947-70E740481C1C}">
                <a14:useLocalDpi xmlns:a14="http://schemas.microsoft.com/office/drawing/2010/main" val="0"/>
              </a:ext>
            </a:extLst>
          </a:blip>
          <a:srcRect r="55346" b="67807"/>
          <a:stretch/>
        </p:blipFill>
        <p:spPr bwMode="auto">
          <a:xfrm>
            <a:off x="1813097" y="664554"/>
            <a:ext cx="2221658" cy="18255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826094" y="2449512"/>
            <a:ext cx="965903" cy="300082"/>
          </a:xfrm>
          <a:prstGeom prst="rect">
            <a:avLst/>
          </a:prstGeom>
          <a:noFill/>
        </p:spPr>
        <p:txBody>
          <a:bodyPr wrap="square" rtlCol="0">
            <a:spAutoFit/>
          </a:bodyPr>
          <a:lstStyle/>
          <a:p>
            <a:pPr algn="ctr"/>
            <a:r>
              <a:rPr lang="en-US" sz="1350" dirty="0" smtClean="0">
                <a:latin typeface="Arial" panose="020B0604020202020204" pitchFamily="34" charset="0"/>
                <a:cs typeface="Arial" panose="020B0604020202020204" pitchFamily="34" charset="0"/>
              </a:rPr>
              <a:t>Diffusion</a:t>
            </a:r>
            <a:endParaRPr lang="ru-RU" sz="1350" dirty="0">
              <a:latin typeface="Arial" panose="020B0604020202020204" pitchFamily="34" charset="0"/>
              <a:cs typeface="Arial" panose="020B0604020202020204" pitchFamily="34" charset="0"/>
            </a:endParaRPr>
          </a:p>
        </p:txBody>
      </p:sp>
      <p:sp>
        <p:nvSpPr>
          <p:cNvPr id="9" name="Прямоугольник 8"/>
          <p:cNvSpPr/>
          <p:nvPr/>
        </p:nvSpPr>
        <p:spPr>
          <a:xfrm flipV="1">
            <a:off x="2278479" y="1497933"/>
            <a:ext cx="121500" cy="12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cxnSp>
        <p:nvCxnSpPr>
          <p:cNvPr id="18" name="Скругленная соединительная линия 17"/>
          <p:cNvCxnSpPr>
            <a:stCxn id="9" idx="1"/>
            <a:endCxn id="8194" idx="1"/>
          </p:cNvCxnSpPr>
          <p:nvPr/>
        </p:nvCxnSpPr>
        <p:spPr>
          <a:xfrm rot="10800000" flipH="1" flipV="1">
            <a:off x="2278479" y="1558682"/>
            <a:ext cx="107210" cy="1971191"/>
          </a:xfrm>
          <a:prstGeom prst="curvedConnector3">
            <a:avLst>
              <a:gd name="adj1" fmla="val -69299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Скругленная соединительная линия 27"/>
          <p:cNvCxnSpPr>
            <a:stCxn id="8194" idx="3"/>
            <a:endCxn id="12" idx="1"/>
          </p:cNvCxnSpPr>
          <p:nvPr/>
        </p:nvCxnSpPr>
        <p:spPr>
          <a:xfrm flipV="1">
            <a:off x="3598466" y="1742926"/>
            <a:ext cx="1340758" cy="1786947"/>
          </a:xfrm>
          <a:prstGeom prst="curved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65" name="Скругленная соединительная линия 11264"/>
          <p:cNvCxnSpPr>
            <a:stCxn id="8194" idx="3"/>
          </p:cNvCxnSpPr>
          <p:nvPr/>
        </p:nvCxnSpPr>
        <p:spPr>
          <a:xfrm flipV="1">
            <a:off x="3598466" y="3529873"/>
            <a:ext cx="1987882" cy="1"/>
          </a:xfrm>
          <a:prstGeom prst="curved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2"/>
          <p:cNvSpPr>
            <a:spLocks noChangeArrowheads="1"/>
          </p:cNvSpPr>
          <p:nvPr/>
        </p:nvSpPr>
        <p:spPr bwMode="auto">
          <a:xfrm>
            <a:off x="4382208" y="417127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20" name="Объект 19"/>
          <p:cNvGraphicFramePr>
            <a:graphicFrameLocks noChangeAspect="1"/>
          </p:cNvGraphicFramePr>
          <p:nvPr>
            <p:extLst>
              <p:ext uri="{D42A27DB-BD31-4B8C-83A1-F6EECF244321}">
                <p14:modId xmlns:p14="http://schemas.microsoft.com/office/powerpoint/2010/main" val="4202299059"/>
              </p:ext>
            </p:extLst>
          </p:nvPr>
        </p:nvGraphicFramePr>
        <p:xfrm>
          <a:off x="1815753" y="5221875"/>
          <a:ext cx="2888456" cy="810816"/>
        </p:xfrm>
        <a:graphic>
          <a:graphicData uri="http://schemas.openxmlformats.org/presentationml/2006/ole">
            <mc:AlternateContent xmlns:mc="http://schemas.openxmlformats.org/markup-compatibility/2006">
              <mc:Choice xmlns:v="urn:schemas-microsoft-com:vml" Requires="v">
                <p:oleObj spid="_x0000_s24639" name="Equation" r:id="rId7" imgW="1498320" imgH="419040" progId="Equation.DSMT4">
                  <p:embed/>
                </p:oleObj>
              </mc:Choice>
              <mc:Fallback>
                <p:oleObj name="Equation" r:id="rId7" imgW="1498320" imgH="419040" progId="Equation.DSMT4">
                  <p:embed/>
                  <p:pic>
                    <p:nvPicPr>
                      <p:cNvPr id="5" name="Объект 4"/>
                      <p:cNvPicPr>
                        <a:picLocks noChangeAspect="1" noChangeArrowheads="1"/>
                      </p:cNvPicPr>
                      <p:nvPr/>
                    </p:nvPicPr>
                    <p:blipFill>
                      <a:blip r:embed="rId8"/>
                      <a:srcRect/>
                      <a:stretch>
                        <a:fillRect/>
                      </a:stretch>
                    </p:blipFill>
                    <p:spPr bwMode="auto">
                      <a:xfrm>
                        <a:off x="1815753" y="5221875"/>
                        <a:ext cx="2888456" cy="810816"/>
                      </a:xfrm>
                      <a:prstGeom prst="rect">
                        <a:avLst/>
                      </a:prstGeom>
                      <a:noFill/>
                    </p:spPr>
                  </p:pic>
                </p:oleObj>
              </mc:Fallback>
            </mc:AlternateContent>
          </a:graphicData>
        </a:graphic>
      </p:graphicFrame>
      <p:sp>
        <p:nvSpPr>
          <p:cNvPr id="21" name="TextBox 20"/>
          <p:cNvSpPr txBox="1"/>
          <p:nvPr/>
        </p:nvSpPr>
        <p:spPr>
          <a:xfrm>
            <a:off x="1177577" y="4329100"/>
            <a:ext cx="6858000" cy="830997"/>
          </a:xfrm>
          <a:prstGeom prst="rect">
            <a:avLst/>
          </a:prstGeom>
          <a:noFill/>
        </p:spPr>
        <p:txBody>
          <a:bodyPr wrap="square" rtlCol="0">
            <a:spAutoFit/>
          </a:bodyPr>
          <a:lstStyle/>
          <a:p>
            <a:pPr algn="ctr"/>
            <a:r>
              <a:rPr lang="en-US" sz="2400" dirty="0" err="1">
                <a:latin typeface="Segoe UI Semilight" panose="020B0402040204020203" pitchFamily="34" charset="0"/>
                <a:cs typeface="Segoe UI Semilight" panose="020B0402040204020203" pitchFamily="34" charset="0"/>
              </a:rPr>
              <a:t>Advective</a:t>
            </a:r>
            <a:r>
              <a:rPr lang="en-US" sz="2400" dirty="0">
                <a:latin typeface="Segoe UI Semilight" panose="020B0402040204020203" pitchFamily="34" charset="0"/>
                <a:cs typeface="Segoe UI Semilight" panose="020B0402040204020203" pitchFamily="34" charset="0"/>
              </a:rPr>
              <a:t>-dispersion transport equation</a:t>
            </a:r>
          </a:p>
          <a:p>
            <a:pPr algn="ctr"/>
            <a:r>
              <a:rPr lang="en-US" sz="2400" dirty="0">
                <a:latin typeface="Segoe UI Semilight" panose="020B0402040204020203" pitchFamily="34" charset="0"/>
                <a:cs typeface="Segoe UI Semilight" panose="020B0402040204020203" pitchFamily="34" charset="0"/>
              </a:rPr>
              <a:t> in a homogeneous media</a:t>
            </a:r>
            <a:endParaRPr lang="ru-RU" sz="2400" dirty="0">
              <a:latin typeface="Segoe UI Semilight" panose="020B0402040204020203" pitchFamily="34" charset="0"/>
              <a:cs typeface="Segoe UI Semilight" panose="020B0402040204020203" pitchFamily="34" charset="0"/>
            </a:endParaRPr>
          </a:p>
        </p:txBody>
      </p:sp>
      <p:sp>
        <p:nvSpPr>
          <p:cNvPr id="22" name="Овал 21"/>
          <p:cNvSpPr/>
          <p:nvPr/>
        </p:nvSpPr>
        <p:spPr>
          <a:xfrm>
            <a:off x="1771262" y="5495040"/>
            <a:ext cx="378042" cy="378042"/>
          </a:xfrm>
          <a:prstGeom prst="ellipse">
            <a:avLst/>
          </a:prstGeom>
          <a:noFill/>
          <a:ln w="38100">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3" name="Овал 22"/>
          <p:cNvSpPr/>
          <p:nvPr/>
        </p:nvSpPr>
        <p:spPr>
          <a:xfrm>
            <a:off x="2702407" y="5454156"/>
            <a:ext cx="378042" cy="378042"/>
          </a:xfrm>
          <a:prstGeom prst="ellipse">
            <a:avLst/>
          </a:prstGeom>
          <a:noFill/>
          <a:ln w="38100">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4" name="Овал 23"/>
          <p:cNvSpPr/>
          <p:nvPr/>
        </p:nvSpPr>
        <p:spPr>
          <a:xfrm>
            <a:off x="3688475" y="5453705"/>
            <a:ext cx="378042" cy="378042"/>
          </a:xfrm>
          <a:prstGeom prst="ellipse">
            <a:avLst/>
          </a:prstGeom>
          <a:noFill/>
          <a:ln w="38100">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graphicFrame>
        <p:nvGraphicFramePr>
          <p:cNvPr id="44" name="Объект 43"/>
          <p:cNvGraphicFramePr>
            <a:graphicFrameLocks noChangeAspect="1"/>
          </p:cNvGraphicFramePr>
          <p:nvPr>
            <p:extLst>
              <p:ext uri="{D42A27DB-BD31-4B8C-83A1-F6EECF244321}">
                <p14:modId xmlns:p14="http://schemas.microsoft.com/office/powerpoint/2010/main" val="3995785507"/>
              </p:ext>
            </p:extLst>
          </p:nvPr>
        </p:nvGraphicFramePr>
        <p:xfrm>
          <a:off x="5570704" y="5217956"/>
          <a:ext cx="1837135" cy="810815"/>
        </p:xfrm>
        <a:graphic>
          <a:graphicData uri="http://schemas.openxmlformats.org/presentationml/2006/ole">
            <mc:AlternateContent xmlns:mc="http://schemas.openxmlformats.org/markup-compatibility/2006">
              <mc:Choice xmlns:v="urn:schemas-microsoft-com:vml" Requires="v">
                <p:oleObj spid="_x0000_s24640" name="Equation" r:id="rId9" imgW="952200" imgH="419040" progId="Equation.DSMT4">
                  <p:embed/>
                </p:oleObj>
              </mc:Choice>
              <mc:Fallback>
                <p:oleObj name="Equation" r:id="rId9" imgW="952200" imgH="419040" progId="Equation.DSMT4">
                  <p:embed/>
                  <p:pic>
                    <p:nvPicPr>
                      <p:cNvPr id="29" name="Объект 28"/>
                      <p:cNvPicPr>
                        <a:picLocks noChangeAspect="1" noChangeArrowheads="1"/>
                      </p:cNvPicPr>
                      <p:nvPr/>
                    </p:nvPicPr>
                    <p:blipFill>
                      <a:blip r:embed="rId10"/>
                      <a:srcRect/>
                      <a:stretch>
                        <a:fillRect/>
                      </a:stretch>
                    </p:blipFill>
                    <p:spPr bwMode="auto">
                      <a:xfrm>
                        <a:off x="5570704" y="5217956"/>
                        <a:ext cx="1837135" cy="810815"/>
                      </a:xfrm>
                      <a:prstGeom prst="rect">
                        <a:avLst/>
                      </a:prstGeom>
                      <a:noFill/>
                    </p:spPr>
                  </p:pic>
                </p:oleObj>
              </mc:Fallback>
            </mc:AlternateContent>
          </a:graphicData>
        </a:graphic>
      </p:graphicFrame>
      <p:cxnSp>
        <p:nvCxnSpPr>
          <p:cNvPr id="45" name="Прямая со стрелкой 44"/>
          <p:cNvCxnSpPr/>
          <p:nvPr/>
        </p:nvCxnSpPr>
        <p:spPr>
          <a:xfrm>
            <a:off x="4876607" y="5660877"/>
            <a:ext cx="405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Умножение 47"/>
          <p:cNvSpPr/>
          <p:nvPr/>
        </p:nvSpPr>
        <p:spPr>
          <a:xfrm>
            <a:off x="2510784" y="5120877"/>
            <a:ext cx="1080000" cy="1080000"/>
          </a:xfrm>
          <a:prstGeom prst="mathMultiply">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373077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par>
                                <p:cTn id="13" presetID="22" presetClass="entr" presetSubtype="4"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520" y="8620"/>
            <a:ext cx="9144000"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Prototype bentonite test set-up </a:t>
            </a:r>
            <a:endParaRPr lang="ru-RU" sz="3200"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3006" y="2708920"/>
            <a:ext cx="3005804" cy="4009695"/>
          </a:xfrm>
          <a:prstGeom prst="rect">
            <a:avLst/>
          </a:prstGeom>
        </p:spPr>
      </p:pic>
      <p:sp>
        <p:nvSpPr>
          <p:cNvPr id="7" name="TextBox 6"/>
          <p:cNvSpPr txBox="1"/>
          <p:nvPr/>
        </p:nvSpPr>
        <p:spPr>
          <a:xfrm>
            <a:off x="0" y="581320"/>
            <a:ext cx="9035480" cy="2339102"/>
          </a:xfrm>
          <a:prstGeom prst="rect">
            <a:avLst/>
          </a:prstGeom>
          <a:noFill/>
        </p:spPr>
        <p:txBody>
          <a:bodyPr wrap="square" rtlCol="0">
            <a:spAutoFit/>
          </a:bodyPr>
          <a:lstStyle/>
          <a:p>
            <a:pPr marL="214313" indent="-214313">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Creation of a compact sample</a:t>
            </a:r>
          </a:p>
          <a:p>
            <a:pPr marL="214313" indent="-214313">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Determination of swelling pressure</a:t>
            </a:r>
          </a:p>
          <a:p>
            <a:pPr marL="214313" indent="-214313">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Determination of hydraulic conductivity</a:t>
            </a:r>
          </a:p>
          <a:p>
            <a:pPr marL="214313" indent="-214313">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Determination of diffusion coefficients and distribution coefficients </a:t>
            </a:r>
          </a:p>
          <a:p>
            <a:pPr marL="214313" indent="-214313">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Sample diameter 3 cm</a:t>
            </a:r>
          </a:p>
          <a:p>
            <a:pPr marL="214313" indent="-214313">
              <a:spcBef>
                <a:spcPts val="600"/>
              </a:spcBef>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Possibility to set the height of the sample from 0,5,1 and 1,5 cm</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38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5775" t="7452" r="5934" b="8772"/>
          <a:stretch/>
        </p:blipFill>
        <p:spPr>
          <a:xfrm>
            <a:off x="1976261" y="3323848"/>
            <a:ext cx="1336220" cy="762021"/>
          </a:xfrm>
          <a:prstGeom prst="rect">
            <a:avLst/>
          </a:prstGeom>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4074" t="30666" r="372" b="31333"/>
          <a:stretch/>
        </p:blipFill>
        <p:spPr>
          <a:xfrm flipH="1">
            <a:off x="2758670" y="4777048"/>
            <a:ext cx="1744300" cy="775049"/>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862" y="4599130"/>
            <a:ext cx="1146519" cy="1130885"/>
          </a:xfrm>
          <a:prstGeom prst="rect">
            <a:avLst/>
          </a:prstGeom>
        </p:spPr>
      </p:pic>
      <p:pic>
        <p:nvPicPr>
          <p:cNvPr id="5" name="Рисунок 4"/>
          <p:cNvPicPr>
            <a:picLocks noChangeAspect="1"/>
          </p:cNvPicPr>
          <p:nvPr/>
        </p:nvPicPr>
        <p:blipFill rotWithShape="1">
          <a:blip r:embed="rId6" cstate="print">
            <a:extLst>
              <a:ext uri="{28A0092B-C50C-407E-A947-70E740481C1C}">
                <a14:useLocalDpi xmlns:a14="http://schemas.microsoft.com/office/drawing/2010/main" val="0"/>
              </a:ext>
            </a:extLst>
          </a:blip>
          <a:srcRect l="2623" t="30540" r="4539" b="31438"/>
          <a:stretch/>
        </p:blipFill>
        <p:spPr>
          <a:xfrm rot="10800000">
            <a:off x="1667652" y="1945679"/>
            <a:ext cx="1953440" cy="800034"/>
          </a:xfrm>
          <a:prstGeom prst="rect">
            <a:avLst/>
          </a:prstGeom>
        </p:spPr>
      </p:pic>
      <p:sp>
        <p:nvSpPr>
          <p:cNvPr id="6" name="TextBox 5"/>
          <p:cNvSpPr txBox="1"/>
          <p:nvPr/>
        </p:nvSpPr>
        <p:spPr>
          <a:xfrm>
            <a:off x="57334" y="151660"/>
            <a:ext cx="91440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Measurement equipment for swelling pressure</a:t>
            </a:r>
          </a:p>
        </p:txBody>
      </p:sp>
      <p:sp>
        <p:nvSpPr>
          <p:cNvPr id="9" name="TextBox 8"/>
          <p:cNvSpPr txBox="1"/>
          <p:nvPr/>
        </p:nvSpPr>
        <p:spPr>
          <a:xfrm>
            <a:off x="1154179" y="1606889"/>
            <a:ext cx="3008259" cy="323165"/>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Microcontroller</a:t>
            </a:r>
            <a:r>
              <a:rPr lang="ru-RU" sz="1500" dirty="0" smtClean="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ATmega328 8-bit</a:t>
            </a:r>
            <a:r>
              <a:rPr lang="ru-RU" sz="1500" dirty="0">
                <a:latin typeface="Arial" panose="020B0604020202020204" pitchFamily="34" charset="0"/>
                <a:cs typeface="Arial" panose="020B0604020202020204" pitchFamily="34" charset="0"/>
              </a:rPr>
              <a:t> </a:t>
            </a:r>
          </a:p>
        </p:txBody>
      </p:sp>
      <p:sp>
        <p:nvSpPr>
          <p:cNvPr id="10" name="TextBox 9"/>
          <p:cNvSpPr txBox="1"/>
          <p:nvPr/>
        </p:nvSpPr>
        <p:spPr>
          <a:xfrm>
            <a:off x="962597" y="2792406"/>
            <a:ext cx="3363548" cy="323165"/>
          </a:xfrm>
          <a:prstGeom prst="rect">
            <a:avLst/>
          </a:prstGeom>
          <a:noFill/>
        </p:spPr>
        <p:txBody>
          <a:bodyPr wrap="none" rtlCol="0">
            <a:spAutoFit/>
          </a:bodyPr>
          <a:lstStyle/>
          <a:p>
            <a:pPr algn="ctr"/>
            <a:r>
              <a:rPr lang="en-US" sz="1500" dirty="0" smtClean="0">
                <a:latin typeface="Arial" panose="020B0604020202020204" pitchFamily="34" charset="0"/>
                <a:cs typeface="Arial" panose="020B0604020202020204" pitchFamily="34" charset="0"/>
              </a:rPr>
              <a:t>Analog-digital </a:t>
            </a:r>
            <a:r>
              <a:rPr lang="en-US" sz="1500" dirty="0">
                <a:latin typeface="Arial" panose="020B0604020202020204" pitchFamily="34" charset="0"/>
                <a:cs typeface="Arial" panose="020B0604020202020204" pitchFamily="34" charset="0"/>
              </a:rPr>
              <a:t>converter</a:t>
            </a:r>
            <a:r>
              <a:rPr lang="ru-RU" sz="1500" dirty="0" smtClean="0">
                <a:latin typeface="Arial" panose="020B0604020202020204" pitchFamily="34" charset="0"/>
                <a:cs typeface="Arial" panose="020B0604020202020204" pitchFamily="34" charset="0"/>
              </a:rPr>
              <a:t> </a:t>
            </a:r>
            <a:r>
              <a:rPr lang="ru-RU" sz="1500" dirty="0">
                <a:latin typeface="Arial" panose="020B0604020202020204" pitchFamily="34" charset="0"/>
                <a:cs typeface="Arial" panose="020B0604020202020204" pitchFamily="34" charset="0"/>
              </a:rPr>
              <a:t>24-</a:t>
            </a:r>
            <a:r>
              <a:rPr lang="en-US" sz="1500" dirty="0">
                <a:latin typeface="Arial" panose="020B0604020202020204" pitchFamily="34" charset="0"/>
                <a:cs typeface="Arial" panose="020B0604020202020204" pitchFamily="34" charset="0"/>
              </a:rPr>
              <a:t>bit HX711</a:t>
            </a:r>
            <a:endParaRPr lang="ru-RU" sz="1500" dirty="0">
              <a:latin typeface="Arial" panose="020B0604020202020204" pitchFamily="34" charset="0"/>
              <a:cs typeface="Arial" panose="020B0604020202020204" pitchFamily="34" charset="0"/>
            </a:endParaRPr>
          </a:p>
        </p:txBody>
      </p:sp>
      <p:sp>
        <p:nvSpPr>
          <p:cNvPr id="11" name="TextBox 10"/>
          <p:cNvSpPr txBox="1"/>
          <p:nvPr/>
        </p:nvSpPr>
        <p:spPr>
          <a:xfrm>
            <a:off x="1173586" y="4132563"/>
            <a:ext cx="3089307" cy="323165"/>
          </a:xfrm>
          <a:prstGeom prst="rect">
            <a:avLst/>
          </a:prstGeom>
          <a:noFill/>
        </p:spPr>
        <p:txBody>
          <a:bodyPr wrap="none" rtlCol="0">
            <a:spAutoFit/>
          </a:bodyPr>
          <a:lstStyle/>
          <a:p>
            <a:pPr algn="ctr"/>
            <a:r>
              <a:rPr lang="en-US" sz="1500" dirty="0">
                <a:latin typeface="Arial" panose="020B0604020202020204" pitchFamily="34" charset="0"/>
                <a:cs typeface="Arial" panose="020B0604020202020204" pitchFamily="34" charset="0"/>
              </a:rPr>
              <a:t>Analogue load cell</a:t>
            </a:r>
            <a:r>
              <a:rPr lang="ru-RU" sz="1500" dirty="0" smtClean="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CAS MNC-500</a:t>
            </a:r>
            <a:endParaRPr lang="ru-RU" sz="1500" dirty="0">
              <a:latin typeface="Arial" panose="020B0604020202020204" pitchFamily="34" charset="0"/>
              <a:cs typeface="Arial" panose="020B0604020202020204" pitchFamily="34" charset="0"/>
            </a:endParaRPr>
          </a:p>
        </p:txBody>
      </p:sp>
      <p:cxnSp>
        <p:nvCxnSpPr>
          <p:cNvPr id="13" name="Скругленная соединительная линия 12"/>
          <p:cNvCxnSpPr>
            <a:stCxn id="5" idx="3"/>
            <a:endCxn id="2" idx="1"/>
          </p:cNvCxnSpPr>
          <p:nvPr/>
        </p:nvCxnSpPr>
        <p:spPr>
          <a:xfrm rot="10800000" flipH="1" flipV="1">
            <a:off x="1667652" y="2345695"/>
            <a:ext cx="308609" cy="1359163"/>
          </a:xfrm>
          <a:prstGeom prst="curvedConnector3">
            <a:avLst>
              <a:gd name="adj1" fmla="val -390743"/>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Скругленная соединительная линия 14"/>
          <p:cNvCxnSpPr>
            <a:endCxn id="4" idx="1"/>
          </p:cNvCxnSpPr>
          <p:nvPr/>
        </p:nvCxnSpPr>
        <p:spPr>
          <a:xfrm rot="5400000">
            <a:off x="927627" y="4112093"/>
            <a:ext cx="1459715" cy="645243"/>
          </a:xfrm>
          <a:prstGeom prst="curvedConnector4">
            <a:avLst>
              <a:gd name="adj1" fmla="val -689"/>
              <a:gd name="adj2" fmla="val 278028"/>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7" cstate="print">
            <a:extLst>
              <a:ext uri="{28A0092B-C50C-407E-A947-70E740481C1C}">
                <a14:useLocalDpi xmlns:a14="http://schemas.microsoft.com/office/drawing/2010/main" val="0"/>
              </a:ext>
            </a:extLst>
          </a:blip>
          <a:srcRect l="47990"/>
          <a:stretch/>
        </p:blipFill>
        <p:spPr>
          <a:xfrm>
            <a:off x="4916556" y="1336423"/>
            <a:ext cx="3755665" cy="3678735"/>
          </a:xfrm>
          <a:prstGeom prst="rect">
            <a:avLst/>
          </a:prstGeom>
        </p:spPr>
      </p:pic>
      <p:sp>
        <p:nvSpPr>
          <p:cNvPr id="7" name="Прямоугольник 6"/>
          <p:cNvSpPr/>
          <p:nvPr/>
        </p:nvSpPr>
        <p:spPr>
          <a:xfrm>
            <a:off x="5769596" y="816577"/>
            <a:ext cx="2304746" cy="369332"/>
          </a:xfrm>
          <a:prstGeom prst="rect">
            <a:avLst/>
          </a:prstGeom>
        </p:spPr>
        <p:txBody>
          <a:bodyPr wrap="square">
            <a:spAutoFit/>
          </a:bodyPr>
          <a:lstStyle/>
          <a:p>
            <a:r>
              <a:rPr lang="ru-RU" dirty="0" err="1"/>
              <a:t>Calibration</a:t>
            </a:r>
            <a:r>
              <a:rPr lang="ru-RU" dirty="0"/>
              <a:t> </a:t>
            </a:r>
            <a:r>
              <a:rPr lang="ru-RU" dirty="0" err="1"/>
              <a:t>of</a:t>
            </a:r>
            <a:r>
              <a:rPr lang="ru-RU" dirty="0"/>
              <a:t> </a:t>
            </a:r>
            <a:r>
              <a:rPr lang="en-US" dirty="0" smtClean="0"/>
              <a:t>load cell</a:t>
            </a:r>
            <a:endParaRPr lang="ru-RU" dirty="0"/>
          </a:p>
        </p:txBody>
      </p:sp>
      <p:pic>
        <p:nvPicPr>
          <p:cNvPr id="14" name="Picture 4" descr="https://pp.userapi.com/c849536/v849536699/cd430/TZe4y1uQmjI.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682" r="25274"/>
          <a:stretch/>
        </p:blipFill>
        <p:spPr bwMode="auto">
          <a:xfrm>
            <a:off x="7902370" y="3898069"/>
            <a:ext cx="1069658" cy="279403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5483825" y="5406849"/>
            <a:ext cx="2385871" cy="646331"/>
          </a:xfrm>
          <a:prstGeom prst="rect">
            <a:avLst/>
          </a:prstGeom>
        </p:spPr>
        <p:txBody>
          <a:bodyPr wrap="square">
            <a:spAutoFit/>
          </a:bodyPr>
          <a:lstStyle/>
          <a:p>
            <a:r>
              <a:rPr lang="ru-RU" dirty="0"/>
              <a:t> </a:t>
            </a:r>
            <a:r>
              <a:rPr lang="ru-RU" dirty="0" err="1"/>
              <a:t>Precision</a:t>
            </a:r>
            <a:r>
              <a:rPr lang="ru-RU" dirty="0"/>
              <a:t> </a:t>
            </a:r>
            <a:r>
              <a:rPr lang="ru-RU" dirty="0" err="1"/>
              <a:t>controller</a:t>
            </a:r>
            <a:endParaRPr lang="ru-RU" dirty="0"/>
          </a:p>
          <a:p>
            <a:r>
              <a:rPr lang="ru-RU" dirty="0"/>
              <a:t> GDS </a:t>
            </a:r>
            <a:r>
              <a:rPr lang="ru-RU" dirty="0" err="1"/>
              <a:t>pressure</a:t>
            </a:r>
            <a:r>
              <a:rPr lang="ru-RU" dirty="0"/>
              <a:t>/</a:t>
            </a:r>
            <a:r>
              <a:rPr lang="ru-RU" dirty="0" err="1"/>
              <a:t>volume</a:t>
            </a:r>
            <a:endParaRPr lang="ru-RU" dirty="0"/>
          </a:p>
        </p:txBody>
      </p:sp>
    </p:spTree>
    <p:extLst>
      <p:ext uri="{BB962C8B-B14F-4D97-AF65-F5344CB8AC3E}">
        <p14:creationId xmlns:p14="http://schemas.microsoft.com/office/powerpoint/2010/main" val="3703128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921" t="631" r="2608" b="684"/>
          <a:stretch/>
        </p:blipFill>
        <p:spPr>
          <a:xfrm>
            <a:off x="7049144" y="2782946"/>
            <a:ext cx="1890000" cy="3755901"/>
          </a:xfrm>
          <a:prstGeom prst="rect">
            <a:avLst/>
          </a:prstGeom>
        </p:spPr>
      </p:pic>
      <p:sp>
        <p:nvSpPr>
          <p:cNvPr id="4" name="Прямоугольник 3"/>
          <p:cNvSpPr/>
          <p:nvPr/>
        </p:nvSpPr>
        <p:spPr>
          <a:xfrm>
            <a:off x="7049144" y="5307271"/>
            <a:ext cx="1890000" cy="126332"/>
          </a:xfrm>
          <a:prstGeom prst="rect">
            <a:avLst/>
          </a:prstGeom>
          <a:solidFill>
            <a:srgbClr val="70AD4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Porous filter</a:t>
            </a:r>
            <a:endParaRPr lang="ru-RU" sz="1400" dirty="0">
              <a:solidFill>
                <a:schemeClr val="tx1"/>
              </a:solidFill>
              <a:latin typeface="Arial" panose="020B0604020202020204" pitchFamily="34" charset="0"/>
              <a:cs typeface="Arial" panose="020B0604020202020204" pitchFamily="34" charset="0"/>
            </a:endParaRPr>
          </a:p>
        </p:txBody>
      </p:sp>
      <p:sp>
        <p:nvSpPr>
          <p:cNvPr id="5" name="Прямоугольник 4"/>
          <p:cNvSpPr/>
          <p:nvPr/>
        </p:nvSpPr>
        <p:spPr>
          <a:xfrm>
            <a:off x="7049144" y="4665305"/>
            <a:ext cx="1890000" cy="641967"/>
          </a:xfrm>
          <a:prstGeom prst="rect">
            <a:avLst/>
          </a:prstGeom>
          <a:solidFill>
            <a:srgbClr val="FFC000">
              <a:alpha val="50196"/>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sz="1350"/>
          </a:p>
        </p:txBody>
      </p:sp>
      <p:sp>
        <p:nvSpPr>
          <p:cNvPr id="8" name="Прямоугольник 7"/>
          <p:cNvSpPr/>
          <p:nvPr/>
        </p:nvSpPr>
        <p:spPr>
          <a:xfrm>
            <a:off x="7049144" y="4923123"/>
            <a:ext cx="1890000" cy="126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Bentonite</a:t>
            </a:r>
            <a:endParaRPr lang="ru-RU" sz="1400" dirty="0">
              <a:solidFill>
                <a:schemeClr val="tx1"/>
              </a:solidFill>
              <a:latin typeface="Arial" panose="020B0604020202020204" pitchFamily="34" charset="0"/>
              <a:cs typeface="Arial" panose="020B0604020202020204" pitchFamily="34" charset="0"/>
            </a:endParaRPr>
          </a:p>
        </p:txBody>
      </p:sp>
      <p:sp>
        <p:nvSpPr>
          <p:cNvPr id="9" name="Прямоугольник 8"/>
          <p:cNvSpPr/>
          <p:nvPr/>
        </p:nvSpPr>
        <p:spPr>
          <a:xfrm>
            <a:off x="7049144" y="5537072"/>
            <a:ext cx="1890000" cy="126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Chanel “snake”</a:t>
            </a:r>
            <a:endParaRPr lang="ru-RU" sz="1400" dirty="0">
              <a:solidFill>
                <a:schemeClr val="tx1"/>
              </a:solidFill>
              <a:latin typeface="Arial" panose="020B0604020202020204" pitchFamily="34" charset="0"/>
              <a:cs typeface="Arial" panose="020B0604020202020204" pitchFamily="34" charset="0"/>
            </a:endParaRPr>
          </a:p>
        </p:txBody>
      </p:sp>
      <p:pic>
        <p:nvPicPr>
          <p:cNvPr id="5124" name="Picture 4" descr="https://pp.userapi.com/c846019/v846019733/140624/25G64gVJuY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 t="4274" r="5442" b="4445"/>
          <a:stretch/>
        </p:blipFill>
        <p:spPr bwMode="auto">
          <a:xfrm rot="5400000">
            <a:off x="6527587" y="-160444"/>
            <a:ext cx="2192279" cy="28263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8520" y="110291"/>
            <a:ext cx="6457950" cy="584775"/>
          </a:xfrm>
          <a:prstGeom prst="rect">
            <a:avLst/>
          </a:prstGeom>
          <a:noFill/>
        </p:spPr>
        <p:txBody>
          <a:bodyPr wrap="square" rtlCol="0">
            <a:spAutoFit/>
          </a:bodyPr>
          <a:lstStyle/>
          <a:p>
            <a:pPr algn="ctr"/>
            <a:r>
              <a:rPr lang="en-US" sz="3200" dirty="0" smtClean="0">
                <a:latin typeface="Arial" panose="020B0604020202020204" pitchFamily="34" charset="0"/>
                <a:cs typeface="Arial" panose="020B0604020202020204" pitchFamily="34" charset="0"/>
              </a:rPr>
              <a:t>Diffusion in compacted bentonite </a:t>
            </a:r>
            <a:endParaRPr lang="ru-RU" sz="3200" dirty="0">
              <a:latin typeface="Arial" panose="020B0604020202020204" pitchFamily="34" charset="0"/>
              <a:cs typeface="Arial" panose="020B0604020202020204" pitchFamily="34" charset="0"/>
            </a:endParaRPr>
          </a:p>
        </p:txBody>
      </p:sp>
      <p:sp>
        <p:nvSpPr>
          <p:cNvPr id="11" name="TextBox 10"/>
          <p:cNvSpPr txBox="1"/>
          <p:nvPr/>
        </p:nvSpPr>
        <p:spPr>
          <a:xfrm>
            <a:off x="286497" y="812576"/>
            <a:ext cx="6171453" cy="2554545"/>
          </a:xfrm>
          <a:prstGeom prst="rect">
            <a:avLst/>
          </a:prstGeom>
          <a:noFill/>
        </p:spPr>
        <p:txBody>
          <a:bodyPr wrap="square" rtlCol="0">
            <a:spAutoFit/>
          </a:bodyPr>
          <a:lstStyle/>
          <a:p>
            <a:pPr marL="214313" indent="-214313">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When using a peristaltic pump, it is important to prove the non-convective component</a:t>
            </a:r>
          </a:p>
          <a:p>
            <a:pPr marL="214313" indent="-214313">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Correct observation of boundary conditions - distribution of constant concentrations over the entire sample area, i.e. </a:t>
            </a:r>
            <a:r>
              <a:rPr lang="en-US" sz="2000" dirty="0" err="1">
                <a:latin typeface="Arial" panose="020B0604020202020204" pitchFamily="34" charset="0"/>
                <a:cs typeface="Arial" panose="020B0604020202020204" pitchFamily="34" charset="0"/>
              </a:rPr>
              <a:t>minimisation</a:t>
            </a:r>
            <a:r>
              <a:rPr lang="en-US" sz="2000" dirty="0">
                <a:latin typeface="Arial" panose="020B0604020202020204" pitchFamily="34" charset="0"/>
                <a:cs typeface="Arial" panose="020B0604020202020204" pitchFamily="34" charset="0"/>
              </a:rPr>
              <a:t> of lateral diffusion</a:t>
            </a:r>
          </a:p>
          <a:p>
            <a:pPr marL="214313" indent="-214313">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Conducting a two-chamber experiment</a:t>
            </a:r>
            <a:endParaRPr lang="ru-RU" sz="2000" dirty="0">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4"/>
          <a:stretch>
            <a:fillRect/>
          </a:stretch>
        </p:blipFill>
        <p:spPr>
          <a:xfrm>
            <a:off x="286497" y="4248135"/>
            <a:ext cx="3600400" cy="2118272"/>
          </a:xfrm>
          <a:prstGeom prst="rect">
            <a:avLst/>
          </a:prstGeom>
        </p:spPr>
      </p:pic>
      <p:pic>
        <p:nvPicPr>
          <p:cNvPr id="2" name="Рисунок 1"/>
          <p:cNvPicPr>
            <a:picLocks noChangeAspect="1"/>
          </p:cNvPicPr>
          <p:nvPr/>
        </p:nvPicPr>
        <p:blipFill>
          <a:blip r:embed="rId5" cstate="print">
            <a:extLst>
              <a:ext uri="{BEBA8EAE-BF5A-486C-A8C5-ECC9F3942E4B}">
                <a14:imgProps xmlns:a14="http://schemas.microsoft.com/office/drawing/2010/main">
                  <a14:imgLayer r:embed="rId6">
                    <a14:imgEffect>
                      <a14:backgroundRemoval t="152" b="100000" l="0" r="100000">
                        <a14:foregroundMark x1="83131" y1="62766" x2="83131" y2="62766"/>
                        <a14:foregroundMark x1="80699" y1="78267" x2="80699" y2="78267"/>
                        <a14:foregroundMark x1="89666" y1="15957" x2="89666" y2="15957"/>
                        <a14:foregroundMark x1="21884" y1="11702" x2="21884" y2="11702"/>
                        <a14:foregroundMark x1="21884" y1="15957" x2="21884" y2="15957"/>
                      </a14:backgroundRemoval>
                    </a14:imgEffect>
                  </a14:imgLayer>
                </a14:imgProps>
              </a:ext>
              <a:ext uri="{28A0092B-C50C-407E-A947-70E740481C1C}">
                <a14:useLocalDpi xmlns:a14="http://schemas.microsoft.com/office/drawing/2010/main" val="0"/>
              </a:ext>
            </a:extLst>
          </a:blip>
          <a:stretch>
            <a:fillRect/>
          </a:stretch>
        </p:blipFill>
        <p:spPr>
          <a:xfrm>
            <a:off x="4076945" y="3912116"/>
            <a:ext cx="2790310" cy="2790310"/>
          </a:xfrm>
          <a:prstGeom prst="rect">
            <a:avLst/>
          </a:prstGeom>
        </p:spPr>
      </p:pic>
      <p:sp>
        <p:nvSpPr>
          <p:cNvPr id="6" name="Прямоугольник 5"/>
          <p:cNvSpPr/>
          <p:nvPr/>
        </p:nvSpPr>
        <p:spPr>
          <a:xfrm>
            <a:off x="4037957" y="3495701"/>
            <a:ext cx="2868286" cy="400110"/>
          </a:xfrm>
          <a:prstGeom prst="rect">
            <a:avLst/>
          </a:prstGeom>
        </p:spPr>
        <p:txBody>
          <a:bodyPr wrap="none">
            <a:spAutoFit/>
          </a:bodyPr>
          <a:lstStyle/>
          <a:p>
            <a:r>
              <a:rPr lang="ru-RU" sz="2000" dirty="0" err="1">
                <a:latin typeface="Arial" panose="020B0604020202020204" pitchFamily="34" charset="0"/>
                <a:cs typeface="Arial" panose="020B0604020202020204" pitchFamily="34" charset="0"/>
              </a:rPr>
              <a:t>Proof</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pure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diffusion</a:t>
            </a:r>
            <a:endParaRPr lang="ru-RU" sz="2000" dirty="0">
              <a:latin typeface="Arial" panose="020B0604020202020204" pitchFamily="34" charset="0"/>
              <a:cs typeface="Arial" panose="020B0604020202020204" pitchFamily="34" charset="0"/>
            </a:endParaRPr>
          </a:p>
        </p:txBody>
      </p:sp>
      <p:sp>
        <p:nvSpPr>
          <p:cNvPr id="7" name="Прямоугольник 6"/>
          <p:cNvSpPr/>
          <p:nvPr/>
        </p:nvSpPr>
        <p:spPr>
          <a:xfrm>
            <a:off x="343976" y="3823042"/>
            <a:ext cx="3485441" cy="400110"/>
          </a:xfrm>
          <a:prstGeom prst="rect">
            <a:avLst/>
          </a:prstGeom>
        </p:spPr>
        <p:txBody>
          <a:bodyPr wrap="none">
            <a:spAutoFit/>
          </a:bodyPr>
          <a:lstStyle/>
          <a:p>
            <a:r>
              <a:rPr lang="en-US" sz="2000" dirty="0" err="1">
                <a:latin typeface="Arial" panose="020B0604020202020204" pitchFamily="34" charset="0"/>
                <a:cs typeface="Arial" panose="020B0604020202020204" pitchFamily="34" charset="0"/>
              </a:rPr>
              <a:t>D</a:t>
            </a:r>
            <a:r>
              <a:rPr lang="ru-RU" sz="2000" dirty="0" err="1" smtClean="0">
                <a:latin typeface="Arial" panose="020B0604020202020204" pitchFamily="34" charset="0"/>
                <a:cs typeface="Arial" panose="020B0604020202020204" pitchFamily="34" charset="0"/>
              </a:rPr>
              <a:t>iffusion</a:t>
            </a:r>
            <a:r>
              <a:rPr lang="ru-RU" sz="2000" dirty="0" smtClean="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experiment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scheme</a:t>
            </a:r>
            <a:endParaRPr lang="ru-RU" sz="2000" dirty="0">
              <a:latin typeface="Arial" panose="020B0604020202020204" pitchFamily="34" charset="0"/>
              <a:cs typeface="Arial" panose="020B0604020202020204" pitchFamily="34" charset="0"/>
            </a:endParaRPr>
          </a:p>
        </p:txBody>
      </p:sp>
      <p:sp>
        <p:nvSpPr>
          <p:cNvPr id="13" name="Овал 12"/>
          <p:cNvSpPr/>
          <p:nvPr/>
        </p:nvSpPr>
        <p:spPr>
          <a:xfrm>
            <a:off x="656565" y="5307271"/>
            <a:ext cx="450050" cy="22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p:cNvCxnSpPr>
            <a:stCxn id="13" idx="6"/>
          </p:cNvCxnSpPr>
          <p:nvPr/>
        </p:nvCxnSpPr>
        <p:spPr>
          <a:xfrm>
            <a:off x="1106615" y="5422172"/>
            <a:ext cx="3105345" cy="114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1436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425" y="4920485"/>
            <a:ext cx="1067514" cy="10800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9947" y="3819268"/>
            <a:ext cx="1009051" cy="108000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4472" y="4920485"/>
            <a:ext cx="1009051" cy="1080000"/>
          </a:xfrm>
          <a:prstGeom prst="rect">
            <a:avLst/>
          </a:prstGeom>
        </p:spPr>
      </p:pic>
      <p:pic>
        <p:nvPicPr>
          <p:cNvPr id="2052" name="Picture 4" descr="https://pp.userapi.com/c849536/v849536699/cd442/drxul8EwFdQ.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127" y="4050297"/>
            <a:ext cx="1461107" cy="194814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l="25651" t="23375" r="23713" b="18739"/>
          <a:stretch/>
        </p:blipFill>
        <p:spPr>
          <a:xfrm>
            <a:off x="5117322" y="4050100"/>
            <a:ext cx="1816992" cy="1948340"/>
          </a:xfrm>
          <a:prstGeom prst="rect">
            <a:avLst/>
          </a:prstGeom>
        </p:spPr>
      </p:pic>
      <p:pic>
        <p:nvPicPr>
          <p:cNvPr id="2050" name="Picture 2" descr="https://pp.userapi.com/c849536/v849536699/cd45d/I6Q7b-b0kjY.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7653"/>
          <a:stretch/>
        </p:blipFill>
        <p:spPr bwMode="auto">
          <a:xfrm>
            <a:off x="1008172" y="4698099"/>
            <a:ext cx="1080966" cy="13003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77550" y="3447046"/>
            <a:ext cx="196399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Data reconstruction</a:t>
            </a:r>
            <a:endParaRPr lang="ru-RU" sz="1600" dirty="0">
              <a:latin typeface="Arial" panose="020B0604020202020204" pitchFamily="34" charset="0"/>
              <a:cs typeface="Arial" panose="020B0604020202020204" pitchFamily="34" charset="0"/>
            </a:endParaRPr>
          </a:p>
        </p:txBody>
      </p:sp>
      <p:sp>
        <p:nvSpPr>
          <p:cNvPr id="12" name="TextBox 11"/>
          <p:cNvSpPr txBox="1"/>
          <p:nvPr/>
        </p:nvSpPr>
        <p:spPr>
          <a:xfrm>
            <a:off x="142871" y="8620"/>
            <a:ext cx="91440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Porous metal filter</a:t>
            </a:r>
            <a:endParaRPr lang="ru-RU" sz="3600" dirty="0">
              <a:latin typeface="Arial" panose="020B0604020202020204" pitchFamily="34" charset="0"/>
              <a:cs typeface="Arial" panose="020B0604020202020204" pitchFamily="34" charset="0"/>
            </a:endParaRPr>
          </a:p>
        </p:txBody>
      </p:sp>
      <p:sp>
        <p:nvSpPr>
          <p:cNvPr id="13" name="TextBox 12"/>
          <p:cNvSpPr txBox="1"/>
          <p:nvPr/>
        </p:nvSpPr>
        <p:spPr>
          <a:xfrm>
            <a:off x="4714871" y="764303"/>
            <a:ext cx="4227331" cy="2534027"/>
          </a:xfrm>
          <a:prstGeom prst="rect">
            <a:avLst/>
          </a:prstGeom>
          <a:noFill/>
          <a:ln>
            <a:solidFill>
              <a:schemeClr val="tx1"/>
            </a:solidFill>
          </a:ln>
        </p:spPr>
        <p:txBody>
          <a:bodyPr wrap="square" rtlCol="0">
            <a:spAutoFit/>
          </a:bodyPr>
          <a:lstStyle/>
          <a:p>
            <a:pPr marL="214313" indent="-214313">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Sample thickness should be at least 5 filter thicknesses.</a:t>
            </a:r>
          </a:p>
          <a:p>
            <a:pPr marL="214313" indent="-214313">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It is necessary to know the diffusion coefficient of the filter</a:t>
            </a:r>
          </a:p>
          <a:p>
            <a:pPr marL="214313" indent="-214313">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Filter material must be inactive to the model solutions</a:t>
            </a:r>
            <a:endParaRPr lang="ru-RU" dirty="0">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7401" y="4115019"/>
            <a:ext cx="1978241" cy="1881533"/>
          </a:xfrm>
          <a:prstGeom prst="rect">
            <a:avLst/>
          </a:prstGeom>
        </p:spPr>
      </p:pic>
      <p:graphicFrame>
        <p:nvGraphicFramePr>
          <p:cNvPr id="16" name="Объект 15"/>
          <p:cNvGraphicFramePr>
            <a:graphicFrameLocks noChangeAspect="1"/>
          </p:cNvGraphicFramePr>
          <p:nvPr>
            <p:extLst>
              <p:ext uri="{D42A27DB-BD31-4B8C-83A1-F6EECF244321}">
                <p14:modId xmlns:p14="http://schemas.microsoft.com/office/powerpoint/2010/main" val="3074837715"/>
              </p:ext>
            </p:extLst>
          </p:nvPr>
        </p:nvGraphicFramePr>
        <p:xfrm>
          <a:off x="606820" y="1628732"/>
          <a:ext cx="3741460" cy="843844"/>
        </p:xfrm>
        <a:graphic>
          <a:graphicData uri="http://schemas.openxmlformats.org/presentationml/2006/ole">
            <mc:AlternateContent xmlns:mc="http://schemas.openxmlformats.org/markup-compatibility/2006">
              <mc:Choice xmlns:v="urn:schemas-microsoft-com:vml" Requires="v">
                <p:oleObj spid="_x0000_s23582" name="Equation" r:id="rId11" imgW="2145960" imgH="507960" progId="Equation.DSMT4">
                  <p:embed/>
                </p:oleObj>
              </mc:Choice>
              <mc:Fallback>
                <p:oleObj name="Equation" r:id="rId11" imgW="2145960" imgH="507960" progId="Equation.DSMT4">
                  <p:embed/>
                  <p:pic>
                    <p:nvPicPr>
                      <p:cNvPr id="16" name="Объект 15"/>
                      <p:cNvPicPr>
                        <a:picLocks noChangeAspect="1" noChangeArrowheads="1"/>
                      </p:cNvPicPr>
                      <p:nvPr/>
                    </p:nvPicPr>
                    <p:blipFill>
                      <a:blip r:embed="rId12"/>
                      <a:srcRect/>
                      <a:stretch>
                        <a:fillRect/>
                      </a:stretch>
                    </p:blipFill>
                    <p:spPr bwMode="auto">
                      <a:xfrm>
                        <a:off x="606820" y="1628732"/>
                        <a:ext cx="3741460" cy="843844"/>
                      </a:xfrm>
                      <a:prstGeom prst="rect">
                        <a:avLst/>
                      </a:prstGeom>
                      <a:noFill/>
                      <a:extLst/>
                    </p:spPr>
                  </p:pic>
                </p:oleObj>
              </mc:Fallback>
            </mc:AlternateContent>
          </a:graphicData>
        </a:graphic>
      </p:graphicFrame>
      <p:sp>
        <p:nvSpPr>
          <p:cNvPr id="9" name="TextBox 8"/>
          <p:cNvSpPr txBox="1"/>
          <p:nvPr/>
        </p:nvSpPr>
        <p:spPr>
          <a:xfrm>
            <a:off x="5073817" y="4457375"/>
            <a:ext cx="1879489" cy="276999"/>
          </a:xfrm>
          <a:prstGeom prst="rect">
            <a:avLst/>
          </a:prstGeom>
          <a:noFill/>
        </p:spPr>
        <p:txBody>
          <a:bodyPr wrap="non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Average </a:t>
            </a:r>
            <a:r>
              <a:rPr lang="en-US" sz="1200" dirty="0" err="1" smtClean="0">
                <a:solidFill>
                  <a:schemeClr val="bg1"/>
                </a:solidFill>
                <a:latin typeface="Arial" panose="020B0604020202020204" pitchFamily="34" charset="0"/>
                <a:cs typeface="Arial" panose="020B0604020202020204" pitchFamily="34" charset="0"/>
              </a:rPr>
              <a:t>por</a:t>
            </a:r>
            <a:r>
              <a:rPr lang="ru-RU" sz="1200" dirty="0" smtClean="0">
                <a:solidFill>
                  <a:schemeClr val="bg1"/>
                </a:solidFill>
                <a:latin typeface="Arial" panose="020B0604020202020204" pitchFamily="34" charset="0"/>
                <a:cs typeface="Arial" panose="020B0604020202020204" pitchFamily="34" charset="0"/>
              </a:rPr>
              <a:t>е</a:t>
            </a:r>
            <a:r>
              <a:rPr lang="en-US" sz="1200" dirty="0" smtClean="0">
                <a:solidFill>
                  <a:schemeClr val="bg1"/>
                </a:solidFill>
                <a:latin typeface="Arial" panose="020B0604020202020204" pitchFamily="34" charset="0"/>
                <a:cs typeface="Arial" panose="020B0604020202020204" pitchFamily="34" charset="0"/>
              </a:rPr>
              <a:t> size</a:t>
            </a:r>
            <a:r>
              <a:rPr lang="ru-RU" sz="1200" dirty="0" smtClean="0">
                <a:solidFill>
                  <a:schemeClr val="bg1"/>
                </a:solidFill>
                <a:latin typeface="Arial" panose="020B0604020202020204" pitchFamily="34" charset="0"/>
                <a:cs typeface="Arial" panose="020B0604020202020204" pitchFamily="34" charset="0"/>
              </a:rPr>
              <a:t> 8</a:t>
            </a:r>
            <a:r>
              <a:rPr lang="en-US" sz="1200" dirty="0" err="1" smtClean="0">
                <a:solidFill>
                  <a:schemeClr val="bg1"/>
                </a:solidFill>
                <a:latin typeface="Arial" panose="020B0604020202020204" pitchFamily="34" charset="0"/>
                <a:cs typeface="Arial" panose="020B0604020202020204" pitchFamily="34" charset="0"/>
              </a:rPr>
              <a:t>mkm</a:t>
            </a:r>
            <a:endParaRPr lang="ru-RU" sz="12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2572528" y="4890696"/>
            <a:ext cx="875561" cy="461665"/>
          </a:xfrm>
          <a:prstGeom prst="rect">
            <a:avLst/>
          </a:prstGeom>
          <a:noFill/>
        </p:spPr>
        <p:txBody>
          <a:bodyPr wrap="non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Thickness</a:t>
            </a:r>
            <a:endParaRPr lang="ru-RU" sz="1200" dirty="0">
              <a:solidFill>
                <a:schemeClr val="bg1"/>
              </a:solidFill>
              <a:latin typeface="Arial" panose="020B0604020202020204" pitchFamily="34" charset="0"/>
              <a:cs typeface="Arial" panose="020B0604020202020204" pitchFamily="34" charset="0"/>
            </a:endParaRPr>
          </a:p>
          <a:p>
            <a:pPr algn="ctr"/>
            <a:r>
              <a:rPr lang="ru-RU" sz="1200" dirty="0">
                <a:solidFill>
                  <a:schemeClr val="bg1"/>
                </a:solidFill>
                <a:latin typeface="Arial" panose="020B0604020202020204" pitchFamily="34" charset="0"/>
                <a:cs typeface="Arial" panose="020B0604020202020204" pitchFamily="34" charset="0"/>
              </a:rPr>
              <a:t> 0,2 </a:t>
            </a:r>
            <a:r>
              <a:rPr lang="en-US" sz="1200" dirty="0" smtClean="0">
                <a:solidFill>
                  <a:schemeClr val="bg1"/>
                </a:solidFill>
                <a:latin typeface="Arial" panose="020B0604020202020204" pitchFamily="34" charset="0"/>
                <a:cs typeface="Arial" panose="020B0604020202020204" pitchFamily="34" charset="0"/>
              </a:rPr>
              <a:t>mm</a:t>
            </a:r>
            <a:endParaRPr lang="ru-RU" sz="1200" dirty="0">
              <a:solidFill>
                <a:schemeClr val="bg1"/>
              </a:solidFill>
              <a:latin typeface="Arial" panose="020B0604020202020204" pitchFamily="34" charset="0"/>
              <a:cs typeface="Arial" panose="020B0604020202020204" pitchFamily="34" charset="0"/>
            </a:endParaRPr>
          </a:p>
        </p:txBody>
      </p:sp>
      <p:cxnSp>
        <p:nvCxnSpPr>
          <p:cNvPr id="18" name="Прямая соединительная линия 17"/>
          <p:cNvCxnSpPr/>
          <p:nvPr/>
        </p:nvCxnSpPr>
        <p:spPr>
          <a:xfrm flipH="1">
            <a:off x="7883216" y="4091810"/>
            <a:ext cx="5715" cy="1214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88931" y="5071270"/>
            <a:ext cx="540533"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REV</a:t>
            </a:r>
            <a:endParaRPr lang="ru-RU" sz="1350" dirty="0">
              <a:latin typeface="Arial" panose="020B0604020202020204" pitchFamily="34" charset="0"/>
              <a:cs typeface="Arial" panose="020B0604020202020204" pitchFamily="34" charset="0"/>
            </a:endParaRPr>
          </a:p>
        </p:txBody>
      </p:sp>
      <p:sp>
        <p:nvSpPr>
          <p:cNvPr id="25" name="Овал 24"/>
          <p:cNvSpPr/>
          <p:nvPr/>
        </p:nvSpPr>
        <p:spPr>
          <a:xfrm>
            <a:off x="3808281" y="1795260"/>
            <a:ext cx="540000" cy="540000"/>
          </a:xfrm>
          <a:prstGeom prst="ellipse">
            <a:avLst/>
          </a:prstGeom>
          <a:noFill/>
          <a:ln w="28575">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2" name="TextBox 21"/>
          <p:cNvSpPr txBox="1"/>
          <p:nvPr/>
        </p:nvSpPr>
        <p:spPr>
          <a:xfrm>
            <a:off x="136127" y="3419632"/>
            <a:ext cx="2298741" cy="584775"/>
          </a:xfrm>
          <a:prstGeom prst="rect">
            <a:avLst/>
          </a:prstGeom>
          <a:solidFill>
            <a:schemeClr val="bg1"/>
          </a:solidFill>
        </p:spPr>
        <p:txBody>
          <a:bodyPr wrap="square" rtlCol="0">
            <a:spAutoFit/>
          </a:bodyPr>
          <a:lstStyle/>
          <a:p>
            <a:pPr algn="ctr"/>
            <a:r>
              <a:rPr lang="en-GB" sz="1600" dirty="0" smtClean="0">
                <a:latin typeface="Arial" panose="020B0604020202020204" pitchFamily="34" charset="0"/>
                <a:cs typeface="Arial" panose="020B0604020202020204" pitchFamily="34" charset="0"/>
              </a:rPr>
              <a:t>X-ray</a:t>
            </a:r>
          </a:p>
          <a:p>
            <a:pPr algn="ct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microtomography</a:t>
            </a:r>
            <a:endParaRPr lang="ru-RU" sz="1600" dirty="0">
              <a:latin typeface="Arial" panose="020B0604020202020204" pitchFamily="34" charset="0"/>
              <a:cs typeface="Arial" panose="020B0604020202020204" pitchFamily="34" charset="0"/>
            </a:endParaRPr>
          </a:p>
        </p:txBody>
      </p:sp>
      <p:sp>
        <p:nvSpPr>
          <p:cNvPr id="23" name="TextBox 22"/>
          <p:cNvSpPr txBox="1"/>
          <p:nvPr/>
        </p:nvSpPr>
        <p:spPr>
          <a:xfrm>
            <a:off x="5073680" y="3447046"/>
            <a:ext cx="1746343" cy="584775"/>
          </a:xfrm>
          <a:prstGeom prst="rect">
            <a:avLst/>
          </a:prstGeom>
          <a:solidFill>
            <a:schemeClr val="bg1"/>
          </a:solidFill>
        </p:spPr>
        <p:txBody>
          <a:bodyPr wrap="square" rtlCol="0">
            <a:spAutoFit/>
          </a:bodyPr>
          <a:lstStyle/>
          <a:p>
            <a:pPr algn="ctr"/>
            <a:r>
              <a:rPr lang="en-US" sz="1600" dirty="0" smtClean="0">
                <a:latin typeface="Arial" panose="020B0604020202020204" pitchFamily="34" charset="0"/>
                <a:cs typeface="Arial" panose="020B0604020202020204" pitchFamily="34" charset="0"/>
              </a:rPr>
              <a:t>3D Pore – metal </a:t>
            </a:r>
            <a:r>
              <a:rPr lang="en-US" sz="1600" dirty="0" err="1" smtClean="0">
                <a:latin typeface="Arial" panose="020B0604020202020204" pitchFamily="34" charset="0"/>
                <a:cs typeface="Arial" panose="020B0604020202020204" pitchFamily="34" charset="0"/>
              </a:rPr>
              <a:t>binarization</a:t>
            </a:r>
            <a:endParaRPr lang="ru-RU" sz="1600" dirty="0">
              <a:latin typeface="Arial" panose="020B0604020202020204" pitchFamily="34" charset="0"/>
              <a:cs typeface="Arial" panose="020B0604020202020204" pitchFamily="34" charset="0"/>
            </a:endParaRPr>
          </a:p>
        </p:txBody>
      </p:sp>
      <p:sp>
        <p:nvSpPr>
          <p:cNvPr id="28" name="TextBox 27"/>
          <p:cNvSpPr txBox="1"/>
          <p:nvPr/>
        </p:nvSpPr>
        <p:spPr>
          <a:xfrm>
            <a:off x="6847339" y="3397829"/>
            <a:ext cx="2438363"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Spatial correlation analysis</a:t>
            </a:r>
            <a:endParaRPr lang="ru-RU" sz="1600" dirty="0">
              <a:latin typeface="Arial" panose="020B0604020202020204" pitchFamily="34" charset="0"/>
              <a:cs typeface="Arial" panose="020B0604020202020204" pitchFamily="34" charset="0"/>
            </a:endParaRPr>
          </a:p>
        </p:txBody>
      </p:sp>
      <p:sp>
        <p:nvSpPr>
          <p:cNvPr id="2" name="Прямоугольник 1"/>
          <p:cNvSpPr/>
          <p:nvPr/>
        </p:nvSpPr>
        <p:spPr>
          <a:xfrm>
            <a:off x="3318366" y="6214890"/>
            <a:ext cx="3023841" cy="523220"/>
          </a:xfrm>
          <a:prstGeom prst="rect">
            <a:avLst/>
          </a:prstGeom>
        </p:spPr>
        <p:txBody>
          <a:bodyPr wrap="none">
            <a:spAutoFit/>
          </a:bodyPr>
          <a:lstStyle/>
          <a:p>
            <a:r>
              <a:rPr lang="ru-RU" sz="2800" dirty="0" err="1">
                <a:latin typeface="Arial" panose="020B0604020202020204" pitchFamily="34" charset="0"/>
                <a:ea typeface="Segoe UI Emoji" panose="020B0502040204020203" pitchFamily="34" charset="0"/>
                <a:cs typeface="Arial" panose="020B0604020202020204" pitchFamily="34" charset="0"/>
              </a:rPr>
              <a:t>To</a:t>
            </a:r>
            <a:r>
              <a:rPr lang="ru-RU" sz="2800" dirty="0">
                <a:latin typeface="Arial" panose="020B0604020202020204" pitchFamily="34" charset="0"/>
                <a:ea typeface="Segoe UI Emoji" panose="020B0502040204020203" pitchFamily="34" charset="0"/>
                <a:cs typeface="Arial" panose="020B0604020202020204" pitchFamily="34" charset="0"/>
              </a:rPr>
              <a:t> </a:t>
            </a:r>
            <a:r>
              <a:rPr lang="ru-RU" sz="2800" dirty="0" err="1">
                <a:latin typeface="Arial" panose="020B0604020202020204" pitchFamily="34" charset="0"/>
                <a:ea typeface="Segoe UI Emoji" panose="020B0502040204020203" pitchFamily="34" charset="0"/>
                <a:cs typeface="Arial" panose="020B0604020202020204" pitchFamily="34" charset="0"/>
              </a:rPr>
              <a:t>be</a:t>
            </a:r>
            <a:r>
              <a:rPr lang="ru-RU" sz="2800" dirty="0">
                <a:latin typeface="Arial" panose="020B0604020202020204" pitchFamily="34" charset="0"/>
                <a:ea typeface="Segoe UI Emoji" panose="020B0502040204020203" pitchFamily="34" charset="0"/>
                <a:cs typeface="Arial" panose="020B0604020202020204" pitchFamily="34" charset="0"/>
              </a:rPr>
              <a:t> </a:t>
            </a:r>
            <a:r>
              <a:rPr lang="ru-RU" sz="2800" dirty="0" err="1">
                <a:latin typeface="Arial" panose="020B0604020202020204" pitchFamily="34" charset="0"/>
                <a:ea typeface="Segoe UI Emoji" panose="020B0502040204020203" pitchFamily="34" charset="0"/>
                <a:cs typeface="Arial" panose="020B0604020202020204" pitchFamily="34" charset="0"/>
              </a:rPr>
              <a:t>continued</a:t>
            </a:r>
            <a:r>
              <a:rPr lang="ru-RU" sz="2800" dirty="0">
                <a:latin typeface="Arial" panose="020B0604020202020204" pitchFamily="34" charset="0"/>
                <a:ea typeface="Segoe UI Emoji" panose="020B0502040204020203" pitchFamily="34" charset="0"/>
                <a:cs typeface="Arial" panose="020B0604020202020204" pitchFamily="34" charset="0"/>
              </a:rPr>
              <a:t>...</a:t>
            </a:r>
          </a:p>
        </p:txBody>
      </p:sp>
    </p:spTree>
    <p:extLst>
      <p:ext uri="{BB962C8B-B14F-4D97-AF65-F5344CB8AC3E}">
        <p14:creationId xmlns:p14="http://schemas.microsoft.com/office/powerpoint/2010/main" val="3930587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D:\china_sept_2011\tmp\mgu.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p:cNvSpPr txBox="1">
            <a:spLocks/>
          </p:cNvSpPr>
          <p:nvPr/>
        </p:nvSpPr>
        <p:spPr>
          <a:xfrm>
            <a:off x="683568" y="116632"/>
            <a:ext cx="7772400" cy="66247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Segoe UI Semilight" panose="020B0402040204020203" pitchFamily="34" charset="0"/>
                <a:ea typeface="Arial Unicode MS" pitchFamily="34" charset="-128"/>
                <a:cs typeface="Segoe UI Semilight" panose="020B0402040204020203" pitchFamily="34" charset="0"/>
              </a:rPr>
              <a:t>Thank you for your attention!</a:t>
            </a:r>
            <a:endParaRPr lang="ru-RU" sz="2600" i="1" dirty="0">
              <a:latin typeface="Segoe UI Semilight" panose="020B0402040204020203" pitchFamily="34" charset="0"/>
              <a:ea typeface="Arial Unicode MS" pitchFamily="34" charset="-128"/>
              <a:cs typeface="Segoe UI Semilight" panose="020B0402040204020203" pitchFamily="34" charset="0"/>
            </a:endParaRPr>
          </a:p>
        </p:txBody>
      </p:sp>
    </p:spTree>
    <p:extLst>
      <p:ext uri="{BB962C8B-B14F-4D97-AF65-F5344CB8AC3E}">
        <p14:creationId xmlns:p14="http://schemas.microsoft.com/office/powerpoint/2010/main" val="1417260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20635" y="9822"/>
            <a:ext cx="8910990" cy="629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latin typeface="Arial" panose="020B0604020202020204" pitchFamily="34" charset="0"/>
                <a:cs typeface="Arial" panose="020B0604020202020204" pitchFamily="34" charset="0"/>
              </a:rPr>
              <a:t>Teaching approach for 6 years study :</a:t>
            </a:r>
            <a:endParaRPr lang="ru-RU" sz="3600" b="1" dirty="0">
              <a:latin typeface="Arial" panose="020B0604020202020204" pitchFamily="34" charset="0"/>
              <a:cs typeface="Arial" panose="020B0604020202020204" pitchFamily="34" charset="0"/>
            </a:endParaRPr>
          </a:p>
        </p:txBody>
      </p:sp>
      <p:sp>
        <p:nvSpPr>
          <p:cNvPr id="5" name="Содержимое 2"/>
          <p:cNvSpPr txBox="1">
            <a:spLocks/>
          </p:cNvSpPr>
          <p:nvPr/>
        </p:nvSpPr>
        <p:spPr>
          <a:xfrm>
            <a:off x="656565" y="998730"/>
            <a:ext cx="8248650" cy="540060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1">
                  <a:shade val="75000"/>
                </a:schemeClr>
              </a:buClr>
              <a:buFont typeface="Courier New" panose="02070309020205020404" pitchFamily="49" charset="0"/>
              <a:buChar char="o"/>
              <a:defRPr/>
            </a:pPr>
            <a:endParaRPr lang="en-US" b="1" dirty="0" smtClean="0">
              <a:solidFill>
                <a:schemeClr val="bg2">
                  <a:lumMod val="25000"/>
                </a:schemeClr>
              </a:solidFill>
              <a:latin typeface="Arial" panose="020B0604020202020204" pitchFamily="34" charset="0"/>
              <a:cs typeface="Arial" panose="020B0604020202020204" pitchFamily="34" charset="0"/>
            </a:endParaRPr>
          </a:p>
          <a:p>
            <a:pPr>
              <a:buClr>
                <a:schemeClr val="accent1">
                  <a:shade val="75000"/>
                </a:schemeClr>
              </a:buClr>
              <a:buFont typeface="Courier New" panose="02070309020205020404" pitchFamily="49" charset="0"/>
              <a:buChar char="o"/>
              <a:defRPr/>
            </a:pPr>
            <a:endParaRPr lang="en-US" b="1" dirty="0" smtClean="0">
              <a:solidFill>
                <a:schemeClr val="bg2">
                  <a:lumMod val="25000"/>
                </a:schemeClr>
              </a:solidFill>
              <a:latin typeface="Arial" panose="020B0604020202020204" pitchFamily="34" charset="0"/>
              <a:cs typeface="Arial" panose="020B0604020202020204" pitchFamily="34" charset="0"/>
            </a:endParaRPr>
          </a:p>
          <a:p>
            <a:pPr>
              <a:spcAft>
                <a:spcPts val="1200"/>
              </a:spcAft>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Solid background in basic sciences </a:t>
            </a:r>
            <a:endParaRPr lang="ru-RU" sz="9600" b="1" dirty="0" smtClean="0">
              <a:solidFill>
                <a:schemeClr val="bg2">
                  <a:lumMod val="25000"/>
                </a:schemeClr>
              </a:solidFill>
              <a:latin typeface="Arial" panose="020B0604020202020204" pitchFamily="34" charset="0"/>
              <a:cs typeface="Arial" panose="020B0604020202020204" pitchFamily="34" charset="0"/>
            </a:endParaRPr>
          </a:p>
          <a:p>
            <a:pPr>
              <a:spcAft>
                <a:spcPts val="1200"/>
              </a:spcAft>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Theoretical  background in basic Earth sciences</a:t>
            </a:r>
            <a:r>
              <a:rPr lang="en-US" sz="9600" dirty="0" smtClean="0">
                <a:solidFill>
                  <a:schemeClr val="bg2">
                    <a:lumMod val="25000"/>
                  </a:schemeClr>
                </a:solidFill>
                <a:latin typeface="Arial" panose="020B0604020202020204" pitchFamily="34" charset="0"/>
                <a:cs typeface="Arial" panose="020B0604020202020204" pitchFamily="34" charset="0"/>
              </a:rPr>
              <a:t>:</a:t>
            </a:r>
            <a:endParaRPr lang="ru-RU" sz="9600" dirty="0" smtClean="0">
              <a:solidFill>
                <a:schemeClr val="bg2">
                  <a:lumMod val="25000"/>
                </a:schemeClr>
              </a:solidFill>
              <a:latin typeface="Arial" panose="020B0604020202020204" pitchFamily="34" charset="0"/>
              <a:cs typeface="Arial" panose="020B0604020202020204" pitchFamily="34" charset="0"/>
            </a:endParaRPr>
          </a:p>
          <a:p>
            <a:pPr>
              <a:spcAft>
                <a:spcPts val="1200"/>
              </a:spcAft>
              <a:buClr>
                <a:schemeClr val="accent1">
                  <a:shade val="75000"/>
                </a:schemeClr>
              </a:buClr>
              <a:buFont typeface="Courier New" panose="02070309020205020404" pitchFamily="49" charset="0"/>
              <a:buChar char="o"/>
              <a:defRPr/>
            </a:pPr>
            <a:r>
              <a:rPr lang="en-US" sz="9600" dirty="0" smtClean="0">
                <a:solidFill>
                  <a:schemeClr val="bg2">
                    <a:lumMod val="25000"/>
                  </a:schemeClr>
                </a:solidFill>
                <a:latin typeface="Arial" panose="020B0604020202020204" pitchFamily="34" charset="0"/>
                <a:cs typeface="Arial" panose="020B0604020202020204" pitchFamily="34" charset="0"/>
              </a:rPr>
              <a:t> </a:t>
            </a:r>
            <a:r>
              <a:rPr lang="en-US" sz="9600" b="1" dirty="0" smtClean="0">
                <a:solidFill>
                  <a:schemeClr val="bg2">
                    <a:lumMod val="25000"/>
                  </a:schemeClr>
                </a:solidFill>
                <a:latin typeface="Arial" panose="020B0604020202020204" pitchFamily="34" charset="0"/>
                <a:cs typeface="Arial" panose="020B0604020202020204" pitchFamily="34" charset="0"/>
              </a:rPr>
              <a:t>Field summer camp </a:t>
            </a:r>
            <a:endParaRPr lang="ru-RU" sz="9600" b="1" dirty="0" smtClean="0">
              <a:solidFill>
                <a:schemeClr val="bg2">
                  <a:lumMod val="25000"/>
                </a:schemeClr>
              </a:solidFill>
              <a:latin typeface="Arial" panose="020B0604020202020204" pitchFamily="34" charset="0"/>
              <a:cs typeface="Arial" panose="020B0604020202020204" pitchFamily="34" charset="0"/>
            </a:endParaRPr>
          </a:p>
          <a:p>
            <a:pPr>
              <a:spcAft>
                <a:spcPts val="1200"/>
              </a:spcAft>
              <a:buClr>
                <a:schemeClr val="accent1">
                  <a:shade val="75000"/>
                </a:schemeClr>
              </a:buClr>
              <a:buFont typeface="Courier New" panose="02070309020205020404" pitchFamily="49" charset="0"/>
              <a:buChar char="o"/>
              <a:defRPr/>
            </a:pPr>
            <a:r>
              <a:rPr lang="en-US" sz="9600" dirty="0" smtClean="0">
                <a:solidFill>
                  <a:schemeClr val="bg2">
                    <a:lumMod val="25000"/>
                  </a:schemeClr>
                </a:solidFill>
                <a:latin typeface="Arial" panose="020B0604020202020204" pitchFamily="34" charset="0"/>
                <a:cs typeface="Arial" panose="020B0604020202020204" pitchFamily="34" charset="0"/>
              </a:rPr>
              <a:t>Special </a:t>
            </a:r>
            <a:r>
              <a:rPr lang="en-US" sz="9600" b="1" dirty="0">
                <a:solidFill>
                  <a:schemeClr val="bg2">
                    <a:lumMod val="25000"/>
                  </a:schemeClr>
                </a:solidFill>
                <a:latin typeface="Arial" panose="020B0604020202020204" pitchFamily="34" charset="0"/>
                <a:cs typeface="Arial" panose="020B0604020202020204" pitchFamily="34" charset="0"/>
              </a:rPr>
              <a:t>training in hydrogeology,   engineering geology and </a:t>
            </a:r>
            <a:r>
              <a:rPr lang="en-US" sz="9600" b="1" dirty="0" err="1">
                <a:solidFill>
                  <a:schemeClr val="bg2">
                    <a:lumMod val="25000"/>
                  </a:schemeClr>
                </a:solidFill>
                <a:latin typeface="Arial" panose="020B0604020202020204" pitchFamily="34" charset="0"/>
                <a:cs typeface="Arial" panose="020B0604020202020204" pitchFamily="34" charset="0"/>
              </a:rPr>
              <a:t>geocryology</a:t>
            </a:r>
            <a:r>
              <a:rPr lang="en-US" sz="9600" b="1" dirty="0">
                <a:solidFill>
                  <a:schemeClr val="bg2">
                    <a:lumMod val="25000"/>
                  </a:schemeClr>
                </a:solidFill>
                <a:latin typeface="Arial" panose="020B0604020202020204" pitchFamily="34" charset="0"/>
                <a:cs typeface="Arial" panose="020B0604020202020204" pitchFamily="34" charset="0"/>
              </a:rPr>
              <a:t> </a:t>
            </a:r>
            <a:endParaRPr lang="ru-RU" sz="9600" b="1" dirty="0" smtClean="0">
              <a:solidFill>
                <a:schemeClr val="bg2">
                  <a:lumMod val="25000"/>
                </a:schemeClr>
              </a:solidFill>
              <a:latin typeface="Arial" panose="020B0604020202020204" pitchFamily="34" charset="0"/>
              <a:cs typeface="Arial" panose="020B0604020202020204" pitchFamily="34" charset="0"/>
            </a:endParaRPr>
          </a:p>
          <a:p>
            <a:pPr>
              <a:spcAft>
                <a:spcPts val="1200"/>
              </a:spcAft>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Advanced </a:t>
            </a:r>
            <a:r>
              <a:rPr lang="en-US" sz="9600" b="1" dirty="0">
                <a:solidFill>
                  <a:schemeClr val="bg2">
                    <a:lumMod val="25000"/>
                  </a:schemeClr>
                </a:solidFill>
                <a:latin typeface="Arial" panose="020B0604020202020204" pitchFamily="34" charset="0"/>
                <a:cs typeface="Arial" panose="020B0604020202020204" pitchFamily="34" charset="0"/>
              </a:rPr>
              <a:t>study of </a:t>
            </a:r>
            <a:r>
              <a:rPr lang="en-US" sz="9600" b="1" dirty="0" smtClean="0">
                <a:solidFill>
                  <a:schemeClr val="bg2">
                    <a:lumMod val="25000"/>
                  </a:schemeClr>
                </a:solidFill>
                <a:latin typeface="Arial" panose="020B0604020202020204" pitchFamily="34" charset="0"/>
                <a:cs typeface="Arial" panose="020B0604020202020204" pitchFamily="34" charset="0"/>
              </a:rPr>
              <a:t>hydrogeology</a:t>
            </a:r>
            <a:endParaRPr lang="ru-RU" sz="9600" b="1" dirty="0" smtClean="0">
              <a:solidFill>
                <a:schemeClr val="bg2">
                  <a:lumMod val="25000"/>
                </a:schemeClr>
              </a:solidFill>
              <a:latin typeface="Arial" panose="020B0604020202020204" pitchFamily="34" charset="0"/>
              <a:cs typeface="Arial" panose="020B0604020202020204" pitchFamily="34" charset="0"/>
            </a:endParaRPr>
          </a:p>
          <a:p>
            <a:pPr>
              <a:spcAft>
                <a:spcPts val="1200"/>
              </a:spcAft>
              <a:buClr>
                <a:schemeClr val="accent1">
                  <a:shade val="75000"/>
                </a:schemeClr>
              </a:buClr>
              <a:buFont typeface="Courier New" panose="02070309020205020404" pitchFamily="49" charset="0"/>
              <a:buChar char="o"/>
              <a:defRPr/>
            </a:pPr>
            <a:r>
              <a:rPr lang="en-US" sz="9600" b="1" dirty="0" smtClean="0">
                <a:solidFill>
                  <a:schemeClr val="bg2">
                    <a:lumMod val="25000"/>
                  </a:schemeClr>
                </a:solidFill>
                <a:latin typeface="Arial" panose="020B0604020202020204" pitchFamily="34" charset="0"/>
                <a:cs typeface="Arial" panose="020B0604020202020204" pitchFamily="34" charset="0"/>
              </a:rPr>
              <a:t>Summer </a:t>
            </a:r>
            <a:r>
              <a:rPr lang="en-US" sz="9600" b="1" dirty="0">
                <a:solidFill>
                  <a:schemeClr val="bg2">
                    <a:lumMod val="25000"/>
                  </a:schemeClr>
                </a:solidFill>
                <a:latin typeface="Arial" panose="020B0604020202020204" pitchFamily="34" charset="0"/>
                <a:cs typeface="Arial" panose="020B0604020202020204" pitchFamily="34" charset="0"/>
              </a:rPr>
              <a:t>practice </a:t>
            </a:r>
            <a:r>
              <a:rPr lang="en-US" sz="9600" dirty="0">
                <a:solidFill>
                  <a:schemeClr val="bg2">
                    <a:lumMod val="25000"/>
                  </a:schemeClr>
                </a:solidFill>
                <a:latin typeface="Arial" panose="020B0604020202020204" pitchFamily="34" charset="0"/>
                <a:cs typeface="Arial" panose="020B0604020202020204" pitchFamily="34" charset="0"/>
              </a:rPr>
              <a:t>in scientific or commercial </a:t>
            </a:r>
            <a:r>
              <a:rPr lang="en-US" sz="9600" dirty="0" smtClean="0">
                <a:solidFill>
                  <a:schemeClr val="bg2">
                    <a:lumMod val="25000"/>
                  </a:schemeClr>
                </a:solidFill>
                <a:latin typeface="Arial" panose="020B0604020202020204" pitchFamily="34" charset="0"/>
                <a:cs typeface="Arial" panose="020B0604020202020204" pitchFamily="34" charset="0"/>
              </a:rPr>
              <a:t>organization</a:t>
            </a:r>
            <a:endParaRPr lang="en-US" sz="96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391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smtClean="0">
                <a:latin typeface="Arial" panose="020B0604020202020204" pitchFamily="34" charset="0"/>
                <a:cs typeface="Arial" panose="020B0604020202020204" pitchFamily="34" charset="0"/>
              </a:rPr>
              <a:t>Field training camp in Crimea</a:t>
            </a:r>
            <a:endParaRPr lang="ru-RU" b="1" dirty="0">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a:xfrm>
            <a:off x="327818" y="1707356"/>
            <a:ext cx="4040188" cy="639763"/>
          </a:xfrm>
        </p:spPr>
        <p:txBody>
          <a:bodyPr>
            <a:noAutofit/>
          </a:bodyPr>
          <a:lstStyle/>
          <a:p>
            <a:pPr algn="ctr" eaLnBrk="1" fontAlgn="auto" hangingPunct="1">
              <a:spcAft>
                <a:spcPts val="0"/>
              </a:spcAft>
              <a:buClr>
                <a:schemeClr val="accent1">
                  <a:shade val="75000"/>
                </a:schemeClr>
              </a:buClr>
              <a:buFont typeface="Wingdings"/>
              <a:buNone/>
              <a:defRPr/>
            </a:pPr>
            <a:r>
              <a:rPr lang="en-US" b="0" dirty="0" smtClean="0">
                <a:solidFill>
                  <a:schemeClr val="bg2">
                    <a:lumMod val="25000"/>
                  </a:schemeClr>
                </a:solidFill>
                <a:latin typeface="Arial" panose="020B0604020202020204" pitchFamily="34" charset="0"/>
                <a:cs typeface="Arial" panose="020B0604020202020204" pitchFamily="34" charset="0"/>
              </a:rPr>
              <a:t>200 million years of mapped rock age interval  </a:t>
            </a:r>
            <a:endParaRPr lang="ru-RU" b="0" dirty="0">
              <a:solidFill>
                <a:schemeClr val="bg2">
                  <a:lumMod val="25000"/>
                </a:schemeClr>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3"/>
          </p:nvPr>
        </p:nvSpPr>
        <p:spPr>
          <a:xfrm>
            <a:off x="4713287" y="1724466"/>
            <a:ext cx="4038600" cy="639763"/>
          </a:xfrm>
        </p:spPr>
        <p:txBody>
          <a:bodyPr>
            <a:noAutofit/>
          </a:bodyPr>
          <a:lstStyle/>
          <a:p>
            <a:pPr algn="ctr" eaLnBrk="1" fontAlgn="auto" hangingPunct="1">
              <a:spcAft>
                <a:spcPts val="0"/>
              </a:spcAft>
              <a:buClr>
                <a:schemeClr val="accent1">
                  <a:shade val="75000"/>
                </a:schemeClr>
              </a:buClr>
              <a:buFont typeface="Wingdings"/>
              <a:buNone/>
              <a:defRPr/>
            </a:pPr>
            <a:r>
              <a:rPr lang="en-US" b="0" dirty="0" smtClean="0">
                <a:solidFill>
                  <a:schemeClr val="bg2">
                    <a:lumMod val="25000"/>
                  </a:schemeClr>
                </a:solidFill>
                <a:latin typeface="Arial" panose="020B0604020202020204" pitchFamily="34" charset="0"/>
                <a:cs typeface="Arial" panose="020B0604020202020204" pitchFamily="34" charset="0"/>
              </a:rPr>
              <a:t>Different types of surface geological processes </a:t>
            </a:r>
            <a:endParaRPr lang="ru-RU" b="0" dirty="0">
              <a:solidFill>
                <a:schemeClr val="bg2">
                  <a:lumMod val="25000"/>
                </a:schemeClr>
              </a:solidFill>
              <a:latin typeface="Arial" panose="020B0604020202020204" pitchFamily="34" charset="0"/>
              <a:cs typeface="Arial" panose="020B0604020202020204" pitchFamily="34" charset="0"/>
            </a:endParaRPr>
          </a:p>
        </p:txBody>
      </p:sp>
      <p:pic>
        <p:nvPicPr>
          <p:cNvPr id="19461"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8425" y="2636838"/>
            <a:ext cx="4498975" cy="2878137"/>
          </a:xfrm>
        </p:spPr>
      </p:pic>
      <p:pic>
        <p:nvPicPr>
          <p:cNvPr id="19462"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2655888"/>
            <a:ext cx="4175125" cy="2897187"/>
          </a:xfrm>
        </p:spPr>
      </p:pic>
    </p:spTree>
    <p:extLst>
      <p:ext uri="{BB962C8B-B14F-4D97-AF65-F5344CB8AC3E}">
        <p14:creationId xmlns:p14="http://schemas.microsoft.com/office/powerpoint/2010/main" val="595676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Текст 2"/>
          <p:cNvSpPr>
            <a:spLocks noGrp="1"/>
          </p:cNvSpPr>
          <p:nvPr>
            <p:ph type="body" idx="1"/>
          </p:nvPr>
        </p:nvSpPr>
        <p:spPr bwMode="auto">
          <a:xfrm>
            <a:off x="605495" y="3958110"/>
            <a:ext cx="1976097" cy="639763"/>
          </a:xfrm>
        </p:spPr>
        <p:txBody>
          <a:bodyPr wrap="square" lIns="91440" tIns="45720" rIns="91440" bIns="45720" numCol="1" anchorCtr="0" compatLnSpc="1">
            <a:prstTxWarp prst="textNoShape">
              <a:avLst/>
            </a:prstTxWarp>
            <a:normAutofit fontScale="92500"/>
          </a:bodyPr>
          <a:lstStyle/>
          <a:p>
            <a:pPr eaLnBrk="1" hangingPunct="1"/>
            <a:r>
              <a:rPr lang="en-US" altLang="ru-RU" dirty="0" smtClean="0">
                <a:latin typeface="Arial" panose="020B0604020202020204" pitchFamily="34" charset="0"/>
                <a:cs typeface="Arial" panose="020B0604020202020204" pitchFamily="34" charset="0"/>
              </a:rPr>
              <a:t>Pumping test </a:t>
            </a:r>
            <a:endParaRPr lang="ru-RU" altLang="ru-RU" dirty="0" smtClean="0">
              <a:latin typeface="Arial" panose="020B0604020202020204" pitchFamily="34" charset="0"/>
              <a:cs typeface="Arial" panose="020B0604020202020204" pitchFamily="34" charset="0"/>
            </a:endParaRPr>
          </a:p>
        </p:txBody>
      </p:sp>
      <p:sp>
        <p:nvSpPr>
          <p:cNvPr id="22532" name="Текст 4"/>
          <p:cNvSpPr>
            <a:spLocks noGrp="1"/>
          </p:cNvSpPr>
          <p:nvPr>
            <p:ph type="body" sz="half" idx="3"/>
          </p:nvPr>
        </p:nvSpPr>
        <p:spPr bwMode="auto">
          <a:xfrm>
            <a:off x="110809" y="1178053"/>
            <a:ext cx="3060340" cy="639763"/>
          </a:xfrm>
        </p:spPr>
        <p:txBody>
          <a:bodyPr wrap="square" lIns="91440" tIns="45720" rIns="91440" bIns="45720" numCol="1" anchorCtr="0" compatLnSpc="1">
            <a:prstTxWarp prst="textNoShape">
              <a:avLst/>
            </a:prstTxWarp>
          </a:bodyPr>
          <a:lstStyle/>
          <a:p>
            <a:pPr algn="ctr" eaLnBrk="1" hangingPunct="1"/>
            <a:r>
              <a:rPr lang="en-US" altLang="ru-RU" dirty="0" smtClean="0"/>
              <a:t>Testing well</a:t>
            </a:r>
            <a:endParaRPr lang="ru-RU" altLang="ru-RU" dirty="0" smtClean="0"/>
          </a:p>
        </p:txBody>
      </p:sp>
      <p:pic>
        <p:nvPicPr>
          <p:cNvPr id="22533" name="Picture 4" descr="IMG_0825"/>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206515" y="4607061"/>
            <a:ext cx="2879623" cy="2160000"/>
          </a:xfrm>
        </p:spPr>
      </p:pic>
      <p:pic>
        <p:nvPicPr>
          <p:cNvPr id="22534" name="Picture 4" descr="PICT0049"/>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153920" y="1785683"/>
            <a:ext cx="2879246" cy="2160000"/>
          </a:xfrm>
        </p:spPr>
      </p:pic>
      <p:sp>
        <p:nvSpPr>
          <p:cNvPr id="7" name="Rectangle 2"/>
          <p:cNvSpPr txBox="1">
            <a:spLocks noChangeArrowheads="1"/>
          </p:cNvSpPr>
          <p:nvPr/>
        </p:nvSpPr>
        <p:spPr>
          <a:xfrm>
            <a:off x="3477263" y="4048390"/>
            <a:ext cx="5854773" cy="459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200" b="1" dirty="0" smtClean="0">
                <a:latin typeface="Arial" panose="020B0604020202020204" pitchFamily="34" charset="0"/>
                <a:cs typeface="Arial" panose="020B0604020202020204" pitchFamily="34" charset="0"/>
              </a:rPr>
              <a:t>Records of pumping test by sensors installed in wells</a:t>
            </a:r>
            <a:endParaRPr lang="en-US" sz="2200" b="1" dirty="0">
              <a:latin typeface="Arial" panose="020B0604020202020204" pitchFamily="34" charset="0"/>
              <a:cs typeface="Arial" panose="020B0604020202020204" pitchFamily="34" charset="0"/>
            </a:endParaRPr>
          </a:p>
        </p:txBody>
      </p:sp>
      <p:pic>
        <p:nvPicPr>
          <p:cNvPr id="8" name="Picture 3" descr="F:\ZBS_Prac\Ching-Fu-12\regim-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6040" y="4597516"/>
            <a:ext cx="2893919"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ZBS_Prac\Ching-Fu-12\regim-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5861" y="4597516"/>
            <a:ext cx="2880455"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1"/>
          <p:cNvSpPr txBox="1">
            <a:spLocks/>
          </p:cNvSpPr>
          <p:nvPr/>
        </p:nvSpPr>
        <p:spPr>
          <a:xfrm>
            <a:off x="1" y="228890"/>
            <a:ext cx="9143999" cy="6788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ru-RU" sz="2800" b="1" dirty="0" smtClean="0">
              <a:latin typeface="Arial" panose="020B0604020202020204" pitchFamily="34" charset="0"/>
              <a:cs typeface="Arial" panose="020B0604020202020204" pitchFamily="34" charset="0"/>
            </a:endParaRPr>
          </a:p>
          <a:p>
            <a:pPr>
              <a:defRPr/>
            </a:pPr>
            <a:r>
              <a:rPr lang="en-US" sz="2800" b="1" dirty="0" smtClean="0">
                <a:latin typeface="Arial" panose="020B0604020202020204" pitchFamily="34" charset="0"/>
                <a:cs typeface="Arial" panose="020B0604020202020204" pitchFamily="34" charset="0"/>
              </a:rPr>
              <a:t>Hydrogeology is not only simulation</a:t>
            </a:r>
            <a:r>
              <a:rPr lang="en-US" sz="2800" dirty="0" smtClean="0">
                <a:latin typeface="Arial" panose="020B0604020202020204" pitchFamily="34" charset="0"/>
                <a:cs typeface="Arial" panose="020B0604020202020204" pitchFamily="34" charset="0"/>
              </a:rPr>
              <a:t> </a:t>
            </a:r>
            <a:endParaRPr lang="ru-RU" sz="2800" dirty="0" smtClean="0">
              <a:latin typeface="Arial" panose="020B0604020202020204" pitchFamily="34" charset="0"/>
              <a:cs typeface="Arial" panose="020B0604020202020204" pitchFamily="34" charset="0"/>
            </a:endParaRPr>
          </a:p>
        </p:txBody>
      </p:sp>
      <p:sp>
        <p:nvSpPr>
          <p:cNvPr id="11" name="Текст 5"/>
          <p:cNvSpPr txBox="1">
            <a:spLocks/>
          </p:cNvSpPr>
          <p:nvPr/>
        </p:nvSpPr>
        <p:spPr>
          <a:xfrm>
            <a:off x="3111902" y="1178053"/>
            <a:ext cx="2920194" cy="639763"/>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buClr>
                <a:schemeClr val="accent1">
                  <a:shade val="75000"/>
                </a:schemeClr>
              </a:buClr>
              <a:buFont typeface="Wingdings"/>
              <a:buNone/>
              <a:defRPr/>
            </a:pPr>
            <a:r>
              <a:rPr lang="en-US" dirty="0" smtClean="0">
                <a:latin typeface="Arial" panose="020B0604020202020204" pitchFamily="34" charset="0"/>
                <a:cs typeface="Arial" panose="020B0604020202020204" pitchFamily="34" charset="0"/>
              </a:rPr>
              <a:t>Testing hydraulic conductivity</a:t>
            </a:r>
            <a:endParaRPr lang="ru-RU" dirty="0">
              <a:latin typeface="Arial" panose="020B0604020202020204" pitchFamily="34" charset="0"/>
              <a:cs typeface="Arial" panose="020B0604020202020204" pitchFamily="34" charset="0"/>
            </a:endParaRPr>
          </a:p>
        </p:txBody>
      </p:sp>
      <p:sp>
        <p:nvSpPr>
          <p:cNvPr id="12" name="Текст 6"/>
          <p:cNvSpPr txBox="1">
            <a:spLocks/>
          </p:cNvSpPr>
          <p:nvPr/>
        </p:nvSpPr>
        <p:spPr bwMode="auto">
          <a:xfrm>
            <a:off x="6094909" y="1157898"/>
            <a:ext cx="3019999" cy="639762"/>
          </a:xfrm>
          <a:prstGeom prst="rect">
            <a:avLst/>
          </a:prstGeom>
        </p:spPr>
        <p:txBody>
          <a:bodyPr vert="horz" wrap="square" lIns="91440" tIns="45720" rIns="91440" bIns="45720" numCol="1" rtlCol="0" anchor="b" anchorCtr="0" compatLnSpc="1">
            <a:prstTxWarp prst="textNoShape">
              <a:avLst/>
            </a:prstTxWarp>
            <a:normAutofit fontScale="92500" lnSpcReduction="2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altLang="ru-RU" dirty="0" smtClean="0">
                <a:latin typeface="Arial" panose="020B0604020202020204" pitchFamily="34" charset="0"/>
                <a:cs typeface="Arial" panose="020B0604020202020204" pitchFamily="34" charset="0"/>
              </a:rPr>
              <a:t>Unsaturated zone test</a:t>
            </a:r>
            <a:endParaRPr lang="ru-RU" altLang="ru-RU" dirty="0" smtClean="0">
              <a:latin typeface="Arial" panose="020B0604020202020204" pitchFamily="34" charset="0"/>
              <a:cs typeface="Arial" panose="020B0604020202020204" pitchFamily="34" charset="0"/>
            </a:endParaRPr>
          </a:p>
        </p:txBody>
      </p:sp>
      <p:pic>
        <p:nvPicPr>
          <p:cNvPr id="13" name="Picture 4" descr="DSCF338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5861" y="1785683"/>
            <a:ext cx="2879623" cy="2160000"/>
          </a:xfrm>
          <a:prstGeom prst="rect">
            <a:avLst/>
          </a:prstGeom>
        </p:spPr>
      </p:pic>
      <p:pic>
        <p:nvPicPr>
          <p:cNvPr id="14" name="Picture 4" descr="DSCF559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6040" y="1797660"/>
            <a:ext cx="2877739" cy="2160000"/>
          </a:xfrm>
          <a:prstGeom prst="rect">
            <a:avLst/>
          </a:prstGeom>
        </p:spPr>
      </p:pic>
      <p:sp>
        <p:nvSpPr>
          <p:cNvPr id="15" name="Textfeld 6"/>
          <p:cNvSpPr txBox="1"/>
          <p:nvPr/>
        </p:nvSpPr>
        <p:spPr>
          <a:xfrm>
            <a:off x="1941599" y="-2924"/>
            <a:ext cx="5260799" cy="584775"/>
          </a:xfrm>
          <a:prstGeom prst="rect">
            <a:avLst/>
          </a:prstGeom>
          <a:noFill/>
        </p:spPr>
        <p:txBody>
          <a:bodyPr wrap="none" rtlCol="0">
            <a:spAutoFit/>
          </a:bodyPr>
          <a:lstStyle/>
          <a:p>
            <a:r>
              <a:rPr lang="en-US" sz="3200" dirty="0" err="1" smtClean="0">
                <a:latin typeface="Arial" panose="020B0604020202020204" pitchFamily="34" charset="0"/>
                <a:cs typeface="Arial" panose="020B0604020202020204" pitchFamily="34" charset="0"/>
              </a:rPr>
              <a:t>Zvenigorod</a:t>
            </a:r>
            <a:r>
              <a:rPr lang="en-US" sz="3200" dirty="0" smtClean="0">
                <a:latin typeface="Arial" panose="020B0604020202020204" pitchFamily="34" charset="0"/>
                <a:cs typeface="Arial" panose="020B0604020202020204" pitchFamily="34" charset="0"/>
              </a:rPr>
              <a:t> research site (1)</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665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006715" y="229361"/>
            <a:ext cx="5260799" cy="584775"/>
          </a:xfrm>
          <a:prstGeom prst="rect">
            <a:avLst/>
          </a:prstGeom>
          <a:noFill/>
        </p:spPr>
        <p:txBody>
          <a:bodyPr wrap="none" rtlCol="0">
            <a:spAutoFit/>
          </a:bodyPr>
          <a:lstStyle/>
          <a:p>
            <a:r>
              <a:rPr lang="en-US" sz="3200" dirty="0" err="1" smtClean="0">
                <a:latin typeface="Arial" panose="020B0604020202020204" pitchFamily="34" charset="0"/>
                <a:cs typeface="Arial" panose="020B0604020202020204" pitchFamily="34" charset="0"/>
              </a:rPr>
              <a:t>Zvenigorod</a:t>
            </a:r>
            <a:r>
              <a:rPr lang="en-US" sz="3200" dirty="0" smtClean="0">
                <a:latin typeface="Arial" panose="020B0604020202020204" pitchFamily="34" charset="0"/>
                <a:cs typeface="Arial" panose="020B0604020202020204" pitchFamily="34" charset="0"/>
              </a:rPr>
              <a:t> research site (1)</a:t>
            </a:r>
            <a:endParaRPr lang="en-GB" sz="3200" dirty="0">
              <a:latin typeface="Arial" panose="020B0604020202020204" pitchFamily="34" charset="0"/>
              <a:cs typeface="Arial" panose="020B0604020202020204" pitchFamily="34" charset="0"/>
            </a:endParaRPr>
          </a:p>
        </p:txBody>
      </p:sp>
      <p:sp>
        <p:nvSpPr>
          <p:cNvPr id="9" name="Textfeld 8"/>
          <p:cNvSpPr txBox="1"/>
          <p:nvPr/>
        </p:nvSpPr>
        <p:spPr>
          <a:xfrm>
            <a:off x="395536" y="1011731"/>
            <a:ext cx="8928992" cy="1015663"/>
          </a:xfrm>
          <a:prstGeom prst="rect">
            <a:avLst/>
          </a:prstGeom>
          <a:noFill/>
        </p:spPr>
        <p:txBody>
          <a:bodyPr wrap="square" rtlCol="0">
            <a:spAutoFit/>
          </a:bodyPr>
          <a:lstStyle/>
          <a:p>
            <a:pPr marL="342900" indent="-342900">
              <a:buFont typeface="Wingdings" panose="05000000000000000000" pitchFamily="2" charset="2"/>
              <a:buChar char="v"/>
            </a:pPr>
            <a:r>
              <a:rPr lang="en-US" sz="2000" dirty="0" smtClean="0">
                <a:latin typeface="Arial" panose="020B0604020202020204" pitchFamily="34" charset="0"/>
                <a:cs typeface="Arial" panose="020B0604020202020204" pitchFamily="34" charset="0"/>
              </a:rPr>
              <a:t>Research into carbonate aquifer heterogeneity and karst zones development</a:t>
            </a:r>
          </a:p>
          <a:p>
            <a:pPr marL="342900" indent="-342900">
              <a:buFont typeface="Wingdings" panose="05000000000000000000" pitchFamily="2" charset="2"/>
              <a:buChar char="v"/>
            </a:pPr>
            <a:r>
              <a:rPr lang="en-US" sz="2000" dirty="0" smtClean="0">
                <a:latin typeface="Arial" panose="020B0604020202020204" pitchFamily="34" charset="0"/>
                <a:cs typeface="Arial" panose="020B0604020202020204" pitchFamily="34" charset="0"/>
              </a:rPr>
              <a:t>Hydrogeology and geotechnics summer field school (bachelor)</a:t>
            </a:r>
            <a:endParaRPr lang="en-GB"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94" y="2027393"/>
            <a:ext cx="2751362" cy="4057327"/>
          </a:xfrm>
          <a:prstGeom prst="rect">
            <a:avLst/>
          </a:prstGeom>
        </p:spPr>
      </p:pic>
      <p:sp>
        <p:nvSpPr>
          <p:cNvPr id="16" name="Textfeld 8"/>
          <p:cNvSpPr txBox="1"/>
          <p:nvPr/>
        </p:nvSpPr>
        <p:spPr>
          <a:xfrm>
            <a:off x="3460156" y="1991696"/>
            <a:ext cx="4685064" cy="4016484"/>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27 </a:t>
            </a:r>
            <a:r>
              <a:rPr lang="en-US" sz="2000" dirty="0" smtClean="0">
                <a:latin typeface="Arial" panose="020B0604020202020204" pitchFamily="34" charset="0"/>
                <a:cs typeface="Arial" panose="020B0604020202020204" pitchFamily="34" charset="0"/>
              </a:rPr>
              <a:t>wells installed into the aimed </a:t>
            </a:r>
            <a:r>
              <a:rPr lang="en-US" sz="2000" dirty="0" err="1" smtClean="0">
                <a:latin typeface="Arial" panose="020B0604020202020204" pitchFamily="34" charset="0"/>
                <a:cs typeface="Arial" panose="020B0604020202020204" pitchFamily="34" charset="0"/>
              </a:rPr>
              <a:t>karstified</a:t>
            </a:r>
            <a:r>
              <a:rPr lang="en-US" sz="2000" dirty="0">
                <a:latin typeface="Arial" panose="020B0604020202020204" pitchFamily="34" charset="0"/>
                <a:cs typeface="Arial" panose="020B0604020202020204" pitchFamily="34" charset="0"/>
              </a:rPr>
              <a:t> carbonate </a:t>
            </a:r>
            <a:r>
              <a:rPr lang="en-US" sz="2000" dirty="0" smtClean="0">
                <a:latin typeface="Arial" panose="020B0604020202020204" pitchFamily="34" charset="0"/>
                <a:cs typeface="Arial" panose="020B0604020202020204" pitchFamily="34" charset="0"/>
              </a:rPr>
              <a:t>aquifer</a:t>
            </a:r>
          </a:p>
          <a:p>
            <a:pPr marL="342900" indent="-342900">
              <a:spcBef>
                <a:spcPts val="600"/>
              </a:spcBef>
              <a:spcAft>
                <a:spcPts val="6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Divided into four groups to comprehend heterogeneity on different scales </a:t>
            </a:r>
          </a:p>
          <a:p>
            <a:pPr marL="342900" indent="-342900">
              <a:spcBef>
                <a:spcPts val="600"/>
              </a:spcBef>
              <a:spcAft>
                <a:spcPts val="6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Set of equipment to test aquifer properties in situ and from the surface</a:t>
            </a:r>
          </a:p>
          <a:p>
            <a:pPr marL="342900" indent="-342900">
              <a:spcBef>
                <a:spcPts val="600"/>
              </a:spcBef>
              <a:spcAft>
                <a:spcPts val="6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Tomography approach to determine hydraulic parameters fields</a:t>
            </a:r>
          </a:p>
          <a:p>
            <a:pPr marL="342900" indent="-342900">
              <a:buFont typeface="Arial" panose="020B0604020202020204" pitchFamily="34" charset="0"/>
              <a:buChar char="•"/>
            </a:pPr>
            <a:endParaRPr lang="en-GB" sz="2000" dirty="0">
              <a:latin typeface="Palatino Linotype" panose="02040502050505030304" pitchFamily="18" charset="0"/>
            </a:endParaRPr>
          </a:p>
        </p:txBody>
      </p:sp>
    </p:spTree>
    <p:extLst>
      <p:ext uri="{BB962C8B-B14F-4D97-AF65-F5344CB8AC3E}">
        <p14:creationId xmlns:p14="http://schemas.microsoft.com/office/powerpoint/2010/main" val="3110094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162906" y="150796"/>
            <a:ext cx="5260799" cy="584775"/>
          </a:xfrm>
          <a:prstGeom prst="rect">
            <a:avLst/>
          </a:prstGeom>
          <a:noFill/>
        </p:spPr>
        <p:txBody>
          <a:bodyPr wrap="none" rtlCol="0">
            <a:spAutoFit/>
          </a:bodyPr>
          <a:lstStyle/>
          <a:p>
            <a:r>
              <a:rPr lang="en-US" sz="3200" dirty="0" err="1" smtClean="0">
                <a:latin typeface="Arial" panose="020B0604020202020204" pitchFamily="34" charset="0"/>
                <a:cs typeface="Arial" panose="020B0604020202020204" pitchFamily="34" charset="0"/>
              </a:rPr>
              <a:t>Zvenigorod</a:t>
            </a:r>
            <a:r>
              <a:rPr lang="en-US" sz="3200" dirty="0" smtClean="0">
                <a:latin typeface="Arial" panose="020B0604020202020204" pitchFamily="34" charset="0"/>
                <a:cs typeface="Arial" panose="020B0604020202020204" pitchFamily="34" charset="0"/>
              </a:rPr>
              <a:t> research site (2)</a:t>
            </a:r>
            <a:endParaRPr lang="en-GB" sz="3200" dirty="0">
              <a:latin typeface="Arial" panose="020B0604020202020204" pitchFamily="34" charset="0"/>
              <a:cs typeface="Arial" panose="020B0604020202020204" pitchFamily="34" charset="0"/>
            </a:endParaRPr>
          </a:p>
        </p:txBody>
      </p:sp>
      <p:pic>
        <p:nvPicPr>
          <p:cNvPr id="10" name="Picture 3" descr="C:\WORK\Магистрская\картинки\вся территори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3411941"/>
            <a:ext cx="4188481" cy="33500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WORK\Магистрская\Алинааа\Магистерская\ИТОГ\графика в текст и на печать\242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352800"/>
            <a:ext cx="3603495" cy="340923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5"/>
          <p:cNvCxnSpPr/>
          <p:nvPr/>
        </p:nvCxnSpPr>
        <p:spPr>
          <a:xfrm flipH="1" flipV="1">
            <a:off x="3581400" y="3886200"/>
            <a:ext cx="3657600" cy="25146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Straight Arrow Connector 7"/>
          <p:cNvCxnSpPr/>
          <p:nvPr/>
        </p:nvCxnSpPr>
        <p:spPr>
          <a:xfrm flipH="1" flipV="1">
            <a:off x="1685217" y="6158975"/>
            <a:ext cx="5477583" cy="470425"/>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8" name="Oval 13"/>
          <p:cNvSpPr/>
          <p:nvPr/>
        </p:nvSpPr>
        <p:spPr>
          <a:xfrm>
            <a:off x="6896100" y="6259106"/>
            <a:ext cx="533400" cy="381000"/>
          </a:xfrm>
          <a:prstGeom prst="ellipse">
            <a:avLst/>
          </a:prstGeom>
          <a:solidFill>
            <a:srgbClr val="4F81BD">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TextBox 18"/>
          <p:cNvSpPr txBox="1"/>
          <p:nvPr/>
        </p:nvSpPr>
        <p:spPr>
          <a:xfrm>
            <a:off x="430121" y="865152"/>
            <a:ext cx="6046879" cy="2862322"/>
          </a:xfrm>
          <a:prstGeom prst="rect">
            <a:avLst/>
          </a:prstGeom>
          <a:noFill/>
        </p:spPr>
        <p:txBody>
          <a:bodyPr wrap="square" rtlCol="0">
            <a:spAutoFit/>
          </a:bodyPr>
          <a:lstStyle/>
          <a:p>
            <a:pPr marL="285750" indent="-285750">
              <a:buFont typeface="Arial" pitchFamily="34" charset="0"/>
              <a:buChar char="•"/>
            </a:pPr>
            <a:r>
              <a:rPr lang="en-US" dirty="0">
                <a:latin typeface="Arial" panose="020B0604020202020204" pitchFamily="34" charset="0"/>
                <a:cs typeface="Arial" panose="020B0604020202020204" pitchFamily="34" charset="0"/>
              </a:rPr>
              <a:t>Detailed electrical </a:t>
            </a:r>
            <a:r>
              <a:rPr lang="en-US" dirty="0" smtClean="0">
                <a:latin typeface="Arial" panose="020B0604020202020204" pitchFamily="34" charset="0"/>
                <a:cs typeface="Arial" panose="020B0604020202020204" pitchFamily="34" charset="0"/>
              </a:rPr>
              <a:t>logging, </a:t>
            </a:r>
            <a:r>
              <a:rPr lang="en-US" dirty="0" err="1" smtClean="0">
                <a:latin typeface="Arial" panose="020B0604020202020204" pitchFamily="34" charset="0"/>
                <a:cs typeface="Arial" panose="020B0604020202020204" pitchFamily="34" charset="0"/>
              </a:rPr>
              <a:t>resistivimetry</a:t>
            </a:r>
            <a:r>
              <a:rPr lang="en-US" dirty="0" smtClean="0">
                <a:latin typeface="Arial" panose="020B0604020202020204" pitchFamily="34" charset="0"/>
                <a:cs typeface="Arial" panose="020B0604020202020204" pitchFamily="34" charset="0"/>
              </a:rPr>
              <a:t>, thermal logging, tele-logging, boreholes cores logging</a:t>
            </a:r>
          </a:p>
          <a:p>
            <a:pPr marL="285750" indent="-285750">
              <a:buFont typeface="Arial" pitchFamily="34" charset="0"/>
              <a:buChar char="•"/>
            </a:pPr>
            <a:r>
              <a:rPr lang="en-US" dirty="0" smtClean="0">
                <a:latin typeface="Arial" panose="020B0604020202020204" pitchFamily="34" charset="0"/>
                <a:cs typeface="Arial" panose="020B0604020202020204" pitchFamily="34" charset="0"/>
              </a:rPr>
              <a:t>Cross well injection tests</a:t>
            </a:r>
            <a:r>
              <a:rPr lang="ru-RU" dirty="0" smtClean="0">
                <a:latin typeface="Arial" panose="020B0604020202020204" pitchFamily="34" charset="0"/>
                <a:cs typeface="Arial" panose="020B0604020202020204" pitchFamily="34" charset="0"/>
              </a:rPr>
              <a:t>: 35, 34, 33, 32, 36, 37, 38, 38</a:t>
            </a:r>
            <a:endParaRPr lang="en-US" dirty="0" smtClean="0">
              <a:latin typeface="Arial" panose="020B0604020202020204" pitchFamily="34" charset="0"/>
              <a:cs typeface="Arial" panose="020B0604020202020204" pitchFamily="34" charset="0"/>
            </a:endParaRPr>
          </a:p>
          <a:p>
            <a:pPr marL="285750" indent="-285750">
              <a:buFont typeface="Arial" pitchFamily="34" charset="0"/>
              <a:buChar char="•"/>
            </a:pPr>
            <a:r>
              <a:rPr lang="en-US" dirty="0" smtClean="0">
                <a:latin typeface="Arial" panose="020B0604020202020204" pitchFamily="34" charset="0"/>
                <a:cs typeface="Arial" panose="020B0604020202020204" pitchFamily="34" charset="0"/>
              </a:rPr>
              <a:t>Large scale pumping test</a:t>
            </a:r>
          </a:p>
          <a:p>
            <a:pPr marL="285750" indent="-285750">
              <a:buFont typeface="Arial" pitchFamily="34" charset="0"/>
              <a:buChar char="•"/>
            </a:pPr>
            <a:r>
              <a:rPr lang="en-US" dirty="0">
                <a:latin typeface="Arial" panose="020B0604020202020204" pitchFamily="34" charset="0"/>
                <a:cs typeface="Arial" panose="020B0604020202020204" pitchFamily="34" charset="0"/>
              </a:rPr>
              <a:t>Flowmeter logging static (fixed depth measurements) and dynamic (continuous recording with depth</a:t>
            </a:r>
            <a:r>
              <a:rPr lang="en-US" dirty="0" smtClean="0">
                <a:latin typeface="Arial" panose="020B0604020202020204" pitchFamily="34" charset="0"/>
                <a:cs typeface="Arial" panose="020B0604020202020204" pitchFamily="34" charset="0"/>
              </a:rPr>
              <a:t>), well diameter logging</a:t>
            </a:r>
            <a:r>
              <a:rPr lang="ru-RU"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Lateral resistivity logging</a:t>
            </a:r>
            <a:r>
              <a:rPr lang="ru-R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all wells</a:t>
            </a:r>
          </a:p>
          <a:p>
            <a:pPr marL="285750" indent="-285750">
              <a:buFont typeface="Arial" pitchFamily="34" charset="0"/>
              <a:buChar char="•"/>
            </a:pPr>
            <a:r>
              <a:rPr lang="en-US" dirty="0" smtClean="0">
                <a:latin typeface="Arial" panose="020B0604020202020204" pitchFamily="34" charset="0"/>
                <a:cs typeface="Arial" panose="020B0604020202020204" pitchFamily="34" charset="0"/>
              </a:rPr>
              <a:t>Cross well solute and temperature tracer tests</a:t>
            </a:r>
            <a:endParaRPr lang="ru-RU" dirty="0" smtClean="0">
              <a:latin typeface="Arial" panose="020B0604020202020204" pitchFamily="34" charset="0"/>
              <a:cs typeface="Arial" panose="020B0604020202020204" pitchFamily="34" charset="0"/>
            </a:endParaRPr>
          </a:p>
          <a:p>
            <a:endParaRPr lang="ru-RU" dirty="0"/>
          </a:p>
          <a:p>
            <a:endParaRPr lang="ru-RU" dirty="0"/>
          </a:p>
        </p:txBody>
      </p:sp>
      <p:sp>
        <p:nvSpPr>
          <p:cNvPr id="20" name="TextBox 19"/>
          <p:cNvSpPr txBox="1"/>
          <p:nvPr/>
        </p:nvSpPr>
        <p:spPr>
          <a:xfrm rot="19905258">
            <a:off x="5144016" y="4334263"/>
            <a:ext cx="975332" cy="369332"/>
          </a:xfrm>
          <a:prstGeom prst="rect">
            <a:avLst/>
          </a:prstGeom>
          <a:noFill/>
        </p:spPr>
        <p:txBody>
          <a:bodyPr wrap="none" rtlCol="0">
            <a:spAutoFit/>
          </a:bodyPr>
          <a:lstStyle/>
          <a:p>
            <a:r>
              <a:rPr lang="en-US" dirty="0" smtClean="0"/>
              <a:t>Moscow</a:t>
            </a:r>
            <a:endParaRPr lang="ru-RU" dirty="0"/>
          </a:p>
        </p:txBody>
      </p:sp>
      <p:sp>
        <p:nvSpPr>
          <p:cNvPr id="21" name="TextBox 20"/>
          <p:cNvSpPr txBox="1"/>
          <p:nvPr/>
        </p:nvSpPr>
        <p:spPr>
          <a:xfrm>
            <a:off x="1800802" y="3505200"/>
            <a:ext cx="1143000" cy="646331"/>
          </a:xfrm>
          <a:prstGeom prst="rect">
            <a:avLst/>
          </a:prstGeom>
          <a:noFill/>
        </p:spPr>
        <p:txBody>
          <a:bodyPr wrap="square" rtlCol="0">
            <a:spAutoFit/>
          </a:bodyPr>
          <a:lstStyle/>
          <a:p>
            <a:r>
              <a:rPr lang="en-US" dirty="0" smtClean="0"/>
              <a:t>Wells and numbers</a:t>
            </a:r>
            <a:endParaRPr lang="ru-RU" dirty="0"/>
          </a:p>
        </p:txBody>
      </p:sp>
      <p:cxnSp>
        <p:nvCxnSpPr>
          <p:cNvPr id="22" name="Straight Arrow Connector 25"/>
          <p:cNvCxnSpPr/>
          <p:nvPr/>
        </p:nvCxnSpPr>
        <p:spPr>
          <a:xfrm>
            <a:off x="762000" y="3276600"/>
            <a:ext cx="3276600"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1800475" y="3029315"/>
            <a:ext cx="917687" cy="307777"/>
          </a:xfrm>
          <a:prstGeom prst="rect">
            <a:avLst/>
          </a:prstGeom>
          <a:noFill/>
        </p:spPr>
        <p:txBody>
          <a:bodyPr wrap="none" rtlCol="0">
            <a:spAutoFit/>
          </a:bodyPr>
          <a:lstStyle/>
          <a:p>
            <a:r>
              <a:rPr lang="en-US" sz="1400" dirty="0" smtClean="0"/>
              <a:t>13 meters</a:t>
            </a:r>
            <a:endParaRPr lang="ru-RU" sz="1400" dirty="0"/>
          </a:p>
        </p:txBody>
      </p:sp>
      <p:cxnSp>
        <p:nvCxnSpPr>
          <p:cNvPr id="24" name="Straight Arrow Connector 31"/>
          <p:cNvCxnSpPr/>
          <p:nvPr/>
        </p:nvCxnSpPr>
        <p:spPr>
          <a:xfrm>
            <a:off x="381000" y="3352800"/>
            <a:ext cx="0" cy="335280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rot="16200000">
            <a:off x="-200669" y="4694368"/>
            <a:ext cx="917687" cy="307777"/>
          </a:xfrm>
          <a:prstGeom prst="rect">
            <a:avLst/>
          </a:prstGeom>
          <a:noFill/>
        </p:spPr>
        <p:txBody>
          <a:bodyPr wrap="none" rtlCol="0">
            <a:spAutoFit/>
          </a:bodyPr>
          <a:lstStyle/>
          <a:p>
            <a:r>
              <a:rPr lang="en-US" sz="1400" dirty="0" smtClean="0"/>
              <a:t>13 meters</a:t>
            </a:r>
            <a:endParaRPr lang="ru-RU" sz="1400" dirty="0"/>
          </a:p>
        </p:txBody>
      </p:sp>
      <p:pic>
        <p:nvPicPr>
          <p:cNvPr id="26" name="Picture 5" descr="C:\WORK\Магистрская\Алинааа\Магистерская\материалы\снимки\КФС ВР ЗБС нов ред янв 2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999" y="934879"/>
            <a:ext cx="2512577" cy="2341721"/>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19"/>
          <p:cNvCxnSpPr>
            <a:stCxn id="29" idx="2"/>
            <a:endCxn id="18" idx="2"/>
          </p:cNvCxnSpPr>
          <p:nvPr/>
        </p:nvCxnSpPr>
        <p:spPr>
          <a:xfrm flipH="1">
            <a:off x="6896100" y="1662857"/>
            <a:ext cx="874635" cy="478674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1"/>
          <p:cNvCxnSpPr>
            <a:stCxn id="29" idx="6"/>
            <a:endCxn id="18" idx="6"/>
          </p:cNvCxnSpPr>
          <p:nvPr/>
        </p:nvCxnSpPr>
        <p:spPr>
          <a:xfrm flipH="1">
            <a:off x="7429500" y="1662857"/>
            <a:ext cx="607935" cy="478674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9" name="Oval 17"/>
          <p:cNvSpPr/>
          <p:nvPr/>
        </p:nvSpPr>
        <p:spPr>
          <a:xfrm>
            <a:off x="7770735" y="1567607"/>
            <a:ext cx="266700" cy="190500"/>
          </a:xfrm>
          <a:prstGeom prst="ellipse">
            <a:avLst/>
          </a:prstGeom>
          <a:solidFill>
            <a:srgbClr val="4F81BD">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cxnSp>
        <p:nvCxnSpPr>
          <p:cNvPr id="30" name="Straight Arrow Connector 2"/>
          <p:cNvCxnSpPr/>
          <p:nvPr/>
        </p:nvCxnSpPr>
        <p:spPr>
          <a:xfrm flipV="1">
            <a:off x="8382000" y="4630125"/>
            <a:ext cx="0" cy="9137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TextBox 30"/>
          <p:cNvSpPr txBox="1"/>
          <p:nvPr/>
        </p:nvSpPr>
        <p:spPr>
          <a:xfrm>
            <a:off x="8458200" y="4518929"/>
            <a:ext cx="333746" cy="369332"/>
          </a:xfrm>
          <a:prstGeom prst="rect">
            <a:avLst/>
          </a:prstGeom>
          <a:noFill/>
        </p:spPr>
        <p:txBody>
          <a:bodyPr wrap="none" rtlCol="0">
            <a:spAutoFit/>
          </a:bodyPr>
          <a:lstStyle/>
          <a:p>
            <a:r>
              <a:rPr lang="en-US" b="1" dirty="0"/>
              <a:t>N</a:t>
            </a:r>
            <a:endParaRPr lang="ru-RU" b="1" dirty="0"/>
          </a:p>
        </p:txBody>
      </p:sp>
    </p:spTree>
    <p:extLst>
      <p:ext uri="{BB962C8B-B14F-4D97-AF65-F5344CB8AC3E}">
        <p14:creationId xmlns:p14="http://schemas.microsoft.com/office/powerpoint/2010/main" val="2840020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7298</TotalTime>
  <Words>6983</Words>
  <Application>Microsoft Office PowerPoint</Application>
  <PresentationFormat>Экран (4:3)</PresentationFormat>
  <Paragraphs>737</Paragraphs>
  <Slides>45</Slides>
  <Notes>37</Notes>
  <HiddenSlides>0</HiddenSlides>
  <MMClips>0</MMClips>
  <ScaleCrop>false</ScaleCrop>
  <HeadingPairs>
    <vt:vector size="8" baseType="variant">
      <vt:variant>
        <vt:lpstr>Использованные шрифты</vt:lpstr>
      </vt:variant>
      <vt:variant>
        <vt:i4>14</vt:i4>
      </vt:variant>
      <vt:variant>
        <vt:lpstr>Тема</vt:lpstr>
      </vt:variant>
      <vt:variant>
        <vt:i4>1</vt:i4>
      </vt:variant>
      <vt:variant>
        <vt:lpstr>Внедренные серверы OLE</vt:lpstr>
      </vt:variant>
      <vt:variant>
        <vt:i4>2</vt:i4>
      </vt:variant>
      <vt:variant>
        <vt:lpstr>Заголовки слайдов</vt:lpstr>
      </vt:variant>
      <vt:variant>
        <vt:i4>45</vt:i4>
      </vt:variant>
    </vt:vector>
  </HeadingPairs>
  <TitlesOfParts>
    <vt:vector size="62" baseType="lpstr">
      <vt:lpstr>Arial</vt:lpstr>
      <vt:lpstr>Arial Unicode MS</vt:lpstr>
      <vt:lpstr>Calibri</vt:lpstr>
      <vt:lpstr>Cambria</vt:lpstr>
      <vt:lpstr>Cambria Math</vt:lpstr>
      <vt:lpstr>Courier New</vt:lpstr>
      <vt:lpstr>Palatino Linotype</vt:lpstr>
      <vt:lpstr>Segoe UI Emoji</vt:lpstr>
      <vt:lpstr>Segoe UI Light</vt:lpstr>
      <vt:lpstr>Segoe UI Semilight</vt:lpstr>
      <vt:lpstr>Segoe UI Symbol</vt:lpstr>
      <vt:lpstr>Symbol</vt:lpstr>
      <vt:lpstr>Times New Roman</vt:lpstr>
      <vt:lpstr>Wingdings</vt:lpstr>
      <vt:lpstr>Тема Office</vt:lpstr>
      <vt:lpstr>Equation</vt:lpstr>
      <vt:lpstr>Формула</vt:lpstr>
      <vt:lpstr>Презентация PowerPoint</vt:lpstr>
      <vt:lpstr>Geological faculty MSU</vt:lpstr>
      <vt:lpstr>Hydrogeological Division MSU</vt:lpstr>
      <vt:lpstr>Students specialized in Hydrogeology</vt:lpstr>
      <vt:lpstr>Презентация PowerPoint</vt:lpstr>
      <vt:lpstr>Field training camp in Crimea</vt:lpstr>
      <vt:lpstr>Презентация PowerPoint</vt:lpstr>
      <vt:lpstr>Презентация PowerPoint</vt:lpstr>
      <vt:lpstr>Презентация PowerPoint</vt:lpstr>
      <vt:lpstr>Flowmeter tests</vt:lpstr>
      <vt:lpstr>Flowmeter survey – results analysis</vt:lpstr>
      <vt:lpstr>Tracer tests</vt:lpstr>
      <vt:lpstr>International cooperation last years</vt:lpstr>
      <vt:lpstr>Scientific activities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Processing of Na+ distribution by length and determination of effective porosity n </vt:lpstr>
      <vt:lpstr>Презентация PowerPoint</vt:lpstr>
      <vt:lpstr>Презентация PowerPoint</vt:lpstr>
      <vt:lpstr>Geostatistical model of heterogeneous of the SCK injection zone [Bakshevskaya, Pozdnyakov, 2016]</vt:lpstr>
      <vt:lpstr>Post-injection transport of contaminant  [Glinsky et al., 2014]</vt:lpstr>
      <vt:lpstr>Comparison advective and advective-diffusion simulation results</vt:lpstr>
      <vt:lpstr>Estimation of mass transfer type in the  low-permeable facies</vt:lpstr>
      <vt:lpstr>Презентация PowerPoint</vt:lpstr>
      <vt:lpstr>Презентация PowerPoint</vt:lpstr>
      <vt:lpstr>Parameters definition of dual-domain model </vt:lpstr>
      <vt:lpstr>Estimated parameters for long-term forecasting at SCС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Vladimir Lekhov</dc:creator>
  <cp:lastModifiedBy>Lekhov Vladimir</cp:lastModifiedBy>
  <cp:revision>510</cp:revision>
  <cp:lastPrinted>2018-05-16T14:46:19Z</cp:lastPrinted>
  <dcterms:created xsi:type="dcterms:W3CDTF">2016-04-12T16:21:39Z</dcterms:created>
  <dcterms:modified xsi:type="dcterms:W3CDTF">2019-02-28T09:31:11Z</dcterms:modified>
</cp:coreProperties>
</file>