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2B51D-BE63-4E43-BA9E-2CEB45A7ABAE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6689C-74E3-4A84-A8A1-746079FA72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64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65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235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75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170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14918" y="3886200"/>
            <a:ext cx="10562167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814918" y="2276872"/>
            <a:ext cx="10562167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125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719403" y="908720"/>
            <a:ext cx="10753195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719667" y="1844825"/>
            <a:ext cx="10752667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2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96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10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1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47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87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952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657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85844-6A88-44A5-A16A-2B598093CE5C}" type="datetimeFigureOut">
              <a:rPr lang="cs-CZ" smtClean="0"/>
              <a:t>29.8.2023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65B74-2611-44D1-B269-FE7EFF3504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92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old.easyproject.cz/projektova-organizace" TargetMode="External"/><Relationship Id="rId13" Type="http://schemas.openxmlformats.org/officeDocument/2006/relationships/hyperlink" Target="http://www.ipma.cz/web/files/DCP-nastroje-a-techniky-technicke-a-kontextove.pdf" TargetMode="External"/><Relationship Id="rId18" Type="http://schemas.openxmlformats.org/officeDocument/2006/relationships/hyperlink" Target="http://www.probermeto.cz/clanky/chyby-v-rozhodovani-tymu-groupshift-a-reseni-pomoci-ngt-2-dil" TargetMode="External"/><Relationship Id="rId26" Type="http://schemas.openxmlformats.org/officeDocument/2006/relationships/hyperlink" Target="http://www.jakpodnikat.cz/dohoda-provedeni-prace.php" TargetMode="External"/><Relationship Id="rId3" Type="http://schemas.openxmlformats.org/officeDocument/2006/relationships/hyperlink" Target="http://cs.wikipedia.org/wiki/%C5%98%C3%ADzen%C3%AD_projekt%C5%AF#Pl.C3.A1nov.C3.A1n.C3.AD_projektu" TargetMode="External"/><Relationship Id="rId21" Type="http://schemas.openxmlformats.org/officeDocument/2006/relationships/hyperlink" Target="http://www.vlastnicesta.cz/metody-1/swot-analyza" TargetMode="External"/><Relationship Id="rId7" Type="http://schemas.openxmlformats.org/officeDocument/2006/relationships/hyperlink" Target="http://www.businessinfo.cz/cs/clanky/zivotni-cyklus-a-faze-projektu-2865.html" TargetMode="External"/><Relationship Id="rId12" Type="http://schemas.openxmlformats.org/officeDocument/2006/relationships/hyperlink" Target="http://www.ipma.cz/dokumenty_spr/narodni_standard_kompentenci_projektoveho_rizeni.pdf" TargetMode="External"/><Relationship Id="rId17" Type="http://schemas.openxmlformats.org/officeDocument/2006/relationships/hyperlink" Target="http://www.ctenarska-gramotnost.cz/projektove-vyucovani/pv-metody/metody-1" TargetMode="External"/><Relationship Id="rId25" Type="http://schemas.openxmlformats.org/officeDocument/2006/relationships/hyperlink" Target="http://www.tcbs.cz/weblog/balanced-scorecard" TargetMode="External"/><Relationship Id="rId2" Type="http://schemas.openxmlformats.org/officeDocument/2006/relationships/hyperlink" Target="http://rizeni-projektu.cz/view.php?cisloclanku=2005091201" TargetMode="External"/><Relationship Id="rId16" Type="http://schemas.openxmlformats.org/officeDocument/2006/relationships/hyperlink" Target="http://www.mira-vlach.cz/logicka-ramcova-matice-definice" TargetMode="External"/><Relationship Id="rId20" Type="http://schemas.openxmlformats.org/officeDocument/2006/relationships/hyperlink" Target="http://www.ripran.cz/" TargetMode="External"/><Relationship Id="rId29" Type="http://schemas.openxmlformats.org/officeDocument/2006/relationships/hyperlink" Target="http://www.mpsv.cz/ppropo.php?ID=IPB01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izeni-projektu.cz/view.php?cisloclanku=2005091901" TargetMode="External"/><Relationship Id="rId11" Type="http://schemas.openxmlformats.org/officeDocument/2006/relationships/hyperlink" Target="http://www.ipma.cz/" TargetMode="External"/><Relationship Id="rId24" Type="http://schemas.openxmlformats.org/officeDocument/2006/relationships/hyperlink" Target="http://www.systemonline.cz/business-intelligence/balanced-scorecard-jak-dosahnout-podnikovych-ambici.htm" TargetMode="External"/><Relationship Id="rId5" Type="http://schemas.openxmlformats.org/officeDocument/2006/relationships/hyperlink" Target="http://managementmania.com/cs/program" TargetMode="External"/><Relationship Id="rId15" Type="http://schemas.openxmlformats.org/officeDocument/2006/relationships/hyperlink" Target="http://cs.wikipedia.org/wiki/SMART_metoda#cite_note-1" TargetMode="External"/><Relationship Id="rId23" Type="http://schemas.openxmlformats.org/officeDocument/2006/relationships/hyperlink" Target="https://managementmania.com/cs/matice-bcg" TargetMode="External"/><Relationship Id="rId28" Type="http://schemas.openxmlformats.org/officeDocument/2006/relationships/hyperlink" Target="http://www.jakpodnikat.cz/dohoda-pracovni-cinnosti.php" TargetMode="External"/><Relationship Id="rId10" Type="http://schemas.openxmlformats.org/officeDocument/2006/relationships/hyperlink" Target="http://www.mbpconsulting.cz/cs/knowhow/competences/" TargetMode="External"/><Relationship Id="rId19" Type="http://schemas.openxmlformats.org/officeDocument/2006/relationships/hyperlink" Target="http://www.businessinfo.cz/cs/clanky/kreativita-techniky-2812.html#!&amp;chapter=2" TargetMode="External"/><Relationship Id="rId4" Type="http://schemas.openxmlformats.org/officeDocument/2006/relationships/hyperlink" Target="http://www.bw.edu/academics/cpd/project/kerzner/" TargetMode="External"/><Relationship Id="rId9" Type="http://schemas.openxmlformats.org/officeDocument/2006/relationships/hyperlink" Target="http://ekonomika-managment.studentske.cz/2009/02/maticove-organizacni-struktury.html" TargetMode="External"/><Relationship Id="rId14" Type="http://schemas.openxmlformats.org/officeDocument/2006/relationships/hyperlink" Target="http://www.ipma.cz/web/files/DCP-nastroje-a-techniky-behavioralni.pdf" TargetMode="External"/><Relationship Id="rId22" Type="http://schemas.openxmlformats.org/officeDocument/2006/relationships/hyperlink" Target="http://halek.info/www/prezentace/marketing-prednasky5/mprp5-print.php?projection&amp;l=03" TargetMode="External"/><Relationship Id="rId27" Type="http://schemas.openxmlformats.org/officeDocument/2006/relationships/hyperlink" Target="http://www.epravo.cz/top/clanky/dohoda-o-provedeni-prace-nove-od-1-1-2012-79929.html" TargetMode="External"/><Relationship Id="rId30" Type="http://schemas.openxmlformats.org/officeDocument/2006/relationships/hyperlink" Target="http://www.czech.cz/cz/Podnikani/Jak-to-tu-funguje/Smlouva-o-dilo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books.google.cz/books?id=miRg6nZeMHEC&amp;pg=PA183&amp;lpg=PA183&amp;dq=t%C5%99%C3%AD%C4%8D%C3%ADseln%C3%BD+odhad&amp;source=bl&amp;ots=lUbFRKy0Ua&amp;sig=110DycK5nz_Asdy0crVixjdfZWI&amp;hl=cs&amp;sa=X&amp;ei=7fyeULVHhcO0BvTDgdAM&amp;ved=0CCYQ6AEwAQ#v=onepage&amp;q&amp;f=false" TargetMode="External"/><Relationship Id="rId13" Type="http://schemas.openxmlformats.org/officeDocument/2006/relationships/hyperlink" Target="https://managementmania.com/cs/vedeni-a-komunikovani" TargetMode="External"/><Relationship Id="rId18" Type="http://schemas.openxmlformats.org/officeDocument/2006/relationships/hyperlink" Target="https://managementmania.com/cs/zmocneni" TargetMode="External"/><Relationship Id="rId3" Type="http://schemas.openxmlformats.org/officeDocument/2006/relationships/hyperlink" Target="https://managementmania.com/cs/metody-sitove-analyzy" TargetMode="External"/><Relationship Id="rId21" Type="http://schemas.openxmlformats.org/officeDocument/2006/relationships/hyperlink" Target="https://managementmania.com/cs/mcgregorova-teorie-xy" TargetMode="External"/><Relationship Id="rId7" Type="http://schemas.openxmlformats.org/officeDocument/2006/relationships/hyperlink" Target="http://en.wikipedia.org/wiki/Beta_distribution" TargetMode="External"/><Relationship Id="rId12" Type="http://schemas.openxmlformats.org/officeDocument/2006/relationships/hyperlink" Target="http://www.mira-vlach.cz/role-projektoveho-manazera" TargetMode="External"/><Relationship Id="rId17" Type="http://schemas.openxmlformats.org/officeDocument/2006/relationships/hyperlink" Target="https://managementmania.com/cs/manazerska-mrizka" TargetMode="External"/><Relationship Id="rId2" Type="http://schemas.openxmlformats.org/officeDocument/2006/relationships/hyperlink" Target="https://managementmania.com/cs/work-breakdown-structure" TargetMode="External"/><Relationship Id="rId16" Type="http://schemas.openxmlformats.org/officeDocument/2006/relationships/hyperlink" Target="https://managementmania.com/cs/styl-rizeni-styl-vedeni" TargetMode="External"/><Relationship Id="rId20" Type="http://schemas.openxmlformats.org/officeDocument/2006/relationships/hyperlink" Target="https://managementmania.com/cs/motivace-a-motivovan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agementmania.com/cs/metoda-pert" TargetMode="External"/><Relationship Id="rId11" Type="http://schemas.openxmlformats.org/officeDocument/2006/relationships/hyperlink" Target="https://managementmania.com/cs/matice-odpovednosti-rasci" TargetMode="External"/><Relationship Id="rId5" Type="http://schemas.openxmlformats.org/officeDocument/2006/relationships/hyperlink" Target="https://managementmania.com/cs/metoda-ccm" TargetMode="External"/><Relationship Id="rId15" Type="http://schemas.openxmlformats.org/officeDocument/2006/relationships/hyperlink" Target="http://www.ipodnikatel.cz/Personalni-management/firemni-porada-zaklad-interni-firemni-komunikace.html" TargetMode="External"/><Relationship Id="rId10" Type="http://schemas.openxmlformats.org/officeDocument/2006/relationships/hyperlink" Target="https://managementmania.com/cs/matice-odpovednosti-raci" TargetMode="External"/><Relationship Id="rId19" Type="http://schemas.openxmlformats.org/officeDocument/2006/relationships/hyperlink" Target="http://www.vedeme.cz/pro-vedeni/kapitoly-vedeni/65-teorie-motivace/85-teorie-motivace.html" TargetMode="External"/><Relationship Id="rId4" Type="http://schemas.openxmlformats.org/officeDocument/2006/relationships/hyperlink" Target="https://managementmania.com/cs/metoda-cpm" TargetMode="External"/><Relationship Id="rId9" Type="http://schemas.openxmlformats.org/officeDocument/2006/relationships/hyperlink" Target="https://managementmania.com/cs/matice-odpovednosti" TargetMode="External"/><Relationship Id="rId14" Type="http://schemas.openxmlformats.org/officeDocument/2006/relationships/hyperlink" Target="https://managementmania.com/cs/briefing" TargetMode="External"/><Relationship Id="rId22" Type="http://schemas.openxmlformats.org/officeDocument/2006/relationships/hyperlink" Target="http://www.belbin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62255" y="3234750"/>
            <a:ext cx="8898672" cy="746883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rgbClr val="7030A0"/>
                </a:solidFill>
              </a:rPr>
              <a:t>P</a:t>
            </a:r>
            <a:r>
              <a:rPr lang="cs-CZ" b="1" smtClean="0">
                <a:solidFill>
                  <a:srgbClr val="7030A0"/>
                </a:solidFill>
              </a:rPr>
              <a:t>lánování a řízení projektů – </a:t>
            </a:r>
            <a:r>
              <a:rPr lang="cs-CZ" b="1" smtClean="0">
                <a:solidFill>
                  <a:srgbClr val="7030A0"/>
                </a:solidFill>
              </a:rPr>
              <a:t>analýza vytvořené hodnoty (EVA)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>
                <a:solidFill>
                  <a:schemeClr val="tx1"/>
                </a:solidFill>
              </a:rPr>
              <a:t>d</a:t>
            </a:r>
            <a:r>
              <a:rPr lang="cs-CZ" sz="2000" smtClean="0">
                <a:solidFill>
                  <a:schemeClr val="tx1"/>
                </a:solidFill>
              </a:rPr>
              <a:t>oc. Ing. Petr Lepšík, Ph.D.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65" y="2221878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990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233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0680" y="58802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539" y="58802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474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287688" y="3806835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287688" y="6471131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287688" y="5030971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287689" y="4166875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109431" y="4166875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2207569" y="3836161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136413" y="6471131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 rot="19251361">
            <a:off x="4662333" y="4375160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 rot="19890102">
            <a:off x="4479501" y="5114223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3287688" y="5679043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 rot="20574720">
            <a:off x="4569617" y="5610158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6130932" y="5030971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Pravá složená závorka 15"/>
          <p:cNvSpPr/>
          <p:nvPr/>
        </p:nvSpPr>
        <p:spPr>
          <a:xfrm>
            <a:off x="8210903" y="4166875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6117416" y="4166875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16" idx="2"/>
          </p:cNvCxnSpPr>
          <p:nvPr/>
        </p:nvCxnSpPr>
        <p:spPr>
          <a:xfrm flipV="1">
            <a:off x="6221788" y="5679042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1962857" y="826138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</a:t>
            </a:r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(Schedule Variance) – zpoždění vs. předstih plnění úkolů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mi říká, zda se daří plnit časový plán (vypočteno přes náklady).</a:t>
            </a:r>
            <a:endParaRPr 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EV – PV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PV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EV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tj.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…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je zpožděný,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okud SV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0 … proje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 má předstih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(Cost </a:t>
            </a:r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Variance) – </a:t>
            </a:r>
            <a:r>
              <a:rPr lang="cs-CZ" sz="1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dražší vs. levnější odvedená práce</a:t>
            </a:r>
            <a:endParaRPr lang="cs-CZ" sz="16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Veličina mi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říká,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vychází realizace projektu dráž, nebo levněji oproti plánu.</a:t>
            </a:r>
            <a:endParaRPr lang="en-US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EV –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EV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tj. C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 …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je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dražší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C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0 … proje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levnější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214156" y="518031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8353259" y="4758681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557060" y="5201119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8713455" y="4820237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195315" y="134076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95315" y="335707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195316" y="2926756"/>
            <a:ext cx="2813759" cy="430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195315" y="2204950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989924" y="148478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rot="16200000">
            <a:off x="1501622" y="17899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567244" y="651543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47077" y="6527281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95316" y="1772816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147559" y="651543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899254" y="334964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130624" y="388554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0624" y="590185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130625" y="438388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925233" y="402956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 rot="16200000">
            <a:off x="1436931" y="433477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6" name="Přímá spojnice 35"/>
          <p:cNvCxnSpPr/>
          <p:nvPr/>
        </p:nvCxnSpPr>
        <p:spPr>
          <a:xfrm flipV="1">
            <a:off x="2130624" y="4739050"/>
            <a:ext cx="2794608" cy="116280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4834563" y="589442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6659811" y="394687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6659811" y="596318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6659812" y="444521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669386" y="5080387"/>
            <a:ext cx="2812168" cy="8732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454420" y="409089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 rot="16200000">
            <a:off x="5966118" y="439610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9407315" y="600379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6271328" y="1258697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271328" y="3275005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271328" y="2122879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9065937" y="1402713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 rot="16200000">
            <a:off x="5577635" y="170792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V="1">
            <a:off x="6271329" y="1690745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975267" y="326757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050839" y="771708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Popiště stav řešení projektu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88998" y="121804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628774" y="114056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1605495" y="368799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04085" y="368799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7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195315" y="134076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95315" y="335707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195316" y="2926756"/>
            <a:ext cx="2813759" cy="430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195315" y="2204950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989924" y="148478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rot="16200000">
            <a:off x="1501622" y="17899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567244" y="651543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47077" y="6527281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95316" y="1772816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147559" y="651543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899254" y="334964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130624" y="388554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0624" y="590185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130625" y="438388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925233" y="402956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 rot="16200000">
            <a:off x="1436931" y="433477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6" name="Přímá spojnice 35"/>
          <p:cNvCxnSpPr/>
          <p:nvPr/>
        </p:nvCxnSpPr>
        <p:spPr>
          <a:xfrm flipV="1">
            <a:off x="2130624" y="4739050"/>
            <a:ext cx="2794608" cy="116280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4834563" y="589442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6659811" y="394687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6659811" y="596318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6659812" y="444521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669386" y="5080387"/>
            <a:ext cx="2812168" cy="8732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454420" y="409089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 rot="16200000">
            <a:off x="5966118" y="439610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9407315" y="600379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6271328" y="1258697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271328" y="3275005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271328" y="2122879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9065937" y="1402713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 rot="16200000">
            <a:off x="5577635" y="170792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V="1">
            <a:off x="6271328" y="2464539"/>
            <a:ext cx="2794608" cy="8104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975267" y="326757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050839" y="771708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Popiště stav řešení projektu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88998" y="121804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628774" y="114056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1605495" y="368799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04085" y="368799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9565" y="1392717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ředstih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levnější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195315" y="134076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95315" y="335707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195316" y="2926756"/>
            <a:ext cx="2813759" cy="430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195315" y="2204950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989924" y="148478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rot="16200000">
            <a:off x="1501622" y="17899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567244" y="651543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47077" y="6527281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95316" y="1772816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147559" y="651543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899254" y="334964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130624" y="388554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0624" y="590185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130625" y="438388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925233" y="402956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 rot="16200000">
            <a:off x="1436931" y="433477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6" name="Přímá spojnice 35"/>
          <p:cNvCxnSpPr/>
          <p:nvPr/>
        </p:nvCxnSpPr>
        <p:spPr>
          <a:xfrm flipV="1">
            <a:off x="2130624" y="4739050"/>
            <a:ext cx="2794608" cy="116280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4834563" y="589442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6659811" y="394687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6659811" y="596318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6659812" y="444521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669386" y="5080387"/>
            <a:ext cx="2812168" cy="8732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454420" y="409089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 rot="16200000">
            <a:off x="5966118" y="439610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9407315" y="600379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6271328" y="1258697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271328" y="3275005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271328" y="2122879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9065937" y="1402713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 rot="16200000">
            <a:off x="5577635" y="170792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V="1">
            <a:off x="6271328" y="2464539"/>
            <a:ext cx="2794608" cy="8104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975267" y="326757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050839" y="771708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Popiště stav řešení projektu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88998" y="121804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628774" y="114056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1605495" y="368799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04085" y="368799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9565" y="1392717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ředstih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levnější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7024880" y="135808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dražší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195315" y="134076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95315" y="335707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195316" y="2926756"/>
            <a:ext cx="2813759" cy="430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195315" y="2204950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989924" y="148478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rot="16200000">
            <a:off x="1501622" y="17899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567244" y="651543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47077" y="6527281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95316" y="1772816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147559" y="651543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899254" y="334964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130624" y="388554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0624" y="590185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130625" y="438388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925233" y="402956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 rot="16200000">
            <a:off x="1436931" y="433477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6" name="Přímá spojnice 35"/>
          <p:cNvCxnSpPr/>
          <p:nvPr/>
        </p:nvCxnSpPr>
        <p:spPr>
          <a:xfrm flipV="1">
            <a:off x="2130624" y="4739050"/>
            <a:ext cx="2794608" cy="116280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4834563" y="589442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6659811" y="394687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6659811" y="596318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6659812" y="444521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669386" y="5080387"/>
            <a:ext cx="2812168" cy="8732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454420" y="409089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 rot="16200000">
            <a:off x="5966118" y="439610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9407315" y="600379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6271328" y="1258697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271328" y="3275005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271328" y="2122879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9065937" y="1402713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 rot="16200000">
            <a:off x="5577635" y="170792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V="1">
            <a:off x="6271328" y="2464539"/>
            <a:ext cx="2794608" cy="8104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975267" y="326757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050839" y="771708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Popiště stav řešení projektu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88998" y="121804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628774" y="114056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1605495" y="368799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04085" y="368799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9565" y="1392717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ředstih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levnější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7024880" y="135808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dražší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2655673" y="4150109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zpožděn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2195315" y="134076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195315" y="335707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2195316" y="2926756"/>
            <a:ext cx="2813759" cy="43032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195315" y="2204950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4989924" y="148478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 rot="16200000">
            <a:off x="1501622" y="178999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567244" y="651543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747077" y="6527281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2195316" y="1772816"/>
            <a:ext cx="2821743" cy="158426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5147559" y="651543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4899254" y="334964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2130624" y="388554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2130624" y="590185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2130625" y="438388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4925233" y="402956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 rot="16200000">
            <a:off x="1436931" y="433477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36" name="Přímá spojnice 35"/>
          <p:cNvCxnSpPr/>
          <p:nvPr/>
        </p:nvCxnSpPr>
        <p:spPr>
          <a:xfrm flipV="1">
            <a:off x="2130624" y="4739050"/>
            <a:ext cx="2794608" cy="116280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bdélník 36"/>
          <p:cNvSpPr/>
          <p:nvPr/>
        </p:nvSpPr>
        <p:spPr>
          <a:xfrm>
            <a:off x="4834563" y="589442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1" name="Přímá spojnice se šipkou 40"/>
          <p:cNvCxnSpPr/>
          <p:nvPr/>
        </p:nvCxnSpPr>
        <p:spPr>
          <a:xfrm flipV="1">
            <a:off x="6659811" y="3946878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6659811" y="5963186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6659812" y="4445218"/>
            <a:ext cx="2821743" cy="151796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669386" y="5080387"/>
            <a:ext cx="2812168" cy="87325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9454420" y="4090894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 rot="16200000">
            <a:off x="5966118" y="4396105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9407315" y="600379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49" name="Přímá spojnice se šipkou 48"/>
          <p:cNvCxnSpPr/>
          <p:nvPr/>
        </p:nvCxnSpPr>
        <p:spPr>
          <a:xfrm flipV="1">
            <a:off x="6271328" y="1258697"/>
            <a:ext cx="0" cy="20163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>
            <a:off x="6271328" y="3275005"/>
            <a:ext cx="331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271328" y="2122879"/>
            <a:ext cx="2794608" cy="11521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9065937" y="1402713"/>
            <a:ext cx="27135" cy="187229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 rot="16200000">
            <a:off x="5577635" y="170792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V="1">
            <a:off x="6271328" y="2464539"/>
            <a:ext cx="2794608" cy="81046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8975267" y="3267577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2050839" y="771708"/>
            <a:ext cx="3262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Popiště stav řešení projektu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8" name="Obdélník 57"/>
          <p:cNvSpPr/>
          <p:nvPr/>
        </p:nvSpPr>
        <p:spPr>
          <a:xfrm>
            <a:off x="1588998" y="121804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628774" y="1140561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0" name="Obdélník 59"/>
          <p:cNvSpPr/>
          <p:nvPr/>
        </p:nvSpPr>
        <p:spPr>
          <a:xfrm>
            <a:off x="1605495" y="368799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1" name="Obdélník 60"/>
          <p:cNvSpPr/>
          <p:nvPr/>
        </p:nvSpPr>
        <p:spPr>
          <a:xfrm>
            <a:off x="6004085" y="3687997"/>
            <a:ext cx="402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59565" y="1392717"/>
            <a:ext cx="12939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ředstih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levnější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7024880" y="1358080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ražší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2655673" y="4150109"/>
            <a:ext cx="1345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zpožděn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2" name="Obdélník 61"/>
          <p:cNvSpPr/>
          <p:nvPr/>
        </p:nvSpPr>
        <p:spPr>
          <a:xfrm>
            <a:off x="7074354" y="4158806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elze určit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03512" y="62068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CPI (cost performance index), index efektivity nákladů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SPI (schedule performance index), index efektivity časového plánu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03512" y="1450573"/>
            <a:ext cx="6981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= EV / AC 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CPI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1 … proje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 překračuje plánované náklady</a:t>
            </a:r>
          </a:p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= EV / PV 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SPI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1 … proje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 je zpožděn</a:t>
            </a:r>
            <a:endParaRPr lang="cs-CZ">
              <a:solidFill>
                <a:prstClr val="black"/>
              </a:solidFill>
            </a:endParaRP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282410" y="3476788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3282410" y="6141084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3282410" y="4700924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282411" y="3836828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6104153" y="3836828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>
            <a:off x="2202291" y="350611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131135" y="6141084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4657055" y="4045113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4474223" y="4784176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3282410" y="5348996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4564339" y="5280111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6125654" y="4700924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8205625" y="3836828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6112138" y="3836828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 flipV="1">
            <a:off x="6216510" y="5348995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6208878" y="4850266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8347981" y="442863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6551782" y="4871072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8708177" y="4490190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03512" y="1450573"/>
            <a:ext cx="1578898" cy="6463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703512" y="2399037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odchylka plánu = EV – PV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odchylka nákladů = EV –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endParaRPr lang="cs-CZ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H="1" flipV="1">
            <a:off x="2642293" y="1916833"/>
            <a:ext cx="6922" cy="33339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49216" y="5250765"/>
            <a:ext cx="58230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649215" y="3810605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2649216" y="2946509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470958" y="2946509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 rot="16200000">
            <a:off x="1904690" y="227196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015818" y="5250765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4023860" y="3154794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3841028" y="3893857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649215" y="4458677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3931144" y="4389792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5492459" y="3810605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7572430" y="2946509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5478943" y="2946509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 flipV="1">
            <a:off x="5583315" y="4458676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5575683" y="395994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714786" y="3538315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918587" y="3980753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8074982" y="3599871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31" name="Přímá spojnice 30"/>
          <p:cNvCxnSpPr>
            <a:endCxn id="3" idx="3"/>
          </p:cNvCxnSpPr>
          <p:nvPr/>
        </p:nvCxnSpPr>
        <p:spPr>
          <a:xfrm flipV="1">
            <a:off x="5477883" y="2440123"/>
            <a:ext cx="2278351" cy="136462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7727665" y="2266887"/>
            <a:ext cx="195081" cy="202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896201" y="2420888"/>
            <a:ext cx="27879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– dáno rozpočtem </a:t>
            </a:r>
          </a:p>
          <a:p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 at Completition)</a:t>
            </a:r>
            <a:endParaRPr lang="cs-CZ" sz="1400">
              <a:solidFill>
                <a:prstClr val="black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818184" y="70486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</p:spTree>
    <p:extLst>
      <p:ext uri="{BB962C8B-B14F-4D97-AF65-F5344CB8AC3E}">
        <p14:creationId xmlns:p14="http://schemas.microsoft.com/office/powerpoint/2010/main" val="821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2057615" y="1628800"/>
            <a:ext cx="0" cy="4380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057616" y="6009230"/>
            <a:ext cx="756677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057615" y="4569070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2057616" y="3704974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879358" y="3704974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 rot="16200000">
            <a:off x="1404593" y="2040366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9071315" y="600923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3432260" y="3913259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3249428" y="4652322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057615" y="5217142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3339544" y="514825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4900859" y="4569070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6980830" y="3704974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4887343" y="3704974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 flipV="1">
            <a:off x="4991715" y="5217141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984083" y="471841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123186" y="429678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6987" y="4739218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483382" y="4358336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31" name="Přímá spojnice 30"/>
          <p:cNvCxnSpPr>
            <a:endCxn id="3" idx="3"/>
          </p:cNvCxnSpPr>
          <p:nvPr/>
        </p:nvCxnSpPr>
        <p:spPr>
          <a:xfrm flipV="1">
            <a:off x="4886283" y="3198588"/>
            <a:ext cx="2278351" cy="136462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7136065" y="3025352"/>
            <a:ext cx="195081" cy="202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04601" y="3179353"/>
            <a:ext cx="2787943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</a:t>
            </a: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dáno rozpočtem </a:t>
            </a:r>
            <a:endParaRPr lang="cs-CZ" b="1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 at Completition)</a:t>
            </a:r>
            <a:endParaRPr lang="cs-CZ" sz="1400">
              <a:solidFill>
                <a:prstClr val="black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792660" y="52339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  <p:cxnSp>
        <p:nvCxnSpPr>
          <p:cNvPr id="33" name="Přímá spojnice 32"/>
          <p:cNvCxnSpPr/>
          <p:nvPr/>
        </p:nvCxnSpPr>
        <p:spPr>
          <a:xfrm flipV="1">
            <a:off x="4871864" y="2352262"/>
            <a:ext cx="3096344" cy="1371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7942171" y="2241504"/>
            <a:ext cx="195081" cy="202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8111578" y="1676350"/>
            <a:ext cx="224452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 … ?</a:t>
            </a:r>
          </a:p>
          <a:p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 at Completition)</a:t>
            </a:r>
            <a:endParaRPr lang="cs-CZ" sz="1400">
              <a:solidFill>
                <a:srgbClr val="FF0000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8133098" y="2235919"/>
            <a:ext cx="2136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nákladů v okamžiku dokončení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2057615" y="1772816"/>
            <a:ext cx="0" cy="42364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057616" y="6009230"/>
            <a:ext cx="66306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2057615" y="4569070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2057616" y="3704974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879358" y="3704974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 rot="16200000">
            <a:off x="1336108" y="215148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152044" y="600880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3432260" y="3913259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3249428" y="4652322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2057615" y="5217142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3339544" y="5148257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4900859" y="4569070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6980830" y="3704974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4887343" y="3704974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 flipV="1">
            <a:off x="4991715" y="5217141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984083" y="4718412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123186" y="4296780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326987" y="4739218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483382" y="4358336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31" name="Přímá spojnice 30"/>
          <p:cNvCxnSpPr>
            <a:endCxn id="3" idx="3"/>
          </p:cNvCxnSpPr>
          <p:nvPr/>
        </p:nvCxnSpPr>
        <p:spPr>
          <a:xfrm flipV="1">
            <a:off x="4886283" y="3198588"/>
            <a:ext cx="2278351" cy="136462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7136065" y="3025352"/>
            <a:ext cx="195081" cy="202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304601" y="3179353"/>
            <a:ext cx="211468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</a:p>
          <a:p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 at Completition)</a:t>
            </a:r>
            <a:endParaRPr lang="cs-CZ" sz="1400">
              <a:solidFill>
                <a:prstClr val="black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792660" y="52339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  <p:cxnSp>
        <p:nvCxnSpPr>
          <p:cNvPr id="33" name="Přímá spojnice 32"/>
          <p:cNvCxnSpPr/>
          <p:nvPr/>
        </p:nvCxnSpPr>
        <p:spPr>
          <a:xfrm flipV="1">
            <a:off x="4871864" y="2352262"/>
            <a:ext cx="3096344" cy="1371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7942171" y="2241504"/>
            <a:ext cx="195081" cy="202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8111578" y="1676350"/>
            <a:ext cx="224452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CPI</a:t>
            </a:r>
            <a:endParaRPr lang="cs-CZ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 at Completition)</a:t>
            </a:r>
            <a:endParaRPr lang="cs-CZ" sz="1400">
              <a:solidFill>
                <a:srgbClr val="FF0000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50227" y="1022929"/>
            <a:ext cx="13674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CPI = EV / AC </a:t>
            </a:r>
            <a:endParaRPr lang="cs-CZ" sz="1400"/>
          </a:p>
        </p:txBody>
      </p:sp>
      <p:sp>
        <p:nvSpPr>
          <p:cNvPr id="5" name="Obdélník 4"/>
          <p:cNvSpPr/>
          <p:nvPr/>
        </p:nvSpPr>
        <p:spPr>
          <a:xfrm>
            <a:off x="3117957" y="1022928"/>
            <a:ext cx="18822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(cost performance index</a:t>
            </a:r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24096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991542" y="1484784"/>
            <a:ext cx="8209657" cy="1143000"/>
          </a:xfrm>
        </p:spPr>
        <p:txBody>
          <a:bodyPr>
            <a:normAutofit/>
          </a:bodyPr>
          <a:lstStyle/>
          <a:p>
            <a:r>
              <a:rPr lang="cs-CZ" sz="36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</a:t>
            </a:r>
            <a:endParaRPr lang="cs-CZ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dnadpis 4"/>
          <p:cNvSpPr txBox="1">
            <a:spLocks/>
          </p:cNvSpPr>
          <p:nvPr/>
        </p:nvSpPr>
        <p:spPr>
          <a:xfrm>
            <a:off x="1524001" y="1052736"/>
            <a:ext cx="7921625" cy="1270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9" y="3094179"/>
            <a:ext cx="7855789" cy="1089248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6168008" y="3059832"/>
            <a:ext cx="2448272" cy="1305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495503" y="4473987"/>
            <a:ext cx="3012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EVA a</a:t>
            </a: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nalýza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>
                <a:latin typeface="Arial" panose="020B0604020202020204" pitchFamily="34" charset="0"/>
                <a:cs typeface="Arial" panose="020B0604020202020204" pitchFamily="34" charset="0"/>
              </a:rPr>
              <a:t>Aspekty řízení projektu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42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1951385" y="1784874"/>
            <a:ext cx="0" cy="42364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51385" y="6021288"/>
            <a:ext cx="67641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951385" y="4581128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951386" y="3717032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773128" y="3717032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 rot="16200000">
            <a:off x="1229878" y="2163546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045814" y="6020866"/>
            <a:ext cx="554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3322575" y="3915600"/>
            <a:ext cx="15603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3141069" y="4655999"/>
            <a:ext cx="17806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1951385" y="5229200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3232552" y="5155243"/>
            <a:ext cx="17495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4794629" y="4581128"/>
            <a:ext cx="101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6874599" y="3717032"/>
            <a:ext cx="174802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4781114" y="3717032"/>
            <a:ext cx="203495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 flipV="1">
            <a:off x="4885485" y="5229198"/>
            <a:ext cx="1989115" cy="19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877853" y="4730470"/>
            <a:ext cx="502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016956" y="4308838"/>
            <a:ext cx="515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220757" y="4751276"/>
            <a:ext cx="18871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377152" y="4370394"/>
            <a:ext cx="15012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31" name="Přímá spojnice 30"/>
          <p:cNvCxnSpPr>
            <a:endCxn id="3" idx="3"/>
          </p:cNvCxnSpPr>
          <p:nvPr/>
        </p:nvCxnSpPr>
        <p:spPr>
          <a:xfrm flipV="1">
            <a:off x="4780052" y="3210645"/>
            <a:ext cx="2278926" cy="13646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7029834" y="3037410"/>
            <a:ext cx="199008" cy="202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198370" y="3191411"/>
            <a:ext cx="21572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</a:p>
          <a:p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 at Completition)</a:t>
            </a:r>
            <a:endParaRPr lang="cs-CZ" sz="1400">
              <a:solidFill>
                <a:prstClr val="black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792660" y="52339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  <p:cxnSp>
        <p:nvCxnSpPr>
          <p:cNvPr id="33" name="Přímá spojnice 32"/>
          <p:cNvCxnSpPr/>
          <p:nvPr/>
        </p:nvCxnSpPr>
        <p:spPr>
          <a:xfrm flipV="1">
            <a:off x="4765634" y="2364320"/>
            <a:ext cx="3096344" cy="1371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7835940" y="2253562"/>
            <a:ext cx="199008" cy="202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8005347" y="1688408"/>
            <a:ext cx="22897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CPI</a:t>
            </a:r>
            <a:endParaRPr lang="cs-CZ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 at Completition)</a:t>
            </a:r>
            <a:endParaRPr lang="cs-CZ" sz="1400">
              <a:solidFill>
                <a:srgbClr val="FF0000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47" name="Pravá složená závorka 46"/>
          <p:cNvSpPr/>
          <p:nvPr/>
        </p:nvSpPr>
        <p:spPr>
          <a:xfrm>
            <a:off x="8112961" y="2348213"/>
            <a:ext cx="116686" cy="7906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48" name="Přímá spojnice 47"/>
          <p:cNvCxnSpPr/>
          <p:nvPr/>
        </p:nvCxnSpPr>
        <p:spPr>
          <a:xfrm>
            <a:off x="7229942" y="3138888"/>
            <a:ext cx="9007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8195724" y="2468079"/>
            <a:ext cx="22859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 = BAC – EAC</a:t>
            </a:r>
          </a:p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(Variance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Completition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Odchylka nákladů </a:t>
            </a:r>
          </a:p>
          <a:p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dokončení</a:t>
            </a:r>
            <a:endParaRPr lang="cs-CZ" sz="14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2827012" y="1590574"/>
            <a:ext cx="2161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 = BAC – EAC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117473" y="1192226"/>
            <a:ext cx="6483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Odchylka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nákladů při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dokončení</a:t>
            </a:r>
          </a:p>
        </p:txBody>
      </p:sp>
    </p:spTree>
    <p:extLst>
      <p:ext uri="{BB962C8B-B14F-4D97-AF65-F5344CB8AC3E}">
        <p14:creationId xmlns:p14="http://schemas.microsoft.com/office/powerpoint/2010/main" val="40487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1951385" y="1784874"/>
            <a:ext cx="0" cy="42364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951385" y="6021288"/>
            <a:ext cx="67641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1951385" y="4581128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951386" y="3717032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4773128" y="3717032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délník 15"/>
          <p:cNvSpPr/>
          <p:nvPr/>
        </p:nvSpPr>
        <p:spPr>
          <a:xfrm rot="16200000">
            <a:off x="1229878" y="2163546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045814" y="6020866"/>
            <a:ext cx="5546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 rot="19251361">
            <a:off x="3322575" y="3915600"/>
            <a:ext cx="15603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 rot="19890102">
            <a:off x="3141069" y="4655999"/>
            <a:ext cx="17806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1951385" y="5229200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 rot="20574720">
            <a:off x="3232552" y="5155243"/>
            <a:ext cx="17495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2" name="Pravá složená závorka 21"/>
          <p:cNvSpPr/>
          <p:nvPr/>
        </p:nvSpPr>
        <p:spPr>
          <a:xfrm>
            <a:off x="4794629" y="4581128"/>
            <a:ext cx="101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23" name="Pravá složená závorka 22"/>
          <p:cNvSpPr/>
          <p:nvPr/>
        </p:nvSpPr>
        <p:spPr>
          <a:xfrm>
            <a:off x="7227323" y="3704396"/>
            <a:ext cx="174802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4781114" y="3717032"/>
            <a:ext cx="241725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23" idx="2"/>
          </p:cNvCxnSpPr>
          <p:nvPr/>
        </p:nvCxnSpPr>
        <p:spPr>
          <a:xfrm>
            <a:off x="4823557" y="5216562"/>
            <a:ext cx="240376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877853" y="4730470"/>
            <a:ext cx="5023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7364194" y="4312015"/>
            <a:ext cx="515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220757" y="4751276"/>
            <a:ext cx="18871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704877" y="4322291"/>
            <a:ext cx="15012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31" name="Přímá spojnice 30"/>
          <p:cNvCxnSpPr>
            <a:endCxn id="3" idx="3"/>
          </p:cNvCxnSpPr>
          <p:nvPr/>
        </p:nvCxnSpPr>
        <p:spPr>
          <a:xfrm flipV="1">
            <a:off x="4780052" y="3210645"/>
            <a:ext cx="2278926" cy="136462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ál 2"/>
          <p:cNvSpPr/>
          <p:nvPr/>
        </p:nvSpPr>
        <p:spPr>
          <a:xfrm>
            <a:off x="7029834" y="3037410"/>
            <a:ext cx="199008" cy="202959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198370" y="3191411"/>
            <a:ext cx="21572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</a:p>
          <a:p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(Budget at Completition)</a:t>
            </a:r>
            <a:endParaRPr lang="cs-CZ" sz="1400">
              <a:solidFill>
                <a:prstClr val="black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1792660" y="52339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  <p:cxnSp>
        <p:nvCxnSpPr>
          <p:cNvPr id="33" name="Přímá spojnice 32"/>
          <p:cNvCxnSpPr/>
          <p:nvPr/>
        </p:nvCxnSpPr>
        <p:spPr>
          <a:xfrm flipV="1">
            <a:off x="4765634" y="2364320"/>
            <a:ext cx="3096344" cy="13716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ál 33"/>
          <p:cNvSpPr/>
          <p:nvPr/>
        </p:nvSpPr>
        <p:spPr>
          <a:xfrm>
            <a:off x="7835940" y="2253562"/>
            <a:ext cx="199008" cy="2029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8005347" y="1688408"/>
            <a:ext cx="22897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CPI</a:t>
            </a:r>
            <a:endParaRPr lang="cs-CZ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(Estimate at Completition)</a:t>
            </a:r>
            <a:endParaRPr lang="cs-CZ" sz="1400">
              <a:solidFill>
                <a:srgbClr val="FF0000"/>
              </a:solidFill>
            </a:endParaRPr>
          </a:p>
          <a:p>
            <a:endParaRPr lang="cs-CZ">
              <a:solidFill>
                <a:srgbClr val="00B050"/>
              </a:solidFill>
            </a:endParaRPr>
          </a:p>
        </p:txBody>
      </p:sp>
      <p:sp>
        <p:nvSpPr>
          <p:cNvPr id="47" name="Pravá složená závorka 46"/>
          <p:cNvSpPr/>
          <p:nvPr/>
        </p:nvSpPr>
        <p:spPr>
          <a:xfrm>
            <a:off x="8112961" y="2348213"/>
            <a:ext cx="116686" cy="7906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48" name="Přímá spojnice 47"/>
          <p:cNvCxnSpPr/>
          <p:nvPr/>
        </p:nvCxnSpPr>
        <p:spPr>
          <a:xfrm>
            <a:off x="7229942" y="3138888"/>
            <a:ext cx="9007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ravá složená závorka 49"/>
          <p:cNvSpPr/>
          <p:nvPr/>
        </p:nvSpPr>
        <p:spPr>
          <a:xfrm rot="16200000">
            <a:off x="7472799" y="1781963"/>
            <a:ext cx="102472" cy="80659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51" name="Přímá spojnice 50"/>
          <p:cNvCxnSpPr/>
          <p:nvPr/>
        </p:nvCxnSpPr>
        <p:spPr>
          <a:xfrm>
            <a:off x="7144140" y="2285480"/>
            <a:ext cx="7788" cy="37398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8195724" y="2468079"/>
            <a:ext cx="228590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 = BAC – EAC</a:t>
            </a:r>
          </a:p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(Variance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Completition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Odchylka nákladů </a:t>
            </a:r>
          </a:p>
          <a:p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dokončení</a:t>
            </a:r>
            <a:endParaRPr lang="cs-CZ" sz="14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2827012" y="1590574"/>
            <a:ext cx="2161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 = BAC – EAC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2117473" y="1192226"/>
            <a:ext cx="6483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Odchylka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nákladů při </a:t>
            </a: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dokončení</a:t>
            </a:r>
          </a:p>
        </p:txBody>
      </p:sp>
      <p:sp>
        <p:nvSpPr>
          <p:cNvPr id="46" name="Obdélník 45"/>
          <p:cNvSpPr/>
          <p:nvPr/>
        </p:nvSpPr>
        <p:spPr>
          <a:xfrm>
            <a:off x="8145071" y="725735"/>
            <a:ext cx="20590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EACt = PT / SPI</a:t>
            </a:r>
          </a:p>
          <a:p>
            <a:r>
              <a:rPr lang="cs-CZ" b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VACt = PT - EACt</a:t>
            </a:r>
            <a:endParaRPr lang="cs-CZ" b="1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188841" y="1797049"/>
            <a:ext cx="731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VACt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949031" y="6029661"/>
            <a:ext cx="479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708600" y="6544102"/>
            <a:ext cx="11929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 = EV / PV </a:t>
            </a:r>
            <a:endParaRPr lang="cs-CZ" sz="1200"/>
          </a:p>
        </p:txBody>
      </p:sp>
      <p:sp>
        <p:nvSpPr>
          <p:cNvPr id="9" name="Obdélník 8"/>
          <p:cNvSpPr/>
          <p:nvPr/>
        </p:nvSpPr>
        <p:spPr>
          <a:xfrm>
            <a:off x="2976438" y="6530861"/>
            <a:ext cx="21098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performance index</a:t>
            </a:r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2979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49158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775520" y="73973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Predikce ceny projektu a dokončení projektu</a:t>
            </a:r>
          </a:p>
        </p:txBody>
      </p:sp>
      <p:sp>
        <p:nvSpPr>
          <p:cNvPr id="5" name="Obdélník 4"/>
          <p:cNvSpPr/>
          <p:nvPr/>
        </p:nvSpPr>
        <p:spPr>
          <a:xfrm>
            <a:off x="1919536" y="1582341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TCPI (To Complete Performance Index) </a:t>
            </a: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efektivity zbývající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zobrazuje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poměr zbývající práce a zbývajících plánovaných nákladů k datu stavu. </a:t>
            </a: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TCPI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po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zbytek práce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potřeba zvýšit výkon, aby se nepřekročil rozpočet (je možné, že takovéto zvýšení výkonu povede ke ztrátě kvality); </a:t>
            </a: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TCPI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možné snížit a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hranice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rozpočtu nebude překročena, což znamená, že je možné zvýšit kvalitu nebo zisk.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12099" y="2276873"/>
            <a:ext cx="4764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TCPI = (BAC – EV) / (BAC – AC)</a:t>
            </a:r>
            <a:endParaRPr lang="cs-CZ" sz="2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1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43699" y="116633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55034" y="5733256"/>
            <a:ext cx="88569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- BCWS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Budged Cost of Work Scheduled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− Rozpočtové náklady plánovaných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prací</a:t>
            </a:r>
            <a:endParaRPr lang="cs-CZ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- BCWP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Budged Cost of Work Performed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− Rozpočtové náklady provedených </a:t>
            </a:r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(vytvořená hodnota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- ACWP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Cost of Work Performed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− Aktuální náklady provedených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prací</a:t>
            </a:r>
            <a:endParaRPr lang="cs-CZ" sz="1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834153"/>
            <a:ext cx="8076653" cy="4920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9852173" y="4005065"/>
            <a:ext cx="5929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endParaRPr lang="cs-CZ" sz="1200">
              <a:solidFill>
                <a:prstClr val="black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852173" y="4205052"/>
            <a:ext cx="389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endParaRPr lang="cs-CZ" sz="1200" b="1"/>
          </a:p>
        </p:txBody>
      </p:sp>
    </p:spTree>
    <p:extLst>
      <p:ext uri="{BB962C8B-B14F-4D97-AF65-F5344CB8AC3E}">
        <p14:creationId xmlns:p14="http://schemas.microsoft.com/office/powerpoint/2010/main" val="33482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43699" y="116633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87688" y="815110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Dáno: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zahájení projektu: 1.3. 2021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 termín dokončení projektu: 28.2. 2024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 rozpočet projektu: 12 mil. Kč</a:t>
            </a:r>
          </a:p>
          <a:p>
            <a:endParaRPr lang="cs-CZ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provedení kontroly: 1.3. 2023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dni kontroly bylo vykonáno 58% celkové práce na projektu.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den kontroly bylo vyčerpáno 8,4 mil. Kč rozpočtu.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Předpokládá se lineární čerpání rozpočtu i provádění prací.</a:t>
            </a:r>
          </a:p>
          <a:p>
            <a:endParaRPr lang="cs-CZ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Určete:</a:t>
            </a:r>
            <a:endParaRPr lang="cs-CZ" sz="20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Vypočtěte a interpretujte ukazatele: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PV, AC, 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SV, CV, SPI, CVI, BAC, EACc, EACt, VAC, TCPI  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Ukazatele analýzy vytvořené hodnoty vyneste do grafu.</a:t>
            </a:r>
          </a:p>
          <a:p>
            <a:endParaRPr lang="cs-CZ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Stanovte předpokládanou celkovou cenu projektu.</a:t>
            </a:r>
          </a:p>
          <a:p>
            <a:r>
              <a:rPr lang="cs-CZ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Stanovte předpokládané datum dokončení projektu.</a:t>
            </a:r>
          </a:p>
          <a:p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03512" y="743897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  <a:r>
              <a:rPr lang="cs-CZ" sz="24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143672" y="743896"/>
            <a:ext cx="0" cy="556542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1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43699" y="116633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31504" y="578298"/>
            <a:ext cx="892899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Dáno: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zahájení projektu: 1.3. 2021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 termín dokončení projektu: 28.2. 2024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Plánovaný rozpočet projektu: 12 mil. Kč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 provedení kontroly: 1.3. 2023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 dni kontroly bylo vykonáno 58% celkové práce na projektu.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den kontroly bylo vyčerpáno 9,2 mil. Kč rozpočtu.</a:t>
            </a: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Předpokládá se lineární čerpání rozpočtu i provádění prací.</a:t>
            </a:r>
          </a:p>
          <a:p>
            <a:r>
              <a:rPr lang="cs-CZ" sz="16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Určete:</a:t>
            </a:r>
            <a:endParaRPr lang="cs-CZ" sz="16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Vypočtěte a interpretujte ukazatele: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= 0,67.12 = 8 , AC = 9,2, EV = 0,58.12=6,96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= 6,96 – 8 = -1,04 ... projekt je zpožděn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 = 6,96 - 9,2 = -2,24 … projekt je dražší (čerpá rozpočet ve větší než plánované míře)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SPI=6,96/8=0,87, CVI=6,96/9,2=0,77, BAC=12,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EACc=12/0,77=15,58, EACt=3r/0,87=3,44, VAC=12-15,58=-3,58 … bude-li realizováno dosavadním způsobem, bude cena projektu o 3,58mil.Kč vyšší 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TCPI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=(BAC – EV) /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(BAC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AC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)=5,04/3,8=1,32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1…</a:t>
            </a:r>
            <a:r>
              <a:rPr lang="en-US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á-li být překročen rozpočet je potřeba po zbytek projektu zvýšit výkon (hrozí ztráta kvality)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Ukazatele analýzy vytvořené hodnoty vyneste do grafu.</a:t>
            </a:r>
          </a:p>
          <a:p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Stanovte předpokládanou celkovou cenu projektu </a:t>
            </a: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EACc=12/0,77=15,58</a:t>
            </a:r>
            <a:endParaRPr lang="cs-CZ" sz="1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Stanovte předpokládané datum dokončení projektu. EACt=3r/0,87=3,44r, tj. cca 10.8.2024</a:t>
            </a:r>
          </a:p>
          <a:p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5601" y="2348880"/>
            <a:ext cx="74160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raktické aspekty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 – praktické aspekty</a:t>
            </a:r>
            <a:endParaRPr lang="cs-CZ" sz="2400" dirty="0">
              <a:solidFill>
                <a:srgbClr val="0070C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937128" y="1126563"/>
            <a:ext cx="833533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projektového týmu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Plnění úkolů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Plnění milníků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Plnění výstupů v požadované kvalitě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Alokace lidských zdrojů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Rezervy v lidských zdrojích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Čerpání rozpočtu dle plánu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 plánu čerpání na základě skutečného čerpání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Subdodavatelé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Rezervy z nákupů formou výběrových řízení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Rezervy z náhrad mzdových nákladů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Uznatelnost nákladů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Průběžné zprávy z projektů (monitorovací zprávy) pro poskytovatele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9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5601" y="2348880"/>
            <a:ext cx="74160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Řízení projektů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 podpora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26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Sledování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průběhu projektu</a:t>
            </a:r>
          </a:p>
        </p:txBody>
      </p:sp>
      <p:sp>
        <p:nvSpPr>
          <p:cNvPr id="6" name="Obdélník 5"/>
          <p:cNvSpPr/>
          <p:nvPr/>
        </p:nvSpPr>
        <p:spPr>
          <a:xfrm>
            <a:off x="8256240" y="1112051"/>
            <a:ext cx="264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Uložení </a:t>
            </a:r>
            <a:r>
              <a:rPr lang="cs-CZ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směrného plánu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464" y="1518364"/>
            <a:ext cx="2016224" cy="20820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1703512" y="1168167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>
                <a:solidFill>
                  <a:prstClr val="black"/>
                </a:solidFill>
              </a:rPr>
              <a:t>Zadání procenta dokončení na úrovni projektu</a:t>
            </a:r>
            <a:endParaRPr lang="pl-PL" b="1" dirty="0">
              <a:solidFill>
                <a:prstClr val="black"/>
              </a:solidFill>
            </a:endParaRPr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317" y="1539933"/>
            <a:ext cx="6318448" cy="13518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élník 7"/>
          <p:cNvSpPr/>
          <p:nvPr/>
        </p:nvSpPr>
        <p:spPr>
          <a:xfrm>
            <a:off x="1703513" y="2992460"/>
            <a:ext cx="2571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>
                <a:solidFill>
                  <a:prstClr val="black"/>
                </a:solidFill>
              </a:rPr>
              <a:t>Zadávání skutečných dat </a:t>
            </a:r>
            <a:endParaRPr lang="cs-CZ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3384308"/>
            <a:ext cx="3672408" cy="1617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5442663"/>
            <a:ext cx="5904656" cy="140763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délník 11"/>
          <p:cNvSpPr/>
          <p:nvPr/>
        </p:nvSpPr>
        <p:spPr>
          <a:xfrm>
            <a:off x="1694317" y="5086393"/>
            <a:ext cx="274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cs-CZ" b="1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Sledovací Ganttův diagram</a:t>
            </a:r>
            <a:endParaRPr lang="cs-CZ" b="1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24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5601" y="2348880"/>
            <a:ext cx="741605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</a:t>
            </a: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 Value Analysis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(EVA</a:t>
            </a:r>
            <a:r>
              <a:rPr lang="cs-CZ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5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43226" y="608222"/>
            <a:ext cx="7416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Sledování </a:t>
            </a:r>
            <a:r>
              <a:rPr lang="cs-CZ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průběhu projektu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44848" y="1844824"/>
            <a:ext cx="83353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Zobrazit </a:t>
            </a:r>
            <a:r>
              <a:rPr lang="cs-CZ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Panely nástrojů </a:t>
            </a:r>
            <a:r>
              <a:rPr lang="cs-CZ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Analýza, Analyzovat </a:t>
            </a:r>
            <a:r>
              <a:rPr lang="cs-CZ" sz="16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časově </a:t>
            </a:r>
            <a:r>
              <a:rPr lang="cs-CZ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uspořádaná </a:t>
            </a:r>
            <a:r>
              <a:rPr lang="cs-CZ" sz="1600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cs-CZ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Obrázek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75" y="2564905"/>
            <a:ext cx="4032448" cy="2736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971" y="2564905"/>
            <a:ext cx="3809093" cy="27363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935888" y="1164677"/>
            <a:ext cx="4083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časově uspořádaných dat</a:t>
            </a:r>
            <a:endParaRPr lang="cs-CZ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5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832304" y="303040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  <a:endParaRPr lang="cs-CZ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19537" y="764705"/>
            <a:ext cx="7241579" cy="5798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http://rizeni-projektu.cz/view.php?cisloclanku=2005091201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http://cs.wikipedia.org/wiki/%C5%98%C3%ADzen%C3%AD_projekt%C5%AF#Pl.C3.A1nov.C3.A1n.C3.AD_projektu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LBMS (IPMA) – </a:t>
            </a:r>
            <a:r>
              <a:rPr lang="cs-CZ" sz="1000" i="1">
                <a:ea typeface="Times New Roman" panose="02020603050405020304" pitchFamily="18" charset="0"/>
              </a:rPr>
              <a:t>Řízení projektů</a:t>
            </a:r>
            <a:r>
              <a:rPr lang="cs-CZ" sz="1000">
                <a:ea typeface="Times New Roman" panose="02020603050405020304" pitchFamily="18" charset="0"/>
              </a:rPr>
              <a:t> /školící materiály/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4"/>
              </a:rPr>
              <a:t>http://www.bw.edu/academics/cpd/project/kerzner/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http://managementmania.com/cs/program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6"/>
              </a:rPr>
              <a:t>http://rizeni-projektu.cz/view.php?cisloclanku=2005091901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SVOZILOVÁ, A.: </a:t>
            </a:r>
            <a:r>
              <a:rPr lang="cs-CZ" sz="1000" i="1">
                <a:ea typeface="Times New Roman" panose="02020603050405020304" pitchFamily="18" charset="0"/>
              </a:rPr>
              <a:t>Projektový management</a:t>
            </a:r>
            <a:r>
              <a:rPr lang="cs-CZ" sz="1000">
                <a:ea typeface="Times New Roman" panose="02020603050405020304" pitchFamily="18" charset="0"/>
              </a:rPr>
              <a:t>. Praha: Garda Publishing 2006. ISBN 80-247-1501-5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7"/>
              </a:rPr>
              <a:t>http://www.businessinfo.cz/cs/clanky/zivotni-cyklus-a-faze-projektu-2865.html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8"/>
              </a:rPr>
              <a:t>http://old.easyproject.cz/projektova-organizace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9"/>
              </a:rPr>
              <a:t>http://ekonomika-managment.studentske.cz/2009/02/maticove-organizacni-struktury.html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 u="sng">
                <a:solidFill>
                  <a:srgbClr val="0000FF"/>
                </a:solidFill>
                <a:ea typeface="Times New Roman" panose="02020603050405020304" pitchFamily="18" charset="0"/>
              </a:rPr>
              <a:t>VÁGNER: </a:t>
            </a:r>
            <a:r>
              <a:rPr lang="cs-CZ" sz="1000" i="1" u="sng">
                <a:solidFill>
                  <a:srgbClr val="0000FF"/>
                </a:solidFill>
                <a:ea typeface="Times New Roman" panose="02020603050405020304" pitchFamily="18" charset="0"/>
              </a:rPr>
              <a:t>Řízení projektů</a:t>
            </a:r>
            <a:r>
              <a:rPr lang="cs-CZ" sz="1000" u="sng">
                <a:solidFill>
                  <a:srgbClr val="0000FF"/>
                </a:solidFill>
                <a:ea typeface="Times New Roman" panose="02020603050405020304" pitchFamily="18" charset="0"/>
              </a:rPr>
              <a:t> </a:t>
            </a:r>
            <a:r>
              <a:rPr lang="en-US" sz="1000" u="sng">
                <a:solidFill>
                  <a:srgbClr val="0000FF"/>
                </a:solidFill>
                <a:ea typeface="Times New Roman" panose="02020603050405020304" pitchFamily="18" charset="0"/>
              </a:rPr>
              <a:t>/školící materiál studijního programu PI/, API Slaný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0"/>
              </a:rPr>
              <a:t>http://www.mbpconsulting.cz/cs/knowhow/competences/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1"/>
              </a:rPr>
              <a:t>www.ipma.cz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Mezinárodní standard kompetencí projektového řízení </a:t>
            </a: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2"/>
              </a:rPr>
              <a:t>http://www.ipma.cz/dokumenty_spr/narodni_standard_kompentenci_projektoveho_rizeni.pdf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3"/>
              </a:rPr>
              <a:t>http://www.ipma.cz/web/files/DCP-nastroje-a-techniky-technicke-a-kontextove.pdf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4"/>
              </a:rPr>
              <a:t>http://www.ipma.cz/web/files/DCP-nastroje-a-techniky-behavioralni.pdf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Doran, George T. "There's a S.M.A.R.T. way to write management's goals and objectives." Management Review, Nov 1981, Volume 70 Issue 11.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5"/>
              </a:rPr>
              <a:t>http://cs.wikipedia.org/wiki/SMART_metoda#cite_note-1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6"/>
              </a:rPr>
              <a:t>http://www.mira-vlach.cz/logicka-ramcova-matice-definice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7"/>
              </a:rPr>
              <a:t>http://www.ctenarska-gramotnost.cz/projektove-vyucovani/pv-metody/metody-1</a:t>
            </a:r>
            <a:r>
              <a:rPr lang="cs-CZ" sz="1000"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8"/>
              </a:rPr>
              <a:t>http://www.probermeto.cz/clanky/chyby-v-rozhodovani-tymu-groupshift-a-reseni-pomoci-ngt-2-dil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9"/>
              </a:rPr>
              <a:t>http://www.businessinfo.cz/cs/clanky/kreativita-techniky-2812.html#!&amp;chapter=2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0"/>
              </a:rPr>
              <a:t>http://www.ripran.cz/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1"/>
              </a:rPr>
              <a:t>http://www.vlastnicesta.cz/metody-1/swot-analyza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2"/>
              </a:rPr>
              <a:t>http://halek.info/www/prezentace/marketing-prednasky5/mprp5-print.php?projection&amp;l=03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3"/>
              </a:rPr>
              <a:t>https://managementmania.com/cs/matice-bcg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RAJTR, J.: </a:t>
            </a:r>
            <a:r>
              <a:rPr lang="cs-CZ" sz="1000" i="1">
                <a:ea typeface="Times New Roman" panose="02020603050405020304" pitchFamily="18" charset="0"/>
              </a:rPr>
              <a:t>Kolaborativní metody</a:t>
            </a:r>
            <a:r>
              <a:rPr lang="cs-CZ" sz="1000">
                <a:ea typeface="Times New Roman" panose="02020603050405020304" pitchFamily="18" charset="0"/>
              </a:rPr>
              <a:t>. /studie/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4"/>
              </a:rPr>
              <a:t>http://www.systemonline.cz/business-intelligence/balanced-scorecard-jak-dosahnout-podnikovych-ambici.htm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5"/>
              </a:rPr>
              <a:t>http://www.tcbs.cz/weblog/balanced-scorecard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6"/>
              </a:rPr>
              <a:t>http://www.jakpodnikat.cz/dohoda-provedeni-prace.php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7"/>
              </a:rPr>
              <a:t>http://www.epravo.cz/top/clanky/dohoda-o-provedeni-prace-nove-od-1-1-2012-79929.html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8"/>
              </a:rPr>
              <a:t>http://www.jakpodnikat.cz/dohoda-pracovni-cinnosti.php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9"/>
              </a:rPr>
              <a:t>http://www.mpsv.cz/ppropo.php?ID=IPB011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0"/>
              </a:rPr>
              <a:t>http://www.czech.cz/cz/Podnikani/Jak-to-tu-funguje/Smlouva-o-dilo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000">
                <a:ea typeface="Times New Roman" panose="02020603050405020304" pitchFamily="18" charset="0"/>
              </a:rPr>
              <a:t>LEPŠÍK, P.; MAŠÍN, I.: </a:t>
            </a:r>
            <a:r>
              <a:rPr lang="cs-CZ" sz="1000" i="1">
                <a:ea typeface="Times New Roman" panose="02020603050405020304" pitchFamily="18" charset="0"/>
              </a:rPr>
              <a:t>Nástroje řízení projektů</a:t>
            </a:r>
            <a:r>
              <a:rPr lang="cs-CZ" sz="1000">
                <a:ea typeface="Times New Roman" panose="02020603050405020304" pitchFamily="18" charset="0"/>
              </a:rPr>
              <a:t>. Liberec, Technická univerzita v Liberci, 2012. 202 s. ISBN </a:t>
            </a:r>
            <a:r>
              <a:rPr lang="cs-CZ" sz="1000">
                <a:ea typeface="Times New Roman" panose="02020603050405020304" pitchFamily="18" charset="0"/>
              </a:rPr>
              <a:t>978-80-7372-854-0</a:t>
            </a:r>
            <a:endParaRPr lang="cs-CZ" sz="100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6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04313" y="332657"/>
            <a:ext cx="1128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  <a:endParaRPr lang="cs-CZ" sz="24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934098" y="650305"/>
            <a:ext cx="7241579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https</a:t>
            </a: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"/>
              </a:rPr>
              <a:t>://managementmania.com/cs/work-breakdown-structure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ROSENAU, M. D.: </a:t>
            </a:r>
            <a:r>
              <a:rPr lang="cs-CZ" sz="1000" i="1">
                <a:ea typeface="Times New Roman" panose="02020603050405020304" pitchFamily="18" charset="0"/>
              </a:rPr>
              <a:t>Řízení projektů</a:t>
            </a:r>
            <a:r>
              <a:rPr lang="cs-CZ" sz="1000">
                <a:ea typeface="Times New Roman" panose="02020603050405020304" pitchFamily="18" charset="0"/>
              </a:rPr>
              <a:t>. Brno: Coputer Press 2007, 3.vyd. ISBN 978-80-251-1506-0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3"/>
              </a:rPr>
              <a:t>https://managementmania.com/cs/metody-sitove-analyzy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4"/>
              </a:rPr>
              <a:t>https://managementmania.com/cs/metoda-cpm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5"/>
              </a:rPr>
              <a:t>https://managementmania.com/cs/metoda-ccm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6"/>
              </a:rPr>
              <a:t>https://managementmania.com/cs/metoda-pert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7"/>
              </a:rPr>
              <a:t>http://en.wikipedia.org/wiki/Beta_distribution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8"/>
              </a:rPr>
              <a:t>http://books.google.cz/books?id=miRg6nZeMHEC&amp;pg=PA183&amp;lpg=PA183&amp;dq=t%C5%99%C3%AD%C4%8D%C3%ADseln%C3%BD+odhad&amp;source=bl&amp;ots=lUbFRKy0Ua&amp;sig=110DycK5nz_Asdy0crVixjdfZWI&amp;hl=cs&amp;sa=X&amp;ei=7fyeULVHhcO0BvTDgdAM&amp;ved=0CCYQ6AEwAQ#v=onepage&amp;q&amp;f=false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9"/>
              </a:rPr>
              <a:t>https://managementmania.com/cs/matice-odpovednosti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0"/>
              </a:rPr>
              <a:t>https://managementmania.com/cs/matice-odpovednosti-raci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1"/>
              </a:rPr>
              <a:t>https://managementmania.com/cs/matice-odpovednosti-rasci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LEPŠÍK, P.: </a:t>
            </a:r>
            <a:r>
              <a:rPr lang="cs-CZ" sz="1000" i="1">
                <a:ea typeface="Times New Roman" panose="02020603050405020304" pitchFamily="18" charset="0"/>
              </a:rPr>
              <a:t>Plánování projektů</a:t>
            </a:r>
            <a:r>
              <a:rPr lang="cs-CZ" sz="1000">
                <a:ea typeface="Times New Roman" panose="02020603050405020304" pitchFamily="18" charset="0"/>
              </a:rPr>
              <a:t>. In.: </a:t>
            </a:r>
            <a:r>
              <a:rPr lang="cs-CZ" sz="1000" i="1">
                <a:ea typeface="Times New Roman" panose="02020603050405020304" pitchFamily="18" charset="0"/>
              </a:rPr>
              <a:t>Product Lifecycle Management. Sborník vydaných přednášek projektu In-TECH2, část I.</a:t>
            </a:r>
            <a:r>
              <a:rPr lang="cs-CZ" sz="1000">
                <a:ea typeface="Times New Roman" panose="02020603050405020304" pitchFamily="18" charset="0"/>
              </a:rPr>
              <a:t> Liberec: Technická univerzita v Liberci, 2012. S. 30-39. ISBN 978-80-7372-861-8 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2"/>
              </a:rPr>
              <a:t>http://www.mira-vlach.cz/role-projektoveho-manazera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DRÁBKOVÁ, M.; HARANTOVÁ, L.; SASÍKOVÁ M.: </a:t>
            </a:r>
            <a:r>
              <a:rPr lang="cs-CZ" sz="1000" i="1">
                <a:ea typeface="Times New Roman" panose="02020603050405020304" pitchFamily="18" charset="0"/>
              </a:rPr>
              <a:t>Partnerství při společném projektu</a:t>
            </a:r>
            <a:r>
              <a:rPr lang="cs-CZ" sz="1000">
                <a:ea typeface="Times New Roman" panose="02020603050405020304" pitchFamily="18" charset="0"/>
              </a:rPr>
              <a:t>. Zlín: Univerzita Tomáše Bati ve Zlíně, 2012. ISBN978-80-7454-139-1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3"/>
              </a:rPr>
              <a:t>https://managementmania.com/cs/vedeni-a-komunikovani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4"/>
              </a:rPr>
              <a:t>https://managementmania.com/cs/briefing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5"/>
              </a:rPr>
              <a:t>http://www.ipodnikatel.cz/Personalni-management/firemni-porada-zaklad-interni-firemni-komunikace.html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cs typeface="TTE1A4BD80t00"/>
                <a:hlinkClick r:id="rId16"/>
              </a:rPr>
              <a:t>https://managementmania.com/cs/styl-rizeni-styl-vedeni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7"/>
              </a:rPr>
              <a:t>https://managementmania.com/cs/manazerska-mrizka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18"/>
              </a:rPr>
              <a:t>https://managementmania.com/cs/zmocneni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cs typeface="TTE1A4BD80t00"/>
                <a:hlinkClick r:id="rId19"/>
              </a:rPr>
              <a:t>http://www.vedeme.cz/pro-vedeni/kapitoly-vedeni/65-teorie-motivace/85-teorie-motivace.html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0"/>
              </a:rPr>
              <a:t>https://managementmania.com/cs/motivace-a-motivovani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1"/>
              </a:rPr>
              <a:t>https://managementmania.com/cs/mcgregorova-teorie-xy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solidFill>
                  <a:srgbClr val="0000FF"/>
                </a:solidFill>
                <a:ea typeface="Times New Roman" panose="02020603050405020304" pitchFamily="18" charset="0"/>
                <a:hlinkClick r:id="rId22"/>
              </a:rPr>
              <a:t>http://www.belbin.cz/</a:t>
            </a:r>
            <a:endParaRPr lang="cs-CZ" sz="100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COVEY, S. R.: </a:t>
            </a:r>
            <a:r>
              <a:rPr lang="cs-CZ" sz="1000" i="1">
                <a:ea typeface="Times New Roman" panose="02020603050405020304" pitchFamily="18" charset="0"/>
              </a:rPr>
              <a:t>7 návyků vůdčích osobností pro úspěšný a harmonický život:návrat etiky charakteru</a:t>
            </a:r>
            <a:r>
              <a:rPr lang="cs-CZ" sz="1000">
                <a:ea typeface="Times New Roman" panose="02020603050405020304" pitchFamily="18" charset="0"/>
              </a:rPr>
              <a:t>. 1. vyd. Praha: Pragma, 1994. 329 s. ISBN 80-8521-341-9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KOLÁČKOVÁ, D.: </a:t>
            </a:r>
            <a:r>
              <a:rPr lang="cs-CZ" sz="1000" i="1">
                <a:ea typeface="Times New Roman" panose="02020603050405020304" pitchFamily="18" charset="0"/>
              </a:rPr>
              <a:t>Time management: možnosti využití informačních technologií při efektivním hospodaření s časem</a:t>
            </a:r>
            <a:r>
              <a:rPr lang="cs-CZ" sz="1000">
                <a:ea typeface="Times New Roman" panose="02020603050405020304" pitchFamily="18" charset="0"/>
              </a:rPr>
              <a:t>. Brno: Masarykova univerzita 2007. 60 s.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PACOVSKÝ, P.: </a:t>
            </a:r>
            <a:r>
              <a:rPr lang="cs-CZ" sz="1000" i="1">
                <a:ea typeface="Times New Roman" panose="02020603050405020304" pitchFamily="18" charset="0"/>
              </a:rPr>
              <a:t>Člověk a čas: time management IV. generace</a:t>
            </a:r>
            <a:r>
              <a:rPr lang="cs-CZ" sz="1000">
                <a:ea typeface="Times New Roman" panose="02020603050405020304" pitchFamily="18" charset="0"/>
              </a:rPr>
              <a:t>. 2. aktualiz. vyd. Praha: Grada Publishing, 2006. 259 s. ISBN 80-2471-701-8</a:t>
            </a:r>
          </a:p>
          <a:p>
            <a:pPr marL="342900" indent="-342900" algn="just"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VÁGNER, I.: </a:t>
            </a:r>
            <a:r>
              <a:rPr lang="cs-CZ" sz="1000" i="1">
                <a:ea typeface="Times New Roman" panose="02020603050405020304" pitchFamily="18" charset="0"/>
              </a:rPr>
              <a:t>Systém managementu</a:t>
            </a:r>
            <a:r>
              <a:rPr lang="cs-CZ" sz="1000">
                <a:ea typeface="Times New Roman" panose="02020603050405020304" pitchFamily="18" charset="0"/>
              </a:rPr>
              <a:t>. 1. vyd. Brno: Masarykova univerzita, 2006. 432 s. ISBN 80-2103-972-8</a:t>
            </a:r>
          </a:p>
          <a:p>
            <a:pPr marL="342900" indent="-342900" algn="just">
              <a:spcAft>
                <a:spcPts val="1000"/>
              </a:spcAft>
              <a:buFont typeface="+mj-lt"/>
              <a:buAutoNum type="arabicPeriod" startAt="36"/>
            </a:pPr>
            <a:r>
              <a:rPr lang="cs-CZ" sz="1000">
                <a:ea typeface="Times New Roman" panose="02020603050405020304" pitchFamily="18" charset="0"/>
              </a:rPr>
              <a:t>LEPŠÍK, P. a kol.: </a:t>
            </a:r>
            <a:r>
              <a:rPr lang="cs-CZ" sz="1000" i="1">
                <a:ea typeface="Times New Roman" panose="02020603050405020304" pitchFamily="18" charset="0"/>
              </a:rPr>
              <a:t>Zvyšování kolaborativní způsobilosti</a:t>
            </a:r>
            <a:r>
              <a:rPr lang="cs-CZ" sz="1000">
                <a:ea typeface="Times New Roman" panose="02020603050405020304" pitchFamily="18" charset="0"/>
              </a:rPr>
              <a:t>. Ostrava, Vysoká škola Báňská – Technická univerzita Ostrava, 2012. 122 s. ISBN 987-80-248-2794</a:t>
            </a:r>
          </a:p>
        </p:txBody>
      </p:sp>
    </p:spTree>
    <p:extLst>
      <p:ext uri="{BB962C8B-B14F-4D97-AF65-F5344CB8AC3E}">
        <p14:creationId xmlns:p14="http://schemas.microsoft.com/office/powerpoint/2010/main" val="357522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91545" y="908721"/>
            <a:ext cx="7416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</a:t>
            </a:r>
            <a:r>
              <a:rPr lang="cs-CZ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Earned Value </a:t>
            </a:r>
            <a:r>
              <a:rPr lang="cs-CZ" sz="2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(EVA)</a:t>
            </a:r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847528" y="2132856"/>
            <a:ext cx="83353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určena ke kontrole čerpání nákladů v závislosti na skutečně odvedené práci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cs-CZ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slouží k predikci celkové ceny projektu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louží k predikci data dokončení projektu</a:t>
            </a:r>
          </a:p>
        </p:txBody>
      </p:sp>
    </p:spTree>
    <p:extLst>
      <p:ext uri="{BB962C8B-B14F-4D97-AF65-F5344CB8AC3E}">
        <p14:creationId xmlns:p14="http://schemas.microsoft.com/office/powerpoint/2010/main" val="984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91544" y="126469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plánované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skutečné náklady</a:t>
            </a: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4079776" y="2924944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079776" y="5589240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079776" y="4149080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4079777" y="3284984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901519" y="3284984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999657" y="2954270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928501" y="558924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 rot="19251361">
            <a:off x="5454421" y="3493269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 rot="19890102">
            <a:off x="5271589" y="4232332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91544" y="742689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plánované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 sz="1600">
              <a:solidFill>
                <a:prstClr val="white">
                  <a:lumMod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skutečné náklady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mohu z grafu vyčíst?</a:t>
            </a:r>
            <a:endParaRPr lang="cs-CZ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Dokáži určit zda: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lním plán?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projekt neprodražuje?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4079776" y="3356992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079776" y="6021288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079776" y="4581128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4079777" y="3717032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901519" y="3717032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999657" y="338631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928501" y="602128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 rot="19251361">
            <a:off x="5454421" y="392531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 rot="19890102">
            <a:off x="5271589" y="4664380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8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21400" y="21974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991544" y="74268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plánované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 sz="1600">
              <a:solidFill>
                <a:prstClr val="white">
                  <a:lumMod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skutečné náklady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mohu z grafu vyčíst?</a:t>
            </a:r>
            <a:endParaRPr lang="cs-CZ" sz="200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Dokáži určit zda: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stíhám plán?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sz="20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projekt neprodražuje?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4079776" y="3356992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079776" y="6021288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4079776" y="4581128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4079777" y="3717032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901519" y="3717032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999657" y="3386318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7928501" y="6021288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 rot="19251361">
            <a:off x="5454421" y="3925317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 rot="19890102">
            <a:off x="5271589" y="4664380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176121" y="1338470"/>
            <a:ext cx="32403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Určit lze pouze, že je čerpána vyšší částka něž byla plánována, není zde informace za co (informace o skutečně vytvořené hodnotě – Earned Value)</a:t>
            </a:r>
            <a:endParaRPr lang="cs-CZ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1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063552" y="1053314"/>
            <a:ext cx="788436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plánované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mělo být utraceno 10M a odvedena práce za 10M</a:t>
            </a:r>
            <a:endParaRPr lang="cs-CZ" sz="16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skutečné náklady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bylo utraceno 12M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skutečně vytvořená hodnota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byla odvedena práce za 7M, ale bylo utraceno 12M </a:t>
            </a:r>
            <a:endParaRPr lang="cs-CZ" sz="16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007768" y="3140968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007768" y="5805264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4007768" y="4365104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4007769" y="3501008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829511" y="3501008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2927649" y="317029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856493" y="5805264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 rot="19251361">
            <a:off x="5382413" y="3709293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 rot="19890102">
            <a:off x="5199581" y="4448356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4007768" y="5013176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 rot="20574720">
            <a:off x="5289697" y="4944291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35961" y="127466"/>
            <a:ext cx="7416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vytvořené hodnoty (EVA)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793776" y="647163"/>
            <a:ext cx="84786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Value)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plánované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</a:t>
            </a:r>
            <a:r>
              <a:rPr lang="cs-CZ" sz="14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mělo být utraceno 10M a odvedena práce za 10M</a:t>
            </a:r>
            <a:endParaRPr lang="cs-CZ" sz="140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Cost)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−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skutečné náklady </a:t>
            </a:r>
            <a:r>
              <a:rPr lang="cs-CZ" sz="14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bylo utraceno 12M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u="sng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skutečně vytvořená hodnota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byla odvedena práce za 7M, ale bylo utraceno 12M </a:t>
            </a:r>
            <a:endParaRPr lang="cs-CZ" sz="14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282410" y="3476788"/>
            <a:ext cx="0" cy="26642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3282410" y="6141084"/>
            <a:ext cx="43924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V="1">
            <a:off x="3282410" y="4700924"/>
            <a:ext cx="2821742" cy="1440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3282411" y="3836828"/>
            <a:ext cx="2821743" cy="23042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6104153" y="3836828"/>
            <a:ext cx="0" cy="230425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2202291" y="3506114"/>
            <a:ext cx="979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131135" y="6141084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 rot="19251361">
            <a:off x="4657055" y="4045113"/>
            <a:ext cx="15295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(Actual Cost</a:t>
            </a:r>
            <a:r>
              <a:rPr lang="cs-CZ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 rot="19890102">
            <a:off x="4474223" y="4784176"/>
            <a:ext cx="17454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(Planned Value</a:t>
            </a:r>
            <a:r>
              <a:rPr lang="cs-CZ" sz="140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400">
              <a:solidFill>
                <a:prstClr val="black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flipV="1">
            <a:off x="3282410" y="5348996"/>
            <a:ext cx="2829728" cy="792088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 rot="20574720">
            <a:off x="4564339" y="5280111"/>
            <a:ext cx="17150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 sz="140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(Earned Value)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3" name="Pravá složená závorka 2"/>
          <p:cNvSpPr/>
          <p:nvPr/>
        </p:nvSpPr>
        <p:spPr>
          <a:xfrm>
            <a:off x="6125654" y="4700924"/>
            <a:ext cx="9934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Pravá složená závorka 15"/>
          <p:cNvSpPr/>
          <p:nvPr/>
        </p:nvSpPr>
        <p:spPr>
          <a:xfrm>
            <a:off x="8205625" y="3836828"/>
            <a:ext cx="171353" cy="151216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>
              <a:solidFill>
                <a:prstClr val="black"/>
              </a:solidFill>
            </a:endParaRPr>
          </a:p>
        </p:txBody>
      </p:sp>
      <p:cxnSp>
        <p:nvCxnSpPr>
          <p:cNvPr id="18" name="Přímá spojnice 17"/>
          <p:cNvCxnSpPr/>
          <p:nvPr/>
        </p:nvCxnSpPr>
        <p:spPr>
          <a:xfrm>
            <a:off x="6112138" y="3836828"/>
            <a:ext cx="19948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16" idx="2"/>
          </p:cNvCxnSpPr>
          <p:nvPr/>
        </p:nvCxnSpPr>
        <p:spPr>
          <a:xfrm flipV="1">
            <a:off x="6216510" y="5348995"/>
            <a:ext cx="1989115" cy="191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847527" y="1523557"/>
            <a:ext cx="871296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 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odchylka plánu = </a:t>
            </a:r>
            <a:r>
              <a:rPr lang="cs-CZ" b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 </a:t>
            </a:r>
            <a:r>
              <a:rPr lang="cs-CZ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PV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 – 10 = -3M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je odpracováno/vykonáno o 3M méně než bylo plánováno.</a:t>
            </a:r>
            <a:endParaRPr lang="cs-CZ" sz="16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847528" y="2374913"/>
            <a:ext cx="842493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odchylka nákladů = EV 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</a:t>
            </a:r>
            <a:r>
              <a:rPr lang="cs-CZ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 – 12 = -5M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je utraceno/vyčerpáno o 5M více, než 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plánováno.</a:t>
            </a:r>
            <a:r>
              <a:rPr lang="cs-CZ" sz="1600">
                <a:solidFill>
                  <a:prstClr val="white">
                    <a:lumMod val="50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dirty="0">
              <a:solidFill>
                <a:prstClr val="white">
                  <a:lumMod val="50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6208878" y="4850266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8347981" y="4428634"/>
            <a:ext cx="505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</a:t>
            </a:r>
            <a:endParaRPr lang="cs-CZ">
              <a:solidFill>
                <a:prstClr val="black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551782" y="4871072"/>
            <a:ext cx="18499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8708177" y="4490190"/>
            <a:ext cx="1471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Variance</a:t>
            </a:r>
            <a:r>
              <a:rPr lang="cs-CZ" sz="1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4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2140</Words>
  <Application>Microsoft Office PowerPoint</Application>
  <PresentationFormat>Širokoúhlá obrazovka</PresentationFormat>
  <Paragraphs>473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TTE1A4BD80t00</vt:lpstr>
      <vt:lpstr>Wingdings</vt:lpstr>
      <vt:lpstr>Motiv Office</vt:lpstr>
      <vt:lpstr>Prezentace aplikace PowerPoint</vt:lpstr>
      <vt:lpstr>Řízení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petr_lepsik</dc:creator>
  <cp:lastModifiedBy>petr_lepsik</cp:lastModifiedBy>
  <cp:revision>1</cp:revision>
  <dcterms:created xsi:type="dcterms:W3CDTF">2023-08-29T09:45:08Z</dcterms:created>
  <dcterms:modified xsi:type="dcterms:W3CDTF">2023-08-29T09:45:33Z</dcterms:modified>
</cp:coreProperties>
</file>