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30"/>
  </p:notesMasterIdLst>
  <p:handoutMasterIdLst>
    <p:handoutMasterId r:id="rId31"/>
  </p:handoutMasterIdLst>
  <p:sldIdLst>
    <p:sldId id="569" r:id="rId2"/>
    <p:sldId id="400" r:id="rId3"/>
    <p:sldId id="441" r:id="rId4"/>
    <p:sldId id="520" r:id="rId5"/>
    <p:sldId id="521" r:id="rId6"/>
    <p:sldId id="562" r:id="rId7"/>
    <p:sldId id="522" r:id="rId8"/>
    <p:sldId id="523" r:id="rId9"/>
    <p:sldId id="547" r:id="rId10"/>
    <p:sldId id="545" r:id="rId11"/>
    <p:sldId id="546" r:id="rId12"/>
    <p:sldId id="561" r:id="rId13"/>
    <p:sldId id="549" r:id="rId14"/>
    <p:sldId id="554" r:id="rId15"/>
    <p:sldId id="555" r:id="rId16"/>
    <p:sldId id="548" r:id="rId17"/>
    <p:sldId id="550" r:id="rId18"/>
    <p:sldId id="553" r:id="rId19"/>
    <p:sldId id="557" r:id="rId20"/>
    <p:sldId id="560" r:id="rId21"/>
    <p:sldId id="563" r:id="rId22"/>
    <p:sldId id="535" r:id="rId23"/>
    <p:sldId id="536" r:id="rId24"/>
    <p:sldId id="564" r:id="rId25"/>
    <p:sldId id="538" r:id="rId26"/>
    <p:sldId id="565" r:id="rId27"/>
    <p:sldId id="567" r:id="rId28"/>
    <p:sldId id="568" r:id="rId29"/>
  </p:sldIdLst>
  <p:sldSz cx="12192000" cy="6858000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vel Holec" initials="PH" lastIdx="1" clrIdx="0">
    <p:extLst>
      <p:ext uri="{19B8F6BF-5375-455C-9EA6-DF929625EA0E}">
        <p15:presenceInfo xmlns:p15="http://schemas.microsoft.com/office/powerpoint/2012/main" userId="S::pavel.holec@tul.cz::168dc419-4436-452b-b75a-cd243a5e6b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45821C"/>
    <a:srgbClr val="61953F"/>
    <a:srgbClr val="F3F3F3"/>
    <a:srgbClr val="F4F9F1"/>
    <a:srgbClr val="171CE5"/>
    <a:srgbClr val="FF0066"/>
    <a:srgbClr val="8C6850"/>
    <a:srgbClr val="6C4E38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599" autoAdjust="0"/>
  </p:normalViewPr>
  <p:slideViewPr>
    <p:cSldViewPr>
      <p:cViewPr varScale="1">
        <p:scale>
          <a:sx n="97" d="100"/>
          <a:sy n="97" d="100"/>
        </p:scale>
        <p:origin x="72" y="7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990"/>
    </p:cViewPr>
  </p:sorterViewPr>
  <p:notesViewPr>
    <p:cSldViewPr>
      <p:cViewPr varScale="1">
        <p:scale>
          <a:sx n="84" d="100"/>
          <a:sy n="84" d="100"/>
        </p:scale>
        <p:origin x="2898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27739722-8F26-4183-9695-A3EBB2EEEE9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39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65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5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77F8A1C4-089E-44BB-8EF6-E3E725206BED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880597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78057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277444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92896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465224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834571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311637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026084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905683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830074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21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85249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658299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22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716304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23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543437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24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888817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25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207939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26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965446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27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053166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28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47866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37453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59271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05934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98335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81804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79633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89023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FF2A-DAEF-41F9-8524-A794C53AD2A9}" type="datetime1">
              <a:rPr lang="cs-CZ" altLang="cs-CZ" smtClean="0"/>
              <a:t>11.12.2023</a:t>
            </a:fld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665C8-7006-4A5C-8DE5-E66CB1FD63AC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39985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2D40-35C4-4C2E-8A29-278A8A2D3C3A}" type="datetime1">
              <a:rPr lang="cs-CZ" altLang="cs-CZ" smtClean="0"/>
              <a:t>11.12.2023</a:t>
            </a:fld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107D-5322-42A9-ABC3-A3558B4680D9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8121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B6AC2-92DE-413E-A815-EAE8B8E8E910}" type="datetime1">
              <a:rPr lang="cs-CZ" altLang="cs-CZ" smtClean="0"/>
              <a:t>11.12.2023</a:t>
            </a:fld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0BAB-90BD-4608-AA57-A5F22B1A15F4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68316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3CE0-173F-4881-A750-2C1564ABB701}" type="datetime1">
              <a:rPr lang="cs-CZ" altLang="cs-CZ" smtClean="0"/>
              <a:t>11.12.2023</a:t>
            </a:fld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27C93-FE08-4343-B886-52B7F44DD51B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0563116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6818-3E2B-4279-A660-807538603A8F}" type="datetime1">
              <a:rPr lang="cs-CZ" altLang="cs-CZ" smtClean="0"/>
              <a:t>11.12.2023</a:t>
            </a:fld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A4DF-EB75-47C3-9C83-7CCEE2CA8171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64506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F50A9-4961-4301-AF0C-9BBE82397DDC}" type="datetime1">
              <a:rPr lang="cs-CZ" altLang="cs-CZ" smtClean="0"/>
              <a:t>11.12.2023</a:t>
            </a:fld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EDC7-21DD-477C-A362-2854D2B441EC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31436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5D07F-81D4-475C-B569-23FE7B0D6614}" type="datetime1">
              <a:rPr lang="cs-CZ" altLang="cs-CZ" smtClean="0"/>
              <a:t>11.12.2023</a:t>
            </a:fld>
            <a:endParaRPr lang="cs-CZ" alt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A743-C8D9-465E-962B-A4BA81277718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97848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A6E5-7089-497A-81D9-777423E20184}" type="datetime1">
              <a:rPr lang="cs-CZ" altLang="cs-CZ" smtClean="0"/>
              <a:t>11.12.2023</a:t>
            </a:fld>
            <a:endParaRPr lang="cs-CZ" alt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FE4A-BC6C-4F83-BE4B-041BACE5238C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6634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EB29-4B75-4FC1-BAC2-9CFCD5D251EC}" type="datetime1">
              <a:rPr lang="cs-CZ" altLang="cs-CZ" smtClean="0"/>
              <a:t>11.12.2023</a:t>
            </a:fld>
            <a:endParaRPr lang="cs-CZ" alt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5E62-0A33-4A4E-8805-B3435EF75E2F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02483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9CDB4-07D9-4F95-8CFD-55AFB616120E}" type="datetime1">
              <a:rPr lang="cs-CZ" altLang="cs-CZ" smtClean="0"/>
              <a:t>11.12.2023</a:t>
            </a:fld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72A29-8DF8-4EDE-8471-4C1842DE308C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75940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8CAA6-D528-4D5B-8B7D-0285B2ED82FF}" type="datetime1">
              <a:rPr lang="cs-CZ" altLang="cs-CZ" smtClean="0"/>
              <a:t>11.12.2023</a:t>
            </a:fld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218C-31F9-4CBB-8C25-5662C211EA8F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30720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23CE0-173F-4881-A750-2C1564ABB701}" type="datetime1">
              <a:rPr lang="cs-CZ" altLang="cs-CZ" smtClean="0"/>
              <a:t>11.12.2023</a:t>
            </a:fld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27C93-FE08-4343-B886-52B7F44DD51B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09622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2"/>
          <p:cNvSpPr>
            <a:spLocks noGrp="1"/>
          </p:cNvSpPr>
          <p:nvPr/>
        </p:nvSpPr>
        <p:spPr>
          <a:xfrm>
            <a:off x="2898069" y="3535802"/>
            <a:ext cx="6400800" cy="74688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>
                <a:solidFill>
                  <a:srgbClr val="7030A0"/>
                </a:solidFill>
              </a:rPr>
              <a:t>Inovace stávajících nebo tvorba nových metodických a elektronických studijních materiálů v </a:t>
            </a:r>
            <a:r>
              <a:rPr lang="cs-CZ" b="1" dirty="0" err="1">
                <a:solidFill>
                  <a:srgbClr val="7030A0"/>
                </a:solidFill>
              </a:rPr>
              <a:t>ČJ</a:t>
            </a:r>
            <a:r>
              <a:rPr lang="cs-CZ" b="1" dirty="0">
                <a:solidFill>
                  <a:srgbClr val="7030A0"/>
                </a:solidFill>
              </a:rPr>
              <a:t> nebo AJ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2898069" y="4781652"/>
            <a:ext cx="6400800" cy="494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>
                <a:solidFill>
                  <a:schemeClr val="tx1"/>
                </a:solidFill>
              </a:rPr>
              <a:t>Ing. Pavel Holec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6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638300" y="-475235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/>
          </a:p>
        </p:txBody>
      </p:sp>
      <p:sp>
        <p:nvSpPr>
          <p:cNvPr id="7" name="AutoShape 4" descr="https://www.tul.cz/document/2325"/>
          <p:cNvSpPr>
            <a:spLocks noChangeAspect="1" noChangeArrowheads="1"/>
          </p:cNvSpPr>
          <p:nvPr/>
        </p:nvSpPr>
        <p:spPr bwMode="auto">
          <a:xfrm>
            <a:off x="1638300" y="-475235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149" y="2880117"/>
            <a:ext cx="838200" cy="295275"/>
          </a:xfrm>
          <a:prstGeom prst="rect">
            <a:avLst/>
          </a:prstGeom>
        </p:spPr>
      </p:pic>
      <p:pic>
        <p:nvPicPr>
          <p:cNvPr id="10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814" y="630350"/>
            <a:ext cx="6602095" cy="859790"/>
          </a:xfrm>
          <a:prstGeom prst="rect">
            <a:avLst/>
          </a:prstGeom>
        </p:spPr>
      </p:pic>
      <p:sp>
        <p:nvSpPr>
          <p:cNvPr id="11" name="TextovéPole 12"/>
          <p:cNvSpPr txBox="1"/>
          <p:nvPr/>
        </p:nvSpPr>
        <p:spPr>
          <a:xfrm>
            <a:off x="2805851" y="1816103"/>
            <a:ext cx="658622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b="1" dirty="0"/>
              <a:t>Nové možnosti rozvoje vzdělávání na Technické univerzitě v Liberci</a:t>
            </a:r>
          </a:p>
          <a:p>
            <a:pPr algn="ctr"/>
            <a:endParaRPr lang="cs-CZ" sz="800" dirty="0"/>
          </a:p>
          <a:p>
            <a:pPr algn="ctr"/>
            <a:r>
              <a:rPr lang="cs-CZ" sz="1400" b="1" u="sng" dirty="0"/>
              <a:t>Specifický cíl A2: Rozvoj v oblasti distanční výuky, online výuky a </a:t>
            </a:r>
            <a:r>
              <a:rPr lang="cs-CZ" sz="1400" b="1" u="sng" dirty="0" err="1"/>
              <a:t>blended</a:t>
            </a:r>
            <a:r>
              <a:rPr lang="cs-CZ" sz="1400" b="1" u="sng" dirty="0"/>
              <a:t> learning</a:t>
            </a:r>
          </a:p>
          <a:p>
            <a:pPr algn="ctr"/>
            <a:endParaRPr lang="cs-CZ" sz="800" dirty="0"/>
          </a:p>
          <a:p>
            <a:pPr algn="ctr"/>
            <a:r>
              <a:rPr lang="cs-CZ" b="1" dirty="0"/>
              <a:t>NPO_TUL_MSMT-16598/2022</a:t>
            </a:r>
          </a:p>
          <a:p>
            <a:endParaRPr lang="cs-CZ" dirty="0"/>
          </a:p>
        </p:txBody>
      </p:sp>
      <p:pic>
        <p:nvPicPr>
          <p:cNvPr id="12" name="Obrázek 11" descr="https://opp.cuni.cz/OPP-85-version1-_npo1_252_67_bwfilter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64" y="6009259"/>
            <a:ext cx="2400300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Obrázek 12" descr="https://opp.cuni.cz/OPP-85-version1-_npo2_142_64_bwfilter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064" y="6037834"/>
            <a:ext cx="135255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ázek 13" descr="https://opp.cuni.cz/OPP-85-version1-_npo3_127_63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194" y="6047359"/>
            <a:ext cx="1209675" cy="60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079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10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ea typeface="+mn-ea"/>
                <a:cs typeface="+mn-cs"/>
              </a:rPr>
              <a:t>Differential distribution curve of molar masses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5098244" cy="446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shows how many macromolecules have a given molar mass</a:t>
            </a:r>
          </a:p>
          <a:p>
            <a:r>
              <a:rPr lang="en-US" dirty="0"/>
              <a:t>usually some variant of the log-normal distribution</a:t>
            </a:r>
          </a:p>
          <a:p>
            <a:pPr lvl="1"/>
            <a:r>
              <a:rPr lang="en-US" dirty="0"/>
              <a:t>however, it can also be other (e.g. double-peaked, etc.)</a:t>
            </a:r>
            <a:endParaRPr lang="cs-CZ" dirty="0"/>
          </a:p>
        </p:txBody>
      </p:sp>
      <p:grpSp>
        <p:nvGrpSpPr>
          <p:cNvPr id="7" name="Skupina 6"/>
          <p:cNvGrpSpPr>
            <a:grpSpLocks noChangeAspect="1"/>
          </p:cNvGrpSpPr>
          <p:nvPr/>
        </p:nvGrpSpPr>
        <p:grpSpPr>
          <a:xfrm>
            <a:off x="5923975" y="2492896"/>
            <a:ext cx="6061153" cy="3240000"/>
            <a:chOff x="4910310" y="2138872"/>
            <a:chExt cx="7262937" cy="3882416"/>
          </a:xfrm>
        </p:grpSpPr>
        <p:pic>
          <p:nvPicPr>
            <p:cNvPr id="6" name="Picture 2" descr="chi squared test - How can I convert a lognormal distribution into a normal  distribution? - Cross Validated"/>
            <p:cNvPicPr>
              <a:picLocks noChangeAspect="1" noChangeArrowheads="1"/>
            </p:cNvPicPr>
            <p:nvPr/>
          </p:nvPicPr>
          <p:blipFill rotWithShape="1">
            <a:blip r:embed="rId3" cstate="hqprint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888" t="22031" r="8411" b="28498"/>
            <a:stretch/>
          </p:blipFill>
          <p:spPr bwMode="auto">
            <a:xfrm>
              <a:off x="5246978" y="2953519"/>
              <a:ext cx="6926269" cy="2736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0" name="Přímá spojnice 19"/>
            <p:cNvCxnSpPr/>
            <p:nvPr/>
          </p:nvCxnSpPr>
          <p:spPr>
            <a:xfrm flipV="1">
              <a:off x="5305201" y="2138872"/>
              <a:ext cx="0" cy="345638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Volný tvar 23"/>
            <p:cNvSpPr/>
            <p:nvPr/>
          </p:nvSpPr>
          <p:spPr>
            <a:xfrm>
              <a:off x="5295056" y="3356992"/>
              <a:ext cx="6705600" cy="2224573"/>
            </a:xfrm>
            <a:custGeom>
              <a:avLst/>
              <a:gdLst>
                <a:gd name="connsiteX0" fmla="*/ 0 w 6705600"/>
                <a:gd name="connsiteY0" fmla="*/ 2224573 h 2224573"/>
                <a:gd name="connsiteX1" fmla="*/ 147637 w 6705600"/>
                <a:gd name="connsiteY1" fmla="*/ 2200760 h 2224573"/>
                <a:gd name="connsiteX2" fmla="*/ 319087 w 6705600"/>
                <a:gd name="connsiteY2" fmla="*/ 2100748 h 2224573"/>
                <a:gd name="connsiteX3" fmla="*/ 542925 w 6705600"/>
                <a:gd name="connsiteY3" fmla="*/ 1695935 h 2224573"/>
                <a:gd name="connsiteX4" fmla="*/ 942975 w 6705600"/>
                <a:gd name="connsiteY4" fmla="*/ 557698 h 2224573"/>
                <a:gd name="connsiteX5" fmla="*/ 1200150 w 6705600"/>
                <a:gd name="connsiteY5" fmla="*/ 124310 h 2224573"/>
                <a:gd name="connsiteX6" fmla="*/ 1447800 w 6705600"/>
                <a:gd name="connsiteY6" fmla="*/ 485 h 2224573"/>
                <a:gd name="connsiteX7" fmla="*/ 1704975 w 6705600"/>
                <a:gd name="connsiteY7" fmla="*/ 95735 h 2224573"/>
                <a:gd name="connsiteX8" fmla="*/ 2009775 w 6705600"/>
                <a:gd name="connsiteY8" fmla="*/ 419585 h 2224573"/>
                <a:gd name="connsiteX9" fmla="*/ 2386012 w 6705600"/>
                <a:gd name="connsiteY9" fmla="*/ 886310 h 2224573"/>
                <a:gd name="connsiteX10" fmla="*/ 2881312 w 6705600"/>
                <a:gd name="connsiteY10" fmla="*/ 1376848 h 2224573"/>
                <a:gd name="connsiteX11" fmla="*/ 3443287 w 6705600"/>
                <a:gd name="connsiteY11" fmla="*/ 1734035 h 2224573"/>
                <a:gd name="connsiteX12" fmla="*/ 3933825 w 6705600"/>
                <a:gd name="connsiteY12" fmla="*/ 1943585 h 2224573"/>
                <a:gd name="connsiteX13" fmla="*/ 4543425 w 6705600"/>
                <a:gd name="connsiteY13" fmla="*/ 2076935 h 2224573"/>
                <a:gd name="connsiteX14" fmla="*/ 5376862 w 6705600"/>
                <a:gd name="connsiteY14" fmla="*/ 2172185 h 2224573"/>
                <a:gd name="connsiteX15" fmla="*/ 6705600 w 6705600"/>
                <a:gd name="connsiteY15" fmla="*/ 2200760 h 222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05600" h="2224573">
                  <a:moveTo>
                    <a:pt x="0" y="2224573"/>
                  </a:moveTo>
                  <a:cubicBezTo>
                    <a:pt x="47228" y="2222985"/>
                    <a:pt x="94456" y="2221397"/>
                    <a:pt x="147637" y="2200760"/>
                  </a:cubicBezTo>
                  <a:cubicBezTo>
                    <a:pt x="200818" y="2180123"/>
                    <a:pt x="253206" y="2184885"/>
                    <a:pt x="319087" y="2100748"/>
                  </a:cubicBezTo>
                  <a:cubicBezTo>
                    <a:pt x="384968" y="2016610"/>
                    <a:pt x="438944" y="1953110"/>
                    <a:pt x="542925" y="1695935"/>
                  </a:cubicBezTo>
                  <a:cubicBezTo>
                    <a:pt x="646906" y="1438760"/>
                    <a:pt x="833438" y="819635"/>
                    <a:pt x="942975" y="557698"/>
                  </a:cubicBezTo>
                  <a:cubicBezTo>
                    <a:pt x="1052512" y="295761"/>
                    <a:pt x="1116013" y="217179"/>
                    <a:pt x="1200150" y="124310"/>
                  </a:cubicBezTo>
                  <a:cubicBezTo>
                    <a:pt x="1284287" y="31441"/>
                    <a:pt x="1363663" y="5247"/>
                    <a:pt x="1447800" y="485"/>
                  </a:cubicBezTo>
                  <a:cubicBezTo>
                    <a:pt x="1531937" y="-4277"/>
                    <a:pt x="1611313" y="25885"/>
                    <a:pt x="1704975" y="95735"/>
                  </a:cubicBezTo>
                  <a:cubicBezTo>
                    <a:pt x="1798638" y="165585"/>
                    <a:pt x="1896269" y="287823"/>
                    <a:pt x="2009775" y="419585"/>
                  </a:cubicBezTo>
                  <a:cubicBezTo>
                    <a:pt x="2123281" y="551347"/>
                    <a:pt x="2240756" y="726766"/>
                    <a:pt x="2386012" y="886310"/>
                  </a:cubicBezTo>
                  <a:cubicBezTo>
                    <a:pt x="2531268" y="1045854"/>
                    <a:pt x="2705100" y="1235560"/>
                    <a:pt x="2881312" y="1376848"/>
                  </a:cubicBezTo>
                  <a:cubicBezTo>
                    <a:pt x="3057525" y="1518135"/>
                    <a:pt x="3267868" y="1639579"/>
                    <a:pt x="3443287" y="1734035"/>
                  </a:cubicBezTo>
                  <a:cubicBezTo>
                    <a:pt x="3618706" y="1828491"/>
                    <a:pt x="3750469" y="1886435"/>
                    <a:pt x="3933825" y="1943585"/>
                  </a:cubicBezTo>
                  <a:cubicBezTo>
                    <a:pt x="4117181" y="2000735"/>
                    <a:pt x="4302919" y="2038835"/>
                    <a:pt x="4543425" y="2076935"/>
                  </a:cubicBezTo>
                  <a:cubicBezTo>
                    <a:pt x="4783931" y="2115035"/>
                    <a:pt x="5016500" y="2151547"/>
                    <a:pt x="5376862" y="2172185"/>
                  </a:cubicBezTo>
                  <a:cubicBezTo>
                    <a:pt x="5737225" y="2192822"/>
                    <a:pt x="6221412" y="2196791"/>
                    <a:pt x="6705600" y="2200760"/>
                  </a:cubicBezTo>
                </a:path>
              </a:pathLst>
            </a:cu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Obdélník 26"/>
            <p:cNvSpPr/>
            <p:nvPr/>
          </p:nvSpPr>
          <p:spPr>
            <a:xfrm>
              <a:off x="11605133" y="5559623"/>
              <a:ext cx="4475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2400" dirty="0">
                  <a:latin typeface="+mn-lt"/>
                </a:rPr>
                <a:t>M</a:t>
              </a:r>
            </a:p>
          </p:txBody>
        </p:sp>
        <p:sp>
          <p:nvSpPr>
            <p:cNvPr id="28" name="Obdélník 27"/>
            <p:cNvSpPr/>
            <p:nvPr/>
          </p:nvSpPr>
          <p:spPr>
            <a:xfrm rot="16200000">
              <a:off x="4499903" y="3621049"/>
              <a:ext cx="1226496" cy="4056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1600" dirty="0" err="1" smtClean="0">
                  <a:latin typeface="+mn-lt"/>
                </a:rPr>
                <a:t>frequency</a:t>
              </a:r>
              <a:endParaRPr lang="cs-CZ" sz="1600" dirty="0">
                <a:latin typeface="+mn-lt"/>
              </a:endParaRPr>
            </a:p>
          </p:txBody>
        </p:sp>
        <p:cxnSp>
          <p:nvCxnSpPr>
            <p:cNvPr id="29" name="Přímá spojnice 28"/>
            <p:cNvCxnSpPr/>
            <p:nvPr/>
          </p:nvCxnSpPr>
          <p:spPr>
            <a:xfrm flipV="1">
              <a:off x="5294709" y="5581565"/>
              <a:ext cx="6690072" cy="1369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8196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11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Differential distribution curve of molar masses</a:t>
            </a:r>
            <a:endParaRPr lang="cs-CZ" sz="3600" b="1" dirty="0"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2"/>
              <p:cNvSpPr txBox="1">
                <a:spLocks/>
              </p:cNvSpPr>
              <p:nvPr/>
            </p:nvSpPr>
            <p:spPr>
              <a:xfrm>
                <a:off x="725122" y="2073995"/>
                <a:ext cx="4384396" cy="446449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defTabSz="91440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latin typeface="+mn-lt"/>
                    <a:cs typeface="+mn-cs"/>
                  </a:defRPr>
                </a:lvl1pPr>
                <a:lvl2pPr marL="6858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latin typeface="+mn-lt"/>
                    <a:cs typeface="+mn-cs"/>
                  </a:defRPr>
                </a:lvl2pPr>
                <a:lvl3pPr marL="11430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cs typeface="+mn-cs"/>
                  </a:defRPr>
                </a:lvl3pPr>
                <a:lvl4pPr marL="16002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4pPr>
                <a:lvl5pPr marL="20574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9pPr>
              </a:lstStyle>
              <a:p>
                <a:r>
                  <a:rPr lang="en-US" dirty="0"/>
                  <a:t>the numerically averaged mass curve is shown</a:t>
                </a:r>
              </a:p>
              <a:p>
                <a:r>
                  <a:rPr lang="en-US" dirty="0"/>
                  <a:t>then other diameters on it</a:t>
                </a:r>
              </a:p>
              <a:p>
                <a:r>
                  <a:rPr lang="en-US" dirty="0"/>
                  <a:t>it is always true </a:t>
                </a:r>
                <a:r>
                  <a:rPr lang="en-US" dirty="0" smtClean="0"/>
                  <a:t>that</a:t>
                </a:r>
                <a:endParaRPr lang="cs-CZ" dirty="0" smtClean="0"/>
              </a:p>
              <a:p>
                <a:pPr marL="0" indent="0">
                  <a:buNone/>
                </a:pPr>
                <a:endParaRPr lang="cs-CZ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acc>
                      <m:r>
                        <a:rPr lang="cs-CZ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acc>
                        <m:accPr>
                          <m:chr m:val="̅"/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e>
                      </m:acc>
                      <m:r>
                        <a:rPr lang="cs-CZ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acc>
                        <m:accPr>
                          <m:chr m:val="̅"/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e>
                      </m:acc>
                      <m:r>
                        <a:rPr lang="cs-CZ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acc>
                        <m:accPr>
                          <m:chr m:val="̅"/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acc>
                      <m:r>
                        <a:rPr lang="cs-CZ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acc>
                        <m:accPr>
                          <m:chr m:val="̅"/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cs-CZ" sz="2400" dirty="0"/>
              </a:p>
              <a:p>
                <a:pPr marL="0" indent="0">
                  <a:buNone/>
                </a:pPr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5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22" y="2073995"/>
                <a:ext cx="4384396" cy="4464495"/>
              </a:xfrm>
              <a:prstGeom prst="rect">
                <a:avLst/>
              </a:prstGeom>
              <a:blipFill>
                <a:blip r:embed="rId3"/>
                <a:stretch>
                  <a:fillRect l="-2503" t="-218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Skupina 1"/>
          <p:cNvGrpSpPr>
            <a:grpSpLocks noChangeAspect="1"/>
          </p:cNvGrpSpPr>
          <p:nvPr/>
        </p:nvGrpSpPr>
        <p:grpSpPr>
          <a:xfrm>
            <a:off x="5923974" y="2492896"/>
            <a:ext cx="5960545" cy="3240000"/>
            <a:chOff x="4910309" y="2138872"/>
            <a:chExt cx="7142382" cy="3882416"/>
          </a:xfrm>
        </p:grpSpPr>
        <p:cxnSp>
          <p:nvCxnSpPr>
            <p:cNvPr id="6" name="Přímá spojnice 5"/>
            <p:cNvCxnSpPr/>
            <p:nvPr/>
          </p:nvCxnSpPr>
          <p:spPr>
            <a:xfrm flipV="1">
              <a:off x="5305201" y="2138872"/>
              <a:ext cx="0" cy="345638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Přímá spojnice 6"/>
            <p:cNvCxnSpPr/>
            <p:nvPr/>
          </p:nvCxnSpPr>
          <p:spPr>
            <a:xfrm flipV="1">
              <a:off x="6754886" y="3377296"/>
              <a:ext cx="0" cy="2217960"/>
            </a:xfrm>
            <a:prstGeom prst="line">
              <a:avLst/>
            </a:prstGeom>
            <a:ln w="38100">
              <a:prstDash val="dash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" name="Přímá spojnice 8"/>
            <p:cNvCxnSpPr/>
            <p:nvPr/>
          </p:nvCxnSpPr>
          <p:spPr>
            <a:xfrm flipV="1">
              <a:off x="7258942" y="3717032"/>
              <a:ext cx="0" cy="1878226"/>
            </a:xfrm>
            <a:prstGeom prst="line">
              <a:avLst/>
            </a:prstGeom>
            <a:ln w="38100">
              <a:prstDash val="dash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" name="Přímá spojnice 9"/>
            <p:cNvCxnSpPr/>
            <p:nvPr/>
          </p:nvCxnSpPr>
          <p:spPr>
            <a:xfrm flipV="1">
              <a:off x="7762998" y="4371715"/>
              <a:ext cx="0" cy="1209850"/>
            </a:xfrm>
            <a:prstGeom prst="line">
              <a:avLst/>
            </a:prstGeom>
            <a:ln w="38100">
              <a:prstDash val="dash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" name="Přímá spojnice 11"/>
            <p:cNvCxnSpPr/>
            <p:nvPr/>
          </p:nvCxnSpPr>
          <p:spPr>
            <a:xfrm flipV="1">
              <a:off x="9347174" y="5363391"/>
              <a:ext cx="0" cy="201736"/>
            </a:xfrm>
            <a:prstGeom prst="line">
              <a:avLst/>
            </a:prstGeom>
            <a:ln w="38100">
              <a:prstDash val="dash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" name="Přímá spojnice 12"/>
            <p:cNvCxnSpPr/>
            <p:nvPr/>
          </p:nvCxnSpPr>
          <p:spPr>
            <a:xfrm flipV="1">
              <a:off x="8771110" y="5105488"/>
              <a:ext cx="0" cy="476077"/>
            </a:xfrm>
            <a:prstGeom prst="line">
              <a:avLst/>
            </a:prstGeom>
            <a:ln w="38100">
              <a:prstDash val="dash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" name="Přímá spojnice 13"/>
            <p:cNvCxnSpPr/>
            <p:nvPr/>
          </p:nvCxnSpPr>
          <p:spPr>
            <a:xfrm flipV="1">
              <a:off x="5294709" y="5581565"/>
              <a:ext cx="6690072" cy="1369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Obdélník 14"/>
            <p:cNvSpPr/>
            <p:nvPr/>
          </p:nvSpPr>
          <p:spPr>
            <a:xfrm>
              <a:off x="6523893" y="5542300"/>
              <a:ext cx="4619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dirty="0" err="1">
                  <a:latin typeface="+mn-lt"/>
                </a:rPr>
                <a:t>M</a:t>
              </a:r>
              <a:r>
                <a:rPr lang="cs-CZ" baseline="-25000" dirty="0" err="1">
                  <a:latin typeface="+mn-lt"/>
                </a:rPr>
                <a:t>n</a:t>
              </a:r>
              <a:endParaRPr lang="cs-CZ" baseline="-25000" dirty="0">
                <a:latin typeface="+mn-lt"/>
              </a:endParaRPr>
            </a:p>
          </p:txBody>
        </p:sp>
        <p:sp>
          <p:nvSpPr>
            <p:cNvPr id="16" name="Obdélník 15"/>
            <p:cNvSpPr/>
            <p:nvPr/>
          </p:nvSpPr>
          <p:spPr>
            <a:xfrm>
              <a:off x="7071024" y="5542300"/>
              <a:ext cx="4619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dirty="0" err="1">
                  <a:latin typeface="+mn-lt"/>
                </a:rPr>
                <a:t>M</a:t>
              </a:r>
              <a:r>
                <a:rPr lang="cs-CZ" baseline="-25000" dirty="0" err="1">
                  <a:latin typeface="+mn-lt"/>
                </a:rPr>
                <a:t>v</a:t>
              </a:r>
              <a:endParaRPr lang="cs-CZ" baseline="-25000" dirty="0">
                <a:latin typeface="+mn-lt"/>
              </a:endParaRPr>
            </a:p>
          </p:txBody>
        </p:sp>
        <p:sp>
          <p:nvSpPr>
            <p:cNvPr id="17" name="Obdélník 16"/>
            <p:cNvSpPr/>
            <p:nvPr/>
          </p:nvSpPr>
          <p:spPr>
            <a:xfrm>
              <a:off x="7545888" y="5546441"/>
              <a:ext cx="4924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dirty="0" err="1">
                  <a:latin typeface="+mn-lt"/>
                </a:rPr>
                <a:t>M</a:t>
              </a:r>
              <a:r>
                <a:rPr lang="cs-CZ" baseline="-25000" dirty="0" err="1">
                  <a:latin typeface="+mn-lt"/>
                </a:rPr>
                <a:t>w</a:t>
              </a:r>
              <a:endParaRPr lang="cs-CZ" baseline="-25000" dirty="0">
                <a:latin typeface="+mn-lt"/>
              </a:endParaRPr>
            </a:p>
          </p:txBody>
        </p:sp>
        <p:sp>
          <p:nvSpPr>
            <p:cNvPr id="18" name="Obdélník 17"/>
            <p:cNvSpPr/>
            <p:nvPr/>
          </p:nvSpPr>
          <p:spPr>
            <a:xfrm>
              <a:off x="8606775" y="5542300"/>
              <a:ext cx="4427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dirty="0" err="1">
                  <a:latin typeface="+mn-lt"/>
                </a:rPr>
                <a:t>M</a:t>
              </a:r>
              <a:r>
                <a:rPr lang="cs-CZ" baseline="-25000" dirty="0" err="1">
                  <a:latin typeface="+mn-lt"/>
                </a:rPr>
                <a:t>z</a:t>
              </a:r>
              <a:endParaRPr lang="cs-CZ" baseline="-25000" dirty="0">
                <a:latin typeface="+mn-lt"/>
              </a:endParaRPr>
            </a:p>
          </p:txBody>
        </p:sp>
        <p:sp>
          <p:nvSpPr>
            <p:cNvPr id="19" name="Obdélník 18"/>
            <p:cNvSpPr/>
            <p:nvPr/>
          </p:nvSpPr>
          <p:spPr>
            <a:xfrm>
              <a:off x="9094075" y="5542684"/>
              <a:ext cx="60946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dirty="0" err="1">
                  <a:latin typeface="+mn-lt"/>
                </a:rPr>
                <a:t>M</a:t>
              </a:r>
              <a:r>
                <a:rPr lang="cs-CZ" baseline="-25000" dirty="0" err="1">
                  <a:latin typeface="+mn-lt"/>
                </a:rPr>
                <a:t>z+1</a:t>
              </a:r>
              <a:endParaRPr lang="cs-CZ" baseline="-25000" dirty="0">
                <a:latin typeface="+mn-lt"/>
              </a:endParaRPr>
            </a:p>
          </p:txBody>
        </p:sp>
        <p:sp>
          <p:nvSpPr>
            <p:cNvPr id="20" name="Obdélník 19"/>
            <p:cNvSpPr/>
            <p:nvPr/>
          </p:nvSpPr>
          <p:spPr>
            <a:xfrm>
              <a:off x="11605133" y="5559623"/>
              <a:ext cx="4475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2400" dirty="0">
                  <a:latin typeface="+mn-lt"/>
                </a:rPr>
                <a:t>M</a:t>
              </a:r>
            </a:p>
          </p:txBody>
        </p:sp>
        <p:sp>
          <p:nvSpPr>
            <p:cNvPr id="21" name="Obdélník 20"/>
            <p:cNvSpPr/>
            <p:nvPr/>
          </p:nvSpPr>
          <p:spPr>
            <a:xfrm rot="16200000">
              <a:off x="4499902" y="3621049"/>
              <a:ext cx="1226496" cy="4056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1600" smtClean="0">
                  <a:latin typeface="+mn-lt"/>
                </a:rPr>
                <a:t>frequency</a:t>
              </a:r>
              <a:endParaRPr lang="cs-CZ" sz="1600" dirty="0">
                <a:latin typeface="+mn-lt"/>
              </a:endParaRPr>
            </a:p>
          </p:txBody>
        </p:sp>
        <p:sp>
          <p:nvSpPr>
            <p:cNvPr id="11" name="Volný tvar 10"/>
            <p:cNvSpPr/>
            <p:nvPr/>
          </p:nvSpPr>
          <p:spPr>
            <a:xfrm>
              <a:off x="5295056" y="3356992"/>
              <a:ext cx="6705600" cy="2224573"/>
            </a:xfrm>
            <a:custGeom>
              <a:avLst/>
              <a:gdLst>
                <a:gd name="connsiteX0" fmla="*/ 0 w 6705600"/>
                <a:gd name="connsiteY0" fmla="*/ 2224573 h 2224573"/>
                <a:gd name="connsiteX1" fmla="*/ 147637 w 6705600"/>
                <a:gd name="connsiteY1" fmla="*/ 2200760 h 2224573"/>
                <a:gd name="connsiteX2" fmla="*/ 319087 w 6705600"/>
                <a:gd name="connsiteY2" fmla="*/ 2100748 h 2224573"/>
                <a:gd name="connsiteX3" fmla="*/ 542925 w 6705600"/>
                <a:gd name="connsiteY3" fmla="*/ 1695935 h 2224573"/>
                <a:gd name="connsiteX4" fmla="*/ 942975 w 6705600"/>
                <a:gd name="connsiteY4" fmla="*/ 557698 h 2224573"/>
                <a:gd name="connsiteX5" fmla="*/ 1200150 w 6705600"/>
                <a:gd name="connsiteY5" fmla="*/ 124310 h 2224573"/>
                <a:gd name="connsiteX6" fmla="*/ 1447800 w 6705600"/>
                <a:gd name="connsiteY6" fmla="*/ 485 h 2224573"/>
                <a:gd name="connsiteX7" fmla="*/ 1704975 w 6705600"/>
                <a:gd name="connsiteY7" fmla="*/ 95735 h 2224573"/>
                <a:gd name="connsiteX8" fmla="*/ 2009775 w 6705600"/>
                <a:gd name="connsiteY8" fmla="*/ 419585 h 2224573"/>
                <a:gd name="connsiteX9" fmla="*/ 2386012 w 6705600"/>
                <a:gd name="connsiteY9" fmla="*/ 886310 h 2224573"/>
                <a:gd name="connsiteX10" fmla="*/ 2881312 w 6705600"/>
                <a:gd name="connsiteY10" fmla="*/ 1376848 h 2224573"/>
                <a:gd name="connsiteX11" fmla="*/ 3443287 w 6705600"/>
                <a:gd name="connsiteY11" fmla="*/ 1734035 h 2224573"/>
                <a:gd name="connsiteX12" fmla="*/ 3933825 w 6705600"/>
                <a:gd name="connsiteY12" fmla="*/ 1943585 h 2224573"/>
                <a:gd name="connsiteX13" fmla="*/ 4543425 w 6705600"/>
                <a:gd name="connsiteY13" fmla="*/ 2076935 h 2224573"/>
                <a:gd name="connsiteX14" fmla="*/ 5376862 w 6705600"/>
                <a:gd name="connsiteY14" fmla="*/ 2172185 h 2224573"/>
                <a:gd name="connsiteX15" fmla="*/ 6705600 w 6705600"/>
                <a:gd name="connsiteY15" fmla="*/ 2200760 h 222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05600" h="2224573">
                  <a:moveTo>
                    <a:pt x="0" y="2224573"/>
                  </a:moveTo>
                  <a:cubicBezTo>
                    <a:pt x="47228" y="2222985"/>
                    <a:pt x="94456" y="2221397"/>
                    <a:pt x="147637" y="2200760"/>
                  </a:cubicBezTo>
                  <a:cubicBezTo>
                    <a:pt x="200818" y="2180123"/>
                    <a:pt x="253206" y="2184885"/>
                    <a:pt x="319087" y="2100748"/>
                  </a:cubicBezTo>
                  <a:cubicBezTo>
                    <a:pt x="384968" y="2016610"/>
                    <a:pt x="438944" y="1953110"/>
                    <a:pt x="542925" y="1695935"/>
                  </a:cubicBezTo>
                  <a:cubicBezTo>
                    <a:pt x="646906" y="1438760"/>
                    <a:pt x="833438" y="819635"/>
                    <a:pt x="942975" y="557698"/>
                  </a:cubicBezTo>
                  <a:cubicBezTo>
                    <a:pt x="1052512" y="295761"/>
                    <a:pt x="1116013" y="217179"/>
                    <a:pt x="1200150" y="124310"/>
                  </a:cubicBezTo>
                  <a:cubicBezTo>
                    <a:pt x="1284287" y="31441"/>
                    <a:pt x="1363663" y="5247"/>
                    <a:pt x="1447800" y="485"/>
                  </a:cubicBezTo>
                  <a:cubicBezTo>
                    <a:pt x="1531937" y="-4277"/>
                    <a:pt x="1611313" y="25885"/>
                    <a:pt x="1704975" y="95735"/>
                  </a:cubicBezTo>
                  <a:cubicBezTo>
                    <a:pt x="1798638" y="165585"/>
                    <a:pt x="1896269" y="287823"/>
                    <a:pt x="2009775" y="419585"/>
                  </a:cubicBezTo>
                  <a:cubicBezTo>
                    <a:pt x="2123281" y="551347"/>
                    <a:pt x="2240756" y="726766"/>
                    <a:pt x="2386012" y="886310"/>
                  </a:cubicBezTo>
                  <a:cubicBezTo>
                    <a:pt x="2531268" y="1045854"/>
                    <a:pt x="2705100" y="1235560"/>
                    <a:pt x="2881312" y="1376848"/>
                  </a:cubicBezTo>
                  <a:cubicBezTo>
                    <a:pt x="3057525" y="1518135"/>
                    <a:pt x="3267868" y="1639579"/>
                    <a:pt x="3443287" y="1734035"/>
                  </a:cubicBezTo>
                  <a:cubicBezTo>
                    <a:pt x="3618706" y="1828491"/>
                    <a:pt x="3750469" y="1886435"/>
                    <a:pt x="3933825" y="1943585"/>
                  </a:cubicBezTo>
                  <a:cubicBezTo>
                    <a:pt x="4117181" y="2000735"/>
                    <a:pt x="4302919" y="2038835"/>
                    <a:pt x="4543425" y="2076935"/>
                  </a:cubicBezTo>
                  <a:cubicBezTo>
                    <a:pt x="4783931" y="2115035"/>
                    <a:pt x="5016500" y="2151547"/>
                    <a:pt x="5376862" y="2172185"/>
                  </a:cubicBezTo>
                  <a:cubicBezTo>
                    <a:pt x="5737225" y="2192822"/>
                    <a:pt x="6221412" y="2196791"/>
                    <a:pt x="6705600" y="2200760"/>
                  </a:cubicBezTo>
                </a:path>
              </a:pathLst>
            </a:cu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66044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12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a typeface="+mn-ea"/>
                <a:cs typeface="+mn-cs"/>
              </a:rPr>
              <a:t>Distribuční křivky molárních hmotností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3258" y="2062607"/>
            <a:ext cx="4645483" cy="431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14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13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 smtClean="0">
                <a:ea typeface="+mn-ea"/>
                <a:cs typeface="+mn-cs"/>
              </a:rPr>
              <a:t>Dispersity</a:t>
            </a:r>
            <a:r>
              <a:rPr lang="cs-CZ" sz="3600" b="1" dirty="0" smtClean="0">
                <a:ea typeface="+mn-ea"/>
                <a:cs typeface="+mn-cs"/>
              </a:rPr>
              <a:t> </a:t>
            </a:r>
            <a:r>
              <a:rPr lang="cs-CZ" sz="3600" b="1" dirty="0">
                <a:ea typeface="+mn-ea"/>
                <a:cs typeface="+mn-cs"/>
              </a:rPr>
              <a:t>index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2"/>
              <p:cNvSpPr txBox="1">
                <a:spLocks/>
              </p:cNvSpPr>
              <p:nvPr/>
            </p:nvSpPr>
            <p:spPr>
              <a:xfrm>
                <a:off x="725122" y="2073995"/>
                <a:ext cx="10741756" cy="446449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228600" indent="-228600" defTabSz="91440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latin typeface="+mn-lt"/>
                    <a:cs typeface="+mn-cs"/>
                  </a:defRPr>
                </a:lvl1pPr>
                <a:lvl2pPr marL="6858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latin typeface="+mn-lt"/>
                    <a:cs typeface="+mn-cs"/>
                  </a:defRPr>
                </a:lvl2pPr>
                <a:lvl3pPr marL="11430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cs typeface="+mn-cs"/>
                  </a:defRPr>
                </a:lvl3pPr>
                <a:lvl4pPr marL="16002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4pPr>
                <a:lvl5pPr marL="20574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9pPr>
              </a:lstStyle>
              <a:p>
                <a:r>
                  <a:rPr lang="en-US" dirty="0"/>
                  <a:t>formerly called </a:t>
                </a:r>
                <a:r>
                  <a:rPr lang="en-US" dirty="0" err="1"/>
                  <a:t>polydispersity</a:t>
                </a:r>
                <a:endParaRPr lang="en-US" dirty="0"/>
              </a:p>
              <a:p>
                <a:r>
                  <a:rPr lang="en-US" dirty="0"/>
                  <a:t>corresponds to the proportion of mass centers of mol. hmm compared to numerically medium</a:t>
                </a:r>
              </a:p>
              <a:p>
                <a:pPr lvl="1"/>
                <a:r>
                  <a:rPr lang="en-US" dirty="0"/>
                  <a:t>since the numerator (Mw) is always greater than or equal to the denominator (</a:t>
                </a:r>
                <a:r>
                  <a:rPr lang="en-US" dirty="0" err="1"/>
                  <a:t>Mn</a:t>
                </a:r>
                <a:r>
                  <a:rPr lang="en-US" dirty="0"/>
                  <a:t>), the non-uniformity index is always greater than </a:t>
                </a:r>
                <a:r>
                  <a:rPr lang="en-US" dirty="0" smtClean="0"/>
                  <a:t>1</a:t>
                </a:r>
                <a:endParaRPr lang="cs-CZ" dirty="0" smtClean="0"/>
              </a:p>
              <a:p>
                <a:pPr lvl="1"/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b="0" i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cs-CZ" b="0" i="0" smtClean="0">
                          <a:latin typeface="Cambria Math" panose="02040503050406030204" pitchFamily="18" charset="0"/>
                        </a:rPr>
                        <m:t>=Ð=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lang="cs-CZ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cs-CZ" i="0">
                          <a:latin typeface="Cambria Math" panose="02040503050406030204" pitchFamily="18" charset="0"/>
                        </a:rPr>
                        <m:t>PI</m:t>
                      </m:r>
                      <m:r>
                        <a:rPr lang="cs-CZ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cs-CZ" i="0">
                          <a:latin typeface="Cambria Math" panose="02040503050406030204" pitchFamily="18" charset="0"/>
                        </a:rPr>
                        <m:t>PDI</m:t>
                      </m:r>
                      <m:r>
                        <a:rPr lang="cs-CZ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i="0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cs-CZ" i="0">
                                      <a:latin typeface="Cambria Math" panose="02040503050406030204" pitchFamily="18" charset="0"/>
                                    </a:rPr>
                                    <m:t>w</m:t>
                                  </m:r>
                                </m:sub>
                              </m:sSub>
                            </m:e>
                          </m:acc>
                        </m:num>
                        <m:den>
                          <m:acc>
                            <m:accPr>
                              <m:chr m:val="̅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i="0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cs-CZ" b="0" i="0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sub>
                              </m:sSub>
                            </m:e>
                          </m:acc>
                        </m:den>
                      </m:f>
                      <m:r>
                        <a:rPr lang="cs-CZ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cs-CZ" dirty="0"/>
              </a:p>
              <a:p>
                <a:pPr lvl="1"/>
                <a:endParaRPr lang="cs-CZ" dirty="0" smtClean="0"/>
              </a:p>
              <a:p>
                <a:r>
                  <a:rPr lang="en-US" dirty="0" smtClean="0"/>
                  <a:t>gives </a:t>
                </a:r>
                <a:r>
                  <a:rPr lang="en-US" dirty="0"/>
                  <a:t>information about how non-uniform the system is</a:t>
                </a:r>
              </a:p>
              <a:p>
                <a:pPr lvl="1"/>
                <a:r>
                  <a:rPr lang="en-US" dirty="0"/>
                  <a:t>if it is close to 1, then the molecules are similar in length</a:t>
                </a:r>
              </a:p>
              <a:p>
                <a:pPr lvl="2"/>
                <a:r>
                  <a:rPr lang="cs-CZ" dirty="0" smtClean="0"/>
                  <a:t>Đ</a:t>
                </a:r>
                <a:r>
                  <a:rPr lang="en-US" dirty="0" smtClean="0"/>
                  <a:t> </a:t>
                </a:r>
                <a:r>
                  <a:rPr lang="en-US" dirty="0"/>
                  <a:t>around 1.1 to 1.3 are still considered practically uniform</a:t>
                </a:r>
              </a:p>
              <a:p>
                <a:pPr lvl="1"/>
                <a:r>
                  <a:rPr lang="en-US" dirty="0"/>
                  <a:t>if 50 is needed, we have a decently non-uniform system</a:t>
                </a:r>
                <a:endParaRPr lang="cs-CZ" dirty="0"/>
              </a:p>
            </p:txBody>
          </p:sp>
        </mc:Choice>
        <mc:Fallback xmlns="">
          <p:sp>
            <p:nvSpPr>
              <p:cNvPr id="5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22" y="2073995"/>
                <a:ext cx="10741756" cy="4464495"/>
              </a:xfrm>
              <a:prstGeom prst="rect">
                <a:avLst/>
              </a:prstGeom>
              <a:blipFill>
                <a:blip r:embed="rId3"/>
                <a:stretch>
                  <a:fillRect l="-908" t="-34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908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14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grpSp>
        <p:nvGrpSpPr>
          <p:cNvPr id="100" name="Skupina 99"/>
          <p:cNvGrpSpPr>
            <a:grpSpLocks noChangeAspect="1"/>
          </p:cNvGrpSpPr>
          <p:nvPr/>
        </p:nvGrpSpPr>
        <p:grpSpPr>
          <a:xfrm>
            <a:off x="163290" y="4258450"/>
            <a:ext cx="3663040" cy="2159880"/>
            <a:chOff x="4623808" y="2138872"/>
            <a:chExt cx="7428883" cy="3882416"/>
          </a:xfrm>
        </p:grpSpPr>
        <p:cxnSp>
          <p:nvCxnSpPr>
            <p:cNvPr id="101" name="Přímá spojnice 100"/>
            <p:cNvCxnSpPr/>
            <p:nvPr/>
          </p:nvCxnSpPr>
          <p:spPr>
            <a:xfrm flipV="1">
              <a:off x="5305201" y="2138872"/>
              <a:ext cx="0" cy="345638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Přímá spojnice 101"/>
            <p:cNvCxnSpPr/>
            <p:nvPr/>
          </p:nvCxnSpPr>
          <p:spPr>
            <a:xfrm flipV="1">
              <a:off x="5294709" y="5581565"/>
              <a:ext cx="6690072" cy="1369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3" name="Obdélník 102"/>
            <p:cNvSpPr/>
            <p:nvPr/>
          </p:nvSpPr>
          <p:spPr>
            <a:xfrm>
              <a:off x="11605133" y="5559623"/>
              <a:ext cx="4475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2400" dirty="0">
                  <a:latin typeface="+mn-lt"/>
                </a:rPr>
                <a:t>M</a:t>
              </a:r>
            </a:p>
          </p:txBody>
        </p:sp>
        <p:sp>
          <p:nvSpPr>
            <p:cNvPr id="104" name="Obdélník 103"/>
            <p:cNvSpPr/>
            <p:nvPr/>
          </p:nvSpPr>
          <p:spPr>
            <a:xfrm rot="16200000">
              <a:off x="3883411" y="3480584"/>
              <a:ext cx="2167404" cy="6866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1600" dirty="0" err="1" smtClean="0"/>
                <a:t>frequency</a:t>
              </a:r>
              <a:endParaRPr lang="cs-CZ" sz="1600" dirty="0"/>
            </a:p>
          </p:txBody>
        </p:sp>
      </p:grpSp>
      <p:sp>
        <p:nvSpPr>
          <p:cNvPr id="106" name="Obdélník 105"/>
          <p:cNvSpPr/>
          <p:nvPr/>
        </p:nvSpPr>
        <p:spPr>
          <a:xfrm>
            <a:off x="2412025" y="4590354"/>
            <a:ext cx="976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>
                <a:latin typeface="+mn-lt"/>
              </a:rPr>
              <a:t>D = 30</a:t>
            </a:r>
          </a:p>
        </p:txBody>
      </p:sp>
      <p:grpSp>
        <p:nvGrpSpPr>
          <p:cNvPr id="107" name="Skupina 106"/>
          <p:cNvGrpSpPr>
            <a:grpSpLocks noChangeAspect="1"/>
          </p:cNvGrpSpPr>
          <p:nvPr/>
        </p:nvGrpSpPr>
        <p:grpSpPr>
          <a:xfrm>
            <a:off x="4162028" y="4258450"/>
            <a:ext cx="3663040" cy="2159880"/>
            <a:chOff x="4623810" y="2138872"/>
            <a:chExt cx="7428881" cy="3882416"/>
          </a:xfrm>
        </p:grpSpPr>
        <p:cxnSp>
          <p:nvCxnSpPr>
            <p:cNvPr id="108" name="Přímá spojnice 107"/>
            <p:cNvCxnSpPr/>
            <p:nvPr/>
          </p:nvCxnSpPr>
          <p:spPr>
            <a:xfrm flipV="1">
              <a:off x="5305201" y="2138872"/>
              <a:ext cx="0" cy="345638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Přímá spojnice 108"/>
            <p:cNvCxnSpPr/>
            <p:nvPr/>
          </p:nvCxnSpPr>
          <p:spPr>
            <a:xfrm flipV="1">
              <a:off x="5294709" y="5581565"/>
              <a:ext cx="6690072" cy="1369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0" name="Obdélník 109"/>
            <p:cNvSpPr/>
            <p:nvPr/>
          </p:nvSpPr>
          <p:spPr>
            <a:xfrm>
              <a:off x="11605133" y="5559623"/>
              <a:ext cx="4475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2400" dirty="0">
                  <a:latin typeface="+mn-lt"/>
                </a:rPr>
                <a:t>M</a:t>
              </a:r>
            </a:p>
          </p:txBody>
        </p:sp>
        <p:sp>
          <p:nvSpPr>
            <p:cNvPr id="111" name="Obdélník 110"/>
            <p:cNvSpPr/>
            <p:nvPr/>
          </p:nvSpPr>
          <p:spPr>
            <a:xfrm rot="16200000">
              <a:off x="3883413" y="3480585"/>
              <a:ext cx="2167404" cy="6866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1600" dirty="0" err="1" smtClean="0"/>
                <a:t>frequency</a:t>
              </a:r>
              <a:endParaRPr lang="cs-CZ" sz="1600" dirty="0"/>
            </a:p>
          </p:txBody>
        </p:sp>
      </p:grpSp>
      <p:grpSp>
        <p:nvGrpSpPr>
          <p:cNvPr id="121" name="Skupina 120"/>
          <p:cNvGrpSpPr>
            <a:grpSpLocks noChangeAspect="1"/>
          </p:cNvGrpSpPr>
          <p:nvPr/>
        </p:nvGrpSpPr>
        <p:grpSpPr>
          <a:xfrm>
            <a:off x="160608" y="1488063"/>
            <a:ext cx="3663040" cy="2159880"/>
            <a:chOff x="4623810" y="2138872"/>
            <a:chExt cx="7428881" cy="3882416"/>
          </a:xfrm>
        </p:grpSpPr>
        <p:cxnSp>
          <p:nvCxnSpPr>
            <p:cNvPr id="122" name="Přímá spojnice 121"/>
            <p:cNvCxnSpPr/>
            <p:nvPr/>
          </p:nvCxnSpPr>
          <p:spPr>
            <a:xfrm flipV="1">
              <a:off x="5305201" y="2138872"/>
              <a:ext cx="0" cy="345638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Přímá spojnice 122"/>
            <p:cNvCxnSpPr/>
            <p:nvPr/>
          </p:nvCxnSpPr>
          <p:spPr>
            <a:xfrm flipV="1">
              <a:off x="5294709" y="5581565"/>
              <a:ext cx="6690072" cy="1369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4" name="Obdélník 123"/>
            <p:cNvSpPr/>
            <p:nvPr/>
          </p:nvSpPr>
          <p:spPr>
            <a:xfrm>
              <a:off x="11605133" y="5559623"/>
              <a:ext cx="4475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2400" dirty="0">
                  <a:latin typeface="+mn-lt"/>
                </a:rPr>
                <a:t>M</a:t>
              </a:r>
            </a:p>
          </p:txBody>
        </p:sp>
        <p:sp>
          <p:nvSpPr>
            <p:cNvPr id="125" name="Obdélník 124"/>
            <p:cNvSpPr/>
            <p:nvPr/>
          </p:nvSpPr>
          <p:spPr>
            <a:xfrm rot="16200000">
              <a:off x="4047192" y="3480585"/>
              <a:ext cx="1839846" cy="6866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1600" dirty="0" err="1" smtClean="0">
                  <a:latin typeface="+mn-lt"/>
                </a:rPr>
                <a:t>frequency</a:t>
              </a:r>
              <a:endParaRPr lang="cs-CZ" sz="1600" dirty="0">
                <a:latin typeface="+mn-lt"/>
              </a:endParaRPr>
            </a:p>
          </p:txBody>
        </p:sp>
      </p:grpSp>
      <p:cxnSp>
        <p:nvCxnSpPr>
          <p:cNvPr id="126" name="Přímá spojnice 125"/>
          <p:cNvCxnSpPr/>
          <p:nvPr/>
        </p:nvCxnSpPr>
        <p:spPr>
          <a:xfrm>
            <a:off x="1308120" y="1488063"/>
            <a:ext cx="0" cy="193507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7" name="Obdélník 126"/>
          <p:cNvSpPr/>
          <p:nvPr/>
        </p:nvSpPr>
        <p:spPr>
          <a:xfrm>
            <a:off x="2487086" y="1819967"/>
            <a:ext cx="8210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>
                <a:latin typeface="+mn-lt"/>
              </a:rPr>
              <a:t>D = 1</a:t>
            </a:r>
          </a:p>
        </p:txBody>
      </p:sp>
      <p:grpSp>
        <p:nvGrpSpPr>
          <p:cNvPr id="128" name="Skupina 127"/>
          <p:cNvGrpSpPr>
            <a:grpSpLocks noChangeAspect="1"/>
          </p:cNvGrpSpPr>
          <p:nvPr/>
        </p:nvGrpSpPr>
        <p:grpSpPr>
          <a:xfrm>
            <a:off x="4159344" y="1488063"/>
            <a:ext cx="3663040" cy="2159880"/>
            <a:chOff x="4623810" y="2138872"/>
            <a:chExt cx="7428881" cy="3882416"/>
          </a:xfrm>
        </p:grpSpPr>
        <p:cxnSp>
          <p:nvCxnSpPr>
            <p:cNvPr id="129" name="Přímá spojnice 128"/>
            <p:cNvCxnSpPr/>
            <p:nvPr/>
          </p:nvCxnSpPr>
          <p:spPr>
            <a:xfrm flipV="1">
              <a:off x="5305201" y="2138872"/>
              <a:ext cx="0" cy="345638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Přímá spojnice 129"/>
            <p:cNvCxnSpPr/>
            <p:nvPr/>
          </p:nvCxnSpPr>
          <p:spPr>
            <a:xfrm flipV="1">
              <a:off x="5294709" y="5581565"/>
              <a:ext cx="6690072" cy="1369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1" name="Obdélník 130"/>
            <p:cNvSpPr/>
            <p:nvPr/>
          </p:nvSpPr>
          <p:spPr>
            <a:xfrm>
              <a:off x="11605133" y="5559623"/>
              <a:ext cx="4475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2400" dirty="0">
                  <a:latin typeface="+mn-lt"/>
                </a:rPr>
                <a:t>M</a:t>
              </a:r>
            </a:p>
          </p:txBody>
        </p:sp>
        <p:sp>
          <p:nvSpPr>
            <p:cNvPr id="132" name="Obdélník 131"/>
            <p:cNvSpPr/>
            <p:nvPr/>
          </p:nvSpPr>
          <p:spPr>
            <a:xfrm rot="16200000">
              <a:off x="3883413" y="3480585"/>
              <a:ext cx="2167404" cy="6866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1600" dirty="0" err="1" smtClean="0"/>
                <a:t>frequency</a:t>
              </a:r>
              <a:endParaRPr lang="cs-CZ" sz="1600" dirty="0"/>
            </a:p>
          </p:txBody>
        </p:sp>
      </p:grpSp>
      <p:sp>
        <p:nvSpPr>
          <p:cNvPr id="133" name="Obdélník 132"/>
          <p:cNvSpPr/>
          <p:nvPr/>
        </p:nvSpPr>
        <p:spPr>
          <a:xfrm>
            <a:off x="6336847" y="1819968"/>
            <a:ext cx="10534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>
                <a:latin typeface="+mn-lt"/>
              </a:rPr>
              <a:t>D = 1,5</a:t>
            </a:r>
          </a:p>
        </p:txBody>
      </p:sp>
      <p:grpSp>
        <p:nvGrpSpPr>
          <p:cNvPr id="134" name="Skupina 133"/>
          <p:cNvGrpSpPr>
            <a:grpSpLocks noChangeAspect="1"/>
          </p:cNvGrpSpPr>
          <p:nvPr/>
        </p:nvGrpSpPr>
        <p:grpSpPr>
          <a:xfrm>
            <a:off x="8123394" y="1488063"/>
            <a:ext cx="3629555" cy="1922868"/>
            <a:chOff x="4623810" y="2138872"/>
            <a:chExt cx="7360971" cy="3456384"/>
          </a:xfrm>
        </p:grpSpPr>
        <p:cxnSp>
          <p:nvCxnSpPr>
            <p:cNvPr id="135" name="Přímá spojnice 134"/>
            <p:cNvCxnSpPr/>
            <p:nvPr/>
          </p:nvCxnSpPr>
          <p:spPr>
            <a:xfrm flipV="1">
              <a:off x="5305201" y="2138872"/>
              <a:ext cx="0" cy="345638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Přímá spojnice 135"/>
            <p:cNvCxnSpPr/>
            <p:nvPr/>
          </p:nvCxnSpPr>
          <p:spPr>
            <a:xfrm flipV="1">
              <a:off x="5294709" y="5581565"/>
              <a:ext cx="6690072" cy="1369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7" name="Obdélník 136"/>
            <p:cNvSpPr/>
            <p:nvPr/>
          </p:nvSpPr>
          <p:spPr>
            <a:xfrm rot="16200000">
              <a:off x="3883413" y="3480585"/>
              <a:ext cx="2167404" cy="6866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1600" dirty="0" err="1" smtClean="0"/>
                <a:t>frequency</a:t>
              </a:r>
              <a:endParaRPr lang="cs-CZ" sz="1600" dirty="0"/>
            </a:p>
          </p:txBody>
        </p:sp>
      </p:grpSp>
      <p:sp>
        <p:nvSpPr>
          <p:cNvPr id="138" name="Obdélník 137"/>
          <p:cNvSpPr/>
          <p:nvPr/>
        </p:nvSpPr>
        <p:spPr>
          <a:xfrm>
            <a:off x="10582612" y="1819967"/>
            <a:ext cx="8210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>
                <a:latin typeface="+mn-lt"/>
              </a:rPr>
              <a:t>D = 5</a:t>
            </a:r>
          </a:p>
        </p:txBody>
      </p:sp>
      <p:sp>
        <p:nvSpPr>
          <p:cNvPr id="139" name="Volný tvar 138"/>
          <p:cNvSpPr/>
          <p:nvPr/>
        </p:nvSpPr>
        <p:spPr>
          <a:xfrm>
            <a:off x="4491217" y="2050801"/>
            <a:ext cx="2096814" cy="1342636"/>
          </a:xfrm>
          <a:custGeom>
            <a:avLst/>
            <a:gdLst>
              <a:gd name="connsiteX0" fmla="*/ 0 w 2096814"/>
              <a:gd name="connsiteY0" fmla="*/ 1694947 h 1694947"/>
              <a:gd name="connsiteX1" fmla="*/ 583325 w 2096814"/>
              <a:gd name="connsiteY1" fmla="*/ 1269278 h 1694947"/>
              <a:gd name="connsiteX2" fmla="*/ 890752 w 2096814"/>
              <a:gd name="connsiteY2" fmla="*/ 154 h 1694947"/>
              <a:gd name="connsiteX3" fmla="*/ 1119352 w 2096814"/>
              <a:gd name="connsiteY3" fmla="*/ 1355988 h 1694947"/>
              <a:gd name="connsiteX4" fmla="*/ 1474076 w 2096814"/>
              <a:gd name="connsiteY4" fmla="*/ 1616119 h 1694947"/>
              <a:gd name="connsiteX5" fmla="*/ 2096814 w 2096814"/>
              <a:gd name="connsiteY5" fmla="*/ 1663416 h 1694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6814" h="1694947">
                <a:moveTo>
                  <a:pt x="0" y="1694947"/>
                </a:moveTo>
                <a:cubicBezTo>
                  <a:pt x="217433" y="1623345"/>
                  <a:pt x="434866" y="1551743"/>
                  <a:pt x="583325" y="1269278"/>
                </a:cubicBezTo>
                <a:cubicBezTo>
                  <a:pt x="731784" y="986813"/>
                  <a:pt x="801414" y="-14298"/>
                  <a:pt x="890752" y="154"/>
                </a:cubicBezTo>
                <a:cubicBezTo>
                  <a:pt x="980090" y="14606"/>
                  <a:pt x="1022131" y="1086661"/>
                  <a:pt x="1119352" y="1355988"/>
                </a:cubicBezTo>
                <a:cubicBezTo>
                  <a:pt x="1216573" y="1625315"/>
                  <a:pt x="1311166" y="1564881"/>
                  <a:pt x="1474076" y="1616119"/>
                </a:cubicBezTo>
                <a:cubicBezTo>
                  <a:pt x="1636986" y="1667357"/>
                  <a:pt x="1866900" y="1665386"/>
                  <a:pt x="2096814" y="1663416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0" name="Volný tvar 139"/>
          <p:cNvSpPr/>
          <p:nvPr/>
        </p:nvSpPr>
        <p:spPr>
          <a:xfrm>
            <a:off x="8440480" y="2693742"/>
            <a:ext cx="3090041" cy="699695"/>
          </a:xfrm>
          <a:custGeom>
            <a:avLst/>
            <a:gdLst>
              <a:gd name="connsiteX0" fmla="*/ 0 w 3090041"/>
              <a:gd name="connsiteY0" fmla="*/ 922335 h 922335"/>
              <a:gd name="connsiteX1" fmla="*/ 701565 w 3090041"/>
              <a:gd name="connsiteY1" fmla="*/ 559728 h 922335"/>
              <a:gd name="connsiteX2" fmla="*/ 1355834 w 3090041"/>
              <a:gd name="connsiteY2" fmla="*/ 52 h 922335"/>
              <a:gd name="connsiteX3" fmla="*/ 2112579 w 3090041"/>
              <a:gd name="connsiteY3" fmla="*/ 528197 h 922335"/>
              <a:gd name="connsiteX4" fmla="*/ 3090041 w 3090041"/>
              <a:gd name="connsiteY4" fmla="*/ 851390 h 922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0041" h="922335">
                <a:moveTo>
                  <a:pt x="0" y="922335"/>
                </a:moveTo>
                <a:cubicBezTo>
                  <a:pt x="237796" y="817888"/>
                  <a:pt x="475593" y="713442"/>
                  <a:pt x="701565" y="559728"/>
                </a:cubicBezTo>
                <a:cubicBezTo>
                  <a:pt x="927537" y="406014"/>
                  <a:pt x="1120665" y="5307"/>
                  <a:pt x="1355834" y="52"/>
                </a:cubicBezTo>
                <a:cubicBezTo>
                  <a:pt x="1591003" y="-5203"/>
                  <a:pt x="1823545" y="386307"/>
                  <a:pt x="2112579" y="528197"/>
                </a:cubicBezTo>
                <a:cubicBezTo>
                  <a:pt x="2401613" y="670087"/>
                  <a:pt x="2745827" y="760738"/>
                  <a:pt x="3090041" y="851390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2" name="Volný tvar 141"/>
          <p:cNvSpPr/>
          <p:nvPr/>
        </p:nvSpPr>
        <p:spPr>
          <a:xfrm>
            <a:off x="481578" y="5857408"/>
            <a:ext cx="3279228" cy="315914"/>
          </a:xfrm>
          <a:custGeom>
            <a:avLst/>
            <a:gdLst>
              <a:gd name="connsiteX0" fmla="*/ 0 w 3279228"/>
              <a:gd name="connsiteY0" fmla="*/ 315914 h 315914"/>
              <a:gd name="connsiteX1" fmla="*/ 1347952 w 3279228"/>
              <a:gd name="connsiteY1" fmla="*/ 604 h 315914"/>
              <a:gd name="connsiteX2" fmla="*/ 2814145 w 3279228"/>
              <a:gd name="connsiteY2" fmla="*/ 237087 h 315914"/>
              <a:gd name="connsiteX3" fmla="*/ 3279228 w 3279228"/>
              <a:gd name="connsiteY3" fmla="*/ 268618 h 315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9228" h="315914">
                <a:moveTo>
                  <a:pt x="0" y="315914"/>
                </a:moveTo>
                <a:cubicBezTo>
                  <a:pt x="439464" y="164828"/>
                  <a:pt x="878928" y="13742"/>
                  <a:pt x="1347952" y="604"/>
                </a:cubicBezTo>
                <a:cubicBezTo>
                  <a:pt x="1816976" y="-12534"/>
                  <a:pt x="2492266" y="192418"/>
                  <a:pt x="2814145" y="237087"/>
                </a:cubicBezTo>
                <a:cubicBezTo>
                  <a:pt x="3136024" y="281756"/>
                  <a:pt x="3207626" y="275187"/>
                  <a:pt x="3279228" y="268618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3" name="Volný tvar 142"/>
          <p:cNvSpPr/>
          <p:nvPr/>
        </p:nvSpPr>
        <p:spPr>
          <a:xfrm>
            <a:off x="4501785" y="4888433"/>
            <a:ext cx="3184635" cy="1300655"/>
          </a:xfrm>
          <a:custGeom>
            <a:avLst/>
            <a:gdLst>
              <a:gd name="connsiteX0" fmla="*/ 0 w 3184635"/>
              <a:gd name="connsiteY0" fmla="*/ 1300655 h 1300655"/>
              <a:gd name="connsiteX1" fmla="*/ 409904 w 3184635"/>
              <a:gd name="connsiteY1" fmla="*/ 835572 h 1300655"/>
              <a:gd name="connsiteX2" fmla="*/ 677917 w 3184635"/>
              <a:gd name="connsiteY2" fmla="*/ 0 h 1300655"/>
              <a:gd name="connsiteX3" fmla="*/ 953814 w 3184635"/>
              <a:gd name="connsiteY3" fmla="*/ 835572 h 1300655"/>
              <a:gd name="connsiteX4" fmla="*/ 1363717 w 3184635"/>
              <a:gd name="connsiteY4" fmla="*/ 1032641 h 1300655"/>
              <a:gd name="connsiteX5" fmla="*/ 1671145 w 3184635"/>
              <a:gd name="connsiteY5" fmla="*/ 472965 h 1300655"/>
              <a:gd name="connsiteX6" fmla="*/ 1947042 w 3184635"/>
              <a:gd name="connsiteY6" fmla="*/ 1087820 h 1300655"/>
              <a:gd name="connsiteX7" fmla="*/ 2743200 w 3184635"/>
              <a:gd name="connsiteY7" fmla="*/ 1229710 h 1300655"/>
              <a:gd name="connsiteX8" fmla="*/ 3184635 w 3184635"/>
              <a:gd name="connsiteY8" fmla="*/ 1253358 h 1300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84635" h="1300655">
                <a:moveTo>
                  <a:pt x="0" y="1300655"/>
                </a:moveTo>
                <a:cubicBezTo>
                  <a:pt x="148459" y="1176501"/>
                  <a:pt x="296918" y="1052348"/>
                  <a:pt x="409904" y="835572"/>
                </a:cubicBezTo>
                <a:cubicBezTo>
                  <a:pt x="522890" y="618796"/>
                  <a:pt x="587265" y="0"/>
                  <a:pt x="677917" y="0"/>
                </a:cubicBezTo>
                <a:cubicBezTo>
                  <a:pt x="768569" y="0"/>
                  <a:pt x="839514" y="663465"/>
                  <a:pt x="953814" y="835572"/>
                </a:cubicBezTo>
                <a:cubicBezTo>
                  <a:pt x="1068114" y="1007679"/>
                  <a:pt x="1244162" y="1093075"/>
                  <a:pt x="1363717" y="1032641"/>
                </a:cubicBezTo>
                <a:cubicBezTo>
                  <a:pt x="1483272" y="972206"/>
                  <a:pt x="1573924" y="463768"/>
                  <a:pt x="1671145" y="472965"/>
                </a:cubicBezTo>
                <a:cubicBezTo>
                  <a:pt x="1768366" y="482162"/>
                  <a:pt x="1768366" y="961696"/>
                  <a:pt x="1947042" y="1087820"/>
                </a:cubicBezTo>
                <a:cubicBezTo>
                  <a:pt x="2125718" y="1213944"/>
                  <a:pt x="2536935" y="1202120"/>
                  <a:pt x="2743200" y="1229710"/>
                </a:cubicBezTo>
                <a:cubicBezTo>
                  <a:pt x="2949465" y="1257300"/>
                  <a:pt x="3067050" y="1255329"/>
                  <a:pt x="3184635" y="1253358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Obdélník 37">
            <a:extLst>
              <a:ext uri="{FF2B5EF4-FFF2-40B4-BE49-F238E27FC236}">
                <a16:creationId xmlns:a16="http://schemas.microsoft.com/office/drawing/2014/main" id="{70D21543-F0A3-4621-81F6-EBD9320E4634}"/>
              </a:ext>
            </a:extLst>
          </p:cNvPr>
          <p:cNvSpPr/>
          <p:nvPr/>
        </p:nvSpPr>
        <p:spPr>
          <a:xfrm>
            <a:off x="11530521" y="3380957"/>
            <a:ext cx="220682" cy="256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>
                <a:latin typeface="+mn-lt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98943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15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ea typeface="+mn-ea"/>
                <a:cs typeface="+mn-cs"/>
              </a:rPr>
              <a:t>An example of calculating molecular weights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12034" cy="446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dirty="0"/>
              <a:t>Let us have 7 moles of uniform polybutylene terephthalate (</a:t>
            </a:r>
            <a:r>
              <a:rPr lang="en-US" dirty="0" err="1"/>
              <a:t>PBTF</a:t>
            </a:r>
            <a:r>
              <a:rPr lang="en-US" dirty="0"/>
              <a:t>) with a molar mass of 654 g/</a:t>
            </a:r>
            <a:r>
              <a:rPr lang="en-US" dirty="0" err="1"/>
              <a:t>mol</a:t>
            </a:r>
            <a:r>
              <a:rPr lang="en-US" dirty="0"/>
              <a:t>, 3 moles of </a:t>
            </a:r>
            <a:r>
              <a:rPr lang="en-US" dirty="0" err="1"/>
              <a:t>PBTF</a:t>
            </a:r>
            <a:r>
              <a:rPr lang="en-US" dirty="0"/>
              <a:t> with a molecular weight of 210 g/</a:t>
            </a:r>
            <a:r>
              <a:rPr lang="en-US" dirty="0" err="1"/>
              <a:t>mol</a:t>
            </a:r>
            <a:r>
              <a:rPr lang="en-US" dirty="0"/>
              <a:t> and 9 moles of </a:t>
            </a:r>
            <a:r>
              <a:rPr lang="en-US" dirty="0" err="1"/>
              <a:t>PBTG</a:t>
            </a:r>
            <a:r>
              <a:rPr lang="en-US" dirty="0"/>
              <a:t> with a mass of 87 g/mol. Calculate the number average, weight average, z and </a:t>
            </a:r>
            <a:r>
              <a:rPr lang="en-US" dirty="0" err="1"/>
              <a:t>z+1</a:t>
            </a:r>
            <a:r>
              <a:rPr lang="en-US" dirty="0"/>
              <a:t> average molar mass of a given </a:t>
            </a:r>
            <a:r>
              <a:rPr lang="en-US" dirty="0" err="1"/>
              <a:t>PBTF</a:t>
            </a:r>
            <a:r>
              <a:rPr lang="en-US" dirty="0"/>
              <a:t> as well as the non-uniformity index. Discuss the result.</a:t>
            </a:r>
            <a:endParaRPr lang="cs-CZ" dirty="0"/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570936"/>
              </p:ext>
            </p:extLst>
          </p:nvPr>
        </p:nvGraphicFramePr>
        <p:xfrm>
          <a:off x="263352" y="4350639"/>
          <a:ext cx="4825752" cy="2026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8584">
                  <a:extLst>
                    <a:ext uri="{9D8B030D-6E8A-4147-A177-3AD203B41FA5}">
                      <a16:colId xmlns:a16="http://schemas.microsoft.com/office/drawing/2014/main" val="795371962"/>
                    </a:ext>
                  </a:extLst>
                </a:gridCol>
                <a:gridCol w="1608584">
                  <a:extLst>
                    <a:ext uri="{9D8B030D-6E8A-4147-A177-3AD203B41FA5}">
                      <a16:colId xmlns:a16="http://schemas.microsoft.com/office/drawing/2014/main" val="2288040410"/>
                    </a:ext>
                  </a:extLst>
                </a:gridCol>
                <a:gridCol w="1608584">
                  <a:extLst>
                    <a:ext uri="{9D8B030D-6E8A-4147-A177-3AD203B41FA5}">
                      <a16:colId xmlns:a16="http://schemas.microsoft.com/office/drawing/2014/main" val="17919633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i="1" dirty="0" smtClean="0"/>
                        <a:t>polymer homolog</a:t>
                      </a:r>
                      <a:endParaRPr lang="cs-CZ" i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i="1" dirty="0" err="1" smtClean="0"/>
                        <a:t>amount</a:t>
                      </a:r>
                      <a:r>
                        <a:rPr lang="cs-CZ" i="1" dirty="0" smtClean="0"/>
                        <a:t> </a:t>
                      </a:r>
                      <a:r>
                        <a:rPr lang="cs-CZ" i="1" dirty="0" err="1" smtClean="0"/>
                        <a:t>of</a:t>
                      </a:r>
                      <a:r>
                        <a:rPr lang="cs-CZ" i="1" dirty="0" smtClean="0"/>
                        <a:t> substance (mol)</a:t>
                      </a:r>
                      <a:endParaRPr lang="cs-CZ" i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err="1" smtClean="0"/>
                        <a:t>molecular</a:t>
                      </a:r>
                      <a:r>
                        <a:rPr lang="cs-CZ" i="1" dirty="0" smtClean="0"/>
                        <a:t> </a:t>
                      </a:r>
                      <a:r>
                        <a:rPr lang="cs-CZ" i="1" dirty="0" err="1" smtClean="0"/>
                        <a:t>weight</a:t>
                      </a:r>
                      <a:endParaRPr lang="cs-CZ" i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4940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6540</a:t>
                      </a:r>
                      <a:endParaRPr lang="cs-CZ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95406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2100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2332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870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01757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ulka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97958574"/>
                  </p:ext>
                </p:extLst>
              </p:nvPr>
            </p:nvGraphicFramePr>
            <p:xfrm>
              <a:off x="5449146" y="3805069"/>
              <a:ext cx="6735580" cy="273342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735580">
                      <a:extLst>
                        <a:ext uri="{9D8B030D-6E8A-4147-A177-3AD203B41FA5}">
                          <a16:colId xmlns:a16="http://schemas.microsoft.com/office/drawing/2014/main" val="3237008587"/>
                        </a:ext>
                      </a:extLst>
                    </a:gridCol>
                  </a:tblGrid>
                  <a:tr h="771619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2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cs-CZ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cs-CZ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 i="1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cs-CZ" sz="16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cs-CZ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cs-CZ" sz="16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cs-CZ" sz="16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cs-CZ" sz="16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16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cs-CZ" sz="16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cs-CZ" sz="16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cs-CZ" sz="16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cs-CZ" sz="1600" b="0" i="1" baseline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cs-CZ" sz="16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cs-CZ" sz="16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cs-CZ" sz="16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cs-CZ" sz="16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cs-CZ" sz="16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sub>
                                    </m:sSub>
                                    <m:r>
                                      <a:rPr lang="cs-CZ" sz="1600" b="0" i="1" baseline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cs-CZ" sz="16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cs-CZ" sz="16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</m:den>
                                </m:f>
                                <m:sSub>
                                  <m:sSubPr>
                                    <m:ctrlPr>
                                      <a:rPr lang="cs-CZ" sz="16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b="0" i="1" baseline="0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cs-CZ" sz="1600" b="0" i="1" baseline="0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cs-CZ" sz="1600" b="0" i="1" baseline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cs-CZ" sz="16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cs-CZ" sz="16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cs-CZ" sz="16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cs-CZ" sz="16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cs-CZ" sz="16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sub>
                                    </m:sSub>
                                    <m:r>
                                      <a:rPr lang="cs-CZ" sz="1600" b="0" i="1" baseline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cs-CZ" sz="16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cs-CZ" sz="16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</m:den>
                                </m:f>
                                <m:sSub>
                                  <m:sSubPr>
                                    <m:ctrlPr>
                                      <a:rPr lang="cs-CZ" sz="16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b="0" i="1" baseline="0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cs-CZ" sz="1600" b="0" i="1" baseline="0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cs-CZ" sz="1600" b="0" i="1" baseline="0" smtClean="0">
                                    <a:latin typeface="Cambria Math" panose="02040503050406030204" pitchFamily="18" charset="0"/>
                                  </a:rPr>
                                  <m:t>++</m:t>
                                </m:r>
                                <m:f>
                                  <m:fPr>
                                    <m:ctrlPr>
                                      <a:rPr lang="cs-CZ" sz="16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cs-CZ" sz="16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cs-CZ" sz="16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cs-CZ" sz="16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cs-CZ" sz="16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sub>
                                    </m:sSub>
                                    <m:r>
                                      <a:rPr lang="cs-CZ" sz="1600" b="0" i="1" baseline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cs-CZ" sz="16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cs-CZ" sz="16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sub>
                                    </m:sSub>
                                  </m:den>
                                </m:f>
                                <m:sSub>
                                  <m:sSubPr>
                                    <m:ctrlPr>
                                      <a:rPr lang="cs-CZ" sz="16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b="0" i="1" baseline="0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cs-CZ" sz="1600" b="0" i="1" baseline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  <m:r>
                                  <a:rPr lang="cs-CZ" sz="1600" b="0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≅3153 </m:t>
                                </m:r>
                                <m:r>
                                  <a:rPr lang="cs-CZ" sz="1600" b="0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cs-CZ" sz="1600" b="0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cs-CZ" sz="1600" b="0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𝑚𝑜𝑙</m:t>
                                </m:r>
                              </m:oMath>
                            </m:oMathPara>
                          </a14:m>
                          <a:endParaRPr lang="cs-CZ" sz="1600" b="0" baseline="0" dirty="0" smtClean="0"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cs-CZ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cs-CZ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 i="1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cs-CZ" sz="1600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cs-CZ" sz="1600" b="0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≅5332 </m:t>
                                </m:r>
                                <m:r>
                                  <a:rPr lang="cs-CZ" sz="1600" b="0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cs-CZ" sz="1600" b="0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cs-CZ" sz="1600" b="0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𝑚𝑜𝑙</m:t>
                                </m:r>
                              </m:oMath>
                            </m:oMathPara>
                          </a14:m>
                          <a:endParaRPr lang="cs-CZ" sz="1600" b="0" baseline="0" dirty="0" smtClean="0"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cs-CZ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cs-CZ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 i="1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cs-CZ" sz="16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cs-CZ" sz="1600" b="0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≅6235 </m:t>
                                </m:r>
                                <m:r>
                                  <a:rPr lang="cs-CZ" sz="1600" b="0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cs-CZ" sz="1600" b="0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cs-CZ" sz="1600" b="0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𝑚𝑜𝑙</m:t>
                                </m:r>
                              </m:oMath>
                            </m:oMathPara>
                          </a14:m>
                          <a:endParaRPr lang="cs-CZ" sz="1600" b="0" baseline="0" dirty="0" smtClean="0"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cs-CZ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cs-CZ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 i="1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cs-CZ" sz="16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  <m:r>
                                          <a:rPr lang="cs-CZ" sz="1600" b="0" i="1" smtClean="0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cs-CZ" sz="1600" b="0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≅6461 </m:t>
                                </m:r>
                                <m:r>
                                  <a:rPr lang="cs-CZ" sz="1600" b="0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cs-CZ" sz="1600" b="0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cs-CZ" sz="1600" b="0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𝑚𝑜𝑙</m:t>
                                </m:r>
                              </m:oMath>
                            </m:oMathPara>
                          </a14:m>
                          <a:endParaRPr lang="cs-CZ" sz="1600" b="1" baseline="-25000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0959360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ulka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97958574"/>
                  </p:ext>
                </p:extLst>
              </p:nvPr>
            </p:nvGraphicFramePr>
            <p:xfrm>
              <a:off x="5449146" y="3805069"/>
              <a:ext cx="6735580" cy="273342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735580">
                      <a:extLst>
                        <a:ext uri="{9D8B030D-6E8A-4147-A177-3AD203B41FA5}">
                          <a16:colId xmlns:a16="http://schemas.microsoft.com/office/drawing/2014/main" val="3237008587"/>
                        </a:ext>
                      </a:extLst>
                    </a:gridCol>
                  </a:tblGrid>
                  <a:tr h="2733421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593601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4217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16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 smtClean="0"/>
              <a:t>Example</a:t>
            </a:r>
            <a:r>
              <a:rPr lang="cs-CZ" sz="3600" b="1" dirty="0" smtClean="0"/>
              <a:t> 2</a:t>
            </a:r>
            <a:endParaRPr lang="cs-CZ" sz="3600" b="1" dirty="0"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ulk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66726536"/>
                  </p:ext>
                </p:extLst>
              </p:nvPr>
            </p:nvGraphicFramePr>
            <p:xfrm>
              <a:off x="4511824" y="2061773"/>
              <a:ext cx="7435068" cy="433086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435068">
                      <a:extLst>
                        <a:ext uri="{9D8B030D-6E8A-4147-A177-3AD203B41FA5}">
                          <a16:colId xmlns:a16="http://schemas.microsoft.com/office/drawing/2014/main" val="2702197202"/>
                        </a:ext>
                      </a:extLst>
                    </a:gridCol>
                  </a:tblGrid>
                  <a:tr h="771619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cs-CZ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cs-CZ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400" i="1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cs-CZ" sz="14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cs-CZ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cs-CZ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cs-CZ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cs-CZ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cs-CZ" sz="1400" b="0" i="1" baseline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cs-CZ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400" b="0" i="1" baseline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cs-CZ" sz="1400" b="0" i="1" baseline="0" smtClean="0">
                                        <a:latin typeface="Cambria Math" panose="02040503050406030204" pitchFamily="18" charset="0"/>
                                      </a:rPr>
                                      <m:t>1+1</m:t>
                                    </m:r>
                                  </m:den>
                                </m:f>
                                <m:r>
                                  <a:rPr lang="cs-CZ" sz="1400" b="0" i="1" baseline="0" smtClean="0">
                                    <a:latin typeface="Cambria Math" panose="02040503050406030204" pitchFamily="18" charset="0"/>
                                  </a:rPr>
                                  <m:t>4000+</m:t>
                                </m:r>
                                <m:f>
                                  <m:fPr>
                                    <m:ctrlPr>
                                      <a:rPr lang="cs-CZ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400" b="0" i="1" baseline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cs-CZ" sz="1400" b="0" i="1" baseline="0" smtClean="0">
                                        <a:latin typeface="Cambria Math" panose="02040503050406030204" pitchFamily="18" charset="0"/>
                                      </a:rPr>
                                      <m:t>1+1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cs-CZ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1400" b="0" i="1" baseline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cs-CZ" sz="1400" b="0" i="1" baseline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  <m:r>
                                  <a:rPr lang="cs-CZ" sz="1400" b="0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≅</m:t>
                                </m:r>
                                <m:r>
                                  <a:rPr lang="cs-CZ" sz="1400" b="1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𝟓𝟐𝟎𝟎𝟎</m:t>
                                </m:r>
                                <m:r>
                                  <a:rPr lang="cs-CZ" sz="1400" b="1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cs-CZ" sz="1400" b="1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𝒈</m:t>
                                </m:r>
                                <m:r>
                                  <a:rPr lang="cs-CZ" sz="1400" b="1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cs-CZ" sz="1400" b="1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𝒎𝒐𝒍</m:t>
                                </m:r>
                              </m:oMath>
                            </m:oMathPara>
                          </a14:m>
                          <a:endParaRPr lang="cs-CZ" sz="1400" b="1" baseline="-25000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785491"/>
                      </a:ext>
                    </a:extLst>
                  </a:tr>
                  <a:tr h="999027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cs-CZ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cs-CZ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400" i="1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cs-CZ" sz="1400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cs-CZ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cs-CZ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cs-CZ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r>
                                              <a:rPr lang="cs-CZ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cs-CZ" sz="1400" b="0" i="1" baseline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cs-CZ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400" b="0" i="1" baseline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cs-CZ" sz="1400" b="0" i="1" baseline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∙4000</m:t>
                                    </m:r>
                                  </m:num>
                                  <m:den>
                                    <m:r>
                                      <a:rPr lang="cs-CZ" sz="1400" b="0" i="1" baseline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cs-CZ" sz="1400" b="0" i="1" baseline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∙4000+1∙</m:t>
                                    </m:r>
                                    <m:sSup>
                                      <m:sSupPr>
                                        <m:ctrlP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e>
                                      <m:sup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cs-CZ" sz="1400" b="0" i="1" baseline="0" smtClean="0">
                                    <a:latin typeface="Cambria Math" panose="02040503050406030204" pitchFamily="18" charset="0"/>
                                  </a:rPr>
                                  <m:t>4000+</m:t>
                                </m:r>
                                <m:f>
                                  <m:fPr>
                                    <m:ctrlPr>
                                      <a:rPr lang="cs-CZ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400" b="0" i="1" baseline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cs-CZ" sz="1400" b="0" i="1" baseline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sSup>
                                      <m:sSupPr>
                                        <m:ctrlP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e>
                                      <m:sup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cs-CZ" sz="1400" b="0" i="1" baseline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cs-CZ" sz="1400" b="0" i="1" baseline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∙4000+</m:t>
                                    </m:r>
                                    <m:r>
                                      <a:rPr lang="cs-CZ" sz="1400" b="0" i="1" baseline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cs-CZ" sz="1400" b="0" i="1" baseline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sSup>
                                      <m:sSupPr>
                                        <m:ctrlP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e>
                                      <m:sup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sup>
                                    </m:sSup>
                                  </m:den>
                                </m:f>
                                <m:sSup>
                                  <m:sSupPr>
                                    <m:ctrlPr>
                                      <a:rPr lang="cs-CZ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1400" b="0" i="1" baseline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cs-CZ" sz="1400" b="0" i="1" baseline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  <m:r>
                                  <a:rPr lang="cs-CZ" sz="1400" b="0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≅</m:t>
                                </m:r>
                                <m:r>
                                  <a:rPr lang="cs-CZ" sz="1400" b="1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𝟗𝟔𝟑𝟎𝟕</m:t>
                                </m:r>
                                <m:r>
                                  <a:rPr lang="cs-CZ" sz="1400" b="1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cs-CZ" sz="1400" b="1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𝒈</m:t>
                                </m:r>
                                <m:r>
                                  <a:rPr lang="cs-CZ" sz="1400" b="1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cs-CZ" sz="1400" b="1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𝒎𝒐𝒍</m:t>
                                </m:r>
                              </m:oMath>
                            </m:oMathPara>
                          </a14:m>
                          <a:endParaRPr lang="cs-CZ" sz="1400" b="1" baseline="-25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51205143"/>
                      </a:ext>
                    </a:extLst>
                  </a:tr>
                  <a:tr h="800599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cs-CZ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cs-CZ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400" i="1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cs-CZ" sz="14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cs-CZ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cs-CZ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nary>
                                      <m:naryPr>
                                        <m:chr m:val="∑"/>
                                        <m:subHide m:val="on"/>
                                        <m:supHide m:val="on"/>
                                        <m:ctrlP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/>
                                      <m:sup/>
                                      <m:e>
                                        <m:sSubSup>
                                          <m:sSubSupPr>
                                            <m:ctrlPr>
                                              <a:rPr lang="cs-CZ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cs-CZ" sz="1400" b="0" i="1" baseline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cs-CZ" sz="1400" b="0" i="1" baseline="0" smtClean="0">
                                                    <a:latin typeface="Cambria Math" panose="02040503050406030204" pitchFamily="18" charset="0"/>
                                                  </a:rPr>
                                                  <m:t>𝑤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cs-CZ" sz="1400" b="0" i="1" baseline="0" smtClean="0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cs-CZ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e>
                                          <m:sub>
                                            <m:r>
                                              <a:rPr lang="cs-CZ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  <m:sup>
                                            <m:r>
                                              <a:rPr lang="cs-CZ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e>
                                    </m:nary>
                                  </m:num>
                                  <m:den>
                                    <m:nary>
                                      <m:naryPr>
                                        <m:chr m:val="∑"/>
                                        <m:subHide m:val="on"/>
                                        <m:supHide m:val="on"/>
                                        <m:ctrlP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/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cs-CZ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r>
                                              <a:rPr lang="cs-CZ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nary>
                                    <m:sSub>
                                      <m:sSubPr>
                                        <m:ctrlP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cs-CZ" sz="1400" b="0" i="1" baseline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cs-CZ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>
                                      <m:fPr>
                                        <m:ctrlP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4000</m:t>
                                        </m:r>
                                      </m:num>
                                      <m:den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∙4000+</m:t>
                                        </m:r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  <m:sSup>
                                          <m:sSupPr>
                                            <m:ctrlPr>
                                              <a:rPr lang="cs-CZ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cs-CZ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10</m:t>
                                            </m:r>
                                          </m:e>
                                          <m:sup>
                                            <m:r>
                                              <a:rPr lang="cs-CZ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6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  <m:sSup>
                                      <m:sSupPr>
                                        <m:ctrlP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4000</m:t>
                                        </m:r>
                                      </m:e>
                                      <m:sup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cs-CZ" sz="1400" b="0" i="1" baseline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  <m:sSup>
                                          <m:sSupPr>
                                            <m:ctrlPr>
                                              <a:rPr lang="cs-CZ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cs-CZ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10</m:t>
                                            </m:r>
                                          </m:e>
                                          <m:sup>
                                            <m:r>
                                              <a:rPr lang="cs-CZ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6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∙4000+</m:t>
                                        </m:r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  <m:sSup>
                                          <m:sSupPr>
                                            <m:ctrlPr>
                                              <a:rPr lang="cs-CZ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cs-CZ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10</m:t>
                                            </m:r>
                                          </m:e>
                                          <m:sup>
                                            <m:r>
                                              <a:rPr lang="cs-CZ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6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  <m:sSup>
                                      <m:sSupPr>
                                        <m:ctrlP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cs-CZ" sz="1400" b="0" i="1" baseline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cs-CZ" sz="1400" b="0" i="1" baseline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cs-CZ" sz="1400" b="0" i="1" baseline="0" smtClean="0">
                                                    <a:latin typeface="Cambria Math" panose="02040503050406030204" pitchFamily="18" charset="0"/>
                                                  </a:rPr>
                                                  <m:t>10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cs-CZ" sz="1400" b="0" i="1" baseline="0" smtClean="0">
                                                    <a:latin typeface="Cambria Math" panose="02040503050406030204" pitchFamily="18" charset="0"/>
                                                  </a:rPr>
                                                  <m:t>6</m:t>
                                                </m:r>
                                              </m:sup>
                                            </m:sSup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f>
                                      <m:fPr>
                                        <m:ctrlP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4000</m:t>
                                        </m:r>
                                      </m:num>
                                      <m:den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∙4000+</m:t>
                                        </m:r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  <m:sSup>
                                          <m:sSupPr>
                                            <m:ctrlPr>
                                              <a:rPr lang="cs-CZ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cs-CZ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10</m:t>
                                            </m:r>
                                          </m:e>
                                          <m:sup>
                                            <m:r>
                                              <a:rPr lang="cs-CZ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6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  <m:r>
                                      <a:rPr lang="cs-CZ" sz="1400" b="0" i="1" baseline="0" smtClean="0">
                                        <a:latin typeface="Cambria Math" panose="02040503050406030204" pitchFamily="18" charset="0"/>
                                      </a:rPr>
                                      <m:t>4000+</m:t>
                                    </m:r>
                                    <m:f>
                                      <m:fPr>
                                        <m:ctrlP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  <m:sSup>
                                          <m:sSupPr>
                                            <m:ctrlPr>
                                              <a:rPr lang="cs-CZ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cs-CZ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10</m:t>
                                            </m:r>
                                          </m:e>
                                          <m:sup>
                                            <m:r>
                                              <a:rPr lang="cs-CZ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6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∙4000+</m:t>
                                        </m:r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  <m:sSup>
                                          <m:sSupPr>
                                            <m:ctrlPr>
                                              <a:rPr lang="cs-CZ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cs-CZ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10</m:t>
                                            </m:r>
                                          </m:e>
                                          <m:sup>
                                            <m:r>
                                              <a:rPr lang="cs-CZ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6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  <m:sSup>
                                      <m:sSupPr>
                                        <m:ctrlP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e>
                                      <m:sup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cs-CZ" sz="1400" b="0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≅</m:t>
                                </m:r>
                                <m:r>
                                  <a:rPr lang="cs-CZ" sz="1400" b="1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𝟗𝟗𝟖𝟒𝟕</m:t>
                                </m:r>
                                <m:r>
                                  <a:rPr lang="cs-CZ" sz="1400" b="1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cs-CZ" sz="1400" b="1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𝒈</m:t>
                                </m:r>
                                <m:r>
                                  <a:rPr lang="cs-CZ" sz="1400" b="1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cs-CZ" sz="1400" b="1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𝒎𝒐𝒍</m:t>
                                </m:r>
                              </m:oMath>
                            </m:oMathPara>
                          </a14:m>
                          <a:endParaRPr lang="cs-CZ" sz="1400" b="1" baseline="-25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69731155"/>
                      </a:ext>
                    </a:extLst>
                  </a:tr>
                  <a:tr h="802007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cs-CZ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cs-CZ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400" i="1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cs-CZ" sz="14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  <m:r>
                                          <a:rPr lang="cs-CZ" sz="1400" b="0" i="1" smtClean="0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cs-CZ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cs-CZ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nary>
                                      <m:naryPr>
                                        <m:chr m:val="∑"/>
                                        <m:subHide m:val="on"/>
                                        <m:supHide m:val="on"/>
                                        <m:ctrlP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/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cs-CZ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r>
                                              <a:rPr lang="cs-CZ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sSubSup>
                                          <m:sSubSupPr>
                                            <m:ctrlPr>
                                              <a:rPr lang="cs-CZ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cs-CZ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e>
                                          <m:sub>
                                            <m:r>
                                              <a:rPr lang="cs-CZ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  <m:sup>
                                            <m:r>
                                              <a:rPr lang="cs-CZ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bSup>
                                      </m:e>
                                    </m:nary>
                                  </m:num>
                                  <m:den>
                                    <m:nary>
                                      <m:naryPr>
                                        <m:chr m:val="∑"/>
                                        <m:subHide m:val="on"/>
                                        <m:supHide m:val="on"/>
                                        <m:ctrlP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/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cs-CZ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r>
                                              <a:rPr lang="cs-CZ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nary>
                                    <m:sSubSup>
                                      <m:sSubSupPr>
                                        <m:ctrlP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den>
                                </m:f>
                                <m:r>
                                  <a:rPr lang="cs-CZ" sz="1400" b="0" i="1" baseline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cs-CZ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>
                                      <m:fPr>
                                        <m:ctrlP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4000</m:t>
                                        </m:r>
                                      </m:num>
                                      <m:den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∙4000+</m:t>
                                        </m:r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  <m:sSup>
                                          <m:sSupPr>
                                            <m:ctrlPr>
                                              <a:rPr lang="cs-CZ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cs-CZ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10</m:t>
                                            </m:r>
                                          </m:e>
                                          <m:sup>
                                            <m:r>
                                              <a:rPr lang="cs-CZ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6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  <m:sSup>
                                      <m:sSupPr>
                                        <m:ctrlP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4000</m:t>
                                        </m:r>
                                      </m:e>
                                      <m:sup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  <m:r>
                                      <a:rPr lang="cs-CZ" sz="1400" b="0" i="1" baseline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  <m:sSup>
                                          <m:sSupPr>
                                            <m:ctrlPr>
                                              <a:rPr lang="cs-CZ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cs-CZ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10</m:t>
                                            </m:r>
                                          </m:e>
                                          <m:sup>
                                            <m:r>
                                              <a:rPr lang="cs-CZ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6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∙4000+</m:t>
                                        </m:r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  <m:sSup>
                                          <m:sSupPr>
                                            <m:ctrlPr>
                                              <a:rPr lang="cs-CZ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cs-CZ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10</m:t>
                                            </m:r>
                                          </m:e>
                                          <m:sup>
                                            <m:r>
                                              <a:rPr lang="cs-CZ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6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  <m:sSup>
                                      <m:sSupPr>
                                        <m:ctrlP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cs-CZ" sz="1400" b="0" i="1" baseline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cs-CZ" sz="1400" b="0" i="1" baseline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cs-CZ" sz="1400" b="0" i="1" baseline="0" smtClean="0">
                                                    <a:latin typeface="Cambria Math" panose="02040503050406030204" pitchFamily="18" charset="0"/>
                                                  </a:rPr>
                                                  <m:t>10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cs-CZ" sz="1400" b="0" i="1" baseline="0" smtClean="0">
                                                    <a:latin typeface="Cambria Math" panose="02040503050406030204" pitchFamily="18" charset="0"/>
                                                  </a:rPr>
                                                  <m:t>6</m:t>
                                                </m:r>
                                              </m:sup>
                                            </m:sSup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num>
                                  <m:den>
                                    <m:f>
                                      <m:fPr>
                                        <m:ctrlP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4000</m:t>
                                        </m:r>
                                      </m:num>
                                      <m:den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∙4000+</m:t>
                                        </m:r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  <m:sSup>
                                          <m:sSupPr>
                                            <m:ctrlPr>
                                              <a:rPr lang="cs-CZ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cs-CZ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10</m:t>
                                            </m:r>
                                          </m:e>
                                          <m:sup>
                                            <m:r>
                                              <a:rPr lang="cs-CZ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6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  <m:sSup>
                                      <m:sSupPr>
                                        <m:ctrlP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4000</m:t>
                                        </m:r>
                                      </m:e>
                                      <m:sup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cs-CZ" sz="1400" b="0" i="1" baseline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  <m:sSup>
                                          <m:sSupPr>
                                            <m:ctrlPr>
                                              <a:rPr lang="cs-CZ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cs-CZ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10</m:t>
                                            </m:r>
                                          </m:e>
                                          <m:sup>
                                            <m:r>
                                              <a:rPr lang="cs-CZ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6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∙40+</m:t>
                                        </m:r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  <m:sSup>
                                          <m:sSupPr>
                                            <m:ctrlPr>
                                              <a:rPr lang="cs-CZ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cs-CZ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10</m:t>
                                            </m:r>
                                          </m:e>
                                          <m:sup>
                                            <m:r>
                                              <a:rPr lang="cs-CZ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6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  <m:sSup>
                                      <m:sSupPr>
                                        <m:ctrlP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cs-CZ" sz="1400" b="0" i="1" baseline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cs-CZ" sz="1400" b="0" i="1" baseline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cs-CZ" sz="1400" b="0" i="1" baseline="0" smtClean="0">
                                                    <a:latin typeface="Cambria Math" panose="02040503050406030204" pitchFamily="18" charset="0"/>
                                                  </a:rPr>
                                                  <m:t>10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cs-CZ" sz="1400" b="0" i="1" baseline="0" smtClean="0">
                                                    <a:latin typeface="Cambria Math" panose="02040503050406030204" pitchFamily="18" charset="0"/>
                                                  </a:rPr>
                                                  <m:t>6</m:t>
                                                </m:r>
                                              </m:sup>
                                            </m:sSup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cs-CZ" sz="1400" b="0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≅</m:t>
                                </m:r>
                                <m:r>
                                  <a:rPr lang="cs-CZ" sz="1400" b="1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𝟗𝟗𝟗𝟗𝟒</m:t>
                                </m:r>
                                <m:r>
                                  <a:rPr lang="cs-CZ" sz="1400" b="1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cs-CZ" sz="1400" b="1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𝒈</m:t>
                                </m:r>
                                <m:r>
                                  <a:rPr lang="cs-CZ" sz="1400" b="1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cs-CZ" sz="1400" b="1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𝒎𝒐𝒍</m:t>
                                </m:r>
                              </m:oMath>
                            </m:oMathPara>
                          </a14:m>
                          <a:endParaRPr lang="cs-CZ" sz="1400" b="1" baseline="-25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95297868"/>
                      </a:ext>
                    </a:extLst>
                  </a:tr>
                  <a:tr h="802288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cs-CZ" sz="14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r>
                                  <a:rPr lang="cs-CZ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cs-CZ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acc>
                                      <m:accPr>
                                        <m:chr m:val="̅"/>
                                        <m:ctrlPr>
                                          <a:rPr lang="cs-CZ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cs-CZ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1400" i="1"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e>
                                          <m:sub>
                                            <m:r>
                                              <a:rPr lang="cs-CZ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</m:num>
                                  <m:den>
                                    <m:acc>
                                      <m:accPr>
                                        <m:chr m:val="̅"/>
                                        <m:ctrlPr>
                                          <a:rPr lang="cs-CZ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cs-CZ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1400" i="1"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e>
                                          <m:sub>
                                            <m:r>
                                              <a:rPr lang="cs-CZ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</m:den>
                                </m:f>
                                <m:r>
                                  <a:rPr lang="cs-CZ" sz="1400" b="0" i="1" baseline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cs-CZ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400" b="0" i="1" baseline="0" smtClean="0">
                                        <a:latin typeface="Cambria Math" panose="02040503050406030204" pitchFamily="18" charset="0"/>
                                      </a:rPr>
                                      <m:t>96307</m:t>
                                    </m:r>
                                  </m:num>
                                  <m:den>
                                    <m:r>
                                      <a:rPr lang="cs-CZ" sz="140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a:rPr lang="cs-CZ" sz="1400" b="0" i="1" smtClean="0">
                                        <a:latin typeface="Cambria Math" panose="02040503050406030204" pitchFamily="18" charset="0"/>
                                      </a:rPr>
                                      <m:t>2000</m:t>
                                    </m:r>
                                  </m:den>
                                </m:f>
                                <m:r>
                                  <a:rPr lang="cs-CZ" sz="1400" b="0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≅</m:t>
                                </m:r>
                                <m:r>
                                  <a:rPr lang="cs-CZ" sz="1400" b="1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cs-CZ" sz="1400" b="1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cs-CZ" sz="1400" b="1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𝟗</m:t>
                                </m:r>
                              </m:oMath>
                            </m:oMathPara>
                          </a14:m>
                          <a:endParaRPr lang="cs-CZ" sz="1400" b="1" baseline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392507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ulk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66726536"/>
                  </p:ext>
                </p:extLst>
              </p:nvPr>
            </p:nvGraphicFramePr>
            <p:xfrm>
              <a:off x="4511824" y="2061773"/>
              <a:ext cx="7435068" cy="433086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435068">
                      <a:extLst>
                        <a:ext uri="{9D8B030D-6E8A-4147-A177-3AD203B41FA5}">
                          <a16:colId xmlns:a16="http://schemas.microsoft.com/office/drawing/2014/main" val="2702197202"/>
                        </a:ext>
                      </a:extLst>
                    </a:gridCol>
                  </a:tblGrid>
                  <a:tr h="771619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t="-81102" b="-4598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85491"/>
                      </a:ext>
                    </a:extLst>
                  </a:tr>
                  <a:tr h="999027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140244" b="-25609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1205143"/>
                      </a:ext>
                    </a:extLst>
                  </a:tr>
                  <a:tr h="878967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273611" b="-19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69731155"/>
                      </a:ext>
                    </a:extLst>
                  </a:tr>
                  <a:tr h="878967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373611" b="-9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95297868"/>
                      </a:ext>
                    </a:extLst>
                  </a:tr>
                  <a:tr h="802288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5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9250706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835029"/>
              </p:ext>
            </p:extLst>
          </p:nvPr>
        </p:nvGraphicFramePr>
        <p:xfrm>
          <a:off x="479376" y="3603002"/>
          <a:ext cx="3816423" cy="1656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2141">
                  <a:extLst>
                    <a:ext uri="{9D8B030D-6E8A-4147-A177-3AD203B41FA5}">
                      <a16:colId xmlns:a16="http://schemas.microsoft.com/office/drawing/2014/main" val="795371962"/>
                    </a:ext>
                  </a:extLst>
                </a:gridCol>
                <a:gridCol w="1272141">
                  <a:extLst>
                    <a:ext uri="{9D8B030D-6E8A-4147-A177-3AD203B41FA5}">
                      <a16:colId xmlns:a16="http://schemas.microsoft.com/office/drawing/2014/main" val="2288040410"/>
                    </a:ext>
                  </a:extLst>
                </a:gridCol>
                <a:gridCol w="1272141">
                  <a:extLst>
                    <a:ext uri="{9D8B030D-6E8A-4147-A177-3AD203B41FA5}">
                      <a16:colId xmlns:a16="http://schemas.microsoft.com/office/drawing/2014/main" val="17919633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i="1" dirty="0" smtClean="0"/>
                        <a:t>polymer homolog</a:t>
                      </a:r>
                      <a:endParaRPr lang="cs-CZ" i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i="1" dirty="0" err="1" smtClean="0"/>
                        <a:t>amount</a:t>
                      </a:r>
                      <a:r>
                        <a:rPr lang="cs-CZ" i="1" dirty="0" smtClean="0"/>
                        <a:t> </a:t>
                      </a:r>
                      <a:r>
                        <a:rPr lang="cs-CZ" i="1" dirty="0" err="1" smtClean="0"/>
                        <a:t>of</a:t>
                      </a:r>
                      <a:r>
                        <a:rPr lang="cs-CZ" i="1" dirty="0" smtClean="0"/>
                        <a:t> substance (mol)</a:t>
                      </a:r>
                      <a:endParaRPr lang="cs-CZ" i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err="1" smtClean="0"/>
                        <a:t>molecular</a:t>
                      </a:r>
                      <a:r>
                        <a:rPr lang="cs-CZ" i="1" dirty="0" smtClean="0"/>
                        <a:t> </a:t>
                      </a:r>
                      <a:r>
                        <a:rPr lang="cs-CZ" i="1" dirty="0" err="1" smtClean="0"/>
                        <a:t>weight</a:t>
                      </a:r>
                      <a:endParaRPr lang="cs-CZ" i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4940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</a:t>
                      </a:r>
                      <a:endParaRPr lang="cs-CZ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4000</a:t>
                      </a:r>
                      <a:endParaRPr lang="cs-CZ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95406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B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100000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23326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365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17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 smtClean="0"/>
              <a:t>Example</a:t>
            </a:r>
            <a:r>
              <a:rPr lang="cs-CZ" sz="3600" b="1" dirty="0" smtClean="0"/>
              <a:t> 3</a:t>
            </a:r>
            <a:endParaRPr lang="cs-CZ" sz="3600" b="1" dirty="0"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ulk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30285857"/>
                  </p:ext>
                </p:extLst>
              </p:nvPr>
            </p:nvGraphicFramePr>
            <p:xfrm>
              <a:off x="4367808" y="2061773"/>
              <a:ext cx="7579084" cy="421758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579084">
                      <a:extLst>
                        <a:ext uri="{9D8B030D-6E8A-4147-A177-3AD203B41FA5}">
                          <a16:colId xmlns:a16="http://schemas.microsoft.com/office/drawing/2014/main" val="2702197202"/>
                        </a:ext>
                      </a:extLst>
                    </a:gridCol>
                  </a:tblGrid>
                  <a:tr h="771619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cs-CZ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cs-CZ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400" i="1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cs-CZ" sz="14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cs-CZ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cs-CZ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cs-CZ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cs-CZ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cs-CZ" sz="1400" b="0" i="1" baseline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cs-CZ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400" b="0" i="1" baseline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cs-CZ" sz="1400" b="0" i="1" baseline="0" smtClean="0">
                                        <a:latin typeface="Cambria Math" panose="02040503050406030204" pitchFamily="18" charset="0"/>
                                      </a:rPr>
                                      <m:t>5+2</m:t>
                                    </m:r>
                                  </m:den>
                                </m:f>
                                <m:r>
                                  <a:rPr lang="cs-CZ" sz="1400" b="0" i="1" baseline="0" smtClean="0">
                                    <a:latin typeface="Cambria Math" panose="02040503050406030204" pitchFamily="18" charset="0"/>
                                  </a:rPr>
                                  <m:t>40+</m:t>
                                </m:r>
                                <m:f>
                                  <m:fPr>
                                    <m:ctrlPr>
                                      <a:rPr lang="cs-CZ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400" b="0" i="1" baseline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cs-CZ" sz="1400" b="0" i="1" baseline="0" smtClean="0">
                                        <a:latin typeface="Cambria Math" panose="02040503050406030204" pitchFamily="18" charset="0"/>
                                      </a:rPr>
                                      <m:t>5+2</m:t>
                                    </m:r>
                                  </m:den>
                                </m:f>
                                <m:r>
                                  <a:rPr lang="cs-CZ" sz="1400" b="0" i="1" baseline="0" smtClean="0">
                                    <a:latin typeface="Cambria Math" panose="02040503050406030204" pitchFamily="18" charset="0"/>
                                  </a:rPr>
                                  <m:t>1000</m:t>
                                </m:r>
                                <m:r>
                                  <a:rPr lang="cs-CZ" sz="1400" b="0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≅</m:t>
                                </m:r>
                                <m:r>
                                  <a:rPr lang="cs-CZ" sz="1400" b="1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𝟑𝟏</m:t>
                                </m:r>
                                <m:r>
                                  <a:rPr lang="cs-CZ" sz="1400" b="1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cs-CZ" sz="1400" b="1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cs-CZ" sz="1400" b="1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cs-CZ" sz="1400" b="1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𝒌𝒈</m:t>
                                </m:r>
                                <m:r>
                                  <a:rPr lang="cs-CZ" sz="1400" b="1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cs-CZ" sz="1400" b="1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𝒎𝒐𝒍</m:t>
                                </m:r>
                              </m:oMath>
                            </m:oMathPara>
                          </a14:m>
                          <a:endParaRPr lang="cs-CZ" sz="1400" b="1" baseline="-25000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785491"/>
                      </a:ext>
                    </a:extLst>
                  </a:tr>
                  <a:tr h="999027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cs-CZ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cs-CZ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400" i="1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cs-CZ" sz="1400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cs-CZ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cs-CZ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cs-CZ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r>
                                              <a:rPr lang="cs-CZ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cs-CZ" sz="1400" b="0" i="1" baseline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cs-CZ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400" b="0" i="1" baseline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a:rPr lang="cs-CZ" sz="1400" b="0" i="1" baseline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∙40</m:t>
                                    </m:r>
                                  </m:num>
                                  <m:den>
                                    <m:r>
                                      <a:rPr lang="cs-CZ" sz="1400" b="0" i="1" baseline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a:rPr lang="cs-CZ" sz="1400" b="0" i="1" baseline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∙40+</m:t>
                                    </m:r>
                                    <m:r>
                                      <a:rPr lang="cs-CZ" sz="1400" b="0" i="1" baseline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cs-CZ" sz="1400" b="0" i="1" baseline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∙1000</m:t>
                                    </m:r>
                                  </m:den>
                                </m:f>
                                <m:r>
                                  <a:rPr lang="cs-CZ" sz="1400" b="0" i="1" baseline="0" smtClean="0">
                                    <a:latin typeface="Cambria Math" panose="02040503050406030204" pitchFamily="18" charset="0"/>
                                  </a:rPr>
                                  <m:t>40+</m:t>
                                </m:r>
                                <m:f>
                                  <m:fPr>
                                    <m:ctrlPr>
                                      <a:rPr lang="cs-CZ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400" b="0" i="1" baseline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cs-CZ" sz="1400" b="0" i="1" baseline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∙1000</m:t>
                                    </m:r>
                                  </m:num>
                                  <m:den>
                                    <m:r>
                                      <a:rPr lang="cs-CZ" sz="1400" b="0" i="1" baseline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a:rPr lang="cs-CZ" sz="1400" b="0" i="1" baseline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∙40+</m:t>
                                    </m:r>
                                    <m:r>
                                      <a:rPr lang="cs-CZ" sz="1400" b="0" i="1" baseline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cs-CZ" sz="1400" b="0" i="1" baseline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∙1000</m:t>
                                    </m:r>
                                  </m:den>
                                </m:f>
                                <m:r>
                                  <a:rPr lang="cs-CZ" sz="1400" b="0" i="1" baseline="0" smtClean="0">
                                    <a:latin typeface="Cambria Math" panose="02040503050406030204" pitchFamily="18" charset="0"/>
                                  </a:rPr>
                                  <m:t>1000</m:t>
                                </m:r>
                                <m:r>
                                  <a:rPr lang="cs-CZ" sz="1400" b="0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≅</m:t>
                                </m:r>
                                <m:r>
                                  <a:rPr lang="cs-CZ" sz="1400" b="1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𝟗𝟏</m:t>
                                </m:r>
                                <m:r>
                                  <a:rPr lang="cs-CZ" sz="1400" b="1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cs-CZ" sz="1400" b="1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cs-CZ" sz="1400" b="1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cs-CZ" sz="1400" b="1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𝒌𝒈</m:t>
                                </m:r>
                                <m:r>
                                  <a:rPr lang="cs-CZ" sz="1400" b="1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cs-CZ" sz="1400" b="1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𝒎𝒐𝒍</m:t>
                                </m:r>
                              </m:oMath>
                            </m:oMathPara>
                          </a14:m>
                          <a:endParaRPr lang="cs-CZ" sz="1400" b="1" baseline="-25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51205143"/>
                      </a:ext>
                    </a:extLst>
                  </a:tr>
                  <a:tr h="800599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cs-CZ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cs-CZ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400" i="1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cs-CZ" sz="14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cs-CZ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cs-CZ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nary>
                                      <m:naryPr>
                                        <m:chr m:val="∑"/>
                                        <m:subHide m:val="on"/>
                                        <m:supHide m:val="on"/>
                                        <m:ctrlP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/>
                                      <m:sup/>
                                      <m:e>
                                        <m:sSubSup>
                                          <m:sSubSupPr>
                                            <m:ctrlPr>
                                              <a:rPr lang="cs-CZ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cs-CZ" sz="1400" b="0" i="1" baseline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cs-CZ" sz="1400" b="0" i="1" baseline="0" smtClean="0">
                                                    <a:latin typeface="Cambria Math" panose="02040503050406030204" pitchFamily="18" charset="0"/>
                                                  </a:rPr>
                                                  <m:t>𝑤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cs-CZ" sz="1400" b="0" i="1" baseline="0" smtClean="0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cs-CZ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e>
                                          <m:sub>
                                            <m:r>
                                              <a:rPr lang="cs-CZ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  <m:sup>
                                            <m:r>
                                              <a:rPr lang="cs-CZ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e>
                                    </m:nary>
                                  </m:num>
                                  <m:den>
                                    <m:nary>
                                      <m:naryPr>
                                        <m:chr m:val="∑"/>
                                        <m:subHide m:val="on"/>
                                        <m:supHide m:val="on"/>
                                        <m:ctrlP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/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cs-CZ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r>
                                              <a:rPr lang="cs-CZ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nary>
                                    <m:sSub>
                                      <m:sSubPr>
                                        <m:ctrlP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cs-CZ" sz="1400" b="0" i="1" baseline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cs-CZ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>
                                      <m:fPr>
                                        <m:ctrlP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40</m:t>
                                        </m:r>
                                      </m:num>
                                      <m:den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∙40+</m:t>
                                        </m:r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∙1000</m:t>
                                        </m:r>
                                      </m:den>
                                    </m:f>
                                    <m:sSup>
                                      <m:sSupPr>
                                        <m:ctrlP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40</m:t>
                                        </m:r>
                                      </m:e>
                                      <m:sup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cs-CZ" sz="1400" b="0" i="1" baseline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1000</m:t>
                                        </m:r>
                                      </m:num>
                                      <m:den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∙40+</m:t>
                                        </m:r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∙1000</m:t>
                                        </m:r>
                                      </m:den>
                                    </m:f>
                                    <m:sSup>
                                      <m:sSupPr>
                                        <m:ctrlP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1000</m:t>
                                        </m:r>
                                      </m:e>
                                      <m:sup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f>
                                      <m:fPr>
                                        <m:ctrlP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∙40</m:t>
                                        </m:r>
                                      </m:num>
                                      <m:den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∙40+</m:t>
                                        </m:r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∙1000</m:t>
                                        </m:r>
                                      </m:den>
                                    </m:f>
                                    <m:r>
                                      <a:rPr lang="cs-CZ" sz="1400" b="0" i="1" baseline="0" smtClean="0">
                                        <a:latin typeface="Cambria Math" panose="02040503050406030204" pitchFamily="18" charset="0"/>
                                      </a:rPr>
                                      <m:t>40+</m:t>
                                    </m:r>
                                    <m:f>
                                      <m:fPr>
                                        <m:ctrlP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∙1000</m:t>
                                        </m:r>
                                      </m:num>
                                      <m:den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∙40+</m:t>
                                        </m:r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∙1000</m:t>
                                        </m:r>
                                      </m:den>
                                    </m:f>
                                    <m:r>
                                      <a:rPr lang="cs-CZ" sz="1400" b="0" i="1" baseline="0" smtClean="0">
                                        <a:latin typeface="Cambria Math" panose="02040503050406030204" pitchFamily="18" charset="0"/>
                                      </a:rPr>
                                      <m:t>1000</m:t>
                                    </m:r>
                                  </m:den>
                                </m:f>
                                <m:r>
                                  <a:rPr lang="cs-CZ" sz="1400" b="0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≅</m:t>
                                </m:r>
                                <m:r>
                                  <a:rPr lang="cs-CZ" sz="1400" b="1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𝟗𝟗</m:t>
                                </m:r>
                                <m:r>
                                  <a:rPr lang="cs-CZ" sz="1400" b="1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cs-CZ" sz="1400" b="1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lang="cs-CZ" sz="1400" b="1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cs-CZ" sz="1400" b="1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𝒌𝒈</m:t>
                                </m:r>
                                <m:r>
                                  <a:rPr lang="cs-CZ" sz="1400" b="1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cs-CZ" sz="1400" b="1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𝒎𝒐𝒍</m:t>
                                </m:r>
                              </m:oMath>
                            </m:oMathPara>
                          </a14:m>
                          <a:endParaRPr lang="cs-CZ" sz="1400" b="1" baseline="-25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69731155"/>
                      </a:ext>
                    </a:extLst>
                  </a:tr>
                  <a:tr h="802007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cs-CZ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cs-CZ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400" i="1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cs-CZ" sz="14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  <m:r>
                                          <a:rPr lang="cs-CZ" sz="1400" b="0" i="1" smtClean="0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cs-CZ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cs-CZ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nary>
                                      <m:naryPr>
                                        <m:chr m:val="∑"/>
                                        <m:subHide m:val="on"/>
                                        <m:supHide m:val="on"/>
                                        <m:ctrlP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/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cs-CZ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r>
                                              <a:rPr lang="cs-CZ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sSubSup>
                                          <m:sSubSupPr>
                                            <m:ctrlPr>
                                              <a:rPr lang="cs-CZ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cs-CZ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e>
                                          <m:sub>
                                            <m:r>
                                              <a:rPr lang="cs-CZ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  <m:sup>
                                            <m:r>
                                              <a:rPr lang="cs-CZ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bSup>
                                      </m:e>
                                    </m:nary>
                                  </m:num>
                                  <m:den>
                                    <m:nary>
                                      <m:naryPr>
                                        <m:chr m:val="∑"/>
                                        <m:subHide m:val="on"/>
                                        <m:supHide m:val="on"/>
                                        <m:ctrlP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/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cs-CZ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r>
                                              <a:rPr lang="cs-CZ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nary>
                                    <m:sSubSup>
                                      <m:sSubSupPr>
                                        <m:ctrlP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den>
                                </m:f>
                                <m:r>
                                  <a:rPr lang="cs-CZ" sz="1400" b="0" i="1" baseline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cs-CZ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>
                                      <m:fPr>
                                        <m:ctrlP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40</m:t>
                                        </m:r>
                                      </m:num>
                                      <m:den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∙40+</m:t>
                                        </m:r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∙1000</m:t>
                                        </m:r>
                                      </m:den>
                                    </m:f>
                                    <m:sSup>
                                      <m:sSupPr>
                                        <m:ctrlP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40</m:t>
                                        </m:r>
                                      </m:e>
                                      <m:sup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  <m:r>
                                      <a:rPr lang="cs-CZ" sz="1400" b="0" i="1" baseline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1000</m:t>
                                        </m:r>
                                      </m:num>
                                      <m:den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∙40+</m:t>
                                        </m:r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∙1000</m:t>
                                        </m:r>
                                      </m:den>
                                    </m:f>
                                    <m:sSup>
                                      <m:sSupPr>
                                        <m:ctrlP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1000</m:t>
                                        </m:r>
                                      </m:e>
                                      <m:sup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num>
                                  <m:den>
                                    <m:f>
                                      <m:fPr>
                                        <m:ctrlP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40</m:t>
                                        </m:r>
                                      </m:num>
                                      <m:den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∙40+</m:t>
                                        </m:r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∙1000</m:t>
                                        </m:r>
                                      </m:den>
                                    </m:f>
                                    <m:sSup>
                                      <m:sSupPr>
                                        <m:ctrlP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40</m:t>
                                        </m:r>
                                      </m:e>
                                      <m:sup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cs-CZ" sz="1400" b="0" i="1" baseline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1000</m:t>
                                        </m:r>
                                      </m:num>
                                      <m:den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∙40+</m:t>
                                        </m:r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∙1000</m:t>
                                        </m:r>
                                      </m:den>
                                    </m:f>
                                    <m:sSup>
                                      <m:sSupPr>
                                        <m:ctrlP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1000</m:t>
                                        </m:r>
                                      </m:e>
                                      <m:sup>
                                        <m:r>
                                          <a:rPr lang="cs-CZ" sz="1400" b="0" i="1" baseline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cs-CZ" sz="1400" b="0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≅</m:t>
                                </m:r>
                                <m:r>
                                  <a:rPr lang="cs-CZ" sz="1400" b="1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𝟏𝟎𝟎𝟎</m:t>
                                </m:r>
                                <m:r>
                                  <a:rPr lang="cs-CZ" sz="1400" b="1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cs-CZ" sz="1400" b="1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𝒌𝒈</m:t>
                                </m:r>
                                <m:r>
                                  <a:rPr lang="cs-CZ" sz="1400" b="1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cs-CZ" sz="1400" b="1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𝒎𝒐𝒍</m:t>
                                </m:r>
                              </m:oMath>
                            </m:oMathPara>
                          </a14:m>
                          <a:endParaRPr lang="cs-CZ" sz="1400" b="1" baseline="-25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95297868"/>
                      </a:ext>
                    </a:extLst>
                  </a:tr>
                  <a:tr h="802288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cs-CZ" sz="14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r>
                                  <a:rPr lang="cs-CZ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cs-CZ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acc>
                                      <m:accPr>
                                        <m:chr m:val="̅"/>
                                        <m:ctrlPr>
                                          <a:rPr lang="cs-CZ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cs-CZ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1400" i="1"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e>
                                          <m:sub>
                                            <m:r>
                                              <a:rPr lang="cs-CZ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</m:num>
                                  <m:den>
                                    <m:acc>
                                      <m:accPr>
                                        <m:chr m:val="̅"/>
                                        <m:ctrlPr>
                                          <a:rPr lang="cs-CZ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cs-CZ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1400" i="1"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e>
                                          <m:sub>
                                            <m:r>
                                              <a:rPr lang="cs-CZ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</m:den>
                                </m:f>
                                <m:r>
                                  <a:rPr lang="cs-CZ" sz="1400" b="0" i="1" baseline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cs-CZ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400" b="0" i="1" baseline="0" smtClean="0">
                                        <a:latin typeface="Cambria Math" panose="02040503050406030204" pitchFamily="18" charset="0"/>
                                      </a:rPr>
                                      <m:t>913</m:t>
                                    </m:r>
                                  </m:num>
                                  <m:den>
                                    <m:r>
                                      <a:rPr lang="cs-CZ" sz="140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cs-CZ" sz="1400" b="0" i="1" smtClean="0"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den>
                                </m:f>
                                <m:r>
                                  <a:rPr lang="cs-CZ" sz="1400" b="0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≅</m:t>
                                </m:r>
                                <m:r>
                                  <a:rPr lang="cs-CZ" sz="1400" b="1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cs-CZ" sz="1400" b="1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cs-CZ" sz="1400" b="1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𝟗</m:t>
                                </m:r>
                              </m:oMath>
                            </m:oMathPara>
                          </a14:m>
                          <a:endParaRPr lang="cs-CZ" sz="1400" b="1" baseline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392507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ulk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30285857"/>
                  </p:ext>
                </p:extLst>
              </p:nvPr>
            </p:nvGraphicFramePr>
            <p:xfrm>
              <a:off x="4367808" y="2061773"/>
              <a:ext cx="7579084" cy="421758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579084">
                      <a:extLst>
                        <a:ext uri="{9D8B030D-6E8A-4147-A177-3AD203B41FA5}">
                          <a16:colId xmlns:a16="http://schemas.microsoft.com/office/drawing/2014/main" val="2702197202"/>
                        </a:ext>
                      </a:extLst>
                    </a:gridCol>
                  </a:tblGrid>
                  <a:tr h="771619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t="-81102" b="-4456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85491"/>
                      </a:ext>
                    </a:extLst>
                  </a:tr>
                  <a:tr h="999027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140244" b="-2451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1205143"/>
                      </a:ext>
                    </a:extLst>
                  </a:tr>
                  <a:tr h="822325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291852" b="-19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69731155"/>
                      </a:ext>
                    </a:extLst>
                  </a:tr>
                  <a:tr h="822325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391852" b="-9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95297868"/>
                      </a:ext>
                    </a:extLst>
                  </a:tr>
                  <a:tr h="802288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50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9250706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580557"/>
              </p:ext>
            </p:extLst>
          </p:nvPr>
        </p:nvGraphicFramePr>
        <p:xfrm>
          <a:off x="479376" y="3603002"/>
          <a:ext cx="3744417" cy="1656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8139">
                  <a:extLst>
                    <a:ext uri="{9D8B030D-6E8A-4147-A177-3AD203B41FA5}">
                      <a16:colId xmlns:a16="http://schemas.microsoft.com/office/drawing/2014/main" val="795371962"/>
                    </a:ext>
                  </a:extLst>
                </a:gridCol>
                <a:gridCol w="1248139">
                  <a:extLst>
                    <a:ext uri="{9D8B030D-6E8A-4147-A177-3AD203B41FA5}">
                      <a16:colId xmlns:a16="http://schemas.microsoft.com/office/drawing/2014/main" val="2288040410"/>
                    </a:ext>
                  </a:extLst>
                </a:gridCol>
                <a:gridCol w="1248139">
                  <a:extLst>
                    <a:ext uri="{9D8B030D-6E8A-4147-A177-3AD203B41FA5}">
                      <a16:colId xmlns:a16="http://schemas.microsoft.com/office/drawing/2014/main" val="17919633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i="1" dirty="0" smtClean="0"/>
                        <a:t>polymer homolog</a:t>
                      </a:r>
                      <a:endParaRPr lang="cs-CZ" i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i="1" dirty="0" err="1" smtClean="0"/>
                        <a:t>amount</a:t>
                      </a:r>
                      <a:r>
                        <a:rPr lang="cs-CZ" i="1" dirty="0" smtClean="0"/>
                        <a:t> </a:t>
                      </a:r>
                      <a:r>
                        <a:rPr lang="cs-CZ" i="1" dirty="0" err="1" smtClean="0"/>
                        <a:t>of</a:t>
                      </a:r>
                      <a:r>
                        <a:rPr lang="cs-CZ" i="1" dirty="0" smtClean="0"/>
                        <a:t> substance (mol)</a:t>
                      </a:r>
                      <a:endParaRPr lang="cs-CZ" i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err="1" smtClean="0"/>
                        <a:t>molecular</a:t>
                      </a:r>
                      <a:r>
                        <a:rPr lang="cs-CZ" i="1" dirty="0" smtClean="0"/>
                        <a:t> </a:t>
                      </a:r>
                      <a:r>
                        <a:rPr lang="cs-CZ" i="1" dirty="0" err="1" smtClean="0"/>
                        <a:t>weight</a:t>
                      </a:r>
                      <a:r>
                        <a:rPr lang="cs-CZ" i="1" dirty="0" smtClean="0"/>
                        <a:t> (</a:t>
                      </a:r>
                      <a:r>
                        <a:rPr lang="cs-CZ" i="1" dirty="0" err="1" smtClean="0"/>
                        <a:t>kDa</a:t>
                      </a:r>
                      <a:r>
                        <a:rPr lang="cs-CZ" i="1" dirty="0" smtClean="0"/>
                        <a:t>)</a:t>
                      </a:r>
                      <a:endParaRPr lang="cs-CZ" i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4940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</a:t>
                      </a:r>
                      <a:endParaRPr lang="cs-CZ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95406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B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100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23326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376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18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 smtClean="0"/>
              <a:t>Example</a:t>
            </a:r>
            <a:r>
              <a:rPr lang="cs-CZ" sz="3600" b="1" dirty="0" smtClean="0"/>
              <a:t> 4</a:t>
            </a:r>
            <a:endParaRPr lang="cs-CZ" sz="3600" b="1" dirty="0"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ulk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27574532"/>
                  </p:ext>
                </p:extLst>
              </p:nvPr>
            </p:nvGraphicFramePr>
            <p:xfrm>
              <a:off x="5303912" y="2061773"/>
              <a:ext cx="6642980" cy="41755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642980">
                      <a:extLst>
                        <a:ext uri="{9D8B030D-6E8A-4147-A177-3AD203B41FA5}">
                          <a16:colId xmlns:a16="http://schemas.microsoft.com/office/drawing/2014/main" val="2702197202"/>
                        </a:ext>
                      </a:extLst>
                    </a:gridCol>
                  </a:tblGrid>
                  <a:tr h="771619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cs-CZ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cs-CZ" sz="1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cs-CZ" sz="1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cs-CZ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cs-CZ" sz="14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cs-CZ" sz="1400" b="0" i="1" baseline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cs-CZ" sz="1400" b="0" i="1" baseline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1400" b="0" i="1" baseline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cs-CZ" sz="1400" b="0" i="1" baseline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cs-CZ" sz="1400" b="0" i="1" baseline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cs-CZ" sz="1400" b="0" i="1" baseline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cs-CZ" sz="1400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≅</m:t>
                                </m:r>
                                <m:r>
                                  <a:rPr lang="cs-CZ" sz="1400" b="1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𝟐𝟎</m:t>
                                </m:r>
                                <m:r>
                                  <a:rPr lang="cs-CZ" sz="1400" b="1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cs-CZ" sz="1400" b="1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cs-CZ" sz="1400" b="1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cs-CZ" sz="1400" b="1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𝒌𝒈</m:t>
                                </m:r>
                                <m:r>
                                  <a:rPr lang="cs-CZ" sz="1400" b="1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cs-CZ" sz="1400" b="1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𝒎𝒐𝒍</m:t>
                                </m:r>
                              </m:oMath>
                            </m:oMathPara>
                          </a14:m>
                          <a:endParaRPr lang="cs-CZ" sz="1400" b="1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785491"/>
                      </a:ext>
                    </a:extLst>
                  </a:tr>
                  <a:tr h="999027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cs-CZ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cs-CZ" sz="1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cs-CZ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cs-CZ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cs-CZ" sz="14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cs-CZ" sz="1400" b="0" i="1" baseline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cs-CZ" sz="1400" b="0" i="1" baseline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1400" b="0" i="1" baseline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r>
                                              <a:rPr lang="cs-CZ" sz="1400" b="0" i="1" baseline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cs-CZ" sz="1400" b="0" i="1" baseline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cs-CZ" sz="1400" b="0" i="1" baseline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cs-CZ" sz="1400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≅</m:t>
                                </m:r>
                                <m:r>
                                  <a:rPr lang="cs-CZ" sz="1400" b="1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𝟏𝟎𝟑</m:t>
                                </m:r>
                                <m:r>
                                  <a:rPr lang="cs-CZ" sz="1400" b="1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cs-CZ" sz="1400" b="1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cs-CZ" sz="1400" b="1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cs-CZ" sz="1400" b="1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𝒌𝒈</m:t>
                                </m:r>
                                <m:r>
                                  <a:rPr lang="cs-CZ" sz="1400" b="1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cs-CZ" sz="1400" b="1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𝒎𝒐𝒍</m:t>
                                </m:r>
                              </m:oMath>
                            </m:oMathPara>
                          </a14:m>
                          <a:endParaRPr lang="cs-CZ" sz="1400" b="1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51205143"/>
                      </a:ext>
                    </a:extLst>
                  </a:tr>
                  <a:tr h="800599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cs-CZ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cs-CZ" sz="1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cs-CZ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cs-CZ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cs-CZ" sz="14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nary>
                                      <m:naryPr>
                                        <m:chr m:val="∑"/>
                                        <m:subHide m:val="on"/>
                                        <m:supHide m:val="on"/>
                                        <m:ctrlPr>
                                          <a:rPr lang="cs-CZ" sz="1400" b="0" i="1" baseline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/>
                                      <m:sup/>
                                      <m:e>
                                        <m:sSubSup>
                                          <m:sSubSupPr>
                                            <m:ctrlPr>
                                              <a:rPr lang="cs-CZ" sz="1400" b="0" i="1" baseline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cs-CZ" sz="1400" b="0" i="1" baseline="0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cs-CZ" sz="1400" b="0" i="1" baseline="0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𝑤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cs-CZ" sz="1400" b="0" i="1" baseline="0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cs-CZ" sz="1400" b="0" i="1" baseline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e>
                                          <m:sub>
                                            <m:r>
                                              <a:rPr lang="cs-CZ" sz="1400" b="0" i="1" baseline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  <m:sup>
                                            <m:r>
                                              <a:rPr lang="cs-CZ" sz="1400" b="0" i="1" baseline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e>
                                    </m:nary>
                                  </m:num>
                                  <m:den>
                                    <m:nary>
                                      <m:naryPr>
                                        <m:chr m:val="∑"/>
                                        <m:subHide m:val="on"/>
                                        <m:supHide m:val="on"/>
                                        <m:ctrlPr>
                                          <a:rPr lang="cs-CZ" sz="1400" b="0" i="1" baseline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/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cs-CZ" sz="1400" b="0" i="1" baseline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1400" b="0" i="1" baseline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r>
                                              <a:rPr lang="cs-CZ" sz="1400" b="0" i="1" baseline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nary>
                                    <m:sSub>
                                      <m:sSubPr>
                                        <m:ctrlPr>
                                          <a:rPr lang="cs-CZ" sz="1400" b="0" i="1" baseline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400" b="0" i="1" baseline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cs-CZ" sz="1400" b="0" i="1" baseline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cs-CZ" sz="1400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≅</m:t>
                                </m:r>
                                <m:r>
                                  <a:rPr lang="cs-CZ" sz="1400" b="1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𝟏𝟏𝟗</m:t>
                                </m:r>
                                <m:r>
                                  <a:rPr lang="cs-CZ" sz="1400" b="1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cs-CZ" sz="1400" b="1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cs-CZ" sz="1400" b="1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cs-CZ" sz="1400" b="1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𝒌𝒈</m:t>
                                </m:r>
                                <m:r>
                                  <a:rPr lang="cs-CZ" sz="1400" b="1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cs-CZ" sz="1400" b="1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𝒎𝒐𝒍</m:t>
                                </m:r>
                              </m:oMath>
                            </m:oMathPara>
                          </a14:m>
                          <a:endParaRPr lang="cs-CZ" sz="1400" b="1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69731155"/>
                      </a:ext>
                    </a:extLst>
                  </a:tr>
                  <a:tr h="802007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cs-CZ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cs-CZ" sz="1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cs-CZ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  <m:r>
                                          <a:rPr lang="cs-CZ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cs-CZ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cs-CZ" sz="14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nary>
                                      <m:naryPr>
                                        <m:chr m:val="∑"/>
                                        <m:subHide m:val="on"/>
                                        <m:supHide m:val="on"/>
                                        <m:ctrlPr>
                                          <a:rPr lang="cs-CZ" sz="1400" b="0" i="1" baseline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/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cs-CZ" sz="1400" b="0" i="1" baseline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1400" b="0" i="1" baseline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r>
                                              <a:rPr lang="cs-CZ" sz="1400" b="0" i="1" baseline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sSubSup>
                                          <m:sSubSupPr>
                                            <m:ctrlPr>
                                              <a:rPr lang="cs-CZ" sz="1400" b="0" i="1" baseline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cs-CZ" sz="1400" b="0" i="1" baseline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e>
                                          <m:sub>
                                            <m:r>
                                              <a:rPr lang="cs-CZ" sz="1400" b="0" i="1" baseline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  <m:sup>
                                            <m:r>
                                              <a:rPr lang="cs-CZ" sz="1400" b="0" i="1" baseline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bSup>
                                      </m:e>
                                    </m:nary>
                                  </m:num>
                                  <m:den>
                                    <m:nary>
                                      <m:naryPr>
                                        <m:chr m:val="∑"/>
                                        <m:subHide m:val="on"/>
                                        <m:supHide m:val="on"/>
                                        <m:ctrlPr>
                                          <a:rPr lang="cs-CZ" sz="1400" b="0" i="1" baseline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/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cs-CZ" sz="1400" b="0" i="1" baseline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1400" b="0" i="1" baseline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r>
                                              <a:rPr lang="cs-CZ" sz="1400" b="0" i="1" baseline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nary>
                                    <m:sSubSup>
                                      <m:sSubSupPr>
                                        <m:ctrlPr>
                                          <a:rPr lang="cs-CZ" sz="1400" b="0" i="1" baseline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cs-CZ" sz="1400" b="0" i="1" baseline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cs-CZ" sz="1400" b="0" i="1" baseline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cs-CZ" sz="1400" b="0" i="1" baseline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den>
                                </m:f>
                                <m:r>
                                  <a:rPr lang="cs-CZ" sz="1400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≅</m:t>
                                </m:r>
                                <m:r>
                                  <a:rPr lang="cs-CZ" sz="1400" b="1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𝟏𝟐𝟎</m:t>
                                </m:r>
                                <m:r>
                                  <a:rPr lang="cs-CZ" sz="1400" b="1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cs-CZ" sz="1400" b="1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𝒌𝒈</m:t>
                                </m:r>
                                <m:r>
                                  <a:rPr lang="cs-CZ" sz="1400" b="1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cs-CZ" sz="1400" b="1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𝒎𝒐𝒍</m:t>
                                </m:r>
                              </m:oMath>
                            </m:oMathPara>
                          </a14:m>
                          <a:endParaRPr lang="cs-CZ" sz="1400" b="1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95297868"/>
                      </a:ext>
                    </a:extLst>
                  </a:tr>
                  <a:tr h="802288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cs-CZ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r>
                                  <a:rPr lang="cs-CZ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cs-CZ" sz="14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acc>
                                      <m:accPr>
                                        <m:chr m:val="̅"/>
                                        <m:ctrlPr>
                                          <a:rPr lang="cs-CZ" sz="14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cs-CZ" sz="1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1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e>
                                          <m:sub>
                                            <m:r>
                                              <a:rPr lang="cs-CZ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</m:num>
                                  <m:den>
                                    <m:acc>
                                      <m:accPr>
                                        <m:chr m:val="̅"/>
                                        <m:ctrlPr>
                                          <a:rPr lang="cs-CZ" sz="14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cs-CZ" sz="1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1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e>
                                          <m:sub>
                                            <m:r>
                                              <a:rPr lang="cs-CZ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</m:den>
                                </m:f>
                                <m:r>
                                  <a:rPr lang="cs-CZ" sz="1400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≅</m:t>
                                </m:r>
                                <m:r>
                                  <a:rPr lang="cs-CZ" sz="1400" b="1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cs-CZ" sz="1400" b="1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cs-CZ" sz="1400" b="1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cs-CZ" sz="1400" b="1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392507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ulk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27574532"/>
                  </p:ext>
                </p:extLst>
              </p:nvPr>
            </p:nvGraphicFramePr>
            <p:xfrm>
              <a:off x="5303912" y="2061773"/>
              <a:ext cx="6642980" cy="41755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642980">
                      <a:extLst>
                        <a:ext uri="{9D8B030D-6E8A-4147-A177-3AD203B41FA5}">
                          <a16:colId xmlns:a16="http://schemas.microsoft.com/office/drawing/2014/main" val="2702197202"/>
                        </a:ext>
                      </a:extLst>
                    </a:gridCol>
                  </a:tblGrid>
                  <a:tr h="771619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t="-81102" b="-4401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85491"/>
                      </a:ext>
                    </a:extLst>
                  </a:tr>
                  <a:tr h="999027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140244" b="-2408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1205143"/>
                      </a:ext>
                    </a:extLst>
                  </a:tr>
                  <a:tr h="800599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300763" b="-2015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69731155"/>
                      </a:ext>
                    </a:extLst>
                  </a:tr>
                  <a:tr h="802007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397727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95297868"/>
                      </a:ext>
                    </a:extLst>
                  </a:tr>
                  <a:tr h="802288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497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9250706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574148"/>
              </p:ext>
            </p:extLst>
          </p:nvPr>
        </p:nvGraphicFramePr>
        <p:xfrm>
          <a:off x="479376" y="3603002"/>
          <a:ext cx="3744417" cy="1656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8139">
                  <a:extLst>
                    <a:ext uri="{9D8B030D-6E8A-4147-A177-3AD203B41FA5}">
                      <a16:colId xmlns:a16="http://schemas.microsoft.com/office/drawing/2014/main" val="795371962"/>
                    </a:ext>
                  </a:extLst>
                </a:gridCol>
                <a:gridCol w="1248139">
                  <a:extLst>
                    <a:ext uri="{9D8B030D-6E8A-4147-A177-3AD203B41FA5}">
                      <a16:colId xmlns:a16="http://schemas.microsoft.com/office/drawing/2014/main" val="2288040410"/>
                    </a:ext>
                  </a:extLst>
                </a:gridCol>
                <a:gridCol w="1248139">
                  <a:extLst>
                    <a:ext uri="{9D8B030D-6E8A-4147-A177-3AD203B41FA5}">
                      <a16:colId xmlns:a16="http://schemas.microsoft.com/office/drawing/2014/main" val="17919633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i="1" dirty="0" smtClean="0"/>
                        <a:t>polymer homolog</a:t>
                      </a:r>
                      <a:endParaRPr lang="cs-CZ" i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i="1" dirty="0" err="1" smtClean="0"/>
                        <a:t>amount</a:t>
                      </a:r>
                      <a:r>
                        <a:rPr lang="cs-CZ" i="1" dirty="0" smtClean="0"/>
                        <a:t> </a:t>
                      </a:r>
                      <a:r>
                        <a:rPr lang="cs-CZ" i="1" dirty="0" err="1" smtClean="0"/>
                        <a:t>of</a:t>
                      </a:r>
                      <a:r>
                        <a:rPr lang="cs-CZ" i="1" dirty="0" smtClean="0"/>
                        <a:t> substance (mol)</a:t>
                      </a:r>
                      <a:endParaRPr lang="cs-CZ" i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err="1" smtClean="0"/>
                        <a:t>molecular</a:t>
                      </a:r>
                      <a:r>
                        <a:rPr lang="cs-CZ" i="1" dirty="0" smtClean="0"/>
                        <a:t> </a:t>
                      </a:r>
                      <a:r>
                        <a:rPr lang="cs-CZ" i="1" dirty="0" err="1" smtClean="0"/>
                        <a:t>weight</a:t>
                      </a:r>
                      <a:r>
                        <a:rPr lang="cs-CZ" i="1" dirty="0" smtClean="0"/>
                        <a:t> (</a:t>
                      </a:r>
                      <a:r>
                        <a:rPr lang="cs-CZ" i="1" dirty="0" err="1" smtClean="0"/>
                        <a:t>kDa</a:t>
                      </a:r>
                      <a:r>
                        <a:rPr lang="cs-CZ" i="1" dirty="0" smtClean="0"/>
                        <a:t>)</a:t>
                      </a:r>
                      <a:endParaRPr lang="cs-CZ" i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4940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</a:t>
                      </a:r>
                      <a:endParaRPr lang="cs-CZ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95406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B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120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23326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384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19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/>
              <a:t>Example</a:t>
            </a:r>
            <a:r>
              <a:rPr lang="cs-CZ" sz="3600" b="1" dirty="0"/>
              <a:t> </a:t>
            </a:r>
            <a:r>
              <a:rPr lang="cs-CZ" sz="3600" b="1" dirty="0" smtClean="0"/>
              <a:t>5</a:t>
            </a:r>
            <a:endParaRPr lang="cs-CZ" sz="3600" b="1" dirty="0"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ulk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0529534"/>
                  </p:ext>
                </p:extLst>
              </p:nvPr>
            </p:nvGraphicFramePr>
            <p:xfrm>
              <a:off x="5303912" y="2061773"/>
              <a:ext cx="6642980" cy="41755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642980">
                      <a:extLst>
                        <a:ext uri="{9D8B030D-6E8A-4147-A177-3AD203B41FA5}">
                          <a16:colId xmlns:a16="http://schemas.microsoft.com/office/drawing/2014/main" val="2702197202"/>
                        </a:ext>
                      </a:extLst>
                    </a:gridCol>
                  </a:tblGrid>
                  <a:tr h="771619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cs-CZ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cs-CZ" sz="1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cs-CZ" sz="1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cs-CZ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cs-CZ" sz="14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cs-CZ" sz="1400" b="0" i="1" baseline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cs-CZ" sz="1400" b="0" i="1" baseline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1400" b="0" i="1" baseline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cs-CZ" sz="1400" b="0" i="1" baseline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cs-CZ" sz="1400" b="0" i="1" baseline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cs-CZ" sz="1400" b="0" i="1" baseline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cs-CZ" sz="1400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≅</m:t>
                                </m:r>
                                <m:r>
                                  <a:rPr lang="cs-CZ" sz="1400" b="1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𝟖</m:t>
                                </m:r>
                                <m:r>
                                  <a:rPr lang="cs-CZ" sz="1400" b="1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cs-CZ" sz="1400" b="1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𝒌𝒈</m:t>
                                </m:r>
                                <m:r>
                                  <a:rPr lang="cs-CZ" sz="1400" b="1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cs-CZ" sz="1400" b="1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𝒎𝒐𝒍</m:t>
                                </m:r>
                              </m:oMath>
                            </m:oMathPara>
                          </a14:m>
                          <a:endParaRPr lang="cs-CZ" sz="1400" b="1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785491"/>
                      </a:ext>
                    </a:extLst>
                  </a:tr>
                  <a:tr h="999027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cs-CZ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cs-CZ" sz="1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cs-CZ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cs-CZ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cs-CZ" sz="14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cs-CZ" sz="1400" b="0" i="1" baseline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cs-CZ" sz="1400" b="0" i="1" baseline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1400" b="0" i="1" baseline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r>
                                              <a:rPr lang="cs-CZ" sz="1400" b="0" i="1" baseline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cs-CZ" sz="1400" b="0" i="1" baseline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cs-CZ" sz="1400" b="0" i="1" baseline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cs-CZ" sz="1400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≅</m:t>
                                </m:r>
                                <m:r>
                                  <a:rPr lang="cs-CZ" sz="1400" b="1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𝟓𝟎𝟐</m:t>
                                </m:r>
                                <m:r>
                                  <a:rPr lang="cs-CZ" sz="1400" b="1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cs-CZ" sz="1400" b="1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𝒌𝒈</m:t>
                                </m:r>
                                <m:r>
                                  <a:rPr lang="cs-CZ" sz="1400" b="1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cs-CZ" sz="1400" b="1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𝒎𝒐𝒍</m:t>
                                </m:r>
                              </m:oMath>
                            </m:oMathPara>
                          </a14:m>
                          <a:endParaRPr lang="cs-CZ" sz="1400" b="1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51205143"/>
                      </a:ext>
                    </a:extLst>
                  </a:tr>
                  <a:tr h="800599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cs-CZ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cs-CZ" sz="1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cs-CZ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cs-CZ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cs-CZ" sz="14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nary>
                                      <m:naryPr>
                                        <m:chr m:val="∑"/>
                                        <m:subHide m:val="on"/>
                                        <m:supHide m:val="on"/>
                                        <m:ctrlPr>
                                          <a:rPr lang="cs-CZ" sz="1400" b="0" i="1" baseline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/>
                                      <m:sup/>
                                      <m:e>
                                        <m:sSubSup>
                                          <m:sSubSupPr>
                                            <m:ctrlPr>
                                              <a:rPr lang="cs-CZ" sz="1400" b="0" i="1" baseline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cs-CZ" sz="1400" b="0" i="1" baseline="0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cs-CZ" sz="1400" b="0" i="1" baseline="0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𝑤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cs-CZ" sz="1400" b="0" i="1" baseline="0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cs-CZ" sz="1400" b="0" i="1" baseline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e>
                                          <m:sub>
                                            <m:r>
                                              <a:rPr lang="cs-CZ" sz="1400" b="0" i="1" baseline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  <m:sup>
                                            <m:r>
                                              <a:rPr lang="cs-CZ" sz="1400" b="0" i="1" baseline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e>
                                    </m:nary>
                                  </m:num>
                                  <m:den>
                                    <m:nary>
                                      <m:naryPr>
                                        <m:chr m:val="∑"/>
                                        <m:subHide m:val="on"/>
                                        <m:supHide m:val="on"/>
                                        <m:ctrlPr>
                                          <a:rPr lang="cs-CZ" sz="1400" b="0" i="1" baseline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/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cs-CZ" sz="1400" b="0" i="1" baseline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1400" b="0" i="1" baseline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r>
                                              <a:rPr lang="cs-CZ" sz="1400" b="0" i="1" baseline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nary>
                                    <m:sSub>
                                      <m:sSubPr>
                                        <m:ctrlPr>
                                          <a:rPr lang="cs-CZ" sz="1400" b="0" i="1" baseline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400" b="0" i="1" baseline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cs-CZ" sz="1400" b="0" i="1" baseline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cs-CZ" sz="1400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≅</m:t>
                                </m:r>
                                <m:r>
                                  <a:rPr lang="cs-CZ" sz="1400" b="1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𝟗𝟗𝟔</m:t>
                                </m:r>
                                <m:r>
                                  <a:rPr lang="cs-CZ" sz="1400" b="1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cs-CZ" sz="1400" b="1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𝒌𝒈</m:t>
                                </m:r>
                                <m:r>
                                  <a:rPr lang="cs-CZ" sz="1400" b="1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cs-CZ" sz="1400" b="1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𝒎𝒐𝒍</m:t>
                                </m:r>
                              </m:oMath>
                            </m:oMathPara>
                          </a14:m>
                          <a:endParaRPr lang="cs-CZ" sz="1400" b="1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69731155"/>
                      </a:ext>
                    </a:extLst>
                  </a:tr>
                  <a:tr h="802007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cs-CZ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cs-CZ" sz="1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cs-CZ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  <m:r>
                                          <a:rPr lang="cs-CZ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cs-CZ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cs-CZ" sz="14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nary>
                                      <m:naryPr>
                                        <m:chr m:val="∑"/>
                                        <m:subHide m:val="on"/>
                                        <m:supHide m:val="on"/>
                                        <m:ctrlPr>
                                          <a:rPr lang="cs-CZ" sz="1400" b="0" i="1" baseline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/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cs-CZ" sz="1400" b="0" i="1" baseline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1400" b="0" i="1" baseline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r>
                                              <a:rPr lang="cs-CZ" sz="1400" b="0" i="1" baseline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sSubSup>
                                          <m:sSubSupPr>
                                            <m:ctrlPr>
                                              <a:rPr lang="cs-CZ" sz="1400" b="0" i="1" baseline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cs-CZ" sz="1400" b="0" i="1" baseline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e>
                                          <m:sub>
                                            <m:r>
                                              <a:rPr lang="cs-CZ" sz="1400" b="0" i="1" baseline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  <m:sup>
                                            <m:r>
                                              <a:rPr lang="cs-CZ" sz="1400" b="0" i="1" baseline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bSup>
                                      </m:e>
                                    </m:nary>
                                  </m:num>
                                  <m:den>
                                    <m:nary>
                                      <m:naryPr>
                                        <m:chr m:val="∑"/>
                                        <m:subHide m:val="on"/>
                                        <m:supHide m:val="on"/>
                                        <m:ctrlPr>
                                          <a:rPr lang="cs-CZ" sz="1400" b="0" i="1" baseline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/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cs-CZ" sz="1400" b="0" i="1" baseline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1400" b="0" i="1" baseline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r>
                                              <a:rPr lang="cs-CZ" sz="1400" b="0" i="1" baseline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nary>
                                    <m:sSubSup>
                                      <m:sSubSupPr>
                                        <m:ctrlPr>
                                          <a:rPr lang="cs-CZ" sz="1400" b="0" i="1" baseline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cs-CZ" sz="1400" b="0" i="1" baseline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cs-CZ" sz="1400" b="0" i="1" baseline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cs-CZ" sz="1400" b="0" i="1" baseline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den>
                                </m:f>
                                <m:r>
                                  <a:rPr lang="cs-CZ" sz="1400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≅</m:t>
                                </m:r>
                                <m:r>
                                  <a:rPr lang="cs-CZ" sz="1400" b="1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𝟏𝟎𝟎𝟎</m:t>
                                </m:r>
                                <m:r>
                                  <a:rPr lang="cs-CZ" sz="1400" b="1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cs-CZ" sz="1400" b="1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𝒌𝒈</m:t>
                                </m:r>
                                <m:r>
                                  <a:rPr lang="cs-CZ" sz="1400" b="1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cs-CZ" sz="1400" b="1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𝒎𝒐𝒍</m:t>
                                </m:r>
                              </m:oMath>
                            </m:oMathPara>
                          </a14:m>
                          <a:endParaRPr lang="cs-CZ" sz="1400" b="1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95297868"/>
                      </a:ext>
                    </a:extLst>
                  </a:tr>
                  <a:tr h="802288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cs-CZ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r>
                                  <a:rPr lang="cs-CZ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cs-CZ" sz="14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acc>
                                      <m:accPr>
                                        <m:chr m:val="̅"/>
                                        <m:ctrlPr>
                                          <a:rPr lang="cs-CZ" sz="14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cs-CZ" sz="1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1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e>
                                          <m:sub>
                                            <m:r>
                                              <a:rPr lang="cs-CZ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</m:num>
                                  <m:den>
                                    <m:acc>
                                      <m:accPr>
                                        <m:chr m:val="̅"/>
                                        <m:ctrlPr>
                                          <a:rPr lang="cs-CZ" sz="14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cs-CZ" sz="1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1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e>
                                          <m:sub>
                                            <m:r>
                                              <a:rPr lang="cs-CZ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</m:den>
                                </m:f>
                                <m:r>
                                  <a:rPr lang="cs-CZ" sz="1400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≅</m:t>
                                </m:r>
                                <m:r>
                                  <a:rPr lang="cs-CZ" sz="1400" b="1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𝟔𝟑</m:t>
                                </m:r>
                              </m:oMath>
                            </m:oMathPara>
                          </a14:m>
                          <a:endParaRPr lang="cs-CZ" sz="1400" b="1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392507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ulk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0529534"/>
                  </p:ext>
                </p:extLst>
              </p:nvPr>
            </p:nvGraphicFramePr>
            <p:xfrm>
              <a:off x="5303912" y="2061773"/>
              <a:ext cx="6642980" cy="41755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642980">
                      <a:extLst>
                        <a:ext uri="{9D8B030D-6E8A-4147-A177-3AD203B41FA5}">
                          <a16:colId xmlns:a16="http://schemas.microsoft.com/office/drawing/2014/main" val="2702197202"/>
                        </a:ext>
                      </a:extLst>
                    </a:gridCol>
                  </a:tblGrid>
                  <a:tr h="771619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t="-81102" b="-4401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85491"/>
                      </a:ext>
                    </a:extLst>
                  </a:tr>
                  <a:tr h="999027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140244" b="-2408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1205143"/>
                      </a:ext>
                    </a:extLst>
                  </a:tr>
                  <a:tr h="800599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300763" b="-2015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69731155"/>
                      </a:ext>
                    </a:extLst>
                  </a:tr>
                  <a:tr h="802007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397727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95297868"/>
                      </a:ext>
                    </a:extLst>
                  </a:tr>
                  <a:tr h="802288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497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9250706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135038"/>
              </p:ext>
            </p:extLst>
          </p:nvPr>
        </p:nvGraphicFramePr>
        <p:xfrm>
          <a:off x="479376" y="3603002"/>
          <a:ext cx="3744417" cy="1656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8139">
                  <a:extLst>
                    <a:ext uri="{9D8B030D-6E8A-4147-A177-3AD203B41FA5}">
                      <a16:colId xmlns:a16="http://schemas.microsoft.com/office/drawing/2014/main" val="795371962"/>
                    </a:ext>
                  </a:extLst>
                </a:gridCol>
                <a:gridCol w="1248139">
                  <a:extLst>
                    <a:ext uri="{9D8B030D-6E8A-4147-A177-3AD203B41FA5}">
                      <a16:colId xmlns:a16="http://schemas.microsoft.com/office/drawing/2014/main" val="2288040410"/>
                    </a:ext>
                  </a:extLst>
                </a:gridCol>
                <a:gridCol w="1248139">
                  <a:extLst>
                    <a:ext uri="{9D8B030D-6E8A-4147-A177-3AD203B41FA5}">
                      <a16:colId xmlns:a16="http://schemas.microsoft.com/office/drawing/2014/main" val="17919633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i="1" dirty="0" smtClean="0"/>
                        <a:t>polymer homolog</a:t>
                      </a:r>
                      <a:endParaRPr lang="cs-CZ" i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i="1" dirty="0" err="1" smtClean="0"/>
                        <a:t>amount</a:t>
                      </a:r>
                      <a:r>
                        <a:rPr lang="cs-CZ" i="1" dirty="0" smtClean="0"/>
                        <a:t> </a:t>
                      </a:r>
                      <a:r>
                        <a:rPr lang="cs-CZ" i="1" dirty="0" err="1" smtClean="0"/>
                        <a:t>of</a:t>
                      </a:r>
                      <a:r>
                        <a:rPr lang="cs-CZ" i="1" dirty="0" smtClean="0"/>
                        <a:t> substance (mol)</a:t>
                      </a:r>
                      <a:endParaRPr lang="cs-CZ" i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err="1" smtClean="0"/>
                        <a:t>molecular</a:t>
                      </a:r>
                      <a:r>
                        <a:rPr lang="cs-CZ" i="1" dirty="0" smtClean="0"/>
                        <a:t> </a:t>
                      </a:r>
                      <a:r>
                        <a:rPr lang="cs-CZ" i="1" dirty="0" err="1" smtClean="0"/>
                        <a:t>weight</a:t>
                      </a:r>
                      <a:r>
                        <a:rPr lang="cs-CZ" i="1" dirty="0" smtClean="0"/>
                        <a:t> (</a:t>
                      </a:r>
                      <a:r>
                        <a:rPr lang="cs-CZ" i="1" dirty="0" err="1" smtClean="0"/>
                        <a:t>kDa</a:t>
                      </a:r>
                      <a:r>
                        <a:rPr lang="cs-CZ" i="1" dirty="0" smtClean="0"/>
                        <a:t>)</a:t>
                      </a:r>
                      <a:endParaRPr lang="cs-CZ" i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4940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</a:t>
                      </a:r>
                      <a:endParaRPr lang="cs-CZ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250</a:t>
                      </a:r>
                      <a:endParaRPr lang="cs-CZ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95406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B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1000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23326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24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667000" y="1844824"/>
            <a:ext cx="6858000" cy="2808312"/>
          </a:xfrm>
        </p:spPr>
        <p:txBody>
          <a:bodyPr>
            <a:noAutofit/>
          </a:bodyPr>
          <a:lstStyle/>
          <a:p>
            <a:r>
              <a:rPr lang="cs-CZ" sz="9600" b="1" dirty="0" err="1">
                <a:ln>
                  <a:solidFill>
                    <a:schemeClr val="bg1"/>
                  </a:solidFill>
                </a:ln>
              </a:rPr>
              <a:t>Molar</a:t>
            </a:r>
            <a:r>
              <a:rPr lang="cs-CZ" sz="9600" b="1" dirty="0">
                <a:ln>
                  <a:solidFill>
                    <a:schemeClr val="bg1"/>
                  </a:solidFill>
                </a:ln>
              </a:rPr>
              <a:t> </a:t>
            </a:r>
            <a:r>
              <a:rPr lang="cs-CZ" sz="9600" b="1" dirty="0" err="1">
                <a:ln>
                  <a:solidFill>
                    <a:schemeClr val="bg1"/>
                  </a:solidFill>
                </a:ln>
              </a:rPr>
              <a:t>mass</a:t>
            </a:r>
            <a:r>
              <a:rPr lang="cs-CZ" sz="9600" b="1" dirty="0">
                <a:ln>
                  <a:solidFill>
                    <a:schemeClr val="bg1"/>
                  </a:solidFill>
                </a:ln>
              </a:rPr>
              <a:t> </a:t>
            </a:r>
            <a:r>
              <a:rPr lang="cs-CZ" sz="9600" b="1" dirty="0" err="1">
                <a:ln>
                  <a:solidFill>
                    <a:schemeClr val="bg1"/>
                  </a:solidFill>
                </a:ln>
              </a:rPr>
              <a:t>distribution</a:t>
            </a:r>
            <a:endParaRPr lang="cs-CZ" sz="9600" b="1" dirty="0">
              <a:ln>
                <a:solidFill>
                  <a:schemeClr val="bg1"/>
                </a:solidFill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4774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20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/>
              <a:t>Example</a:t>
            </a:r>
            <a:r>
              <a:rPr lang="cs-CZ" sz="3600" b="1" dirty="0"/>
              <a:t> </a:t>
            </a:r>
            <a:r>
              <a:rPr lang="cs-CZ" sz="3600" b="1" dirty="0" smtClean="0"/>
              <a:t>6</a:t>
            </a:r>
            <a:endParaRPr lang="cs-CZ" sz="3600" b="1" dirty="0"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ulk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65588618"/>
                  </p:ext>
                </p:extLst>
              </p:nvPr>
            </p:nvGraphicFramePr>
            <p:xfrm>
              <a:off x="5303912" y="2061773"/>
              <a:ext cx="6642980" cy="41755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642980">
                      <a:extLst>
                        <a:ext uri="{9D8B030D-6E8A-4147-A177-3AD203B41FA5}">
                          <a16:colId xmlns:a16="http://schemas.microsoft.com/office/drawing/2014/main" val="2702197202"/>
                        </a:ext>
                      </a:extLst>
                    </a:gridCol>
                  </a:tblGrid>
                  <a:tr h="771619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cs-CZ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cs-CZ" sz="1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cs-CZ" sz="1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cs-CZ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cs-CZ" sz="14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cs-CZ" sz="1400" b="0" i="1" baseline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cs-CZ" sz="1400" b="0" i="1" baseline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1400" b="0" i="1" baseline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cs-CZ" sz="1400" b="0" i="1" baseline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cs-CZ" sz="1400" b="0" i="1" baseline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cs-CZ" sz="1400" b="0" i="1" baseline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cs-CZ" sz="1400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≅</m:t>
                                </m:r>
                                <m:r>
                                  <a:rPr lang="cs-CZ" sz="1400" b="1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𝟏𝟓</m:t>
                                </m:r>
                                <m:r>
                                  <a:rPr lang="cs-CZ" sz="1400" b="1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cs-CZ" sz="1400" b="1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cs-CZ" sz="1400" b="1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cs-CZ" sz="1400" b="1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𝒌𝒈</m:t>
                                </m:r>
                              </m:oMath>
                            </m:oMathPara>
                          </a14:m>
                          <a:endParaRPr lang="cs-CZ" sz="1400" b="1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785491"/>
                      </a:ext>
                    </a:extLst>
                  </a:tr>
                  <a:tr h="999027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cs-CZ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cs-CZ" sz="1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cs-CZ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cs-CZ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cs-CZ" sz="14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cs-CZ" sz="1400" b="0" i="1" baseline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cs-CZ" sz="1400" b="0" i="1" baseline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1400" b="0" i="1" baseline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r>
                                              <a:rPr lang="cs-CZ" sz="1400" b="0" i="1" baseline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cs-CZ" sz="1400" b="0" i="1" baseline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cs-CZ" sz="1400" b="0" i="1" baseline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cs-CZ" sz="1400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≅</m:t>
                                </m:r>
                                <m:r>
                                  <a:rPr lang="cs-CZ" sz="1400" b="1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𝟒𝟔</m:t>
                                </m:r>
                                <m:r>
                                  <a:rPr lang="cs-CZ" sz="1400" b="1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cs-CZ" sz="1400" b="1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𝟗</m:t>
                                </m:r>
                                <m:r>
                                  <a:rPr lang="cs-CZ" sz="1400" b="1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cs-CZ" sz="1400" b="1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𝒌𝒈</m:t>
                                </m:r>
                              </m:oMath>
                            </m:oMathPara>
                          </a14:m>
                          <a:endParaRPr lang="cs-CZ" sz="1400" b="1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51205143"/>
                      </a:ext>
                    </a:extLst>
                  </a:tr>
                  <a:tr h="800599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cs-CZ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cs-CZ" sz="1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cs-CZ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cs-CZ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cs-CZ" sz="14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nary>
                                      <m:naryPr>
                                        <m:chr m:val="∑"/>
                                        <m:subHide m:val="on"/>
                                        <m:supHide m:val="on"/>
                                        <m:ctrlPr>
                                          <a:rPr lang="cs-CZ" sz="1400" b="0" i="1" baseline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/>
                                      <m:sup/>
                                      <m:e>
                                        <m:sSubSup>
                                          <m:sSubSupPr>
                                            <m:ctrlPr>
                                              <a:rPr lang="cs-CZ" sz="1400" b="0" i="1" baseline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cs-CZ" sz="1400" b="0" i="1" baseline="0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cs-CZ" sz="1400" b="0" i="1" baseline="0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𝑤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cs-CZ" sz="1400" b="0" i="1" baseline="0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cs-CZ" sz="1400" b="0" i="1" baseline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e>
                                          <m:sub>
                                            <m:r>
                                              <a:rPr lang="cs-CZ" sz="1400" b="0" i="1" baseline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  <m:sup>
                                            <m:r>
                                              <a:rPr lang="cs-CZ" sz="1400" b="0" i="1" baseline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e>
                                    </m:nary>
                                  </m:num>
                                  <m:den>
                                    <m:nary>
                                      <m:naryPr>
                                        <m:chr m:val="∑"/>
                                        <m:subHide m:val="on"/>
                                        <m:supHide m:val="on"/>
                                        <m:ctrlPr>
                                          <a:rPr lang="cs-CZ" sz="1400" b="0" i="1" baseline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/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cs-CZ" sz="1400" b="0" i="1" baseline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1400" b="0" i="1" baseline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r>
                                              <a:rPr lang="cs-CZ" sz="1400" b="0" i="1" baseline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nary>
                                    <m:sSub>
                                      <m:sSubPr>
                                        <m:ctrlPr>
                                          <a:rPr lang="cs-CZ" sz="1400" b="0" i="1" baseline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400" b="0" i="1" baseline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cs-CZ" sz="1400" b="0" i="1" baseline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cs-CZ" sz="1400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≅</m:t>
                                </m:r>
                                <m:r>
                                  <a:rPr lang="cs-CZ" sz="1400" b="1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𝟖𝟑</m:t>
                                </m:r>
                                <m:r>
                                  <a:rPr lang="cs-CZ" sz="1400" b="1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cs-CZ" sz="1400" b="1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cs-CZ" sz="1400" b="1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cs-CZ" sz="1400" b="1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𝒌𝒈</m:t>
                                </m:r>
                              </m:oMath>
                            </m:oMathPara>
                          </a14:m>
                          <a:endParaRPr lang="cs-CZ" sz="1400" b="1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69731155"/>
                      </a:ext>
                    </a:extLst>
                  </a:tr>
                  <a:tr h="802007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cs-CZ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cs-CZ" sz="1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cs-CZ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  <m:r>
                                          <a:rPr lang="cs-CZ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cs-CZ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cs-CZ" sz="14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nary>
                                      <m:naryPr>
                                        <m:chr m:val="∑"/>
                                        <m:subHide m:val="on"/>
                                        <m:supHide m:val="on"/>
                                        <m:ctrlPr>
                                          <a:rPr lang="cs-CZ" sz="1400" b="0" i="1" baseline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/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cs-CZ" sz="1400" b="0" i="1" baseline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1400" b="0" i="1" baseline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r>
                                              <a:rPr lang="cs-CZ" sz="1400" b="0" i="1" baseline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sSubSup>
                                          <m:sSubSupPr>
                                            <m:ctrlPr>
                                              <a:rPr lang="cs-CZ" sz="1400" b="0" i="1" baseline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cs-CZ" sz="1400" b="0" i="1" baseline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e>
                                          <m:sub>
                                            <m:r>
                                              <a:rPr lang="cs-CZ" sz="1400" b="0" i="1" baseline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  <m:sup>
                                            <m:r>
                                              <a:rPr lang="cs-CZ" sz="1400" b="0" i="1" baseline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bSup>
                                      </m:e>
                                    </m:nary>
                                  </m:num>
                                  <m:den>
                                    <m:nary>
                                      <m:naryPr>
                                        <m:chr m:val="∑"/>
                                        <m:subHide m:val="on"/>
                                        <m:supHide m:val="on"/>
                                        <m:ctrlPr>
                                          <a:rPr lang="cs-CZ" sz="1400" b="0" i="1" baseline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/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cs-CZ" sz="1400" b="0" i="1" baseline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1400" b="0" i="1" baseline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r>
                                              <a:rPr lang="cs-CZ" sz="1400" b="0" i="1" baseline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nary>
                                    <m:sSubSup>
                                      <m:sSubSupPr>
                                        <m:ctrlPr>
                                          <a:rPr lang="cs-CZ" sz="1400" b="0" i="1" baseline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cs-CZ" sz="1400" b="0" i="1" baseline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cs-CZ" sz="1400" b="0" i="1" baseline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cs-CZ" sz="1400" b="0" i="1" baseline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den>
                                </m:f>
                                <m:r>
                                  <a:rPr lang="cs-CZ" sz="1400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≅</m:t>
                                </m:r>
                                <m:r>
                                  <a:rPr lang="cs-CZ" sz="1400" b="1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𝟏𝟎𝟎</m:t>
                                </m:r>
                                <m:r>
                                  <a:rPr lang="cs-CZ" sz="1400" b="1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cs-CZ" sz="1400" b="1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𝟖</m:t>
                                </m:r>
                                <m:r>
                                  <a:rPr lang="cs-CZ" sz="1400" b="1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cs-CZ" sz="1400" b="1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𝒌𝒈</m:t>
                                </m:r>
                              </m:oMath>
                            </m:oMathPara>
                          </a14:m>
                          <a:endParaRPr lang="cs-CZ" sz="1400" b="1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95297868"/>
                      </a:ext>
                    </a:extLst>
                  </a:tr>
                  <a:tr h="802288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cs-CZ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r>
                                  <a:rPr lang="cs-CZ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cs-CZ" sz="14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acc>
                                      <m:accPr>
                                        <m:chr m:val="̅"/>
                                        <m:ctrlPr>
                                          <a:rPr lang="cs-CZ" sz="14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cs-CZ" sz="1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1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e>
                                          <m:sub>
                                            <m:r>
                                              <a:rPr lang="cs-CZ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</m:num>
                                  <m:den>
                                    <m:acc>
                                      <m:accPr>
                                        <m:chr m:val="̅"/>
                                        <m:ctrlPr>
                                          <a:rPr lang="cs-CZ" sz="14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cs-CZ" sz="1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1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e>
                                          <m:sub>
                                            <m:r>
                                              <a:rPr lang="cs-CZ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</m:den>
                                </m:f>
                                <m:r>
                                  <a:rPr lang="cs-CZ" sz="1400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≅</m:t>
                                </m:r>
                                <m:r>
                                  <a:rPr lang="cs-CZ" sz="1400" b="1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cs-CZ" sz="1400" b="1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cs-CZ" sz="1400" b="1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cs-CZ" sz="1400" b="1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392507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ulk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65588618"/>
                  </p:ext>
                </p:extLst>
              </p:nvPr>
            </p:nvGraphicFramePr>
            <p:xfrm>
              <a:off x="5303912" y="2061773"/>
              <a:ext cx="6642980" cy="41755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642980">
                      <a:extLst>
                        <a:ext uri="{9D8B030D-6E8A-4147-A177-3AD203B41FA5}">
                          <a16:colId xmlns:a16="http://schemas.microsoft.com/office/drawing/2014/main" val="2702197202"/>
                        </a:ext>
                      </a:extLst>
                    </a:gridCol>
                  </a:tblGrid>
                  <a:tr h="771619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t="-81102" b="-4401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85491"/>
                      </a:ext>
                    </a:extLst>
                  </a:tr>
                  <a:tr h="999027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140244" b="-2408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1205143"/>
                      </a:ext>
                    </a:extLst>
                  </a:tr>
                  <a:tr h="800599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300763" b="-2015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69731155"/>
                      </a:ext>
                    </a:extLst>
                  </a:tr>
                  <a:tr h="802007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397727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95297868"/>
                      </a:ext>
                    </a:extLst>
                  </a:tr>
                  <a:tr h="802288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497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9250706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544307"/>
              </p:ext>
            </p:extLst>
          </p:nvPr>
        </p:nvGraphicFramePr>
        <p:xfrm>
          <a:off x="479376" y="3603002"/>
          <a:ext cx="3744417" cy="2768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8139">
                  <a:extLst>
                    <a:ext uri="{9D8B030D-6E8A-4147-A177-3AD203B41FA5}">
                      <a16:colId xmlns:a16="http://schemas.microsoft.com/office/drawing/2014/main" val="795371962"/>
                    </a:ext>
                  </a:extLst>
                </a:gridCol>
                <a:gridCol w="1248139">
                  <a:extLst>
                    <a:ext uri="{9D8B030D-6E8A-4147-A177-3AD203B41FA5}">
                      <a16:colId xmlns:a16="http://schemas.microsoft.com/office/drawing/2014/main" val="2288040410"/>
                    </a:ext>
                  </a:extLst>
                </a:gridCol>
                <a:gridCol w="1248139">
                  <a:extLst>
                    <a:ext uri="{9D8B030D-6E8A-4147-A177-3AD203B41FA5}">
                      <a16:colId xmlns:a16="http://schemas.microsoft.com/office/drawing/2014/main" val="17919633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i="1" dirty="0" smtClean="0"/>
                        <a:t>polymer homolog</a:t>
                      </a:r>
                      <a:endParaRPr lang="cs-CZ" i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i="1" dirty="0" err="1" smtClean="0"/>
                        <a:t>amount</a:t>
                      </a:r>
                      <a:r>
                        <a:rPr lang="cs-CZ" i="1" dirty="0" smtClean="0"/>
                        <a:t> </a:t>
                      </a:r>
                      <a:r>
                        <a:rPr lang="cs-CZ" i="1" dirty="0" err="1" smtClean="0"/>
                        <a:t>of</a:t>
                      </a:r>
                      <a:r>
                        <a:rPr lang="cs-CZ" i="1" dirty="0" smtClean="0"/>
                        <a:t> substance (mol)</a:t>
                      </a:r>
                      <a:endParaRPr lang="cs-CZ" i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err="1" smtClean="0"/>
                        <a:t>molecular</a:t>
                      </a:r>
                      <a:r>
                        <a:rPr lang="cs-CZ" i="1" dirty="0" smtClean="0"/>
                        <a:t> </a:t>
                      </a:r>
                      <a:r>
                        <a:rPr lang="cs-CZ" i="1" dirty="0" err="1" smtClean="0"/>
                        <a:t>weight</a:t>
                      </a:r>
                      <a:r>
                        <a:rPr lang="cs-CZ" i="1" dirty="0" smtClean="0"/>
                        <a:t> (</a:t>
                      </a:r>
                      <a:r>
                        <a:rPr lang="cs-CZ" i="1" dirty="0" err="1" smtClean="0"/>
                        <a:t>kDa</a:t>
                      </a:r>
                      <a:r>
                        <a:rPr lang="cs-CZ" i="1" dirty="0" smtClean="0"/>
                        <a:t>)</a:t>
                      </a:r>
                      <a:endParaRPr lang="cs-CZ" i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4940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</a:t>
                      </a:r>
                      <a:endParaRPr lang="cs-CZ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171</a:t>
                      </a:r>
                      <a:endParaRPr lang="cs-CZ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95406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B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71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12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2332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37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24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9092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23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46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5098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112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2837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616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21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a typeface="+mn-ea"/>
                <a:cs typeface="+mn-cs"/>
              </a:rPr>
              <a:t>Fractionation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of</a:t>
            </a:r>
            <a:r>
              <a:rPr lang="cs-CZ" sz="3600" b="1" dirty="0">
                <a:ea typeface="+mn-ea"/>
                <a:cs typeface="+mn-cs"/>
              </a:rPr>
              <a:t> polymer </a:t>
            </a:r>
            <a:r>
              <a:rPr lang="cs-CZ" sz="3600" b="1" dirty="0" err="1">
                <a:ea typeface="+mn-ea"/>
                <a:cs typeface="+mn-cs"/>
              </a:rPr>
              <a:t>homologues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4938830" cy="446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isolation of polymer homologues from a mixture</a:t>
            </a:r>
          </a:p>
          <a:p>
            <a:pPr lvl="1"/>
            <a:r>
              <a:rPr lang="en-US" dirty="0"/>
              <a:t>individual polymer homologs can almost never be isolated</a:t>
            </a:r>
          </a:p>
          <a:p>
            <a:pPr lvl="2"/>
            <a:r>
              <a:rPr lang="en-US" dirty="0"/>
              <a:t>remember the definitions of a polymer (removing a few units won't affect their properties - So how could I isolate them if I can't find any property in which they differ physically or chemically?)</a:t>
            </a:r>
          </a:p>
          <a:p>
            <a:pPr lvl="1"/>
            <a:r>
              <a:rPr lang="en-US" dirty="0"/>
              <a:t>rather, polymer molecules with a very narrow distribution (e.g. </a:t>
            </a:r>
            <a:r>
              <a:rPr lang="cs-CZ" smtClean="0"/>
              <a:t>Đ</a:t>
            </a:r>
            <a:r>
              <a:rPr lang="en-US" smtClean="0"/>
              <a:t> </a:t>
            </a:r>
            <a:r>
              <a:rPr lang="en-US" dirty="0"/>
              <a:t>= 1.1) are obtained</a:t>
            </a:r>
            <a:endParaRPr lang="cs-CZ" dirty="0"/>
          </a:p>
        </p:txBody>
      </p:sp>
      <p:pic>
        <p:nvPicPr>
          <p:cNvPr id="16386" name="Picture 2" descr="Fractionation of Polymers by Molar Mass | Analytical Services - Polymer Char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35960" y="2564904"/>
            <a:ext cx="6316132" cy="322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62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22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a typeface="+mn-ea"/>
                <a:cs typeface="+mn-cs"/>
              </a:rPr>
              <a:t>Fractionation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methods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6739030" cy="4464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precipitation</a:t>
            </a:r>
          </a:p>
          <a:p>
            <a:pPr lvl="1"/>
            <a:r>
              <a:rPr lang="en-US" dirty="0"/>
              <a:t>the longer the chain, the more easily it is precipitated by the addition of the wrong solvent</a:t>
            </a:r>
          </a:p>
          <a:p>
            <a:pPr lvl="1"/>
            <a:r>
              <a:rPr lang="en-US" dirty="0"/>
              <a:t>I dilute the initially perfect polymer solution with a non-solvent and gradually remove the precipitated polymer</a:t>
            </a:r>
          </a:p>
          <a:p>
            <a:r>
              <a:rPr lang="en-US" dirty="0"/>
              <a:t>dissolution</a:t>
            </a:r>
          </a:p>
          <a:p>
            <a:pPr lvl="1"/>
            <a:r>
              <a:rPr lang="en-US" dirty="0"/>
              <a:t>the opposite of the precipitating technique</a:t>
            </a:r>
          </a:p>
          <a:p>
            <a:r>
              <a:rPr lang="en-US" dirty="0"/>
              <a:t>gel </a:t>
            </a:r>
            <a:r>
              <a:rPr lang="en-US"/>
              <a:t>permeation </a:t>
            </a:r>
            <a:r>
              <a:rPr lang="en-US" smtClean="0"/>
              <a:t>chromatography</a:t>
            </a:r>
            <a:r>
              <a:rPr lang="cs-CZ" smtClean="0"/>
              <a:t> (GPC)</a:t>
            </a:r>
            <a:endParaRPr lang="en-US" dirty="0"/>
          </a:p>
          <a:p>
            <a:pPr lvl="1"/>
            <a:r>
              <a:rPr lang="en-US" dirty="0"/>
              <a:t>the polymer solution flows through a column (tube) in which there is a gel with defined pores and the whole thing is carried by a suitable liquid (the so-called mobile phase in which the polymer is soluble)</a:t>
            </a:r>
          </a:p>
          <a:p>
            <a:pPr lvl="1"/>
            <a:r>
              <a:rPr lang="en-US" dirty="0"/>
              <a:t>small macromolecules flow into the pores during this and stay behind the large ones that do not fit into the pores</a:t>
            </a:r>
          </a:p>
          <a:p>
            <a:pPr lvl="1"/>
            <a:r>
              <a:rPr lang="en-US" dirty="0"/>
              <a:t>the smaller the molecule, the slower it flows</a:t>
            </a:r>
          </a:p>
          <a:p>
            <a:pPr lvl="1"/>
            <a:r>
              <a:rPr lang="en-US" dirty="0"/>
              <a:t>at the end of the column, I gradually remove the polymer solution with a narrower distribution</a:t>
            </a:r>
            <a:endParaRPr lang="cs-CZ" dirty="0"/>
          </a:p>
        </p:txBody>
      </p:sp>
      <p:pic>
        <p:nvPicPr>
          <p:cNvPr id="17410" name="Picture 2" descr="CHROMATOGRAPHY MAIN TYP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6043" y="2492896"/>
            <a:ext cx="4845957" cy="352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71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23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a typeface="+mn-ea"/>
                <a:cs typeface="+mn-cs"/>
              </a:rPr>
              <a:t>Determination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of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molar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mass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6901290" cy="4464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can be divided by</a:t>
            </a:r>
          </a:p>
          <a:p>
            <a:pPr lvl="1"/>
            <a:r>
              <a:rPr lang="en-US" dirty="0"/>
              <a:t>output values</a:t>
            </a:r>
          </a:p>
          <a:p>
            <a:pPr lvl="1"/>
            <a:r>
              <a:rPr lang="en-US" dirty="0"/>
              <a:t>absolute</a:t>
            </a:r>
          </a:p>
          <a:p>
            <a:pPr lvl="2"/>
            <a:r>
              <a:rPr lang="en-US" dirty="0"/>
              <a:t>by measuring I get the molar mass value</a:t>
            </a:r>
          </a:p>
          <a:p>
            <a:pPr lvl="1"/>
            <a:r>
              <a:rPr lang="en-US" dirty="0"/>
              <a:t>relative</a:t>
            </a:r>
          </a:p>
          <a:p>
            <a:pPr lvl="2"/>
            <a:r>
              <a:rPr lang="en-US" dirty="0"/>
              <a:t>I need a standard to determine the exact value</a:t>
            </a:r>
          </a:p>
          <a:p>
            <a:r>
              <a:rPr lang="en-US" dirty="0"/>
              <a:t>output (which average value </a:t>
            </a:r>
            <a:r>
              <a:rPr lang="cs-CZ" dirty="0" err="1" smtClean="0"/>
              <a:t>you</a:t>
            </a:r>
            <a:r>
              <a:rPr lang="en-US" dirty="0" smtClean="0"/>
              <a:t> </a:t>
            </a:r>
            <a:r>
              <a:rPr lang="en-US" dirty="0"/>
              <a:t>get)</a:t>
            </a:r>
          </a:p>
          <a:p>
            <a:pPr lvl="1"/>
            <a:r>
              <a:rPr lang="en-US" dirty="0" err="1"/>
              <a:t>M</a:t>
            </a:r>
            <a:r>
              <a:rPr lang="en-US" baseline="-25000" dirty="0" err="1"/>
              <a:t>n</a:t>
            </a:r>
            <a:endParaRPr lang="en-US" baseline="-25000" dirty="0"/>
          </a:p>
          <a:p>
            <a:pPr lvl="2"/>
            <a:r>
              <a:rPr lang="en-US" dirty="0"/>
              <a:t>end group method</a:t>
            </a:r>
          </a:p>
          <a:p>
            <a:pPr lvl="2"/>
            <a:r>
              <a:rPr lang="en-US" dirty="0" err="1"/>
              <a:t>osmometry</a:t>
            </a:r>
            <a:endParaRPr lang="en-US" dirty="0"/>
          </a:p>
          <a:p>
            <a:pPr lvl="2"/>
            <a:r>
              <a:rPr lang="en-US" dirty="0" err="1"/>
              <a:t>ebuloscopy</a:t>
            </a:r>
            <a:endParaRPr lang="en-US" dirty="0"/>
          </a:p>
          <a:p>
            <a:pPr lvl="2"/>
            <a:r>
              <a:rPr lang="en-US" dirty="0"/>
              <a:t>cryoscopy</a:t>
            </a:r>
          </a:p>
          <a:p>
            <a:pPr lvl="2"/>
            <a:r>
              <a:rPr lang="en-US" dirty="0"/>
              <a:t>mass spectroscopy</a:t>
            </a:r>
          </a:p>
          <a:p>
            <a:pPr lvl="1"/>
            <a:r>
              <a:rPr lang="en-US" dirty="0" err="1"/>
              <a:t>M</a:t>
            </a:r>
            <a:r>
              <a:rPr lang="en-US" baseline="-25000" dirty="0" err="1"/>
              <a:t>v</a:t>
            </a:r>
            <a:endParaRPr lang="en-US" baseline="-25000" dirty="0"/>
          </a:p>
          <a:p>
            <a:pPr lvl="2"/>
            <a:r>
              <a:rPr lang="cs-CZ" dirty="0" err="1" smtClean="0"/>
              <a:t>rheometry</a:t>
            </a:r>
            <a:endParaRPr lang="en-US" dirty="0"/>
          </a:p>
          <a:p>
            <a:pPr lvl="1"/>
            <a:r>
              <a:rPr lang="en-US" dirty="0" err="1"/>
              <a:t>M</a:t>
            </a:r>
            <a:r>
              <a:rPr lang="en-US" baseline="-25000" dirty="0" err="1"/>
              <a:t>s</a:t>
            </a:r>
            <a:endParaRPr lang="en-US" baseline="-25000" dirty="0"/>
          </a:p>
          <a:p>
            <a:pPr lvl="2"/>
            <a:r>
              <a:rPr lang="en-US" dirty="0"/>
              <a:t>light scattering</a:t>
            </a:r>
          </a:p>
          <a:p>
            <a:pPr lvl="2"/>
            <a:r>
              <a:rPr lang="en-US" dirty="0"/>
              <a:t>sedimentation</a:t>
            </a:r>
          </a:p>
          <a:p>
            <a:r>
              <a:rPr lang="en-US" dirty="0"/>
              <a:t>practically always only for soluble polymers</a:t>
            </a:r>
            <a:endParaRPr lang="cs-CZ" dirty="0"/>
          </a:p>
        </p:txBody>
      </p:sp>
      <p:pic>
        <p:nvPicPr>
          <p:cNvPr id="1026" name="Picture 2" descr="4.1: Molecular Weight of Polymers - Chemistry LibreTex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736" y="3068960"/>
            <a:ext cx="5999156" cy="239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24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a typeface="+mn-ea"/>
                <a:cs typeface="+mn-cs"/>
              </a:rPr>
              <a:t>Methods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measuring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M</a:t>
            </a:r>
            <a:r>
              <a:rPr lang="cs-CZ" sz="3600" b="1" baseline="-25000" dirty="0" err="1">
                <a:ea typeface="+mn-ea"/>
                <a:cs typeface="+mn-cs"/>
              </a:rPr>
              <a:t>n</a:t>
            </a:r>
            <a:endParaRPr lang="cs-CZ" sz="3600" b="1" baseline="-25000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6595014" cy="4464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end group method</a:t>
            </a:r>
          </a:p>
          <a:p>
            <a:pPr lvl="1"/>
            <a:r>
              <a:rPr lang="en-US" dirty="0"/>
              <a:t>absolute method of determination</a:t>
            </a:r>
          </a:p>
          <a:p>
            <a:pPr lvl="1"/>
            <a:r>
              <a:rPr lang="en-US" dirty="0"/>
              <a:t>each (unbranched) macromolecule has two ends (often reactive) → if I find the number of end groups, I get the exact number of macromolecules</a:t>
            </a:r>
          </a:p>
          <a:p>
            <a:pPr lvl="1"/>
            <a:r>
              <a:rPr lang="en-US" dirty="0"/>
              <a:t>I can, for example, use a dye (preferably green, because I like it the most), which binds only to the ends, and then </a:t>
            </a:r>
            <a:r>
              <a:rPr lang="en-US" dirty="0" err="1"/>
              <a:t>spectrophotometrically</a:t>
            </a:r>
            <a:r>
              <a:rPr lang="en-US" dirty="0"/>
              <a:t> determine how much of it binds</a:t>
            </a:r>
          </a:p>
          <a:p>
            <a:r>
              <a:rPr lang="en-US" dirty="0" err="1"/>
              <a:t>osmometry</a:t>
            </a:r>
            <a:endParaRPr lang="en-US" dirty="0"/>
          </a:p>
          <a:p>
            <a:pPr lvl="1"/>
            <a:r>
              <a:rPr lang="en-US" dirty="0"/>
              <a:t>membrane or in the vapor phase</a:t>
            </a:r>
          </a:p>
          <a:p>
            <a:pPr lvl="1"/>
            <a:r>
              <a:rPr lang="en-US" dirty="0"/>
              <a:t>osmotic pressure depends on the size of macromolecules</a:t>
            </a:r>
          </a:p>
          <a:p>
            <a:pPr lvl="1"/>
            <a:r>
              <a:rPr lang="en-US" dirty="0"/>
              <a:t>we let the solvent penetrate into the polymer solution through the semi-permeable membrane and after equalizing the osmotic and hydrostatic pressures we determine the molar mass</a:t>
            </a:r>
            <a:endParaRPr lang="cs-CZ" dirty="0"/>
          </a:p>
        </p:txBody>
      </p:sp>
      <p:pic>
        <p:nvPicPr>
          <p:cNvPr id="2050" name="Picture 2" descr="Membrane Osmometry | Diagram of a membrane osmometer. Format… | Flick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924" y="2260750"/>
            <a:ext cx="4016953" cy="368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46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25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/>
              <a:t>Methods</a:t>
            </a:r>
            <a:r>
              <a:rPr lang="cs-CZ" sz="3600" b="1" dirty="0"/>
              <a:t> </a:t>
            </a:r>
            <a:r>
              <a:rPr lang="cs-CZ" sz="3600" b="1" dirty="0" err="1"/>
              <a:t>measuring</a:t>
            </a:r>
            <a:r>
              <a:rPr lang="cs-CZ" sz="3600" b="1" dirty="0"/>
              <a:t> </a:t>
            </a:r>
            <a:r>
              <a:rPr lang="cs-CZ" sz="3600" b="1" dirty="0" err="1"/>
              <a:t>M</a:t>
            </a:r>
            <a:r>
              <a:rPr lang="cs-CZ" sz="3600" b="1" baseline="-25000" dirty="0" err="1"/>
              <a:t>n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4464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 err="1"/>
              <a:t>ebuloscopy</a:t>
            </a:r>
            <a:endParaRPr lang="en-US" dirty="0"/>
          </a:p>
          <a:p>
            <a:pPr lvl="1"/>
            <a:r>
              <a:rPr lang="en-US" dirty="0"/>
              <a:t>a small addition of a nonvolatile solute to a solvent will lower its boiling point</a:t>
            </a:r>
          </a:p>
          <a:p>
            <a:pPr lvl="1"/>
            <a:r>
              <a:rPr lang="en-US" dirty="0"/>
              <a:t>this change in boiling point is proportional to the change in molar concentration</a:t>
            </a:r>
          </a:p>
          <a:p>
            <a:r>
              <a:rPr lang="en-US" dirty="0"/>
              <a:t>cryoscopy</a:t>
            </a:r>
          </a:p>
          <a:p>
            <a:pPr lvl="1"/>
            <a:r>
              <a:rPr lang="en-US" dirty="0"/>
              <a:t>a small addition of a non-volatile solute to a solvent will lower its melting point</a:t>
            </a:r>
          </a:p>
          <a:p>
            <a:pPr lvl="1"/>
            <a:r>
              <a:rPr lang="en-US" dirty="0"/>
              <a:t>this change in melting point is proportional to the change in molar concentration</a:t>
            </a:r>
          </a:p>
          <a:p>
            <a:endParaRPr lang="en-US" dirty="0"/>
          </a:p>
          <a:p>
            <a:r>
              <a:rPr lang="en-US" dirty="0"/>
              <a:t>mass spectrometry</a:t>
            </a:r>
          </a:p>
          <a:p>
            <a:pPr lvl="1"/>
            <a:r>
              <a:rPr lang="en-US" dirty="0"/>
              <a:t>absolute method</a:t>
            </a:r>
          </a:p>
          <a:p>
            <a:pPr marL="717550" lvl="1" indent="-260350">
              <a:buFont typeface="+mj-lt"/>
              <a:buAutoNum type="arabicPeriod"/>
            </a:pPr>
            <a:r>
              <a:rPr lang="en-US" dirty="0"/>
              <a:t>chop a macromolecule into pieces (by ionization)</a:t>
            </a:r>
          </a:p>
          <a:p>
            <a:pPr marL="717550" lvl="1" indent="-260350">
              <a:buFont typeface="+mj-lt"/>
              <a:buAutoNum type="arabicPeriod"/>
            </a:pPr>
            <a:r>
              <a:rPr lang="en-US" dirty="0"/>
              <a:t>I filter ions (e.g. through a quadrupole) according to the ratio of their charge and mass (z/m)</a:t>
            </a:r>
          </a:p>
          <a:p>
            <a:pPr marL="717550" lvl="1" indent="-260350">
              <a:buFont typeface="+mj-lt"/>
              <a:buAutoNum type="arabicPeriod"/>
            </a:pPr>
            <a:r>
              <a:rPr lang="en-US" dirty="0"/>
              <a:t>I will measure the frequency of ions with a given z/m ratio</a:t>
            </a:r>
          </a:p>
          <a:p>
            <a:pPr marL="717550" lvl="1" indent="-260350">
              <a:buFont typeface="+mj-lt"/>
              <a:buAutoNum type="arabicPeriod"/>
            </a:pPr>
            <a:r>
              <a:rPr lang="en-US" dirty="0"/>
              <a:t>I will find out the spectrum and from it the molar mass of the original macromolecule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526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26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/>
              <a:t>Methods</a:t>
            </a:r>
            <a:r>
              <a:rPr lang="cs-CZ" sz="3600" b="1" dirty="0"/>
              <a:t> </a:t>
            </a:r>
            <a:r>
              <a:rPr lang="cs-CZ" sz="3600" b="1" dirty="0" err="1"/>
              <a:t>measuring</a:t>
            </a:r>
            <a:r>
              <a:rPr lang="cs-CZ" sz="3600" b="1" dirty="0"/>
              <a:t> </a:t>
            </a:r>
            <a:r>
              <a:rPr lang="cs-CZ" sz="3600" b="1" dirty="0" err="1" smtClean="0"/>
              <a:t>M</a:t>
            </a:r>
            <a:r>
              <a:rPr lang="cs-CZ" sz="3600" b="1" baseline="-25000" dirty="0" err="1" smtClean="0"/>
              <a:t>v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5658910" cy="4464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 err="1"/>
              <a:t>viscometry</a:t>
            </a:r>
            <a:endParaRPr lang="en-US" dirty="0"/>
          </a:p>
          <a:p>
            <a:pPr lvl="1"/>
            <a:r>
              <a:rPr lang="en-US" dirty="0"/>
              <a:t>relative method</a:t>
            </a:r>
          </a:p>
          <a:p>
            <a:pPr lvl="1"/>
            <a:r>
              <a:rPr lang="en-US" dirty="0"/>
              <a:t>viscosity dependent on concentration and molar mass</a:t>
            </a:r>
          </a:p>
          <a:p>
            <a:pPr lvl="2"/>
            <a:r>
              <a:rPr lang="en-US" dirty="0"/>
              <a:t>imagine that you are mixing 500 g of said </a:t>
            </a:r>
            <a:r>
              <a:rPr lang="cs-CZ" dirty="0" err="1" smtClean="0"/>
              <a:t>penneis</a:t>
            </a:r>
            <a:r>
              <a:rPr lang="en-US" dirty="0" smtClean="0"/>
              <a:t> and </a:t>
            </a:r>
            <a:r>
              <a:rPr lang="en-US" dirty="0"/>
              <a:t>500 g of unbroken long spaghetti in a 5 l pot of hot water - one will surely be much harder to </a:t>
            </a:r>
            <a:r>
              <a:rPr lang="cs-CZ" dirty="0" err="1" smtClean="0"/>
              <a:t>stirr</a:t>
            </a:r>
            <a:endParaRPr lang="en-US" dirty="0"/>
          </a:p>
          <a:p>
            <a:pPr lvl="1"/>
            <a:r>
              <a:rPr lang="en-US" dirty="0"/>
              <a:t>multiple measurement methods</a:t>
            </a:r>
          </a:p>
          <a:p>
            <a:pPr lvl="1"/>
            <a:r>
              <a:rPr lang="en-US" dirty="0"/>
              <a:t>capillary</a:t>
            </a:r>
          </a:p>
          <a:p>
            <a:pPr lvl="2"/>
            <a:r>
              <a:rPr lang="en-US" dirty="0"/>
              <a:t>e.g. </a:t>
            </a:r>
            <a:r>
              <a:rPr lang="en-US" dirty="0" err="1"/>
              <a:t>Ubbehlohde</a:t>
            </a:r>
            <a:r>
              <a:rPr lang="en-US" dirty="0"/>
              <a:t> viscometer (A)</a:t>
            </a:r>
          </a:p>
          <a:p>
            <a:pPr lvl="1"/>
            <a:r>
              <a:rPr lang="en-US" smtClean="0"/>
              <a:t>ball</a:t>
            </a:r>
            <a:endParaRPr lang="en-US" dirty="0"/>
          </a:p>
          <a:p>
            <a:pPr lvl="2"/>
            <a:r>
              <a:rPr lang="en-US" dirty="0"/>
              <a:t>the object descends through the solution and I measure the speed of descent</a:t>
            </a:r>
          </a:p>
          <a:p>
            <a:pPr lvl="2"/>
            <a:r>
              <a:rPr lang="en-US" dirty="0"/>
              <a:t>e.g. </a:t>
            </a:r>
            <a:r>
              <a:rPr lang="en-US" dirty="0" err="1"/>
              <a:t>Höppler</a:t>
            </a:r>
            <a:r>
              <a:rPr lang="en-US" dirty="0"/>
              <a:t> viscometer (B)</a:t>
            </a:r>
          </a:p>
          <a:p>
            <a:pPr lvl="1"/>
            <a:r>
              <a:rPr lang="en-US" dirty="0"/>
              <a:t>rotational</a:t>
            </a:r>
          </a:p>
          <a:p>
            <a:pPr lvl="2"/>
            <a:r>
              <a:rPr lang="en-US" dirty="0"/>
              <a:t>rotational viscometers or </a:t>
            </a:r>
            <a:r>
              <a:rPr lang="en-US" dirty="0" err="1"/>
              <a:t>rheometers</a:t>
            </a:r>
            <a:r>
              <a:rPr lang="en-US" dirty="0"/>
              <a:t> (C)</a:t>
            </a:r>
          </a:p>
          <a:p>
            <a:r>
              <a:rPr lang="en-US" dirty="0" smtClean="0"/>
              <a:t>flow index</a:t>
            </a:r>
            <a:endParaRPr lang="cs-CZ" smtClean="0"/>
          </a:p>
          <a:p>
            <a:pPr lvl="1"/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melts</a:t>
            </a:r>
            <a:endParaRPr lang="en-US" dirty="0"/>
          </a:p>
          <a:p>
            <a:pPr lvl="1"/>
            <a:r>
              <a:rPr lang="en-US" dirty="0"/>
              <a:t>how many (grams) of polymer melt will flow through a defined nozzle at a defined temperature and pressure</a:t>
            </a:r>
          </a:p>
          <a:p>
            <a:pPr lvl="1"/>
            <a:r>
              <a:rPr lang="en-US" dirty="0"/>
              <a:t>does not indicate the molar mass, but the flow properties of the polymer depending on the molar mass</a:t>
            </a:r>
            <a:endParaRPr lang="cs-CZ" dirty="0"/>
          </a:p>
        </p:txBody>
      </p:sp>
      <p:pic>
        <p:nvPicPr>
          <p:cNvPr id="1026" name="Picture 2" descr="Viskozimetr Ubbelohde I, kalibrovaný, automat.měření, Schott 532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5724" y="3258460"/>
            <a:ext cx="1403921" cy="299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Skupina 5"/>
          <p:cNvGrpSpPr/>
          <p:nvPr/>
        </p:nvGrpSpPr>
        <p:grpSpPr>
          <a:xfrm>
            <a:off x="9903386" y="3953726"/>
            <a:ext cx="2053465" cy="2392046"/>
            <a:chOff x="2727318" y="1232039"/>
            <a:chExt cx="3686135" cy="4293915"/>
          </a:xfrm>
        </p:grpSpPr>
        <p:sp>
          <p:nvSpPr>
            <p:cNvPr id="7" name="Zaoblený obdélník 6"/>
            <p:cNvSpPr/>
            <p:nvPr/>
          </p:nvSpPr>
          <p:spPr>
            <a:xfrm>
              <a:off x="2932386" y="3732487"/>
              <a:ext cx="3276000" cy="1182414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9" name="Obdélník 8"/>
            <p:cNvSpPr/>
            <p:nvPr/>
          </p:nvSpPr>
          <p:spPr>
            <a:xfrm>
              <a:off x="2932387" y="3205816"/>
              <a:ext cx="3275818" cy="8513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Rovnoramenný trojúhelník 9"/>
            <p:cNvSpPr/>
            <p:nvPr/>
          </p:nvSpPr>
          <p:spPr>
            <a:xfrm rot="10800000">
              <a:off x="3046684" y="4059620"/>
              <a:ext cx="3050628" cy="433551"/>
            </a:xfrm>
            <a:prstGeom prst="triangle">
              <a:avLst/>
            </a:prstGeom>
            <a:pattFill prst="wdUpDiag">
              <a:fgClr>
                <a:schemeClr val="accent3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Obdélník 10"/>
            <p:cNvSpPr/>
            <p:nvPr/>
          </p:nvSpPr>
          <p:spPr>
            <a:xfrm>
              <a:off x="4378872" y="1843660"/>
              <a:ext cx="386255" cy="2213146"/>
            </a:xfrm>
            <a:prstGeom prst="rect">
              <a:avLst/>
            </a:prstGeom>
            <a:pattFill prst="wdUpDiag">
              <a:fgClr>
                <a:schemeClr val="accent3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Obdélník 12"/>
            <p:cNvSpPr/>
            <p:nvPr/>
          </p:nvSpPr>
          <p:spPr>
            <a:xfrm>
              <a:off x="2727318" y="4493172"/>
              <a:ext cx="3686135" cy="727842"/>
            </a:xfrm>
            <a:prstGeom prst="rect">
              <a:avLst/>
            </a:prstGeom>
            <a:pattFill prst="wdUpDiag">
              <a:fgClr>
                <a:schemeClr val="accent3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5" name="Přímá spojnice 14"/>
            <p:cNvCxnSpPr/>
            <p:nvPr/>
          </p:nvCxnSpPr>
          <p:spPr>
            <a:xfrm>
              <a:off x="4572000" y="1232039"/>
              <a:ext cx="0" cy="4293915"/>
            </a:xfrm>
            <a:prstGeom prst="line">
              <a:avLst/>
            </a:prstGeom>
            <a:ln>
              <a:solidFill>
                <a:schemeClr val="tx1"/>
              </a:solidFill>
              <a:prstDash val="lg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Zahnutá šipka doleva 15"/>
            <p:cNvSpPr/>
            <p:nvPr/>
          </p:nvSpPr>
          <p:spPr>
            <a:xfrm>
              <a:off x="4591047" y="1592729"/>
              <a:ext cx="472966" cy="530360"/>
            </a:xfrm>
            <a:prstGeom prst="curvedLeftArrow">
              <a:avLst>
                <a:gd name="adj1" fmla="val 0"/>
                <a:gd name="adj2" fmla="val 19760"/>
                <a:gd name="adj3" fmla="val 2500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</p:grpSp>
      <p:pic>
        <p:nvPicPr>
          <p:cNvPr id="1028" name="Picture 4" descr="Falling Ball Viscometer | Article about Falling Ball Viscometer by The Free  Dictionar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7740" y="1177879"/>
            <a:ext cx="2047875" cy="263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Obdélník 35"/>
          <p:cNvSpPr/>
          <p:nvPr/>
        </p:nvSpPr>
        <p:spPr>
          <a:xfrm>
            <a:off x="8655599" y="1770985"/>
            <a:ext cx="362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>
                <a:latin typeface="+mn-lt"/>
              </a:rPr>
              <a:t>B</a:t>
            </a:r>
          </a:p>
        </p:txBody>
      </p:sp>
      <p:sp>
        <p:nvSpPr>
          <p:cNvPr id="37" name="Obdélník 36"/>
          <p:cNvSpPr/>
          <p:nvPr/>
        </p:nvSpPr>
        <p:spPr>
          <a:xfrm>
            <a:off x="7606385" y="3182113"/>
            <a:ext cx="362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>
                <a:latin typeface="+mn-lt"/>
              </a:rPr>
              <a:t>A</a:t>
            </a:r>
          </a:p>
        </p:txBody>
      </p:sp>
      <p:sp>
        <p:nvSpPr>
          <p:cNvPr id="38" name="Obdélník 37"/>
          <p:cNvSpPr/>
          <p:nvPr/>
        </p:nvSpPr>
        <p:spPr>
          <a:xfrm>
            <a:off x="11320265" y="4821067"/>
            <a:ext cx="3481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>
                <a:latin typeface="+mn-lt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09249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27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/>
              <a:t>Methods</a:t>
            </a:r>
            <a:r>
              <a:rPr lang="cs-CZ" sz="3600" b="1" dirty="0"/>
              <a:t> </a:t>
            </a:r>
            <a:r>
              <a:rPr lang="cs-CZ" sz="3600" b="1" dirty="0" err="1"/>
              <a:t>measuring</a:t>
            </a:r>
            <a:r>
              <a:rPr lang="cs-CZ" sz="3600" b="1" dirty="0"/>
              <a:t> </a:t>
            </a:r>
            <a:r>
              <a:rPr lang="cs-CZ" sz="3600" b="1" dirty="0" err="1"/>
              <a:t>M</a:t>
            </a:r>
            <a:r>
              <a:rPr lang="cs-CZ" sz="3600" b="1" baseline="-25000" dirty="0" err="1" smtClean="0"/>
              <a:t>w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7891158" cy="446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light scattering</a:t>
            </a:r>
          </a:p>
          <a:p>
            <a:pPr lvl="1"/>
            <a:r>
              <a:rPr lang="en-US" dirty="0"/>
              <a:t>absolute</a:t>
            </a:r>
          </a:p>
          <a:p>
            <a:pPr lvl="1"/>
            <a:r>
              <a:rPr lang="en-US" dirty="0"/>
              <a:t>scattering of light on small particles (molecules)</a:t>
            </a:r>
          </a:p>
          <a:p>
            <a:pPr lvl="1"/>
            <a:r>
              <a:rPr lang="en-US" dirty="0"/>
              <a:t>very sensitive to dirt (dust, scratches on optical elements, etc.)</a:t>
            </a:r>
          </a:p>
          <a:p>
            <a:pPr lvl="1"/>
            <a:r>
              <a:rPr lang="en-US" dirty="0"/>
              <a:t>the wavelength of the radiation used must be</a:t>
            </a:r>
          </a:p>
          <a:p>
            <a:pPr lvl="1"/>
            <a:r>
              <a:rPr lang="en-US" dirty="0"/>
              <a:t>the intensity of the scattered radiation depending on the viewing angle, the concentration of the solution and the mass average molar mass</a:t>
            </a:r>
          </a:p>
          <a:p>
            <a:pPr lvl="2"/>
            <a:r>
              <a:rPr lang="en-US" dirty="0"/>
              <a:t>depending on the size of the macromolecular balls, different kinds of scattering occur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1721" y="2952957"/>
            <a:ext cx="3185171" cy="270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84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28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431400" y="2766218"/>
            <a:ext cx="53292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n-ea"/>
                <a:cs typeface="+mn-cs"/>
              </a:rPr>
              <a:t>Thank you for your attention</a:t>
            </a:r>
            <a:endParaRPr lang="cs-CZ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529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3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ea typeface="+mn-ea"/>
                <a:cs typeface="+mn-cs"/>
              </a:rPr>
              <a:t>Molar and relative molecular weight</a:t>
            </a:r>
            <a:endParaRPr lang="cs-CZ" sz="3600" b="1" dirty="0"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2"/>
              <p:cNvSpPr txBox="1">
                <a:spLocks/>
              </p:cNvSpPr>
              <p:nvPr/>
            </p:nvSpPr>
            <p:spPr>
              <a:xfrm>
                <a:off x="725122" y="2073995"/>
                <a:ext cx="6162966" cy="446449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228600" indent="-228600" defTabSz="91440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latin typeface="+mn-lt"/>
                    <a:cs typeface="+mn-cs"/>
                  </a:defRPr>
                </a:lvl1pPr>
                <a:lvl2pPr marL="6858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latin typeface="+mn-lt"/>
                    <a:cs typeface="+mn-cs"/>
                  </a:defRPr>
                </a:lvl2pPr>
                <a:lvl3pPr marL="11430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cs typeface="+mn-cs"/>
                  </a:defRPr>
                </a:lvl3pPr>
                <a:lvl4pPr marL="16002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4pPr>
                <a:lvl5pPr marL="20574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9pPr>
              </a:lstStyle>
              <a:p>
                <a:r>
                  <a:rPr lang="en-US" dirty="0" smtClean="0"/>
                  <a:t>molar weight</a:t>
                </a:r>
              </a:p>
              <a:p>
                <a:pPr lvl="1"/>
                <a:r>
                  <a:rPr lang="en-US" dirty="0"/>
                  <a:t>molar mass</a:t>
                </a:r>
              </a:p>
              <a:p>
                <a:pPr lvl="1"/>
                <a:r>
                  <a:rPr lang="en-US" dirty="0"/>
                  <a:t>mass of 1 mole of given molecules [g/</a:t>
                </a:r>
                <a:r>
                  <a:rPr lang="en-US" dirty="0" err="1"/>
                  <a:t>mol</a:t>
                </a:r>
                <a:r>
                  <a:rPr lang="en-US" dirty="0"/>
                  <a:t>]</a:t>
                </a:r>
              </a:p>
              <a:p>
                <a:endParaRPr lang="en-US" dirty="0"/>
              </a:p>
              <a:p>
                <a:r>
                  <a:rPr lang="en-US" dirty="0"/>
                  <a:t>relative molecular weight</a:t>
                </a:r>
              </a:p>
              <a:p>
                <a:pPr lvl="1"/>
                <a:r>
                  <a:rPr lang="en-US" dirty="0"/>
                  <a:t>molecular weight</a:t>
                </a:r>
              </a:p>
              <a:p>
                <a:pPr lvl="1"/>
                <a:r>
                  <a:rPr lang="en-US" dirty="0"/>
                  <a:t>dimensionless number</a:t>
                </a:r>
              </a:p>
              <a:p>
                <a:pPr lvl="2">
                  <a:lnSpc>
                    <a:spcPct val="120000"/>
                  </a:lnSpc>
                </a:pPr>
                <a:r>
                  <a:rPr lang="en-US" dirty="0"/>
                  <a:t>expresses how many times the given molecule is heavier than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cs-CZ" dirty="0" smtClean="0"/>
                  <a:t> </a:t>
                </a:r>
                <a:r>
                  <a:rPr lang="en-US" dirty="0" smtClean="0"/>
                  <a:t>of </a:t>
                </a:r>
                <a:r>
                  <a:rPr lang="en-US" dirty="0"/>
                  <a:t>the </a:t>
                </a:r>
                <a:r>
                  <a:rPr lang="en-US" dirty="0" smtClean="0"/>
                  <a:t>isotope</a:t>
                </a:r>
                <a:r>
                  <a:rPr lang="cs-CZ" dirty="0" smtClean="0"/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sPre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somewhat imprecisely it can be viewed as comparing the mass of a molecule to the mass of 1 proton (or 1 neutron)</a:t>
                </a:r>
              </a:p>
              <a:p>
                <a:pPr lvl="1"/>
                <a:r>
                  <a:rPr lang="en-US" dirty="0"/>
                  <a:t>Dalton unit</a:t>
                </a:r>
              </a:p>
              <a:p>
                <a:pPr lvl="2"/>
                <a:r>
                  <a:rPr lang="cs-CZ" dirty="0" smtClean="0"/>
                  <a:t>Da</a:t>
                </a:r>
                <a:endParaRPr lang="en-US" dirty="0"/>
              </a:p>
              <a:p>
                <a:pPr lvl="2"/>
                <a:r>
                  <a:rPr lang="en-US" dirty="0"/>
                  <a:t>in polymer practice </a:t>
                </a:r>
                <a:r>
                  <a:rPr lang="cs-CZ" dirty="0" err="1" smtClean="0"/>
                  <a:t>usually</a:t>
                </a:r>
                <a:r>
                  <a:rPr lang="en-US" dirty="0" smtClean="0"/>
                  <a:t> </a:t>
                </a:r>
                <a:r>
                  <a:rPr lang="en-US" dirty="0" err="1"/>
                  <a:t>kDa</a:t>
                </a:r>
                <a:endParaRPr lang="en-US" dirty="0"/>
              </a:p>
              <a:p>
                <a:pPr lvl="2">
                  <a:lnSpc>
                    <a:spcPct val="120000"/>
                  </a:lnSpc>
                </a:pPr>
                <a:r>
                  <a:rPr lang="en-US" dirty="0"/>
                  <a:t>corresponds to the mass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cs-CZ" dirty="0"/>
                  <a:t> </a:t>
                </a:r>
                <a:r>
                  <a:rPr lang="en-US" dirty="0"/>
                  <a:t>of the isotope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sPre>
                  </m:oMath>
                </a14:m>
                <a:r>
                  <a:rPr lang="cs-CZ" dirty="0" smtClean="0"/>
                  <a:t> </a:t>
                </a:r>
                <a:r>
                  <a:rPr lang="en-US" dirty="0" smtClean="0"/>
                  <a:t>because </a:t>
                </a:r>
                <a:r>
                  <a:rPr lang="en-US" dirty="0"/>
                  <a:t>a dimensionless unit is not scientific enough</a:t>
                </a:r>
                <a:endParaRPr lang="cs-CZ" dirty="0"/>
              </a:p>
            </p:txBody>
          </p:sp>
        </mc:Choice>
        <mc:Fallback xmlns="">
          <p:sp>
            <p:nvSpPr>
              <p:cNvPr id="5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22" y="2073995"/>
                <a:ext cx="6162966" cy="4464495"/>
              </a:xfrm>
              <a:prstGeom prst="rect">
                <a:avLst/>
              </a:prstGeom>
              <a:blipFill>
                <a:blip r:embed="rId3"/>
                <a:stretch>
                  <a:fillRect l="-890" t="-2456" r="-79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Spiritual Secrets in the Carbon Atom - Freemeditation.com"/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86716" y="2208263"/>
            <a:ext cx="3480162" cy="30929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hy Just why? - Grumpy Cat | Make a Meme">
            <a:extLst>
              <a:ext uri="{FF2B5EF4-FFF2-40B4-BE49-F238E27FC236}">
                <a16:creationId xmlns:a16="http://schemas.microsoft.com/office/drawing/2014/main" id="{B18A00D8-9054-4227-AE29-4D9CCA2C5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0347" y="4541200"/>
            <a:ext cx="1456211" cy="1795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D7E1EF78-045A-44B2-AEBD-504B3AEF8886}"/>
              </a:ext>
            </a:extLst>
          </p:cNvPr>
          <p:cNvCxnSpPr>
            <a:cxnSpLocks/>
          </p:cNvCxnSpPr>
          <p:nvPr/>
        </p:nvCxnSpPr>
        <p:spPr>
          <a:xfrm flipH="1">
            <a:off x="2711624" y="4869160"/>
            <a:ext cx="4418724" cy="432048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41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4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 smtClean="0">
                <a:ea typeface="+mn-ea"/>
                <a:cs typeface="+mn-cs"/>
              </a:rPr>
              <a:t>Molecular</a:t>
            </a:r>
            <a:r>
              <a:rPr lang="cs-CZ" sz="3600" b="1" dirty="0" smtClean="0">
                <a:ea typeface="+mn-ea"/>
                <a:cs typeface="+mn-cs"/>
              </a:rPr>
              <a:t> </a:t>
            </a:r>
            <a:r>
              <a:rPr lang="cs-CZ" sz="3600" b="1" dirty="0" err="1" smtClean="0">
                <a:ea typeface="+mn-ea"/>
                <a:cs typeface="+mn-cs"/>
              </a:rPr>
              <a:t>weight</a:t>
            </a:r>
            <a:r>
              <a:rPr lang="cs-CZ" sz="3600" b="1" dirty="0" smtClean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of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polymers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6595014" cy="4464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usually in </a:t>
            </a:r>
            <a:r>
              <a:rPr lang="en-US" dirty="0" smtClean="0"/>
              <a:t>10</a:t>
            </a:r>
            <a:r>
              <a:rPr lang="en-US" baseline="30000" dirty="0" smtClean="0"/>
              <a:t>3</a:t>
            </a:r>
            <a:r>
              <a:rPr lang="en-US" dirty="0" smtClean="0"/>
              <a:t> </a:t>
            </a:r>
            <a:r>
              <a:rPr lang="en-US" dirty="0"/>
              <a:t>to </a:t>
            </a:r>
            <a:r>
              <a:rPr lang="en-US" dirty="0" smtClean="0"/>
              <a:t>10</a:t>
            </a:r>
            <a:r>
              <a:rPr lang="cs-CZ" baseline="30000" dirty="0" smtClean="0"/>
              <a:t>6</a:t>
            </a:r>
            <a:endParaRPr lang="en-US" dirty="0"/>
          </a:p>
          <a:p>
            <a:r>
              <a:rPr lang="en-US" dirty="0"/>
              <a:t>Why is it important?</a:t>
            </a:r>
          </a:p>
          <a:p>
            <a:pPr lvl="1"/>
            <a:r>
              <a:rPr lang="en-US" dirty="0"/>
              <a:t>gives information about the size/length of strings</a:t>
            </a:r>
          </a:p>
          <a:p>
            <a:pPr lvl="1"/>
            <a:r>
              <a:rPr lang="en-US" dirty="0"/>
              <a:t>size/length of strings</a:t>
            </a:r>
          </a:p>
          <a:p>
            <a:pPr lvl="2"/>
            <a:r>
              <a:rPr lang="en-US" dirty="0"/>
              <a:t>the higher the weight, the (usually) longer chain</a:t>
            </a:r>
          </a:p>
          <a:p>
            <a:pPr lvl="2"/>
            <a:r>
              <a:rPr lang="en-US" dirty="0"/>
              <a:t>individual polymers can only be compared after conversion (according to measured weights)</a:t>
            </a:r>
          </a:p>
          <a:p>
            <a:pPr lvl="3"/>
            <a:r>
              <a:rPr lang="en-US" dirty="0" smtClean="0"/>
              <a:t>e</a:t>
            </a:r>
            <a:r>
              <a:rPr lang="cs-CZ" dirty="0" smtClean="0"/>
              <a:t>.</a:t>
            </a:r>
            <a:r>
              <a:rPr lang="en-US" dirty="0" smtClean="0"/>
              <a:t>g</a:t>
            </a:r>
            <a:r>
              <a:rPr lang="cs-CZ" dirty="0" smtClean="0"/>
              <a:t>.</a:t>
            </a:r>
            <a:r>
              <a:rPr lang="en-US" dirty="0" smtClean="0"/>
              <a:t> </a:t>
            </a:r>
            <a:r>
              <a:rPr lang="en-US" dirty="0"/>
              <a:t>the yellow trimer is heavier but shorter than the green </a:t>
            </a:r>
            <a:r>
              <a:rPr lang="en-US" dirty="0" err="1"/>
              <a:t>heptamer</a:t>
            </a:r>
            <a:endParaRPr lang="en-US" dirty="0"/>
          </a:p>
          <a:p>
            <a:pPr lvl="3"/>
            <a:r>
              <a:rPr lang="en-US" dirty="0"/>
              <a:t>the </a:t>
            </a:r>
            <a:r>
              <a:rPr lang="cs-CZ" dirty="0" err="1" smtClean="0"/>
              <a:t>molecular</a:t>
            </a:r>
            <a:r>
              <a:rPr lang="cs-CZ" dirty="0" smtClean="0"/>
              <a:t> </a:t>
            </a:r>
            <a:r>
              <a:rPr lang="cs-CZ" dirty="0" err="1" smtClean="0"/>
              <a:t>weight</a:t>
            </a:r>
            <a:r>
              <a:rPr lang="en-US" dirty="0" smtClean="0"/>
              <a:t> </a:t>
            </a:r>
            <a:r>
              <a:rPr lang="en-US" dirty="0"/>
              <a:t>is thus directly related to the degree of polymerization P</a:t>
            </a:r>
          </a:p>
          <a:p>
            <a:r>
              <a:rPr lang="en-US" dirty="0"/>
              <a:t>this is not unambiguous information (badly includes branching or cyclic structures)</a:t>
            </a:r>
          </a:p>
          <a:p>
            <a:pPr lvl="1"/>
            <a:r>
              <a:rPr lang="en-US" dirty="0"/>
              <a:t>however, usually the higher the number, the larger (longer) the string</a:t>
            </a:r>
            <a:endParaRPr lang="cs-CZ" dirty="0"/>
          </a:p>
        </p:txBody>
      </p:sp>
      <p:sp>
        <p:nvSpPr>
          <p:cNvPr id="2" name="Ovál 1"/>
          <p:cNvSpPr/>
          <p:nvPr/>
        </p:nvSpPr>
        <p:spPr>
          <a:xfrm>
            <a:off x="7589740" y="3933056"/>
            <a:ext cx="216024" cy="21602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7805764" y="3933056"/>
            <a:ext cx="216024" cy="21602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8021788" y="3933056"/>
            <a:ext cx="216024" cy="21602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8422304" y="3717032"/>
            <a:ext cx="216024" cy="21602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8638328" y="3789040"/>
            <a:ext cx="216024" cy="21602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8854352" y="3717032"/>
            <a:ext cx="216024" cy="21602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/>
          <p:cNvSpPr/>
          <p:nvPr/>
        </p:nvSpPr>
        <p:spPr>
          <a:xfrm>
            <a:off x="7589740" y="5877272"/>
            <a:ext cx="216024" cy="21602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/>
          <p:cNvSpPr/>
          <p:nvPr/>
        </p:nvSpPr>
        <p:spPr>
          <a:xfrm>
            <a:off x="7805764" y="5877272"/>
            <a:ext cx="216024" cy="21602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/>
          <p:cNvSpPr/>
          <p:nvPr/>
        </p:nvSpPr>
        <p:spPr>
          <a:xfrm>
            <a:off x="8021788" y="5877272"/>
            <a:ext cx="216024" cy="21602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ál 17"/>
          <p:cNvSpPr/>
          <p:nvPr/>
        </p:nvSpPr>
        <p:spPr>
          <a:xfrm>
            <a:off x="8422304" y="5661248"/>
            <a:ext cx="216024" cy="21602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vál 18"/>
          <p:cNvSpPr/>
          <p:nvPr/>
        </p:nvSpPr>
        <p:spPr>
          <a:xfrm>
            <a:off x="8638328" y="5733256"/>
            <a:ext cx="216024" cy="21602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vál 19"/>
          <p:cNvSpPr/>
          <p:nvPr/>
        </p:nvSpPr>
        <p:spPr>
          <a:xfrm>
            <a:off x="8846469" y="5645482"/>
            <a:ext cx="216024" cy="21602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vál 20"/>
          <p:cNvSpPr/>
          <p:nvPr/>
        </p:nvSpPr>
        <p:spPr>
          <a:xfrm>
            <a:off x="8962364" y="5841268"/>
            <a:ext cx="216024" cy="21602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vál 21"/>
          <p:cNvSpPr/>
          <p:nvPr/>
        </p:nvSpPr>
        <p:spPr>
          <a:xfrm>
            <a:off x="9178388" y="5841268"/>
            <a:ext cx="216024" cy="21602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vál 22"/>
          <p:cNvSpPr/>
          <p:nvPr/>
        </p:nvSpPr>
        <p:spPr>
          <a:xfrm>
            <a:off x="9394412" y="5841268"/>
            <a:ext cx="216024" cy="21602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vál 24"/>
          <p:cNvSpPr/>
          <p:nvPr/>
        </p:nvSpPr>
        <p:spPr>
          <a:xfrm>
            <a:off x="9805729" y="5775016"/>
            <a:ext cx="216024" cy="21602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vál 25"/>
          <p:cNvSpPr/>
          <p:nvPr/>
        </p:nvSpPr>
        <p:spPr>
          <a:xfrm>
            <a:off x="10021753" y="5847024"/>
            <a:ext cx="216024" cy="21602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vál 26"/>
          <p:cNvSpPr/>
          <p:nvPr/>
        </p:nvSpPr>
        <p:spPr>
          <a:xfrm>
            <a:off x="10237777" y="5775016"/>
            <a:ext cx="216024" cy="21602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vál 27"/>
          <p:cNvSpPr/>
          <p:nvPr/>
        </p:nvSpPr>
        <p:spPr>
          <a:xfrm>
            <a:off x="7583691" y="4844485"/>
            <a:ext cx="384517" cy="38451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vál 28"/>
          <p:cNvSpPr/>
          <p:nvPr/>
        </p:nvSpPr>
        <p:spPr>
          <a:xfrm>
            <a:off x="7583691" y="2212709"/>
            <a:ext cx="216024" cy="21602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vál 29"/>
          <p:cNvSpPr/>
          <p:nvPr/>
        </p:nvSpPr>
        <p:spPr>
          <a:xfrm>
            <a:off x="7967381" y="4844486"/>
            <a:ext cx="384517" cy="38451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vál 30"/>
          <p:cNvSpPr/>
          <p:nvPr/>
        </p:nvSpPr>
        <p:spPr>
          <a:xfrm>
            <a:off x="8351898" y="4852369"/>
            <a:ext cx="384517" cy="38451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Ovál 55"/>
          <p:cNvSpPr/>
          <p:nvPr/>
        </p:nvSpPr>
        <p:spPr>
          <a:xfrm>
            <a:off x="7583691" y="2924035"/>
            <a:ext cx="384517" cy="38451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11048174" y="2136055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+mn-lt"/>
              </a:rPr>
              <a:t>50</a:t>
            </a:r>
          </a:p>
        </p:txBody>
      </p:sp>
      <p:sp>
        <p:nvSpPr>
          <p:cNvPr id="57" name="Obdélník 56"/>
          <p:cNvSpPr/>
          <p:nvPr/>
        </p:nvSpPr>
        <p:spPr>
          <a:xfrm>
            <a:off x="10989664" y="2931627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+mn-lt"/>
              </a:rPr>
              <a:t>150</a:t>
            </a:r>
          </a:p>
        </p:txBody>
      </p:sp>
      <p:sp>
        <p:nvSpPr>
          <p:cNvPr id="58" name="Obdélník 57"/>
          <p:cNvSpPr/>
          <p:nvPr/>
        </p:nvSpPr>
        <p:spPr>
          <a:xfrm>
            <a:off x="10989664" y="3748390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+mn-lt"/>
              </a:rPr>
              <a:t>350</a:t>
            </a:r>
          </a:p>
        </p:txBody>
      </p:sp>
      <p:sp>
        <p:nvSpPr>
          <p:cNvPr id="59" name="Ovál 58"/>
          <p:cNvSpPr/>
          <p:nvPr/>
        </p:nvSpPr>
        <p:spPr>
          <a:xfrm>
            <a:off x="8232591" y="3837399"/>
            <a:ext cx="216024" cy="21602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0" name="Ovál 59"/>
          <p:cNvSpPr/>
          <p:nvPr/>
        </p:nvSpPr>
        <p:spPr>
          <a:xfrm>
            <a:off x="8207881" y="5741139"/>
            <a:ext cx="216024" cy="21602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1" name="Ovál 60"/>
          <p:cNvSpPr/>
          <p:nvPr/>
        </p:nvSpPr>
        <p:spPr>
          <a:xfrm>
            <a:off x="9593069" y="5740073"/>
            <a:ext cx="216024" cy="21602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2" name="Obdélník 61"/>
          <p:cNvSpPr/>
          <p:nvPr/>
        </p:nvSpPr>
        <p:spPr>
          <a:xfrm>
            <a:off x="10989664" y="4846260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+mn-lt"/>
              </a:rPr>
              <a:t>450</a:t>
            </a:r>
          </a:p>
        </p:txBody>
      </p:sp>
      <p:sp>
        <p:nvSpPr>
          <p:cNvPr id="63" name="Obdélník 62"/>
          <p:cNvSpPr/>
          <p:nvPr/>
        </p:nvSpPr>
        <p:spPr>
          <a:xfrm>
            <a:off x="10989664" y="5687960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+mn-lt"/>
              </a:rPr>
              <a:t>700</a:t>
            </a:r>
          </a:p>
        </p:txBody>
      </p:sp>
      <p:sp>
        <p:nvSpPr>
          <p:cNvPr id="64" name="Obdélník 63"/>
          <p:cNvSpPr/>
          <p:nvPr/>
        </p:nvSpPr>
        <p:spPr>
          <a:xfrm>
            <a:off x="10813335" y="1480293"/>
            <a:ext cx="8883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i="1" dirty="0" err="1" smtClean="0">
                <a:latin typeface="+mn-lt"/>
              </a:rPr>
              <a:t>relative</a:t>
            </a:r>
            <a:r>
              <a:rPr lang="cs-CZ" i="1" dirty="0" smtClean="0">
                <a:latin typeface="+mn-lt"/>
              </a:rPr>
              <a:t/>
            </a:r>
            <a:br>
              <a:rPr lang="cs-CZ" i="1" dirty="0" smtClean="0">
                <a:latin typeface="+mn-lt"/>
              </a:rPr>
            </a:br>
            <a:r>
              <a:rPr lang="cs-CZ" i="1" dirty="0" err="1" smtClean="0">
                <a:latin typeface="+mn-lt"/>
              </a:rPr>
              <a:t>weight</a:t>
            </a:r>
            <a:endParaRPr lang="cs-CZ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895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5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/>
              <a:t>A </a:t>
            </a:r>
            <a:r>
              <a:rPr lang="cs-CZ" sz="3600" b="1" dirty="0" err="1"/>
              <a:t>few</a:t>
            </a:r>
            <a:r>
              <a:rPr lang="cs-CZ" sz="3600" b="1" dirty="0"/>
              <a:t> </a:t>
            </a:r>
            <a:r>
              <a:rPr lang="cs-CZ" sz="3600" b="1" dirty="0" err="1"/>
              <a:t>definitions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6450998" cy="4464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macromolecules of synthetic polymers usually do not have the same size (molar mass)</a:t>
            </a:r>
          </a:p>
          <a:p>
            <a:pPr lvl="1"/>
            <a:r>
              <a:rPr lang="en-US" dirty="0"/>
              <a:t>are so-called </a:t>
            </a:r>
            <a:r>
              <a:rPr lang="en-US" b="1" dirty="0"/>
              <a:t>non-uniform </a:t>
            </a:r>
            <a:r>
              <a:rPr lang="en-US" dirty="0"/>
              <a:t>(</a:t>
            </a:r>
            <a:r>
              <a:rPr lang="en-US" dirty="0" err="1"/>
              <a:t>polydisperse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are a mixture of </a:t>
            </a:r>
            <a:r>
              <a:rPr lang="en-US" b="1" dirty="0" smtClean="0"/>
              <a:t>polymer homologues</a:t>
            </a:r>
            <a:endParaRPr lang="en-US" b="1" dirty="0"/>
          </a:p>
          <a:p>
            <a:pPr lvl="2"/>
            <a:r>
              <a:rPr lang="en-US" dirty="0"/>
              <a:t>macromolecules with the same chemical composition but different molar masses</a:t>
            </a:r>
          </a:p>
          <a:p>
            <a:pPr lvl="1"/>
            <a:r>
              <a:rPr lang="en-US" dirty="0"/>
              <a:t>weight distribution more or less continuous</a:t>
            </a:r>
          </a:p>
          <a:p>
            <a:r>
              <a:rPr lang="en-US" dirty="0"/>
              <a:t>some polymers (usually natural substances, e.g. proteins) can be made up of precisely sized macromolecules</a:t>
            </a:r>
          </a:p>
          <a:p>
            <a:pPr lvl="1"/>
            <a:r>
              <a:rPr lang="en-US" dirty="0"/>
              <a:t>a polymer of macromolecules of uniform molar mass is called </a:t>
            </a:r>
            <a:r>
              <a:rPr lang="en-US" b="1" dirty="0"/>
              <a:t>uniform</a:t>
            </a:r>
            <a:r>
              <a:rPr lang="en-US" dirty="0"/>
              <a:t> (</a:t>
            </a:r>
            <a:r>
              <a:rPr lang="en-US" dirty="0" err="1"/>
              <a:t>mondisperse</a:t>
            </a:r>
            <a:r>
              <a:rPr lang="en-US" dirty="0"/>
              <a:t>)</a:t>
            </a:r>
            <a:endParaRPr lang="cs-CZ" dirty="0"/>
          </a:p>
        </p:txBody>
      </p:sp>
      <p:pic>
        <p:nvPicPr>
          <p:cNvPr id="2050" name="Picture 2" descr="fascinating ... so what's the problem? - Willy Wonka | Meme Genera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1766" y="2073995"/>
            <a:ext cx="4212233" cy="42122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40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6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Why do we care about molar mass?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6450998" cy="4464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fundamentally affects the physical, </a:t>
            </a:r>
            <a:r>
              <a:rPr lang="en-US" dirty="0" err="1" smtClean="0"/>
              <a:t>physico</a:t>
            </a:r>
            <a:r>
              <a:rPr lang="en-US" dirty="0" smtClean="0"/>
              <a:t>-chemical </a:t>
            </a:r>
            <a:r>
              <a:rPr lang="en-US" dirty="0"/>
              <a:t>and chemical properties of materials</a:t>
            </a:r>
          </a:p>
          <a:p>
            <a:pPr lvl="1"/>
            <a:r>
              <a:rPr lang="en-US" dirty="0"/>
              <a:t>the nature of the material</a:t>
            </a:r>
          </a:p>
          <a:p>
            <a:pPr lvl="2"/>
            <a:r>
              <a:rPr lang="en-US" dirty="0"/>
              <a:t>oligomers tend to be liquid</a:t>
            </a:r>
          </a:p>
          <a:p>
            <a:pPr lvl="2"/>
            <a:r>
              <a:rPr lang="en-US" dirty="0"/>
              <a:t>short polymers tend to be waxy and non-solid</a:t>
            </a:r>
          </a:p>
          <a:p>
            <a:pPr lvl="2"/>
            <a:r>
              <a:rPr lang="en-US" dirty="0"/>
              <a:t>extremely long tend to be stiffer to rigid</a:t>
            </a:r>
          </a:p>
          <a:p>
            <a:pPr lvl="1"/>
            <a:r>
              <a:rPr lang="en-US" dirty="0"/>
              <a:t>dissolution rate</a:t>
            </a:r>
          </a:p>
          <a:p>
            <a:pPr lvl="1"/>
            <a:r>
              <a:rPr lang="en-US" dirty="0"/>
              <a:t>viscosity of the solution or melt</a:t>
            </a:r>
          </a:p>
          <a:p>
            <a:pPr lvl="1"/>
            <a:r>
              <a:rPr lang="en-US" dirty="0"/>
              <a:t>elasticity</a:t>
            </a:r>
          </a:p>
          <a:p>
            <a:pPr lvl="1"/>
            <a:r>
              <a:rPr lang="en-US" dirty="0"/>
              <a:t>reactivity</a:t>
            </a:r>
          </a:p>
          <a:p>
            <a:pPr lvl="2"/>
            <a:r>
              <a:rPr lang="en-US" dirty="0"/>
              <a:t>the shorter the chains, the greater the relative number of end groups</a:t>
            </a:r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7611686" y="2354756"/>
            <a:ext cx="43230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latin typeface="+mn-lt"/>
              </a:rPr>
              <a:t>When stirring, boiled penne is easier to handle than boiled spaghetti due to the difference in their length.</a:t>
            </a:r>
            <a:endParaRPr lang="cs-CZ" sz="1400" i="1" dirty="0">
              <a:latin typeface="+mn-lt"/>
            </a:endParaRPr>
          </a:p>
        </p:txBody>
      </p:sp>
      <p:pic>
        <p:nvPicPr>
          <p:cNvPr id="1026" name="Picture 2" descr="Penne: klasické italské těstoviny | Kaufla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77"/>
          <a:stretch/>
        </p:blipFill>
        <p:spPr bwMode="auto">
          <a:xfrm rot="5400000">
            <a:off x="7084508" y="3528707"/>
            <a:ext cx="3235425" cy="2181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špagety, hromada, vařené, těstoviny, detail, halda, italština, jídlo, bílý,  žlutá, zásobník | Pikist"/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9246892" y="3536952"/>
            <a:ext cx="3240000" cy="21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96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7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Average molar mass of polymers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4464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molar mass of non-uniform polymers (each macromolecule generally has a different one)</a:t>
            </a:r>
          </a:p>
          <a:p>
            <a:pPr lvl="1"/>
            <a:r>
              <a:rPr lang="en-US" dirty="0"/>
              <a:t>it is solved by appropriate averaging</a:t>
            </a:r>
          </a:p>
          <a:p>
            <a:r>
              <a:rPr lang="en-US" dirty="0"/>
              <a:t>there are several types of averages</a:t>
            </a:r>
          </a:p>
          <a:p>
            <a:pPr lvl="1"/>
            <a:r>
              <a:rPr lang="en-US" dirty="0"/>
              <a:t>numerous</a:t>
            </a:r>
          </a:p>
          <a:p>
            <a:pPr lvl="1"/>
            <a:r>
              <a:rPr lang="en-US" dirty="0"/>
              <a:t>viscosity</a:t>
            </a:r>
          </a:p>
          <a:p>
            <a:pPr lvl="1"/>
            <a:r>
              <a:rPr lang="en-US" dirty="0"/>
              <a:t>mass</a:t>
            </a:r>
          </a:p>
          <a:p>
            <a:pPr lvl="1"/>
            <a:r>
              <a:rPr lang="cs-CZ" dirty="0" smtClean="0"/>
              <a:t>z</a:t>
            </a:r>
            <a:endParaRPr lang="en-US" dirty="0"/>
          </a:p>
          <a:p>
            <a:pPr lvl="2"/>
            <a:r>
              <a:rPr lang="en-US" dirty="0"/>
              <a:t>supposedly centrifugal - from the German centrifuge</a:t>
            </a:r>
          </a:p>
          <a:p>
            <a:pPr lvl="2"/>
            <a:r>
              <a:rPr lang="en-US" dirty="0"/>
              <a:t>then </a:t>
            </a:r>
            <a:r>
              <a:rPr lang="en-US" dirty="0" err="1"/>
              <a:t>z+1</a:t>
            </a:r>
            <a:r>
              <a:rPr lang="en-US" dirty="0"/>
              <a:t> (expansion of the z-mean)</a:t>
            </a:r>
          </a:p>
          <a:p>
            <a:r>
              <a:rPr lang="en-US" dirty="0"/>
              <a:t>each kind of diameter gives emphasis to differently sized molecules</a:t>
            </a:r>
          </a:p>
          <a:p>
            <a:pPr lvl="1"/>
            <a:r>
              <a:rPr lang="en-US" dirty="0"/>
              <a:t>e.g. z-averages mainly consider the longest fibers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821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8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/>
              <a:t>Table </a:t>
            </a:r>
            <a:r>
              <a:rPr lang="cs-CZ" sz="3600" b="1" dirty="0" err="1" smtClean="0"/>
              <a:t>of</a:t>
            </a:r>
            <a:r>
              <a:rPr lang="cs-CZ" sz="3600" b="1" dirty="0" smtClean="0"/>
              <a:t> a</a:t>
            </a:r>
            <a:r>
              <a:rPr lang="en-US" sz="3600" b="1" dirty="0" err="1" smtClean="0"/>
              <a:t>verage</a:t>
            </a:r>
            <a:r>
              <a:rPr lang="en-US" sz="3600" b="1" dirty="0" smtClean="0"/>
              <a:t> </a:t>
            </a:r>
            <a:r>
              <a:rPr lang="en-US" sz="3600" b="1" dirty="0"/>
              <a:t>molar </a:t>
            </a:r>
            <a:r>
              <a:rPr lang="en-US" sz="3600" b="1" dirty="0" smtClean="0"/>
              <a:t>mass</a:t>
            </a:r>
            <a:r>
              <a:rPr lang="cs-CZ" sz="3600" b="1" dirty="0" smtClean="0"/>
              <a:t>es</a:t>
            </a:r>
            <a:endParaRPr lang="cs-CZ" sz="3600" b="1" dirty="0"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ulka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6944170"/>
                  </p:ext>
                </p:extLst>
              </p:nvPr>
            </p:nvGraphicFramePr>
            <p:xfrm>
              <a:off x="623392" y="2231845"/>
              <a:ext cx="11017224" cy="391755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36204">
                      <a:extLst>
                        <a:ext uri="{9D8B030D-6E8A-4147-A177-3AD203B41FA5}">
                          <a16:colId xmlns:a16="http://schemas.microsoft.com/office/drawing/2014/main" val="2596536156"/>
                        </a:ext>
                      </a:extLst>
                    </a:gridCol>
                    <a:gridCol w="1836204">
                      <a:extLst>
                        <a:ext uri="{9D8B030D-6E8A-4147-A177-3AD203B41FA5}">
                          <a16:colId xmlns:a16="http://schemas.microsoft.com/office/drawing/2014/main" val="3411506133"/>
                        </a:ext>
                      </a:extLst>
                    </a:gridCol>
                    <a:gridCol w="1836204">
                      <a:extLst>
                        <a:ext uri="{9D8B030D-6E8A-4147-A177-3AD203B41FA5}">
                          <a16:colId xmlns:a16="http://schemas.microsoft.com/office/drawing/2014/main" val="1753020782"/>
                        </a:ext>
                      </a:extLst>
                    </a:gridCol>
                    <a:gridCol w="1836204">
                      <a:extLst>
                        <a:ext uri="{9D8B030D-6E8A-4147-A177-3AD203B41FA5}">
                          <a16:colId xmlns:a16="http://schemas.microsoft.com/office/drawing/2014/main" val="4025489370"/>
                        </a:ext>
                      </a:extLst>
                    </a:gridCol>
                    <a:gridCol w="1836204">
                      <a:extLst>
                        <a:ext uri="{9D8B030D-6E8A-4147-A177-3AD203B41FA5}">
                          <a16:colId xmlns:a16="http://schemas.microsoft.com/office/drawing/2014/main" val="849441310"/>
                        </a:ext>
                      </a:extLst>
                    </a:gridCol>
                    <a:gridCol w="1836204">
                      <a:extLst>
                        <a:ext uri="{9D8B030D-6E8A-4147-A177-3AD203B41FA5}">
                          <a16:colId xmlns:a16="http://schemas.microsoft.com/office/drawing/2014/main" val="2286939116"/>
                        </a:ext>
                      </a:extLst>
                    </a:gridCol>
                  </a:tblGrid>
                  <a:tr h="388290">
                    <a:tc>
                      <a:txBody>
                        <a:bodyPr/>
                        <a:lstStyle/>
                        <a:p>
                          <a:pPr marL="0" marR="0" lvl="1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i="1" baseline="0" dirty="0" err="1" smtClean="0"/>
                            <a:t>name</a:t>
                          </a:r>
                          <a:endParaRPr lang="cs-CZ" i="1" baseline="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1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i="1" baseline="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i="1" baseline="0" dirty="0" smtClean="0"/>
                            <a:t>symbol</a:t>
                          </a:r>
                          <a:endParaRPr lang="cs-CZ" i="1" baseline="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cs-CZ" i="1" baseline="0" dirty="0" err="1" smtClean="0"/>
                            <a:t>expression</a:t>
                          </a:r>
                          <a:endParaRPr lang="cs-CZ" i="1" baseline="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cs-CZ" i="1" baseline="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cs-CZ" i="1" baseline="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6529809"/>
                      </a:ext>
                    </a:extLst>
                  </a:tr>
                  <a:tr h="641823">
                    <a:tc>
                      <a:txBody>
                        <a:bodyPr/>
                        <a:lstStyle/>
                        <a:p>
                          <a:pPr marL="0" marR="0" lvl="1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 err="1" smtClean="0"/>
                            <a:t>number</a:t>
                          </a:r>
                          <a:r>
                            <a:rPr lang="cs-CZ" dirty="0" smtClean="0"/>
                            <a:t>…</a:t>
                          </a:r>
                          <a:endParaRPr lang="cs-CZ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rowSpan="5">
                      <a:txBody>
                        <a:bodyPr/>
                        <a:lstStyle/>
                        <a:p>
                          <a:pPr marL="0" marR="0" lvl="1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 err="1" smtClean="0"/>
                            <a:t>average</a:t>
                          </a:r>
                          <a:r>
                            <a:rPr lang="cs-CZ" dirty="0" smtClean="0"/>
                            <a:t/>
                          </a:r>
                          <a:br>
                            <a:rPr lang="cs-CZ" dirty="0" smtClean="0"/>
                          </a:br>
                          <a:r>
                            <a:rPr lang="cs-CZ" dirty="0" err="1" smtClean="0"/>
                            <a:t>molar</a:t>
                          </a:r>
                          <a:r>
                            <a:rPr lang="cs-CZ" dirty="0" smtClean="0"/>
                            <a:t/>
                          </a:r>
                          <a:br>
                            <a:rPr lang="cs-CZ" dirty="0" smtClean="0"/>
                          </a:br>
                          <a:r>
                            <a:rPr lang="cs-CZ" dirty="0" err="1" smtClean="0"/>
                            <a:t>mass</a:t>
                          </a:r>
                          <a:endParaRPr lang="cs-CZ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cs-CZ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cs-CZ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800" i="1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cs-CZ" sz="18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cs-CZ" baseline="-250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cs-CZ" sz="16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cs-CZ" sz="16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cs-CZ" sz="16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16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cs-CZ" sz="16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cs-CZ" sz="16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cs-CZ" sz="16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oMath>
                            </m:oMathPara>
                          </a14:m>
                          <a:endParaRPr lang="cs-CZ" sz="1600" baseline="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sz="16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nary>
                                      <m:naryPr>
                                        <m:chr m:val="∑"/>
                                        <m:subHide m:val="on"/>
                                        <m:supHide m:val="on"/>
                                        <m:ctrlPr>
                                          <a:rPr lang="cs-CZ" sz="16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/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cs-CZ" sz="16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cs-CZ" sz="1600" b="0" i="1" baseline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cs-CZ" sz="1600" b="0" i="1" baseline="0" smtClean="0"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cs-CZ" sz="1600" b="0" i="1" baseline="0" smtClean="0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cs-CZ" sz="16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e>
                                          <m:sub>
                                            <m:r>
                                              <a:rPr lang="cs-CZ" sz="16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nary>
                                  </m:num>
                                  <m:den>
                                    <m:nary>
                                      <m:naryPr>
                                        <m:chr m:val="∑"/>
                                        <m:subHide m:val="on"/>
                                        <m:supHide m:val="on"/>
                                        <m:ctrlPr>
                                          <a:rPr lang="cs-CZ" sz="16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/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cs-CZ" sz="16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16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cs-CZ" sz="16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nary>
                                  </m:den>
                                </m:f>
                              </m:oMath>
                            </m:oMathPara>
                          </a14:m>
                          <a:endParaRPr lang="cs-CZ" sz="1600" baseline="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sz="16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nary>
                                      <m:naryPr>
                                        <m:chr m:val="∑"/>
                                        <m:subHide m:val="on"/>
                                        <m:supHide m:val="on"/>
                                        <m:ctrlPr>
                                          <a:rPr lang="cs-CZ" sz="16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/>
                                      <m:sup/>
                                      <m:e>
                                        <m:sSubSup>
                                          <m:sSubSupPr>
                                            <m:ctrlPr>
                                              <a:rPr lang="cs-CZ" sz="16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cs-CZ" sz="1600" b="0" i="1" baseline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cs-CZ" sz="1600" b="0" i="1" baseline="0" smtClean="0"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cs-CZ" sz="1600" b="0" i="1" baseline="0" smtClean="0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cs-CZ" sz="16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e>
                                          <m:sub>
                                            <m:r>
                                              <a:rPr lang="cs-CZ" sz="16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  <m:sup>
                                            <m:r>
                                              <a:rPr lang="cs-CZ" sz="16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p>
                                        </m:sSubSup>
                                      </m:e>
                                    </m:nary>
                                  </m:num>
                                  <m:den>
                                    <m:nary>
                                      <m:naryPr>
                                        <m:chr m:val="∑"/>
                                        <m:subHide m:val="on"/>
                                        <m:supHide m:val="on"/>
                                        <m:ctrlPr>
                                          <a:rPr lang="cs-CZ" sz="16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/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cs-CZ" sz="16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16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cs-CZ" sz="16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nary>
                                    <m:sSubSup>
                                      <m:sSubSupPr>
                                        <m:ctrlPr>
                                          <a:rPr lang="cs-CZ" sz="16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cs-CZ" sz="16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cs-CZ" sz="16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cs-CZ" sz="1600" b="0" i="1" baseline="0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bSup>
                                  </m:den>
                                </m:f>
                              </m:oMath>
                            </m:oMathPara>
                          </a14:m>
                          <a:endParaRPr lang="cs-CZ" sz="1600" baseline="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343690385"/>
                      </a:ext>
                    </a:extLst>
                  </a:tr>
                  <a:tr h="830978">
                    <a:tc>
                      <a:txBody>
                        <a:bodyPr/>
                        <a:lstStyle/>
                        <a:p>
                          <a:pPr marL="0" marR="0" lvl="1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 err="1" smtClean="0"/>
                            <a:t>viscosity</a:t>
                          </a:r>
                          <a:r>
                            <a:rPr lang="cs-CZ" dirty="0" smtClean="0"/>
                            <a:t>…</a:t>
                          </a:r>
                          <a:endParaRPr lang="cs-CZ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cs-CZ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cs-CZ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cs-CZ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800" i="1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cs-CZ" sz="1800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cs-CZ" baseline="-25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ctrlPr>
                                      <a:rPr lang="cs-CZ" sz="16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>
                                    <m:r>
                                      <a:rPr lang="cs-CZ" sz="16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deg>
                                  <m:e>
                                    <m:sSubSup>
                                      <m:sSubSupPr>
                                        <m:ctrlPr>
                                          <a:rPr lang="cs-CZ" sz="1600" b="0" i="1" baseline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sSub>
                                          <m:sSubPr>
                                            <m:ctrlPr>
                                              <a:rPr lang="cs-CZ" sz="1600" b="0" i="1" baseline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1600" b="0" i="1" baseline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r>
                                              <a:rPr lang="cs-CZ" sz="1600" b="0" i="1" baseline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cs-CZ" sz="1600" b="0" i="1" baseline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cs-CZ" sz="1600" b="0" i="1" baseline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cs-CZ" sz="1600" b="0" i="1" baseline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sup>
                                    </m:sSubSup>
                                  </m:e>
                                </m:rad>
                              </m:oMath>
                            </m:oMathPara>
                          </a14:m>
                          <a:endParaRPr lang="cs-CZ" sz="1600" baseline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ctrlPr>
                                      <a:rPr lang="cs-CZ" sz="1600" b="0" i="1" baseline="0" smtClean="0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>
                                    <m:r>
                                      <a:rPr lang="cs-CZ" sz="1600" b="0" i="1" baseline="0" smtClean="0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deg>
                                  <m:e>
                                    <m:sSubSup>
                                      <m:sSubSupPr>
                                        <m:ctrlPr>
                                          <a:rPr lang="cs-CZ" sz="1600" b="0" i="1" baseline="0" smtClean="0">
                                            <a:solidFill>
                                              <a:schemeClr val="bg1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sSub>
                                          <m:sSubPr>
                                            <m:ctrlPr>
                                              <a:rPr lang="cs-CZ" sz="1600" b="0" i="1" baseline="0" smtClean="0">
                                                <a:solidFill>
                                                  <a:schemeClr val="bg1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1600" b="0" i="1" baseline="0" smtClean="0">
                                                <a:solidFill>
                                                  <a:schemeClr val="bg1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r>
                                              <a:rPr lang="cs-CZ" sz="1600" b="0" i="1" baseline="0" smtClean="0">
                                                <a:solidFill>
                                                  <a:schemeClr val="bg1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cs-CZ" sz="1600" b="0" i="1" baseline="0" smtClean="0">
                                            <a:solidFill>
                                              <a:schemeClr val="bg1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cs-CZ" sz="1600" b="0" i="1" baseline="0" smtClean="0">
                                            <a:solidFill>
                                              <a:schemeClr val="bg1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cs-CZ" sz="1600" b="0" i="1" baseline="0" smtClean="0">
                                            <a:solidFill>
                                              <a:schemeClr val="bg1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sup>
                                    </m:sSubSup>
                                  </m:e>
                                </m:rad>
                              </m:oMath>
                            </m:oMathPara>
                          </a14:m>
                          <a:endParaRPr lang="cs-CZ" sz="1600" baseline="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ctrlPr>
                                      <a:rPr lang="cs-CZ" sz="1600" b="0" i="1" baseline="0" smtClean="0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>
                                    <m:r>
                                      <a:rPr lang="cs-CZ" sz="1600" b="0" i="1" baseline="0" smtClean="0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deg>
                                  <m:e>
                                    <m:f>
                                      <m:fPr>
                                        <m:ctrlPr>
                                          <a:rPr lang="cs-CZ" sz="1600" b="0" i="1" baseline="0" smtClean="0">
                                            <a:solidFill>
                                              <a:schemeClr val="bg1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nary>
                                          <m:naryPr>
                                            <m:chr m:val="∑"/>
                                            <m:subHide m:val="on"/>
                                            <m:supHide m:val="on"/>
                                            <m:ctrlPr>
                                              <a:rPr lang="cs-CZ" sz="1600" b="0" i="1" baseline="0" smtClean="0">
                                                <a:solidFill>
                                                  <a:schemeClr val="bg1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naryPr>
                                          <m:sub/>
                                          <m:sup/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cs-CZ" sz="1600" b="0" i="1" baseline="0" smtClean="0">
                                                    <a:solidFill>
                                                      <a:schemeClr val="bg1">
                                                        <a:lumMod val="5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cs-CZ" sz="1600" b="0" i="1" baseline="0" smtClean="0">
                                                        <a:solidFill>
                                                          <a:schemeClr val="bg1">
                                                            <a:lumMod val="50000"/>
                                                          </a:schemeClr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cs-CZ" sz="1600" b="0" i="1" baseline="0" smtClean="0">
                                                        <a:solidFill>
                                                          <a:schemeClr val="bg1">
                                                            <a:lumMod val="50000"/>
                                                          </a:schemeClr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𝑛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cs-CZ" sz="1600" b="0" i="1" baseline="0" smtClean="0">
                                                        <a:solidFill>
                                                          <a:schemeClr val="bg1">
                                                            <a:lumMod val="50000"/>
                                                          </a:schemeClr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cs-CZ" sz="1600" b="0" i="1" baseline="0" smtClean="0">
                                                    <a:solidFill>
                                                      <a:schemeClr val="bg1">
                                                        <a:lumMod val="5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𝑀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cs-CZ" sz="1600" b="0" i="1" baseline="0" smtClean="0">
                                                    <a:solidFill>
                                                      <a:schemeClr val="bg1">
                                                        <a:lumMod val="5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cs-CZ" sz="1600" b="0" i="1" baseline="0" smtClean="0">
                                                    <a:solidFill>
                                                      <a:schemeClr val="bg1">
                                                        <a:lumMod val="5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1+</m:t>
                                                </m:r>
                                                <m:r>
                                                  <a:rPr lang="cs-CZ" sz="1600" b="0" i="1" baseline="0" smtClean="0">
                                                    <a:solidFill>
                                                      <a:schemeClr val="bg1">
                                                        <a:lumMod val="5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sup>
                                            </m:sSubSup>
                                          </m:e>
                                        </m:nary>
                                      </m:num>
                                      <m:den>
                                        <m:nary>
                                          <m:naryPr>
                                            <m:chr m:val="∑"/>
                                            <m:subHide m:val="on"/>
                                            <m:supHide m:val="on"/>
                                            <m:ctrlPr>
                                              <a:rPr lang="cs-CZ" sz="1600" b="0" i="1" baseline="0" smtClean="0">
                                                <a:solidFill>
                                                  <a:schemeClr val="bg1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naryPr>
                                          <m:sub/>
                                          <m:sup/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cs-CZ" sz="1600" b="0" i="1" baseline="0" smtClean="0">
                                                    <a:solidFill>
                                                      <a:schemeClr val="bg1">
                                                        <a:lumMod val="5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cs-CZ" sz="1600" b="0" i="1" baseline="0" smtClean="0">
                                                    <a:solidFill>
                                                      <a:schemeClr val="bg1">
                                                        <a:lumMod val="5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cs-CZ" sz="1600" b="0" i="1" baseline="0" smtClean="0">
                                                    <a:solidFill>
                                                      <a:schemeClr val="bg1">
                                                        <a:lumMod val="5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nary>
                                        <m:sSub>
                                          <m:sSubPr>
                                            <m:ctrlPr>
                                              <a:rPr lang="cs-CZ" sz="1600" b="0" i="1" baseline="0" smtClean="0">
                                                <a:solidFill>
                                                  <a:schemeClr val="bg1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1600" b="0" i="1" baseline="0" smtClean="0">
                                                <a:solidFill>
                                                  <a:schemeClr val="bg1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e>
                                          <m:sub>
                                            <m:r>
                                              <a:rPr lang="cs-CZ" sz="1600" b="0" i="1" baseline="0" smtClean="0">
                                                <a:solidFill>
                                                  <a:schemeClr val="bg1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rad>
                              </m:oMath>
                            </m:oMathPara>
                          </a14:m>
                          <a:endParaRPr lang="cs-CZ" sz="1600" baseline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2015443"/>
                      </a:ext>
                    </a:extLst>
                  </a:tr>
                  <a:tr h="665928">
                    <a:tc>
                      <a:txBody>
                        <a:bodyPr/>
                        <a:lstStyle/>
                        <a:p>
                          <a:pPr marL="0" marR="0" lvl="1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 err="1" smtClean="0"/>
                            <a:t>mass</a:t>
                          </a:r>
                          <a:r>
                            <a:rPr lang="cs-CZ" dirty="0" smtClean="0"/>
                            <a:t>…</a:t>
                          </a:r>
                          <a:endParaRPr lang="cs-CZ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cs-CZ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cs-CZ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cs-CZ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800" i="1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cs-CZ" sz="1800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cs-CZ" baseline="-25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cs-CZ" sz="16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cs-CZ" sz="16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cs-CZ" sz="16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16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r>
                                              <a:rPr lang="cs-CZ" sz="16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cs-CZ" sz="16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cs-CZ" sz="16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oMath>
                            </m:oMathPara>
                          </a14:m>
                          <a:endParaRPr lang="cs-CZ" sz="1600" baseline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sz="16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nary>
                                      <m:naryPr>
                                        <m:chr m:val="∑"/>
                                        <m:subHide m:val="on"/>
                                        <m:supHide m:val="on"/>
                                        <m:ctrlPr>
                                          <a:rPr lang="cs-CZ" sz="16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/>
                                      <m:sup/>
                                      <m:e>
                                        <m:sSubSup>
                                          <m:sSubSupPr>
                                            <m:ctrlPr>
                                              <a:rPr lang="cs-CZ" sz="16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cs-CZ" sz="1600" b="0" i="1" baseline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cs-CZ" sz="1600" b="0" i="1" baseline="0" smtClean="0"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cs-CZ" sz="1600" b="0" i="1" baseline="0" smtClean="0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cs-CZ" sz="16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e>
                                          <m:sub>
                                            <m:r>
                                              <a:rPr lang="cs-CZ" sz="16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  <m:sup>
                                            <m:r>
                                              <a:rPr lang="cs-CZ" sz="16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e>
                                    </m:nary>
                                  </m:num>
                                  <m:den>
                                    <m:nary>
                                      <m:naryPr>
                                        <m:chr m:val="∑"/>
                                        <m:subHide m:val="on"/>
                                        <m:supHide m:val="on"/>
                                        <m:ctrlPr>
                                          <a:rPr lang="cs-CZ" sz="16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/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cs-CZ" sz="16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16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cs-CZ" sz="16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nary>
                                    <m:sSub>
                                      <m:sSubPr>
                                        <m:ctrlPr>
                                          <a:rPr lang="cs-CZ" sz="16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cs-CZ" sz="16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cs-CZ" sz="1600" baseline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sz="16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nary>
                                      <m:naryPr>
                                        <m:chr m:val="∑"/>
                                        <m:subHide m:val="on"/>
                                        <m:supHide m:val="on"/>
                                        <m:ctrlPr>
                                          <a:rPr lang="cs-CZ" sz="16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/>
                                      <m:sup/>
                                      <m:e>
                                        <m:sSubSup>
                                          <m:sSubSupPr>
                                            <m:ctrlPr>
                                              <a:rPr lang="cs-CZ" sz="16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cs-CZ" sz="1600" b="0" i="1" baseline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cs-CZ" sz="1600" b="0" i="1" baseline="0" smtClean="0"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cs-CZ" sz="1600" b="0" i="1" baseline="0" smtClean="0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cs-CZ" sz="16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e>
                                          <m:sub>
                                            <m:r>
                                              <a:rPr lang="cs-CZ" sz="16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  <m:sup>
                                            <m:r>
                                              <a:rPr lang="cs-CZ" sz="16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e>
                                    </m:nary>
                                  </m:num>
                                  <m:den>
                                    <m:nary>
                                      <m:naryPr>
                                        <m:chr m:val="∑"/>
                                        <m:subHide m:val="on"/>
                                        <m:supHide m:val="on"/>
                                        <m:ctrlPr>
                                          <a:rPr lang="cs-CZ" sz="16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/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cs-CZ" sz="16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16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cs-CZ" sz="16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nary>
                                    <m:sSubSup>
                                      <m:sSubSupPr>
                                        <m:ctrlPr>
                                          <a:rPr lang="cs-CZ" sz="16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cs-CZ" sz="16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cs-CZ" sz="16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cs-CZ" sz="1600" b="0" i="1" baseline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p>
                                    </m:sSubSup>
                                  </m:den>
                                </m:f>
                              </m:oMath>
                            </m:oMathPara>
                          </a14:m>
                          <a:endParaRPr lang="cs-CZ" sz="1600" baseline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47986900"/>
                      </a:ext>
                    </a:extLst>
                  </a:tr>
                  <a:tr h="667099">
                    <a:tc>
                      <a:txBody>
                        <a:bodyPr/>
                        <a:lstStyle/>
                        <a:p>
                          <a:pPr marL="0" marR="0" lvl="1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 smtClean="0"/>
                            <a:t>z…</a:t>
                          </a:r>
                          <a:r>
                            <a:rPr lang="cs-CZ" dirty="0"/>
                            <a:t/>
                          </a:r>
                          <a:br>
                            <a:rPr lang="cs-CZ" dirty="0"/>
                          </a:br>
                          <a:r>
                            <a:rPr lang="cs-CZ" baseline="0" dirty="0" smtClean="0"/>
                            <a:t>(</a:t>
                          </a:r>
                          <a:r>
                            <a:rPr lang="cs-CZ" baseline="0" dirty="0" err="1" smtClean="0"/>
                            <a:t>centrifugal</a:t>
                          </a:r>
                          <a:r>
                            <a:rPr lang="cs-CZ" baseline="0" dirty="0" smtClean="0"/>
                            <a:t>)</a:t>
                          </a:r>
                          <a:endParaRPr lang="cs-CZ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cs-CZ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cs-CZ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cs-CZ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800" i="1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cs-CZ" sz="18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cs-CZ" baseline="-25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sz="16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nary>
                                      <m:naryPr>
                                        <m:chr m:val="∑"/>
                                        <m:subHide m:val="on"/>
                                        <m:supHide m:val="on"/>
                                        <m:ctrlPr>
                                          <a:rPr lang="cs-CZ" sz="16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/>
                                      <m:sup/>
                                      <m:e>
                                        <m:sSubSup>
                                          <m:sSubSupPr>
                                            <m:ctrlPr>
                                              <a:rPr lang="cs-CZ" sz="16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cs-CZ" sz="1600" b="0" i="1" baseline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cs-CZ" sz="1600" b="0" i="1" baseline="0" smtClean="0">
                                                    <a:latin typeface="Cambria Math" panose="02040503050406030204" pitchFamily="18" charset="0"/>
                                                  </a:rPr>
                                                  <m:t>𝑤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cs-CZ" sz="1600" b="0" i="1" baseline="0" smtClean="0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cs-CZ" sz="16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e>
                                          <m:sub>
                                            <m:r>
                                              <a:rPr lang="cs-CZ" sz="16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  <m:sup>
                                            <m:r>
                                              <a:rPr lang="cs-CZ" sz="16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e>
                                    </m:nary>
                                  </m:num>
                                  <m:den>
                                    <m:nary>
                                      <m:naryPr>
                                        <m:chr m:val="∑"/>
                                        <m:subHide m:val="on"/>
                                        <m:supHide m:val="on"/>
                                        <m:ctrlPr>
                                          <a:rPr lang="cs-CZ" sz="16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/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cs-CZ" sz="16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16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r>
                                              <a:rPr lang="cs-CZ" sz="16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nary>
                                    <m:sSub>
                                      <m:sSubPr>
                                        <m:ctrlPr>
                                          <a:rPr lang="cs-CZ" sz="16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cs-CZ" sz="16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cs-CZ" sz="1600" baseline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sz="16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nary>
                                      <m:naryPr>
                                        <m:chr m:val="∑"/>
                                        <m:subHide m:val="on"/>
                                        <m:supHide m:val="on"/>
                                        <m:ctrlPr>
                                          <a:rPr lang="cs-CZ" sz="16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/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cs-CZ" sz="16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16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cs-CZ" sz="16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sSubSup>
                                          <m:sSubSupPr>
                                            <m:ctrlPr>
                                              <a:rPr lang="cs-CZ" sz="16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cs-CZ" sz="16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e>
                                          <m:sub>
                                            <m:r>
                                              <a:rPr lang="cs-CZ" sz="16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  <m:sup>
                                            <m:r>
                                              <a:rPr lang="cs-CZ" sz="16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bSup>
                                      </m:e>
                                    </m:nary>
                                  </m:num>
                                  <m:den>
                                    <m:nary>
                                      <m:naryPr>
                                        <m:chr m:val="∑"/>
                                        <m:subHide m:val="on"/>
                                        <m:supHide m:val="on"/>
                                        <m:ctrlPr>
                                          <a:rPr lang="cs-CZ" sz="16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/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cs-CZ" sz="16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16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cs-CZ" sz="16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nary>
                                    <m:sSubSup>
                                      <m:sSubSupPr>
                                        <m:ctrlPr>
                                          <a:rPr lang="cs-CZ" sz="16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cs-CZ" sz="16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cs-CZ" sz="16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cs-CZ" sz="1600" b="0" i="1" baseline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den>
                                </m:f>
                              </m:oMath>
                            </m:oMathPara>
                          </a14:m>
                          <a:endParaRPr lang="cs-CZ" sz="1600" baseline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sz="16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nary>
                                      <m:naryPr>
                                        <m:chr m:val="∑"/>
                                        <m:subHide m:val="on"/>
                                        <m:supHide m:val="on"/>
                                        <m:ctrlPr>
                                          <a:rPr lang="cs-CZ" sz="16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/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cs-CZ" sz="16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16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cs-CZ" sz="16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sSubSup>
                                          <m:sSubSupPr>
                                            <m:ctrlPr>
                                              <a:rPr lang="cs-CZ" sz="16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cs-CZ" sz="16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e>
                                          <m:sub>
                                            <m:r>
                                              <a:rPr lang="cs-CZ" sz="16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  <m:sup>
                                            <m:r>
                                              <a:rPr lang="cs-CZ" sz="16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bSup>
                                      </m:e>
                                    </m:nary>
                                  </m:num>
                                  <m:den>
                                    <m:nary>
                                      <m:naryPr>
                                        <m:chr m:val="∑"/>
                                        <m:subHide m:val="on"/>
                                        <m:supHide m:val="on"/>
                                        <m:ctrlPr>
                                          <a:rPr lang="cs-CZ" sz="16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/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cs-CZ" sz="16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16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cs-CZ" sz="16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nary>
                                    <m:sSubSup>
                                      <m:sSubSupPr>
                                        <m:ctrlPr>
                                          <a:rPr lang="cs-CZ" sz="16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cs-CZ" sz="16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cs-CZ" sz="16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cs-CZ" sz="1600" b="0" i="1" baseline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den>
                                </m:f>
                              </m:oMath>
                            </m:oMathPara>
                          </a14:m>
                          <a:endParaRPr lang="cs-CZ" sz="1600" baseline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35788337"/>
                      </a:ext>
                    </a:extLst>
                  </a:tr>
                  <a:tr h="667333">
                    <a:tc>
                      <a:txBody>
                        <a:bodyPr/>
                        <a:lstStyle/>
                        <a:p>
                          <a:pPr marL="0" marR="0" lvl="1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z + </a:t>
                          </a:r>
                          <a:r>
                            <a:rPr lang="cs-CZ" dirty="0" smtClean="0"/>
                            <a:t>1…</a:t>
                          </a:r>
                          <a:endParaRPr lang="cs-CZ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marL="0" marR="0" lvl="1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cs-CZ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cs-CZ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800" i="1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cs-CZ" sz="18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  <m:r>
                                          <a:rPr lang="cs-CZ" sz="1800" b="0" i="1" smtClean="0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cs-CZ" baseline="-25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sz="16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nary>
                                      <m:naryPr>
                                        <m:chr m:val="∑"/>
                                        <m:subHide m:val="on"/>
                                        <m:supHide m:val="on"/>
                                        <m:ctrlPr>
                                          <a:rPr lang="cs-CZ" sz="16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/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cs-CZ" sz="16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16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r>
                                              <a:rPr lang="cs-CZ" sz="16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sSubSup>
                                          <m:sSubSupPr>
                                            <m:ctrlPr>
                                              <a:rPr lang="cs-CZ" sz="16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cs-CZ" sz="16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e>
                                          <m:sub>
                                            <m:r>
                                              <a:rPr lang="cs-CZ" sz="16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  <m:sup>
                                            <m:r>
                                              <a:rPr lang="cs-CZ" sz="16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bSup>
                                      </m:e>
                                    </m:nary>
                                  </m:num>
                                  <m:den>
                                    <m:nary>
                                      <m:naryPr>
                                        <m:chr m:val="∑"/>
                                        <m:subHide m:val="on"/>
                                        <m:supHide m:val="on"/>
                                        <m:ctrlPr>
                                          <a:rPr lang="cs-CZ" sz="16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/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cs-CZ" sz="16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16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r>
                                              <a:rPr lang="cs-CZ" sz="16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nary>
                                    <m:sSubSup>
                                      <m:sSubSupPr>
                                        <m:ctrlPr>
                                          <a:rPr lang="cs-CZ" sz="16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cs-CZ" sz="16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cs-CZ" sz="16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cs-CZ" sz="1600" b="0" i="1" baseline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den>
                                </m:f>
                              </m:oMath>
                            </m:oMathPara>
                          </a14:m>
                          <a:endParaRPr lang="cs-CZ" sz="1600" baseline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sz="16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nary>
                                      <m:naryPr>
                                        <m:chr m:val="∑"/>
                                        <m:subHide m:val="on"/>
                                        <m:supHide m:val="on"/>
                                        <m:ctrlPr>
                                          <a:rPr lang="cs-CZ" sz="16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/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cs-CZ" sz="16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16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cs-CZ" sz="16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sSubSup>
                                          <m:sSubSupPr>
                                            <m:ctrlPr>
                                              <a:rPr lang="cs-CZ" sz="16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cs-CZ" sz="16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e>
                                          <m:sub>
                                            <m:r>
                                              <a:rPr lang="cs-CZ" sz="16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  <m:sup>
                                            <m:r>
                                              <a:rPr lang="cs-CZ" sz="16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p>
                                        </m:sSubSup>
                                      </m:e>
                                    </m:nary>
                                  </m:num>
                                  <m:den>
                                    <m:nary>
                                      <m:naryPr>
                                        <m:chr m:val="∑"/>
                                        <m:subHide m:val="on"/>
                                        <m:supHide m:val="on"/>
                                        <m:ctrlPr>
                                          <a:rPr lang="cs-CZ" sz="16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/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cs-CZ" sz="16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16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cs-CZ" sz="16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nary>
                                    <m:sSubSup>
                                      <m:sSubSupPr>
                                        <m:ctrlPr>
                                          <a:rPr lang="cs-CZ" sz="16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cs-CZ" sz="16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cs-CZ" sz="16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cs-CZ" sz="1600" b="0" i="1" baseline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bSup>
                                  </m:den>
                                </m:f>
                              </m:oMath>
                            </m:oMathPara>
                          </a14:m>
                          <a:endParaRPr lang="cs-CZ" sz="1600" baseline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sz="16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nary>
                                      <m:naryPr>
                                        <m:chr m:val="∑"/>
                                        <m:subHide m:val="on"/>
                                        <m:supHide m:val="on"/>
                                        <m:ctrlPr>
                                          <a:rPr lang="cs-CZ" sz="16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/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cs-CZ" sz="16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16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cs-CZ" sz="16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sSubSup>
                                          <m:sSubSupPr>
                                            <m:ctrlPr>
                                              <a:rPr lang="cs-CZ" sz="16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cs-CZ" sz="16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e>
                                          <m:sub>
                                            <m:r>
                                              <a:rPr lang="cs-CZ" sz="16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  <m:sup>
                                            <m:r>
                                              <a:rPr lang="cs-CZ" sz="16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p>
                                        </m:sSubSup>
                                      </m:e>
                                    </m:nary>
                                  </m:num>
                                  <m:den>
                                    <m:nary>
                                      <m:naryPr>
                                        <m:chr m:val="∑"/>
                                        <m:subHide m:val="on"/>
                                        <m:supHide m:val="on"/>
                                        <m:ctrlPr>
                                          <a:rPr lang="cs-CZ" sz="16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/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cs-CZ" sz="16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16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cs-CZ" sz="16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nary>
                                    <m:sSubSup>
                                      <m:sSubSupPr>
                                        <m:ctrlPr>
                                          <a:rPr lang="cs-CZ" sz="16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cs-CZ" sz="16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cs-CZ" sz="16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cs-CZ" sz="1600" b="0" i="1" baseline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bSup>
                                  </m:den>
                                </m:f>
                              </m:oMath>
                            </m:oMathPara>
                          </a14:m>
                          <a:endParaRPr lang="cs-CZ" sz="1600" baseline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241644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ulka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6944170"/>
                  </p:ext>
                </p:extLst>
              </p:nvPr>
            </p:nvGraphicFramePr>
            <p:xfrm>
              <a:off x="623392" y="2231845"/>
              <a:ext cx="11017224" cy="391755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36204">
                      <a:extLst>
                        <a:ext uri="{9D8B030D-6E8A-4147-A177-3AD203B41FA5}">
                          <a16:colId xmlns:a16="http://schemas.microsoft.com/office/drawing/2014/main" val="2596536156"/>
                        </a:ext>
                      </a:extLst>
                    </a:gridCol>
                    <a:gridCol w="1836204">
                      <a:extLst>
                        <a:ext uri="{9D8B030D-6E8A-4147-A177-3AD203B41FA5}">
                          <a16:colId xmlns:a16="http://schemas.microsoft.com/office/drawing/2014/main" val="3411506133"/>
                        </a:ext>
                      </a:extLst>
                    </a:gridCol>
                    <a:gridCol w="1836204">
                      <a:extLst>
                        <a:ext uri="{9D8B030D-6E8A-4147-A177-3AD203B41FA5}">
                          <a16:colId xmlns:a16="http://schemas.microsoft.com/office/drawing/2014/main" val="1753020782"/>
                        </a:ext>
                      </a:extLst>
                    </a:gridCol>
                    <a:gridCol w="1836204">
                      <a:extLst>
                        <a:ext uri="{9D8B030D-6E8A-4147-A177-3AD203B41FA5}">
                          <a16:colId xmlns:a16="http://schemas.microsoft.com/office/drawing/2014/main" val="4025489370"/>
                        </a:ext>
                      </a:extLst>
                    </a:gridCol>
                    <a:gridCol w="1836204">
                      <a:extLst>
                        <a:ext uri="{9D8B030D-6E8A-4147-A177-3AD203B41FA5}">
                          <a16:colId xmlns:a16="http://schemas.microsoft.com/office/drawing/2014/main" val="849441310"/>
                        </a:ext>
                      </a:extLst>
                    </a:gridCol>
                    <a:gridCol w="1836204">
                      <a:extLst>
                        <a:ext uri="{9D8B030D-6E8A-4147-A177-3AD203B41FA5}">
                          <a16:colId xmlns:a16="http://schemas.microsoft.com/office/drawing/2014/main" val="2286939116"/>
                        </a:ext>
                      </a:extLst>
                    </a:gridCol>
                  </a:tblGrid>
                  <a:tr h="388290">
                    <a:tc>
                      <a:txBody>
                        <a:bodyPr/>
                        <a:lstStyle/>
                        <a:p>
                          <a:pPr marL="0" marR="0" lvl="1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i="1" baseline="0" dirty="0" err="1" smtClean="0"/>
                            <a:t>name</a:t>
                          </a:r>
                          <a:endParaRPr lang="cs-CZ" i="1" baseline="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1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i="1" baseline="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i="1" baseline="0" dirty="0" smtClean="0"/>
                            <a:t>symbol</a:t>
                          </a:r>
                          <a:endParaRPr lang="cs-CZ" i="1" baseline="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cs-CZ" i="1" baseline="0" dirty="0" err="1" smtClean="0"/>
                            <a:t>expression</a:t>
                          </a:r>
                          <a:endParaRPr lang="cs-CZ" i="1" baseline="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cs-CZ" i="1" baseline="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cs-CZ" i="1" baseline="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6529809"/>
                      </a:ext>
                    </a:extLst>
                  </a:tr>
                  <a:tr h="681927">
                    <a:tc>
                      <a:txBody>
                        <a:bodyPr/>
                        <a:lstStyle/>
                        <a:p>
                          <a:pPr marL="0" marR="0" lvl="1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 err="1" smtClean="0"/>
                            <a:t>number</a:t>
                          </a:r>
                          <a:r>
                            <a:rPr lang="cs-CZ" dirty="0" smtClean="0"/>
                            <a:t>…</a:t>
                          </a:r>
                          <a:endParaRPr lang="cs-CZ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rowSpan="5">
                      <a:txBody>
                        <a:bodyPr/>
                        <a:lstStyle/>
                        <a:p>
                          <a:pPr marL="0" marR="0" lvl="1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 err="1" smtClean="0"/>
                            <a:t>average</a:t>
                          </a:r>
                          <a:r>
                            <a:rPr lang="cs-CZ" dirty="0" smtClean="0"/>
                            <a:t/>
                          </a:r>
                          <a:br>
                            <a:rPr lang="cs-CZ" dirty="0" smtClean="0"/>
                          </a:br>
                          <a:r>
                            <a:rPr lang="cs-CZ" dirty="0" err="1" smtClean="0"/>
                            <a:t>molar</a:t>
                          </a:r>
                          <a:r>
                            <a:rPr lang="cs-CZ" dirty="0" smtClean="0"/>
                            <a:t/>
                          </a:r>
                          <a:br>
                            <a:rPr lang="cs-CZ" dirty="0" smtClean="0"/>
                          </a:br>
                          <a:r>
                            <a:rPr lang="cs-CZ" dirty="0" err="1" smtClean="0"/>
                            <a:t>mass</a:t>
                          </a:r>
                          <a:endParaRPr lang="cs-CZ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00332" t="-60714" r="-300664" b="-4169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300332" t="-60714" r="-200664" b="-4169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399007" t="-60714" r="-100000" b="-4169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500664" t="-60714" r="-332" b="-4169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3690385"/>
                      </a:ext>
                    </a:extLst>
                  </a:tr>
                  <a:tr h="830978">
                    <a:tc>
                      <a:txBody>
                        <a:bodyPr/>
                        <a:lstStyle/>
                        <a:p>
                          <a:pPr marL="0" marR="0" lvl="1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 err="1" smtClean="0"/>
                            <a:t>viscosity</a:t>
                          </a:r>
                          <a:r>
                            <a:rPr lang="cs-CZ" dirty="0" smtClean="0"/>
                            <a:t>…</a:t>
                          </a:r>
                          <a:endParaRPr lang="cs-CZ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cs-CZ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332" t="-132353" r="-300664" b="-2433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332" t="-132353" r="-200664" b="-2433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99007" t="-132353" r="-100000" b="-2433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00664" t="-132353" r="-332" b="-2433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2015443"/>
                      </a:ext>
                    </a:extLst>
                  </a:tr>
                  <a:tr h="681927">
                    <a:tc>
                      <a:txBody>
                        <a:bodyPr/>
                        <a:lstStyle/>
                        <a:p>
                          <a:pPr marL="0" marR="0" lvl="1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 err="1" smtClean="0"/>
                            <a:t>mass</a:t>
                          </a:r>
                          <a:r>
                            <a:rPr lang="cs-CZ" dirty="0" smtClean="0"/>
                            <a:t>…</a:t>
                          </a:r>
                          <a:endParaRPr lang="cs-CZ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cs-CZ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332" t="-282143" r="-300664" b="-1955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332" t="-282143" r="-200664" b="-1955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99007" t="-282143" r="-100000" b="-1955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00664" t="-282143" r="-332" b="-1955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47986900"/>
                      </a:ext>
                    </a:extLst>
                  </a:tr>
                  <a:tr h="667099">
                    <a:tc>
                      <a:txBody>
                        <a:bodyPr/>
                        <a:lstStyle/>
                        <a:p>
                          <a:pPr marL="0" marR="0" lvl="1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 smtClean="0"/>
                            <a:t>z…</a:t>
                          </a:r>
                          <a:r>
                            <a:rPr lang="cs-CZ" dirty="0"/>
                            <a:t/>
                          </a:r>
                          <a:br>
                            <a:rPr lang="cs-CZ" dirty="0"/>
                          </a:br>
                          <a:r>
                            <a:rPr lang="cs-CZ" baseline="0" dirty="0" smtClean="0"/>
                            <a:t>(</a:t>
                          </a:r>
                          <a:r>
                            <a:rPr lang="cs-CZ" baseline="0" dirty="0" err="1" smtClean="0"/>
                            <a:t>centrifugal</a:t>
                          </a:r>
                          <a:r>
                            <a:rPr lang="cs-CZ" baseline="0" dirty="0" smtClean="0"/>
                            <a:t>)</a:t>
                          </a:r>
                          <a:endParaRPr lang="cs-CZ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cs-CZ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332" t="-392661" r="-300664" b="-100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332" t="-392661" r="-200664" b="-100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99007" t="-392661" r="-100000" b="-100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00664" t="-392661" r="-332" b="-1009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5788337"/>
                      </a:ext>
                    </a:extLst>
                  </a:tr>
                  <a:tr h="667333">
                    <a:tc>
                      <a:txBody>
                        <a:bodyPr/>
                        <a:lstStyle/>
                        <a:p>
                          <a:pPr marL="0" marR="0" lvl="1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z + </a:t>
                          </a:r>
                          <a:r>
                            <a:rPr lang="cs-CZ" dirty="0" smtClean="0"/>
                            <a:t>1…</a:t>
                          </a:r>
                          <a:endParaRPr lang="cs-CZ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marL="0" marR="0" lvl="1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332" t="-488182" r="-3006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332" t="-488182" r="-2006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99007" t="-488182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00664" t="-488182" r="-3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2416448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Zaoblený obdélník 2"/>
          <p:cNvSpPr/>
          <p:nvPr/>
        </p:nvSpPr>
        <p:spPr>
          <a:xfrm>
            <a:off x="10747945" y="2662312"/>
            <a:ext cx="261847" cy="648072"/>
          </a:xfrm>
          <a:prstGeom prst="roundRect">
            <a:avLst/>
          </a:prstGeom>
          <a:solidFill>
            <a:schemeClr val="accent6">
              <a:alpha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10754295" y="4168130"/>
            <a:ext cx="261847" cy="648072"/>
          </a:xfrm>
          <a:prstGeom prst="roundRect">
            <a:avLst/>
          </a:prstGeom>
          <a:solidFill>
            <a:schemeClr val="accent6">
              <a:alpha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aoblený obdélník 9"/>
          <p:cNvSpPr/>
          <p:nvPr/>
        </p:nvSpPr>
        <p:spPr>
          <a:xfrm>
            <a:off x="10756755" y="4816202"/>
            <a:ext cx="261847" cy="648072"/>
          </a:xfrm>
          <a:prstGeom prst="roundRect">
            <a:avLst/>
          </a:prstGeom>
          <a:solidFill>
            <a:schemeClr val="accent6">
              <a:alpha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aoblený obdélník 10"/>
          <p:cNvSpPr/>
          <p:nvPr/>
        </p:nvSpPr>
        <p:spPr>
          <a:xfrm>
            <a:off x="10754295" y="5594270"/>
            <a:ext cx="261847" cy="648072"/>
          </a:xfrm>
          <a:prstGeom prst="roundRect">
            <a:avLst/>
          </a:prstGeom>
          <a:solidFill>
            <a:schemeClr val="accent6">
              <a:alpha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5731164" y="6538490"/>
            <a:ext cx="50453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x</a:t>
            </a:r>
            <a:r>
              <a:rPr lang="cs-CZ" sz="1400" baseline="-25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i</a:t>
            </a:r>
            <a:r>
              <a:rPr lang="cs-CZ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… </a:t>
            </a:r>
            <a:r>
              <a:rPr lang="cs-CZ" sz="14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molar</a:t>
            </a:r>
            <a:r>
              <a:rPr lang="cs-CZ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cs-CZ" sz="14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fraction</a:t>
            </a:r>
            <a:r>
              <a:rPr lang="cs-CZ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; </a:t>
            </a:r>
            <a:r>
              <a:rPr lang="cs-CZ" sz="14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w</a:t>
            </a:r>
            <a:r>
              <a:rPr lang="cs-CZ" sz="1400" baseline="-25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i</a:t>
            </a:r>
            <a:r>
              <a:rPr lang="cs-CZ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… </a:t>
            </a:r>
            <a:r>
              <a:rPr lang="cs-CZ" sz="14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mass</a:t>
            </a:r>
            <a:r>
              <a:rPr lang="cs-CZ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cs-CZ" sz="14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fraction</a:t>
            </a:r>
            <a:r>
              <a:rPr lang="cs-CZ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; </a:t>
            </a:r>
            <a:r>
              <a:rPr lang="cs-CZ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 … </a:t>
            </a:r>
            <a:r>
              <a:rPr lang="cs-CZ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Mark-</a:t>
            </a:r>
            <a:r>
              <a:rPr lang="cs-CZ" sz="14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Houwink</a:t>
            </a:r>
            <a:r>
              <a:rPr lang="cs-CZ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cs-CZ" sz="14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constant</a:t>
            </a:r>
            <a:endParaRPr lang="cs-CZ" baseline="-250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95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9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ea typeface="+mn-ea"/>
                <a:cs typeface="+mn-cs"/>
              </a:rPr>
              <a:t>Visualization of molar mass distributions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1" y="2073995"/>
            <a:ext cx="5843643" cy="446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basically two options</a:t>
            </a:r>
          </a:p>
          <a:p>
            <a:pPr lvl="1"/>
            <a:r>
              <a:rPr lang="en-US" dirty="0"/>
              <a:t>differential curve</a:t>
            </a:r>
          </a:p>
          <a:p>
            <a:pPr lvl="2"/>
            <a:r>
              <a:rPr lang="en-US" dirty="0"/>
              <a:t>shows how many molecules have a given molar mass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integral (cumulative) curve</a:t>
            </a:r>
          </a:p>
          <a:p>
            <a:pPr lvl="2"/>
            <a:r>
              <a:rPr lang="en-US" dirty="0"/>
              <a:t>shows how many molecules have a given molar mass and smaller</a:t>
            </a:r>
            <a:endParaRPr lang="cs-CZ" dirty="0"/>
          </a:p>
        </p:txBody>
      </p:sp>
      <p:grpSp>
        <p:nvGrpSpPr>
          <p:cNvPr id="13" name="Skupina 12"/>
          <p:cNvGrpSpPr/>
          <p:nvPr/>
        </p:nvGrpSpPr>
        <p:grpSpPr>
          <a:xfrm>
            <a:off x="6888088" y="2073995"/>
            <a:ext cx="3816420" cy="1952420"/>
            <a:chOff x="5690231" y="2492896"/>
            <a:chExt cx="6194289" cy="3168898"/>
          </a:xfrm>
        </p:grpSpPr>
        <p:sp>
          <p:nvSpPr>
            <p:cNvPr id="12" name="Volný tvar 11"/>
            <p:cNvSpPr/>
            <p:nvPr/>
          </p:nvSpPr>
          <p:spPr>
            <a:xfrm>
              <a:off x="6268232" y="2852268"/>
              <a:ext cx="5362574" cy="2498438"/>
            </a:xfrm>
            <a:custGeom>
              <a:avLst/>
              <a:gdLst>
                <a:gd name="connsiteX0" fmla="*/ 0 w 5362575"/>
                <a:gd name="connsiteY0" fmla="*/ 2498438 h 2498438"/>
                <a:gd name="connsiteX1" fmla="*/ 485775 w 5362575"/>
                <a:gd name="connsiteY1" fmla="*/ 1888838 h 2498438"/>
                <a:gd name="connsiteX2" fmla="*/ 1076325 w 5362575"/>
                <a:gd name="connsiteY2" fmla="*/ 2888 h 2498438"/>
                <a:gd name="connsiteX3" fmla="*/ 2266950 w 5362575"/>
                <a:gd name="connsiteY3" fmla="*/ 1479263 h 2498438"/>
                <a:gd name="connsiteX4" fmla="*/ 5362575 w 5362575"/>
                <a:gd name="connsiteY4" fmla="*/ 2307938 h 249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575" h="2498438">
                  <a:moveTo>
                    <a:pt x="0" y="2498438"/>
                  </a:moveTo>
                  <a:cubicBezTo>
                    <a:pt x="153194" y="2401600"/>
                    <a:pt x="306388" y="2304763"/>
                    <a:pt x="485775" y="1888838"/>
                  </a:cubicBezTo>
                  <a:cubicBezTo>
                    <a:pt x="665162" y="1472913"/>
                    <a:pt x="779463" y="71150"/>
                    <a:pt x="1076325" y="2888"/>
                  </a:cubicBezTo>
                  <a:cubicBezTo>
                    <a:pt x="1373187" y="-65374"/>
                    <a:pt x="1552575" y="1095088"/>
                    <a:pt x="2266950" y="1479263"/>
                  </a:cubicBezTo>
                  <a:cubicBezTo>
                    <a:pt x="2981325" y="1863438"/>
                    <a:pt x="4171950" y="2085688"/>
                    <a:pt x="5362575" y="2307938"/>
                  </a:cubicBezTo>
                </a:path>
              </a:pathLst>
            </a:custGeom>
            <a:ln w="5715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7" name="Přímá spojnice 6"/>
            <p:cNvCxnSpPr/>
            <p:nvPr/>
          </p:nvCxnSpPr>
          <p:spPr>
            <a:xfrm flipV="1">
              <a:off x="6253524" y="2492896"/>
              <a:ext cx="0" cy="288446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Obdélník 8"/>
            <p:cNvSpPr/>
            <p:nvPr/>
          </p:nvSpPr>
          <p:spPr>
            <a:xfrm>
              <a:off x="11511019" y="5276520"/>
              <a:ext cx="373501" cy="3852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2400" dirty="0">
                  <a:latin typeface="+mn-lt"/>
                </a:rPr>
                <a:t>M</a:t>
              </a:r>
            </a:p>
          </p:txBody>
        </p:sp>
        <p:sp>
          <p:nvSpPr>
            <p:cNvPr id="10" name="Obdélník 9"/>
            <p:cNvSpPr/>
            <p:nvPr/>
          </p:nvSpPr>
          <p:spPr>
            <a:xfrm rot="16200000">
              <a:off x="5134335" y="3624350"/>
              <a:ext cx="1661285" cy="5494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1600" dirty="0" err="1" smtClean="0">
                  <a:latin typeface="+mn-lt"/>
                </a:rPr>
                <a:t>frequency</a:t>
              </a:r>
              <a:endParaRPr lang="cs-CZ" sz="1600" dirty="0">
                <a:latin typeface="+mn-lt"/>
              </a:endParaRPr>
            </a:p>
          </p:txBody>
        </p:sp>
        <p:cxnSp>
          <p:nvCxnSpPr>
            <p:cNvPr id="11" name="Přímá spojnice 10"/>
            <p:cNvCxnSpPr/>
            <p:nvPr/>
          </p:nvCxnSpPr>
          <p:spPr>
            <a:xfrm flipV="1">
              <a:off x="6244768" y="5365933"/>
              <a:ext cx="5583079" cy="1142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Skupina 29"/>
          <p:cNvGrpSpPr/>
          <p:nvPr/>
        </p:nvGrpSpPr>
        <p:grpSpPr>
          <a:xfrm>
            <a:off x="6757677" y="4337779"/>
            <a:ext cx="3946834" cy="2064900"/>
            <a:chOff x="6757677" y="4277299"/>
            <a:chExt cx="3946834" cy="2064900"/>
          </a:xfrm>
        </p:grpSpPr>
        <p:sp>
          <p:nvSpPr>
            <p:cNvPr id="29" name="Volný tvar 28"/>
            <p:cNvSpPr/>
            <p:nvPr/>
          </p:nvSpPr>
          <p:spPr>
            <a:xfrm>
              <a:off x="7245350" y="4507176"/>
              <a:ext cx="3270250" cy="1639623"/>
            </a:xfrm>
            <a:custGeom>
              <a:avLst/>
              <a:gdLst>
                <a:gd name="connsiteX0" fmla="*/ 0 w 3270250"/>
                <a:gd name="connsiteY0" fmla="*/ 1689100 h 1689100"/>
                <a:gd name="connsiteX1" fmla="*/ 635000 w 3270250"/>
                <a:gd name="connsiteY1" fmla="*/ 1219200 h 1689100"/>
                <a:gd name="connsiteX2" fmla="*/ 984250 w 3270250"/>
                <a:gd name="connsiteY2" fmla="*/ 387350 h 1689100"/>
                <a:gd name="connsiteX3" fmla="*/ 1822450 w 3270250"/>
                <a:gd name="connsiteY3" fmla="*/ 95250 h 1689100"/>
                <a:gd name="connsiteX4" fmla="*/ 3270250 w 3270250"/>
                <a:gd name="connsiteY4" fmla="*/ 0 h 168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0250" h="1689100">
                  <a:moveTo>
                    <a:pt x="0" y="1689100"/>
                  </a:moveTo>
                  <a:cubicBezTo>
                    <a:pt x="235479" y="1562629"/>
                    <a:pt x="470958" y="1436158"/>
                    <a:pt x="635000" y="1219200"/>
                  </a:cubicBezTo>
                  <a:cubicBezTo>
                    <a:pt x="799042" y="1002242"/>
                    <a:pt x="786342" y="574675"/>
                    <a:pt x="984250" y="387350"/>
                  </a:cubicBezTo>
                  <a:cubicBezTo>
                    <a:pt x="1182158" y="200025"/>
                    <a:pt x="1441450" y="159808"/>
                    <a:pt x="1822450" y="95250"/>
                  </a:cubicBezTo>
                  <a:cubicBezTo>
                    <a:pt x="2203450" y="30692"/>
                    <a:pt x="2736850" y="15346"/>
                    <a:pt x="3270250" y="0"/>
                  </a:cubicBezTo>
                </a:path>
              </a:pathLst>
            </a:custGeom>
            <a:ln w="5715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15" name="Skupina 14"/>
            <p:cNvGrpSpPr/>
            <p:nvPr/>
          </p:nvGrpSpPr>
          <p:grpSpPr>
            <a:xfrm>
              <a:off x="6823108" y="4382723"/>
              <a:ext cx="3881403" cy="1959476"/>
              <a:chOff x="5584763" y="2492896"/>
              <a:chExt cx="6299757" cy="3180351"/>
            </a:xfrm>
          </p:grpSpPr>
          <p:cxnSp>
            <p:nvCxnSpPr>
              <p:cNvPr id="17" name="Přímá spojnice 16"/>
              <p:cNvCxnSpPr/>
              <p:nvPr/>
            </p:nvCxnSpPr>
            <p:spPr>
              <a:xfrm flipV="1">
                <a:off x="6253524" y="2492896"/>
                <a:ext cx="0" cy="2884463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Obdélník 17"/>
              <p:cNvSpPr/>
              <p:nvPr/>
            </p:nvSpPr>
            <p:spPr>
              <a:xfrm>
                <a:off x="11511019" y="5287973"/>
                <a:ext cx="373501" cy="3852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cs-CZ" sz="2400" dirty="0">
                    <a:latin typeface="+mn-lt"/>
                  </a:rPr>
                  <a:t>M</a:t>
                </a:r>
              </a:p>
            </p:txBody>
          </p:sp>
          <p:sp>
            <p:nvSpPr>
              <p:cNvPr id="19" name="Obdélník 18"/>
              <p:cNvSpPr/>
              <p:nvPr/>
            </p:nvSpPr>
            <p:spPr>
              <a:xfrm rot="16200000">
                <a:off x="4485253" y="3755841"/>
                <a:ext cx="2748514" cy="549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cs-CZ" sz="1600" dirty="0" err="1" smtClean="0">
                    <a:latin typeface="+mn-lt"/>
                  </a:rPr>
                  <a:t>relative</a:t>
                </a:r>
                <a:r>
                  <a:rPr lang="cs-CZ" sz="1600" dirty="0" smtClean="0">
                    <a:latin typeface="+mn-lt"/>
                  </a:rPr>
                  <a:t> </a:t>
                </a:r>
                <a:r>
                  <a:rPr lang="cs-CZ" sz="1600" dirty="0" err="1" smtClean="0">
                    <a:latin typeface="+mn-lt"/>
                  </a:rPr>
                  <a:t>frequency</a:t>
                </a:r>
                <a:endParaRPr lang="cs-CZ" sz="1600" dirty="0">
                  <a:latin typeface="+mn-lt"/>
                </a:endParaRPr>
              </a:p>
            </p:txBody>
          </p:sp>
          <p:cxnSp>
            <p:nvCxnSpPr>
              <p:cNvPr id="20" name="Přímá spojnice 19"/>
              <p:cNvCxnSpPr/>
              <p:nvPr/>
            </p:nvCxnSpPr>
            <p:spPr>
              <a:xfrm flipV="1">
                <a:off x="6244769" y="5365933"/>
                <a:ext cx="5583079" cy="11426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4" name="Přímá spojnice 23"/>
            <p:cNvCxnSpPr/>
            <p:nvPr/>
          </p:nvCxnSpPr>
          <p:spPr>
            <a:xfrm>
              <a:off x="7237858" y="4414452"/>
              <a:ext cx="3431736" cy="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Obdélník 25"/>
            <p:cNvSpPr/>
            <p:nvPr/>
          </p:nvSpPr>
          <p:spPr>
            <a:xfrm>
              <a:off x="6757677" y="4277299"/>
              <a:ext cx="53412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1100" dirty="0">
                  <a:latin typeface="+mn-lt"/>
                </a:rPr>
                <a:t>100 %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487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17008</TotalTime>
  <Words>1630</Words>
  <Application>Microsoft Office PowerPoint</Application>
  <PresentationFormat>Širokoúhlá obrazovka</PresentationFormat>
  <Paragraphs>403</Paragraphs>
  <Slides>28</Slides>
  <Notes>26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Insula</vt:lpstr>
      <vt:lpstr>Times New Roman</vt:lpstr>
      <vt:lpstr>Verdana</vt:lpstr>
      <vt:lpstr>Motiv Office</vt:lpstr>
      <vt:lpstr>Prezentace aplikace PowerPoint</vt:lpstr>
      <vt:lpstr>Molar mass distribution</vt:lpstr>
      <vt:lpstr>Molar and relative molecular weight</vt:lpstr>
      <vt:lpstr>Molecular weight of polymers</vt:lpstr>
      <vt:lpstr>A few definitions</vt:lpstr>
      <vt:lpstr>Why do we care about molar mass?</vt:lpstr>
      <vt:lpstr>Average molar mass of polymers</vt:lpstr>
      <vt:lpstr>Table of average molar masses</vt:lpstr>
      <vt:lpstr>Visualization of molar mass distributions</vt:lpstr>
      <vt:lpstr>Differential distribution curve of molar masses</vt:lpstr>
      <vt:lpstr>Differential distribution curve of molar masses</vt:lpstr>
      <vt:lpstr>Distribuční křivky molárních hmotností</vt:lpstr>
      <vt:lpstr>Dispersity index</vt:lpstr>
      <vt:lpstr>Prezentace aplikace PowerPoint</vt:lpstr>
      <vt:lpstr>An example of calculating molecular weights</vt:lpstr>
      <vt:lpstr>Example 2</vt:lpstr>
      <vt:lpstr>Example 3</vt:lpstr>
      <vt:lpstr>Example 4</vt:lpstr>
      <vt:lpstr>Example 5</vt:lpstr>
      <vt:lpstr>Example 6</vt:lpstr>
      <vt:lpstr>Fractionation of polymer homologues</vt:lpstr>
      <vt:lpstr>Fractionation methods</vt:lpstr>
      <vt:lpstr>Determination of molar mass</vt:lpstr>
      <vt:lpstr>Methods measuring Mn</vt:lpstr>
      <vt:lpstr>Methods measuring Mn</vt:lpstr>
      <vt:lpstr>Methods measuring Mv</vt:lpstr>
      <vt:lpstr>Methods measuring Mw</vt:lpstr>
      <vt:lpstr>Thank you for your attention</vt:lpstr>
    </vt:vector>
  </TitlesOfParts>
  <Company>PEGAS a.s.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Vyšší výkon linek</dc:title>
  <dc:creator>Kadlc</dc:creator>
  <cp:lastModifiedBy>Pavel Holec</cp:lastModifiedBy>
  <cp:revision>1148</cp:revision>
  <cp:lastPrinted>2012-10-08T09:32:30Z</cp:lastPrinted>
  <dcterms:created xsi:type="dcterms:W3CDTF">2002-03-19T18:58:51Z</dcterms:created>
  <dcterms:modified xsi:type="dcterms:W3CDTF">2023-12-11T07:25:27Z</dcterms:modified>
</cp:coreProperties>
</file>