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59" r:id="rId5"/>
    <p:sldId id="260" r:id="rId6"/>
    <p:sldId id="261"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354129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109461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1908902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345092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15294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358344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5786E7-23B8-4A54-BD87-22EB29B83A87}"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326004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5786E7-23B8-4A54-BD87-22EB29B83A87}"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28747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85786E7-23B8-4A54-BD87-22EB29B83A87}"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126502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5786E7-23B8-4A54-BD87-22EB29B83A87}"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381064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85786E7-23B8-4A54-BD87-22EB29B83A87}"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161222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85786E7-23B8-4A54-BD87-22EB29B83A87}"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BAB3ED-6229-4127-BAE3-DEFE92EA8408}" type="slidenum">
              <a:rPr lang="cs-CZ" smtClean="0"/>
              <a:t>‹#›</a:t>
            </a:fld>
            <a:endParaRPr lang="cs-CZ"/>
          </a:p>
        </p:txBody>
      </p:sp>
    </p:spTree>
    <p:extLst>
      <p:ext uri="{BB962C8B-B14F-4D97-AF65-F5344CB8AC3E}">
        <p14:creationId xmlns:p14="http://schemas.microsoft.com/office/powerpoint/2010/main" val="412501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786E7-23B8-4A54-BD87-22EB29B83A87}"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AB3ED-6229-4127-BAE3-DEFE92EA8408}" type="slidenum">
              <a:rPr lang="cs-CZ" smtClean="0"/>
              <a:t>‹#›</a:t>
            </a:fld>
            <a:endParaRPr lang="cs-CZ"/>
          </a:p>
        </p:txBody>
      </p:sp>
    </p:spTree>
    <p:extLst>
      <p:ext uri="{BB962C8B-B14F-4D97-AF65-F5344CB8AC3E}">
        <p14:creationId xmlns:p14="http://schemas.microsoft.com/office/powerpoint/2010/main" val="425791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hyperlink" Target="http://old.easyproject.cz/projektova-organizace" TargetMode="External"/><Relationship Id="rId13" Type="http://schemas.openxmlformats.org/officeDocument/2006/relationships/hyperlink" Target="http://www.ipma.cz/web/files/DCP-nastroje-a-techniky-technicke-a-kontextove.pdf" TargetMode="External"/><Relationship Id="rId18" Type="http://schemas.openxmlformats.org/officeDocument/2006/relationships/hyperlink" Target="http://www.probermeto.cz/clanky/chyby-v-rozhodovani-tymu-groupshift-a-reseni-pomoci-ngt-2-dil" TargetMode="External"/><Relationship Id="rId26" Type="http://schemas.openxmlformats.org/officeDocument/2006/relationships/hyperlink" Target="http://www.jakpodnikat.cz/dohoda-provedeni-prace.php" TargetMode="External"/><Relationship Id="rId3" Type="http://schemas.openxmlformats.org/officeDocument/2006/relationships/hyperlink" Target="http://cs.wikipedia.org/wiki/%C5%98%C3%ADzen%C3%AD_projekt%C5%AF#Pl.C3.A1nov.C3.A1n.C3.AD_projektu" TargetMode="External"/><Relationship Id="rId21" Type="http://schemas.openxmlformats.org/officeDocument/2006/relationships/hyperlink" Target="http://www.vlastnicesta.cz/metody-1/swot-analyza" TargetMode="External"/><Relationship Id="rId7" Type="http://schemas.openxmlformats.org/officeDocument/2006/relationships/hyperlink" Target="http://www.businessinfo.cz/cs/clanky/zivotni-cyklus-a-faze-projektu-2865.html" TargetMode="External"/><Relationship Id="rId12" Type="http://schemas.openxmlformats.org/officeDocument/2006/relationships/hyperlink" Target="http://www.ipma.cz/dokumenty_spr/narodni_standard_kompentenci_projektoveho_rizeni.pdf" TargetMode="External"/><Relationship Id="rId17" Type="http://schemas.openxmlformats.org/officeDocument/2006/relationships/hyperlink" Target="http://www.ctenarska-gramotnost.cz/projektove-vyucovani/pv-metody/metody-1" TargetMode="External"/><Relationship Id="rId25" Type="http://schemas.openxmlformats.org/officeDocument/2006/relationships/hyperlink" Target="http://www.tcbs.cz/weblog/balanced-scorecard" TargetMode="External"/><Relationship Id="rId2" Type="http://schemas.openxmlformats.org/officeDocument/2006/relationships/hyperlink" Target="http://rizeni-projektu.cz/view.php?cisloclanku=2005091201" TargetMode="External"/><Relationship Id="rId16" Type="http://schemas.openxmlformats.org/officeDocument/2006/relationships/hyperlink" Target="http://www.mira-vlach.cz/logicka-ramcova-matice-definice" TargetMode="External"/><Relationship Id="rId20" Type="http://schemas.openxmlformats.org/officeDocument/2006/relationships/hyperlink" Target="http://www.ripran.cz/" TargetMode="External"/><Relationship Id="rId29" Type="http://schemas.openxmlformats.org/officeDocument/2006/relationships/hyperlink" Target="http://www.mpsv.cz/ppropo.php?ID=IPB011" TargetMode="External"/><Relationship Id="rId1" Type="http://schemas.openxmlformats.org/officeDocument/2006/relationships/slideLayout" Target="../slideLayouts/slideLayout1.xml"/><Relationship Id="rId6" Type="http://schemas.openxmlformats.org/officeDocument/2006/relationships/hyperlink" Target="http://rizeni-projektu.cz/view.php?cisloclanku=2005091901" TargetMode="External"/><Relationship Id="rId11" Type="http://schemas.openxmlformats.org/officeDocument/2006/relationships/hyperlink" Target="http://www.ipma.cz/" TargetMode="External"/><Relationship Id="rId24" Type="http://schemas.openxmlformats.org/officeDocument/2006/relationships/hyperlink" Target="http://www.systemonline.cz/business-intelligence/balanced-scorecard-jak-dosahnout-podnikovych-ambici.htm" TargetMode="External"/><Relationship Id="rId5" Type="http://schemas.openxmlformats.org/officeDocument/2006/relationships/hyperlink" Target="http://managementmania.com/cs/program" TargetMode="External"/><Relationship Id="rId15" Type="http://schemas.openxmlformats.org/officeDocument/2006/relationships/hyperlink" Target="http://cs.wikipedia.org/wiki/SMART_metoda#cite_note-1" TargetMode="External"/><Relationship Id="rId23" Type="http://schemas.openxmlformats.org/officeDocument/2006/relationships/hyperlink" Target="https://managementmania.com/cs/matice-bcg" TargetMode="External"/><Relationship Id="rId28" Type="http://schemas.openxmlformats.org/officeDocument/2006/relationships/hyperlink" Target="http://www.jakpodnikat.cz/dohoda-pracovni-cinnosti.php" TargetMode="External"/><Relationship Id="rId10" Type="http://schemas.openxmlformats.org/officeDocument/2006/relationships/hyperlink" Target="http://www.mbpconsulting.cz/cs/knowhow/competences/" TargetMode="External"/><Relationship Id="rId19" Type="http://schemas.openxmlformats.org/officeDocument/2006/relationships/hyperlink" Target="http://www.businessinfo.cz/cs/clanky/kreativita-techniky-2812.html#!&amp;chapter=2" TargetMode="External"/><Relationship Id="rId4" Type="http://schemas.openxmlformats.org/officeDocument/2006/relationships/hyperlink" Target="http://www.bw.edu/academics/cpd/project/kerzner/" TargetMode="External"/><Relationship Id="rId9" Type="http://schemas.openxmlformats.org/officeDocument/2006/relationships/hyperlink" Target="http://ekonomika-managment.studentske.cz/2009/02/maticove-organizacni-struktury.html" TargetMode="External"/><Relationship Id="rId14" Type="http://schemas.openxmlformats.org/officeDocument/2006/relationships/hyperlink" Target="http://www.ipma.cz/web/files/DCP-nastroje-a-techniky-behavioralni.pdf" TargetMode="External"/><Relationship Id="rId22" Type="http://schemas.openxmlformats.org/officeDocument/2006/relationships/hyperlink" Target="http://halek.info/www/prezentace/marketing-prednasky5/mprp5-print.php?projection&amp;l=03" TargetMode="External"/><Relationship Id="rId27" Type="http://schemas.openxmlformats.org/officeDocument/2006/relationships/hyperlink" Target="http://www.epravo.cz/top/clanky/dohoda-o-provedeni-prace-nove-od-1-1-2012-79929.html" TargetMode="External"/><Relationship Id="rId30" Type="http://schemas.openxmlformats.org/officeDocument/2006/relationships/hyperlink" Target="http://www.czech.cz/cz/Podnikani/Jak-to-tu-funguje/Smlouva-o-dilo"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books.google.cz/books?id=miRg6nZeMHEC&amp;pg=PA183&amp;lpg=PA183&amp;dq=t%C5%99%C3%AD%C4%8D%C3%ADseln%C3%BD+odhad&amp;source=bl&amp;ots=lUbFRKy0Ua&amp;sig=110DycK5nz_Asdy0crVixjdfZWI&amp;hl=cs&amp;sa=X&amp;ei=7fyeULVHhcO0BvTDgdAM&amp;ved=0CCYQ6AEwAQ#v=onepage&amp;q&amp;f=false" TargetMode="External"/><Relationship Id="rId13" Type="http://schemas.openxmlformats.org/officeDocument/2006/relationships/hyperlink" Target="https://managementmania.com/cs/vedeni-a-komunikovani" TargetMode="External"/><Relationship Id="rId18" Type="http://schemas.openxmlformats.org/officeDocument/2006/relationships/hyperlink" Target="https://managementmania.com/cs/zmocneni" TargetMode="External"/><Relationship Id="rId3" Type="http://schemas.openxmlformats.org/officeDocument/2006/relationships/hyperlink" Target="https://managementmania.com/cs/metody-sitove-analyzy" TargetMode="External"/><Relationship Id="rId21" Type="http://schemas.openxmlformats.org/officeDocument/2006/relationships/hyperlink" Target="https://managementmania.com/cs/mcgregorova-teorie-xy" TargetMode="External"/><Relationship Id="rId7" Type="http://schemas.openxmlformats.org/officeDocument/2006/relationships/hyperlink" Target="http://en.wikipedia.org/wiki/Beta_distribution" TargetMode="External"/><Relationship Id="rId12" Type="http://schemas.openxmlformats.org/officeDocument/2006/relationships/hyperlink" Target="http://www.mira-vlach.cz/role-projektoveho-manazera" TargetMode="External"/><Relationship Id="rId17" Type="http://schemas.openxmlformats.org/officeDocument/2006/relationships/hyperlink" Target="https://managementmania.com/cs/manazerska-mrizka" TargetMode="External"/><Relationship Id="rId2" Type="http://schemas.openxmlformats.org/officeDocument/2006/relationships/hyperlink" Target="https://managementmania.com/cs/work-breakdown-structure" TargetMode="External"/><Relationship Id="rId16" Type="http://schemas.openxmlformats.org/officeDocument/2006/relationships/hyperlink" Target="https://managementmania.com/cs/styl-rizeni-styl-vedeni" TargetMode="External"/><Relationship Id="rId20" Type="http://schemas.openxmlformats.org/officeDocument/2006/relationships/hyperlink" Target="https://managementmania.com/cs/motivace-a-motivovani" TargetMode="External"/><Relationship Id="rId1" Type="http://schemas.openxmlformats.org/officeDocument/2006/relationships/slideLayout" Target="../slideLayouts/slideLayout1.xml"/><Relationship Id="rId6" Type="http://schemas.openxmlformats.org/officeDocument/2006/relationships/hyperlink" Target="https://managementmania.com/cs/metoda-pert" TargetMode="External"/><Relationship Id="rId11" Type="http://schemas.openxmlformats.org/officeDocument/2006/relationships/hyperlink" Target="https://managementmania.com/cs/matice-odpovednosti-rasci" TargetMode="External"/><Relationship Id="rId5" Type="http://schemas.openxmlformats.org/officeDocument/2006/relationships/hyperlink" Target="https://managementmania.com/cs/metoda-ccm" TargetMode="External"/><Relationship Id="rId15" Type="http://schemas.openxmlformats.org/officeDocument/2006/relationships/hyperlink" Target="http://www.ipodnikatel.cz/Personalni-management/firemni-porada-zaklad-interni-firemni-komunikace.html" TargetMode="External"/><Relationship Id="rId10" Type="http://schemas.openxmlformats.org/officeDocument/2006/relationships/hyperlink" Target="https://managementmania.com/cs/matice-odpovednosti-raci" TargetMode="External"/><Relationship Id="rId19" Type="http://schemas.openxmlformats.org/officeDocument/2006/relationships/hyperlink" Target="http://www.vedeme.cz/pro-vedeni/kapitoly-vedeni/65-teorie-motivace/85-teorie-motivace.html" TargetMode="External"/><Relationship Id="rId4" Type="http://schemas.openxmlformats.org/officeDocument/2006/relationships/hyperlink" Target="https://managementmania.com/cs/metoda-cpm" TargetMode="External"/><Relationship Id="rId9" Type="http://schemas.openxmlformats.org/officeDocument/2006/relationships/hyperlink" Target="https://managementmania.com/cs/matice-odpovednosti" TargetMode="External"/><Relationship Id="rId14" Type="http://schemas.openxmlformats.org/officeDocument/2006/relationships/hyperlink" Target="https://managementmania.com/cs/briefing" TargetMode="External"/><Relationship Id="rId22" Type="http://schemas.openxmlformats.org/officeDocument/2006/relationships/hyperlink" Target="http://www.belbin.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64780" y="3234750"/>
            <a:ext cx="6980664" cy="746883"/>
          </a:xfrm>
        </p:spPr>
        <p:txBody>
          <a:bodyPr>
            <a:normAutofit/>
          </a:bodyPr>
          <a:lstStyle/>
          <a:p>
            <a:r>
              <a:rPr lang="cs-CZ" b="1">
                <a:solidFill>
                  <a:srgbClr val="7030A0"/>
                </a:solidFill>
              </a:rPr>
              <a:t>P</a:t>
            </a:r>
            <a:r>
              <a:rPr lang="cs-CZ" b="1" smtClean="0">
                <a:solidFill>
                  <a:srgbClr val="7030A0"/>
                </a:solidFill>
              </a:rPr>
              <a:t>lánování a řízení projektů – </a:t>
            </a:r>
            <a:r>
              <a:rPr lang="cs-CZ" b="1" smtClean="0">
                <a:solidFill>
                  <a:srgbClr val="7030A0"/>
                </a:solidFill>
              </a:rPr>
              <a:t>úvod do týmové práce</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28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5.3	Týmová práce</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170372"/>
          </a:xfrm>
          <a:prstGeom prst="rect">
            <a:avLst/>
          </a:prstGeom>
        </p:spPr>
        <p:txBody>
          <a:bodyPr wrap="square">
            <a:spAutoFit/>
          </a:bodyPr>
          <a:lstStyle/>
          <a:p>
            <a:r>
              <a:rPr lang="cs-CZ" sz="2000" b="1" dirty="0"/>
              <a:t>5.3.1</a:t>
            </a:r>
            <a:r>
              <a:rPr lang="cs-CZ" sz="2000" b="1" dirty="0"/>
              <a:t>	Formování </a:t>
            </a:r>
            <a:r>
              <a:rPr lang="cs-CZ" sz="2000" b="1" dirty="0"/>
              <a:t>týmu</a:t>
            </a:r>
          </a:p>
          <a:p>
            <a:endParaRPr lang="cs-CZ" sz="1600" dirty="0"/>
          </a:p>
          <a:p>
            <a:r>
              <a:rPr lang="cs-CZ" sz="1600" dirty="0"/>
              <a:t>Fáze vývoje:</a:t>
            </a:r>
          </a:p>
          <a:p>
            <a:r>
              <a:rPr lang="cs-CZ" sz="500" b="1" dirty="0"/>
              <a:t/>
            </a:r>
            <a:br>
              <a:rPr lang="cs-CZ" sz="500" b="1" dirty="0"/>
            </a:br>
            <a:r>
              <a:rPr lang="cs-CZ" sz="1600" b="1" dirty="0"/>
              <a:t>1</a:t>
            </a:r>
            <a:r>
              <a:rPr lang="cs-CZ" sz="1600" b="1" dirty="0"/>
              <a:t>. </a:t>
            </a:r>
            <a:r>
              <a:rPr lang="cs-CZ" sz="1600" b="1" dirty="0" err="1"/>
              <a:t>Starting</a:t>
            </a:r>
            <a:r>
              <a:rPr lang="cs-CZ" sz="1600" b="1" dirty="0"/>
              <a:t> </a:t>
            </a:r>
            <a:r>
              <a:rPr lang="cs-CZ" sz="1600" dirty="0"/>
              <a:t>(vznik)</a:t>
            </a:r>
          </a:p>
          <a:p>
            <a:r>
              <a:rPr lang="cs-CZ" sz="1600" b="1" dirty="0"/>
              <a:t>2. </a:t>
            </a:r>
            <a:r>
              <a:rPr lang="cs-CZ" sz="1600" b="1" dirty="0" err="1"/>
              <a:t>Forming</a:t>
            </a:r>
            <a:r>
              <a:rPr lang="cs-CZ" sz="1600" b="1" dirty="0"/>
              <a:t> </a:t>
            </a:r>
            <a:r>
              <a:rPr lang="cs-CZ" sz="1600" dirty="0"/>
              <a:t>(formování) – jedná se o testování týmu, charakterizované danou závislostí a zaměřením na cíl.</a:t>
            </a:r>
          </a:p>
          <a:p>
            <a:r>
              <a:rPr lang="cs-CZ" sz="1600" b="1" dirty="0"/>
              <a:t>3. </a:t>
            </a:r>
            <a:r>
              <a:rPr lang="cs-CZ" sz="1600" b="1" dirty="0" err="1"/>
              <a:t>Storming</a:t>
            </a:r>
            <a:r>
              <a:rPr lang="cs-CZ" sz="1600" b="1" dirty="0"/>
              <a:t> </a:t>
            </a:r>
            <a:r>
              <a:rPr lang="cs-CZ" sz="1600" dirty="0"/>
              <a:t>(bouření) – v této fázi nastávají vnitřní konflikty a silné emocionální reakce jako odpověď na požadavky pro dosažení cílů. Někdy bývá tato fáze označována jako krize.</a:t>
            </a:r>
          </a:p>
          <a:p>
            <a:r>
              <a:rPr lang="cs-CZ" sz="1600" b="1" dirty="0"/>
              <a:t>4. </a:t>
            </a:r>
            <a:r>
              <a:rPr lang="cs-CZ" sz="1600" b="1" dirty="0" err="1"/>
              <a:t>Norming</a:t>
            </a:r>
            <a:r>
              <a:rPr lang="cs-CZ" sz="1600" b="1" dirty="0"/>
              <a:t> </a:t>
            </a:r>
            <a:r>
              <a:rPr lang="cs-CZ" sz="1600" dirty="0"/>
              <a:t>(normování) – zde nastává skupinová koheze neboli soudržnost, dochází k optimální výměně informací. Formují se také týmové normy. Občas bývá tato fáze nazývána jako stabilizace.</a:t>
            </a:r>
          </a:p>
          <a:p>
            <a:r>
              <a:rPr lang="cs-CZ" sz="1600" b="1" dirty="0"/>
              <a:t>5. </a:t>
            </a:r>
            <a:r>
              <a:rPr lang="cs-CZ" sz="1600" b="1" dirty="0" err="1"/>
              <a:t>Performing</a:t>
            </a:r>
            <a:r>
              <a:rPr lang="cs-CZ" sz="1600" b="1" dirty="0"/>
              <a:t> </a:t>
            </a:r>
            <a:r>
              <a:rPr lang="cs-CZ" sz="1600" dirty="0"/>
              <a:t>(optimální výkon) – týmové role jsou ustanoveny a dostavují se schopnosti řešit problémy.</a:t>
            </a:r>
          </a:p>
          <a:p>
            <a:r>
              <a:rPr lang="cs-CZ" sz="1600" b="1" dirty="0"/>
              <a:t>6. </a:t>
            </a:r>
            <a:r>
              <a:rPr lang="cs-CZ" sz="1600" b="1" dirty="0" err="1"/>
              <a:t>Adjourning</a:t>
            </a:r>
            <a:r>
              <a:rPr lang="cs-CZ" sz="1600" b="1" dirty="0"/>
              <a:t> </a:t>
            </a:r>
            <a:r>
              <a:rPr lang="cs-CZ" sz="1600" dirty="0"/>
              <a:t>(ukončení činnosti) – nastává pomalý rozklad týmu, jelikož tým ztrácí svůj význam. Tato fáze bývá někdy pojímána jako varianta uzavření či oživení, přičemž uzavření je stejné jako ukončení a oživení je opětovné posílení týmové koheze v důsledku vzniku nových cílů, které může tým řešit. [49]</a:t>
            </a:r>
          </a:p>
        </p:txBody>
      </p:sp>
    </p:spTree>
    <p:extLst>
      <p:ext uri="{BB962C8B-B14F-4D97-AF65-F5344CB8AC3E}">
        <p14:creationId xmlns:p14="http://schemas.microsoft.com/office/powerpoint/2010/main" val="982699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5.3	Týmová práce</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2523768"/>
          </a:xfrm>
          <a:prstGeom prst="rect">
            <a:avLst/>
          </a:prstGeom>
        </p:spPr>
        <p:txBody>
          <a:bodyPr wrap="square">
            <a:spAutoFit/>
          </a:bodyPr>
          <a:lstStyle/>
          <a:p>
            <a:r>
              <a:rPr lang="cs-CZ" sz="2000" b="1" dirty="0"/>
              <a:t>5.3.2	Týmové </a:t>
            </a:r>
            <a:r>
              <a:rPr lang="cs-CZ" sz="2000" b="1" dirty="0"/>
              <a:t>role</a:t>
            </a:r>
            <a:br>
              <a:rPr lang="cs-CZ" sz="2000" b="1" dirty="0"/>
            </a:br>
            <a:endParaRPr lang="cs-CZ" sz="1000" dirty="0"/>
          </a:p>
          <a:p>
            <a:r>
              <a:rPr lang="cs-CZ" sz="1600" dirty="0"/>
              <a:t>Lidé patří mezi klíčové hodnoty organizace. Z hlediska dobrých pracovních výsledků by měli být co nejlépe rozmístěni. Jen prosté shromáždění určitého počtu lidí s očekáváním, že budou pracovat jako tým, nestačí. Členové týmu musí rozumět vlastním týmovým rolím stejně jako rolím ostatních kolegů. Lépe pak poznají, kdy mají přispívat a kdy ponechat iniciativu druhým s vhodnější rolí pro daný úkol. Potom také dokáží rozpoznat případné nedostatky ve výkonu týmu při absenci určité </a:t>
            </a:r>
            <a:r>
              <a:rPr lang="cs-CZ" sz="1600"/>
              <a:t>role</a:t>
            </a:r>
            <a:r>
              <a:rPr lang="cs-CZ" sz="1600" smtClean="0"/>
              <a:t>.</a:t>
            </a:r>
            <a:endParaRPr lang="cs-CZ" sz="1600" dirty="0"/>
          </a:p>
          <a:p>
            <a:endParaRPr lang="cs-CZ" sz="1600" dirty="0"/>
          </a:p>
          <a:p>
            <a:endParaRPr lang="cs-CZ" sz="1600" dirty="0"/>
          </a:p>
        </p:txBody>
      </p:sp>
    </p:spTree>
    <p:extLst>
      <p:ext uri="{BB962C8B-B14F-4D97-AF65-F5344CB8AC3E}">
        <p14:creationId xmlns:p14="http://schemas.microsoft.com/office/powerpoint/2010/main" val="407795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5.3	Týmová práce</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647426"/>
          </a:xfrm>
          <a:prstGeom prst="rect">
            <a:avLst/>
          </a:prstGeom>
        </p:spPr>
        <p:txBody>
          <a:bodyPr wrap="square">
            <a:spAutoFit/>
          </a:bodyPr>
          <a:lstStyle/>
          <a:p>
            <a:r>
              <a:rPr lang="cs-CZ" sz="2000" b="1" dirty="0"/>
              <a:t>5.3.3	Důkazy týmové </a:t>
            </a:r>
            <a:r>
              <a:rPr lang="cs-CZ" sz="2000" b="1" dirty="0"/>
              <a:t>schopnosti</a:t>
            </a:r>
          </a:p>
          <a:p>
            <a:endParaRPr lang="cs-CZ" sz="2000" b="1" dirty="0"/>
          </a:p>
          <a:p>
            <a:r>
              <a:rPr lang="cs-CZ" sz="1600" dirty="0"/>
              <a:t>Týmové schopnosti má ten, který je obdařen následujícími vlastnostmi: </a:t>
            </a:r>
            <a:endParaRPr lang="cs-CZ" sz="1600" dirty="0"/>
          </a:p>
          <a:p>
            <a:endParaRPr lang="cs-CZ" sz="1100" dirty="0"/>
          </a:p>
          <a:p>
            <a:r>
              <a:rPr lang="cs-CZ" sz="1600" dirty="0"/>
              <a:t>	• </a:t>
            </a:r>
            <a:r>
              <a:rPr lang="cs-CZ" sz="1600" i="1" dirty="0"/>
              <a:t>Pozitivní </a:t>
            </a:r>
            <a:r>
              <a:rPr lang="cs-CZ" sz="1600" i="1" dirty="0"/>
              <a:t>postoj k týmové práci </a:t>
            </a:r>
            <a:r>
              <a:rPr lang="cs-CZ" sz="1600" dirty="0"/>
              <a:t>– vysoce kvalifikovaný odborník, který raději </a:t>
            </a:r>
            <a:r>
              <a:rPr lang="cs-CZ" sz="1600" dirty="0"/>
              <a:t>	  pracuje </a:t>
            </a:r>
            <a:r>
              <a:rPr lang="cs-CZ" sz="1600" dirty="0"/>
              <a:t>sám a sám na sebe je pro týmovou práci nepotřebný. </a:t>
            </a:r>
          </a:p>
          <a:p>
            <a:r>
              <a:rPr lang="cs-CZ" sz="1600" dirty="0"/>
              <a:t>	• </a:t>
            </a:r>
            <a:r>
              <a:rPr lang="cs-CZ" sz="1600" i="1" dirty="0"/>
              <a:t>Myšlenková </a:t>
            </a:r>
            <a:r>
              <a:rPr lang="cs-CZ" sz="1600" i="1" dirty="0"/>
              <a:t>pružnost, kreativita a zvědavost </a:t>
            </a:r>
            <a:r>
              <a:rPr lang="cs-CZ" sz="1600" dirty="0"/>
              <a:t>– dobrý týmový hráč přistupuje </a:t>
            </a:r>
            <a:r>
              <a:rPr lang="cs-CZ" sz="1600" dirty="0"/>
              <a:t>	  na </a:t>
            </a:r>
            <a:r>
              <a:rPr lang="cs-CZ" sz="1600" dirty="0"/>
              <a:t>myšlenky jiných a přispívá do diskuze svým pohledem. </a:t>
            </a:r>
          </a:p>
          <a:p>
            <a:r>
              <a:rPr lang="cs-CZ" sz="1600" dirty="0"/>
              <a:t>	• </a:t>
            </a:r>
            <a:r>
              <a:rPr lang="cs-CZ" sz="1600" i="1" dirty="0"/>
              <a:t>Frustrační </a:t>
            </a:r>
            <a:r>
              <a:rPr lang="cs-CZ" sz="1600" i="1" dirty="0"/>
              <a:t>tolerance </a:t>
            </a:r>
            <a:r>
              <a:rPr lang="cs-CZ" sz="1600" dirty="0"/>
              <a:t>– dobrý týmový hráč musí umět zvládat situace, kdy jsou </a:t>
            </a:r>
            <a:r>
              <a:rPr lang="cs-CZ" sz="1600" dirty="0"/>
              <a:t>	  jeho </a:t>
            </a:r>
            <a:r>
              <a:rPr lang="cs-CZ" sz="1600" dirty="0"/>
              <a:t>návrhy zamítnuty. </a:t>
            </a:r>
          </a:p>
          <a:p>
            <a:r>
              <a:rPr lang="cs-CZ" sz="1600" dirty="0"/>
              <a:t>	• </a:t>
            </a:r>
            <a:r>
              <a:rPr lang="cs-CZ" sz="1600" i="1" dirty="0"/>
              <a:t>Schopnost </a:t>
            </a:r>
            <a:r>
              <a:rPr lang="cs-CZ" sz="1600" i="1" dirty="0"/>
              <a:t>přijmout kritiku </a:t>
            </a:r>
            <a:r>
              <a:rPr lang="cs-CZ" sz="1600" dirty="0"/>
              <a:t>– je možné, že se diskuze v zápalu boje strhnou na </a:t>
            </a:r>
            <a:r>
              <a:rPr lang="cs-CZ" sz="1600" dirty="0"/>
              <a:t>	  nevěcnou </a:t>
            </a:r>
            <a:r>
              <a:rPr lang="cs-CZ" sz="1600" dirty="0"/>
              <a:t>a osobní rovinu, schopnost přijmout kritiku je proto důležitá. </a:t>
            </a:r>
          </a:p>
          <a:p>
            <a:r>
              <a:rPr lang="cs-CZ" sz="1600" dirty="0"/>
              <a:t>	• </a:t>
            </a:r>
            <a:r>
              <a:rPr lang="cs-CZ" sz="1600" i="1" dirty="0"/>
              <a:t>Schopnost </a:t>
            </a:r>
            <a:r>
              <a:rPr lang="cs-CZ" sz="1600" i="1" dirty="0"/>
              <a:t>a ochota učit se </a:t>
            </a:r>
            <a:r>
              <a:rPr lang="cs-CZ" sz="1600" dirty="0"/>
              <a:t>– tady se musejí zohlednit nejen odborné </a:t>
            </a:r>
            <a:r>
              <a:rPr lang="cs-CZ" sz="1600" dirty="0"/>
              <a:t>	  	  kompetence</a:t>
            </a:r>
            <a:r>
              <a:rPr lang="cs-CZ" sz="1600" dirty="0"/>
              <a:t>, ale i sociální a metodické schopnosti, někteří kolegové mají </a:t>
            </a:r>
            <a:r>
              <a:rPr lang="cs-CZ" sz="1600" dirty="0"/>
              <a:t>	  možná </a:t>
            </a:r>
            <a:r>
              <a:rPr lang="cs-CZ" sz="1600" dirty="0"/>
              <a:t>skvělé nápady, ale nevědí, jak je prezentovat v týmu.</a:t>
            </a:r>
          </a:p>
          <a:p>
            <a:endParaRPr lang="cs-CZ" sz="1600" dirty="0"/>
          </a:p>
          <a:p>
            <a:r>
              <a:rPr lang="cs-CZ" sz="1600" dirty="0"/>
              <a:t>Takový člen týmu, který by vyváženě splňoval všechny výše uvedené požadavky, je ve skutečnosti stěží k nalezení. Důležité je, aby celý tým byl v tomto ohledu dobře sestaven. </a:t>
            </a:r>
          </a:p>
        </p:txBody>
      </p:sp>
    </p:spTree>
    <p:extLst>
      <p:ext uri="{BB962C8B-B14F-4D97-AF65-F5344CB8AC3E}">
        <p14:creationId xmlns:p14="http://schemas.microsoft.com/office/powerpoint/2010/main" val="131837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5.3	Týmová práce</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2539157"/>
          </a:xfrm>
          <a:prstGeom prst="rect">
            <a:avLst/>
          </a:prstGeom>
        </p:spPr>
        <p:txBody>
          <a:bodyPr wrap="square">
            <a:spAutoFit/>
          </a:bodyPr>
          <a:lstStyle/>
          <a:p>
            <a:r>
              <a:rPr lang="cs-CZ" sz="2000" b="1" dirty="0"/>
              <a:t>5.3.4	Spolupráce v </a:t>
            </a:r>
            <a:r>
              <a:rPr lang="cs-CZ" sz="2000" b="1" dirty="0"/>
              <a:t>týmu</a:t>
            </a:r>
          </a:p>
          <a:p>
            <a:endParaRPr lang="cs-CZ" sz="1100" b="1" dirty="0"/>
          </a:p>
          <a:p>
            <a:r>
              <a:rPr lang="cs-CZ" sz="1600" dirty="0"/>
              <a:t>O spolupráci se v manažerské praxi často mluví v souvislosti s týmy jakožto vztahově vyzrálými skupinami lidí. Při spolupráci působí aktivity spolupracujících v souladu, směřují společně k dosažení určitého výsledku. Motorem spolupráce je naplnění určitých zájmů účastníků spolupráce. Výsledek, ke kterému spolupráce směřuje, by měl přinášet kladné hodnoty v oblasti těchto zájmů. Na obrázku je vystižena tato situace na jednoduchém příkladu, kde spolupracují pouze dva subjekty, Já a Ty, každý z nich má jenom jeden zájem, v němž může být absolutně poškozen (-1), absolutně uspokojen (+1) nebo se v uspokojování zájmu absolutně nic nezměnilo (0), viz obr. 5.3.</a:t>
            </a:r>
          </a:p>
          <a:p>
            <a:endParaRPr lang="cs-CZ" sz="1600" dirty="0"/>
          </a:p>
        </p:txBody>
      </p:sp>
      <p:pic>
        <p:nvPicPr>
          <p:cNvPr id="4" name="Obrázek 3"/>
          <p:cNvPicPr/>
          <p:nvPr/>
        </p:nvPicPr>
        <p:blipFill>
          <a:blip r:embed="rId2"/>
          <a:stretch>
            <a:fillRect/>
          </a:stretch>
        </p:blipFill>
        <p:spPr>
          <a:xfrm>
            <a:off x="3935760" y="3645024"/>
            <a:ext cx="3744416" cy="2966554"/>
          </a:xfrm>
          <a:prstGeom prst="rect">
            <a:avLst/>
          </a:prstGeom>
        </p:spPr>
      </p:pic>
      <p:sp>
        <p:nvSpPr>
          <p:cNvPr id="3" name="Obdélník 2"/>
          <p:cNvSpPr/>
          <p:nvPr/>
        </p:nvSpPr>
        <p:spPr>
          <a:xfrm>
            <a:off x="4482268" y="6519446"/>
            <a:ext cx="3173048"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5.3</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Formy vzájemné interakce</a:t>
            </a:r>
            <a:r>
              <a:rPr lang="cs-CZ" sz="16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71146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5.3	Týmová práce</a:t>
            </a:r>
            <a:endParaRPr lang="cs-CZ" sz="2400" dirty="0">
              <a:solidFill>
                <a:prstClr val="black"/>
              </a:solidFill>
              <a:latin typeface="Calibri" pitchFamily="34" charset="0"/>
              <a:cs typeface="Arial" charset="0"/>
            </a:endParaRPr>
          </a:p>
        </p:txBody>
      </p:sp>
      <p:sp>
        <p:nvSpPr>
          <p:cNvPr id="7" name="Obdélník 6"/>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816977"/>
          </a:xfrm>
          <a:prstGeom prst="rect">
            <a:avLst/>
          </a:prstGeom>
        </p:spPr>
        <p:txBody>
          <a:bodyPr wrap="square">
            <a:spAutoFit/>
          </a:bodyPr>
          <a:lstStyle/>
          <a:p>
            <a:r>
              <a:rPr lang="cs-CZ" sz="2000" b="1" dirty="0"/>
              <a:t>5.3.4	Spolupráce v </a:t>
            </a:r>
            <a:r>
              <a:rPr lang="cs-CZ" sz="2000" b="1" dirty="0"/>
              <a:t>týmu</a:t>
            </a:r>
          </a:p>
          <a:p>
            <a:endParaRPr lang="cs-CZ" sz="500" b="1" dirty="0"/>
          </a:p>
          <a:p>
            <a:r>
              <a:rPr lang="cs-CZ" sz="1600" dirty="0"/>
              <a:t>Uvnitř kvadrantu „spolupráce“ nacházíme hodnoty naplnění zájmů subjektů Já i Ty, tedy zisk obou stran. Kvadrant „soutěžení“ znamená, že se snažíme získat a naše úsilí má vyústit ve ztrátu druhého subjektu. Pole „obětavost“ znamená, že naše úsilí má vést k naší ztrátě a k zisku druhého. Poslední pole „destrukce“ vyjadřuje úsilí o ztrátu na obou stranách, často podle myšlenkového schématu „když budu poškozen já, ať je poškozen i ten druhý“. Z pohledu dlouhodobé udržitelnosti úspěchu v životě jsou užitečné a využitelné zejména obě taktiky v horních kvadrantech obrázku. To proto, že obě mají tendenci usilovat o uspokojování zájmu subjektu já. </a:t>
            </a:r>
          </a:p>
          <a:p>
            <a:endParaRPr lang="cs-CZ" sz="500" dirty="0"/>
          </a:p>
          <a:p>
            <a:r>
              <a:rPr lang="cs-CZ" sz="1600" dirty="0"/>
              <a:t>Je důležité vědět, že spolupráce vzniká pod vlivem motivů nebo stimulů. Občas se totiž stává, že manažeři podlehnou představě, že lidé začnou spolupracovat po absolvování nějakého kurzu týmové práce. Zde jsou uvedeny stimuly, které jsou způsobilé spustit spolupráci: </a:t>
            </a:r>
          </a:p>
          <a:p>
            <a:r>
              <a:rPr lang="cs-CZ" sz="1600" dirty="0"/>
              <a:t>	• Absolutní </a:t>
            </a:r>
            <a:r>
              <a:rPr lang="cs-CZ" sz="1600" dirty="0"/>
              <a:t>hodnocení. </a:t>
            </a:r>
          </a:p>
          <a:p>
            <a:r>
              <a:rPr lang="cs-CZ" sz="1600" dirty="0"/>
              <a:t>	• Zvládnutelný </a:t>
            </a:r>
            <a:r>
              <a:rPr lang="cs-CZ" sz="1600" dirty="0"/>
              <a:t>vnější tlak. </a:t>
            </a:r>
          </a:p>
          <a:p>
            <a:r>
              <a:rPr lang="cs-CZ" sz="1600" dirty="0"/>
              <a:t>	• Rozdělení </a:t>
            </a:r>
            <a:r>
              <a:rPr lang="cs-CZ" sz="1600" dirty="0"/>
              <a:t>úloh. </a:t>
            </a:r>
          </a:p>
          <a:p>
            <a:r>
              <a:rPr lang="cs-CZ" sz="1600" dirty="0"/>
              <a:t>	• Závažnost </a:t>
            </a:r>
            <a:r>
              <a:rPr lang="cs-CZ" sz="1600" dirty="0"/>
              <a:t>úloh. </a:t>
            </a:r>
          </a:p>
          <a:p>
            <a:r>
              <a:rPr lang="cs-CZ" sz="1600" dirty="0"/>
              <a:t>	• Působení </a:t>
            </a:r>
            <a:r>
              <a:rPr lang="cs-CZ" sz="1600" dirty="0"/>
              <a:t>vzoru. </a:t>
            </a:r>
          </a:p>
          <a:p>
            <a:r>
              <a:rPr lang="cs-CZ" sz="1600" dirty="0"/>
              <a:t>	• Oceňování </a:t>
            </a:r>
            <a:r>
              <a:rPr lang="cs-CZ" sz="1600" dirty="0"/>
              <a:t>spolupráce. </a:t>
            </a:r>
          </a:p>
          <a:p>
            <a:r>
              <a:rPr lang="cs-CZ" sz="1600" dirty="0"/>
              <a:t>	• Podpora </a:t>
            </a:r>
            <a:r>
              <a:rPr lang="cs-CZ" sz="1600" dirty="0"/>
              <a:t>osobního rozvoje. </a:t>
            </a:r>
          </a:p>
          <a:p>
            <a:endParaRPr lang="cs-CZ" sz="600" dirty="0"/>
          </a:p>
          <a:p>
            <a:r>
              <a:rPr lang="cs-CZ" sz="1600" dirty="0"/>
              <a:t>Tyto stimuly jsou seřazeny podle jejich účinnosti a spolehlivosti – od nejúčinnějšího a nejspolehlivějšího k těm spornějším. [49]</a:t>
            </a:r>
          </a:p>
          <a:p>
            <a:endParaRPr lang="cs-CZ" sz="1600" dirty="0"/>
          </a:p>
        </p:txBody>
      </p:sp>
    </p:spTree>
    <p:extLst>
      <p:ext uri="{BB962C8B-B14F-4D97-AF65-F5344CB8AC3E}">
        <p14:creationId xmlns:p14="http://schemas.microsoft.com/office/powerpoint/2010/main" val="228633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832304" y="303040"/>
            <a:ext cx="1512168"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19537" y="764705"/>
            <a:ext cx="7241579" cy="5798895"/>
          </a:xfrm>
          <a:prstGeom prst="rect">
            <a:avLst/>
          </a:prstGeom>
        </p:spPr>
        <p:txBody>
          <a:bodyPr wrap="square">
            <a:spAutoFit/>
          </a:bodyPr>
          <a:lstStyle/>
          <a:p>
            <a:pPr marL="342900" indent="-342900">
              <a:buFont typeface="+mj-lt"/>
              <a:buAutoNum type="arabicPeriod"/>
            </a:pPr>
            <a:r>
              <a:rPr lang="cs-CZ" sz="1000">
                <a:solidFill>
                  <a:srgbClr val="0000FF"/>
                </a:solidFill>
                <a:ea typeface="Times New Roman" panose="02020603050405020304" pitchFamily="18" charset="0"/>
                <a:hlinkClick r:id="rId2"/>
              </a:rPr>
              <a:t>http://rizeni-projektu.cz/view.php?cisloclanku=2005091201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
              </a:rPr>
              <a:t>http://cs.wikipedia.org/wiki/%C5%98%C3%ADzen%C3%AD_projekt%C5%AF#Pl.C3.A1nov.C3.A1n.C3.AD_projektu</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LBMS (IPMA) – </a:t>
            </a:r>
            <a:r>
              <a:rPr lang="cs-CZ" sz="1000" i="1">
                <a:ea typeface="Times New Roman" panose="02020603050405020304" pitchFamily="18" charset="0"/>
              </a:rPr>
              <a:t>Řízení projektů</a:t>
            </a:r>
            <a:r>
              <a:rPr lang="cs-CZ" sz="1000">
                <a:ea typeface="Times New Roman" panose="02020603050405020304" pitchFamily="18" charset="0"/>
              </a:rPr>
              <a:t> /školící materiály/</a:t>
            </a:r>
          </a:p>
          <a:p>
            <a:pPr marL="342900" indent="-342900">
              <a:buFont typeface="+mj-lt"/>
              <a:buAutoNum type="arabicPeriod"/>
            </a:pPr>
            <a:r>
              <a:rPr lang="cs-CZ" sz="1000">
                <a:solidFill>
                  <a:srgbClr val="0000FF"/>
                </a:solidFill>
                <a:ea typeface="Times New Roman" panose="02020603050405020304" pitchFamily="18" charset="0"/>
                <a:hlinkClick r:id="rId4"/>
              </a:rPr>
              <a:t>http://www.bw.edu/academics/cpd/project/kerzner/</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5"/>
              </a:rPr>
              <a:t>http://managementmania.com/cs/program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6"/>
              </a:rPr>
              <a:t>http://rizeni-projektu.cz/view.php?cisloclanku=2005091901</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SVOZILOVÁ, A.: </a:t>
            </a:r>
            <a:r>
              <a:rPr lang="cs-CZ" sz="1000" i="1">
                <a:ea typeface="Times New Roman" panose="02020603050405020304" pitchFamily="18" charset="0"/>
              </a:rPr>
              <a:t>Projektový management</a:t>
            </a:r>
            <a:r>
              <a:rPr lang="cs-CZ" sz="1000">
                <a:ea typeface="Times New Roman" panose="02020603050405020304" pitchFamily="18" charset="0"/>
              </a:rPr>
              <a:t>. Praha: Garda Publishing 2006. ISBN 80-247-1501-5</a:t>
            </a:r>
          </a:p>
          <a:p>
            <a:pPr marL="342900" indent="-342900">
              <a:buFont typeface="+mj-lt"/>
              <a:buAutoNum type="arabicPeriod"/>
            </a:pPr>
            <a:r>
              <a:rPr lang="cs-CZ" sz="1000">
                <a:solidFill>
                  <a:srgbClr val="0000FF"/>
                </a:solidFill>
                <a:ea typeface="Times New Roman" panose="02020603050405020304" pitchFamily="18" charset="0"/>
                <a:hlinkClick r:id="rId7"/>
              </a:rPr>
              <a:t>http://www.businessinfo.cz/cs/clanky/zivotni-cyklus-a-faze-projektu-2865.html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8"/>
              </a:rPr>
              <a:t>http://old.easyproject.cz/projektova-organizace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9"/>
              </a:rPr>
              <a:t>http://ekonomika-managment.studentske.cz/2009/02/maticove-organizacni-struktury.html</a:t>
            </a:r>
            <a:endParaRPr lang="cs-CZ" sz="1000">
              <a:ea typeface="Times New Roman" panose="02020603050405020304" pitchFamily="18" charset="0"/>
            </a:endParaRPr>
          </a:p>
          <a:p>
            <a:pPr marL="342900" indent="-342900">
              <a:buFont typeface="+mj-lt"/>
              <a:buAutoNum type="arabicPeriod"/>
            </a:pPr>
            <a:r>
              <a:rPr lang="cs-CZ" sz="1000" u="sng">
                <a:solidFill>
                  <a:srgbClr val="0000FF"/>
                </a:solidFill>
                <a:ea typeface="Times New Roman" panose="02020603050405020304" pitchFamily="18" charset="0"/>
              </a:rPr>
              <a:t>VÁGNER: </a:t>
            </a:r>
            <a:r>
              <a:rPr lang="cs-CZ" sz="1000" i="1" u="sng">
                <a:solidFill>
                  <a:srgbClr val="0000FF"/>
                </a:solidFill>
                <a:ea typeface="Times New Roman" panose="02020603050405020304" pitchFamily="18" charset="0"/>
              </a:rPr>
              <a:t>Řízení projektů</a:t>
            </a:r>
            <a:r>
              <a:rPr lang="cs-CZ" sz="1000" u="sng">
                <a:solidFill>
                  <a:srgbClr val="0000FF"/>
                </a:solidFill>
                <a:ea typeface="Times New Roman" panose="02020603050405020304" pitchFamily="18" charset="0"/>
              </a:rPr>
              <a:t> </a:t>
            </a:r>
            <a:r>
              <a:rPr lang="en-US" sz="1000" u="sng">
                <a:solidFill>
                  <a:srgbClr val="0000FF"/>
                </a:solidFill>
                <a:ea typeface="Times New Roman" panose="02020603050405020304" pitchFamily="18" charset="0"/>
              </a:rPr>
              <a:t>/školící materiál studijního programu PI/, API Slaný</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0"/>
              </a:rPr>
              <a:t>http://www.mbpconsulting.cz/cs/knowhow/competences/</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1"/>
              </a:rPr>
              <a:t>www.ipma.cz</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Mezinárodní standard kompetencí projektového řízení </a:t>
            </a:r>
            <a:r>
              <a:rPr lang="cs-CZ" sz="1000">
                <a:solidFill>
                  <a:srgbClr val="0000FF"/>
                </a:solidFill>
                <a:ea typeface="Times New Roman" panose="02020603050405020304" pitchFamily="18" charset="0"/>
                <a:hlinkClick r:id="rId12"/>
              </a:rPr>
              <a:t>http://www.ipma.cz/dokumenty_spr/narodni_standard_kompentenci_projektoveho_rizeni.pdf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3"/>
              </a:rPr>
              <a:t>http://www.ipma.cz/web/files/DCP-nastroje-a-techniky-technicke-a-kontextove.pdf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4"/>
              </a:rPr>
              <a:t>http://www.ipma.cz/web/files/DCP-nastroje-a-techniky-behavioralni.pdf</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Doran, George T. "There's a S.M.A.R.T. way to write management's goals and objectives." Management Review, Nov 1981, Volume 70 Issue 11.</a:t>
            </a:r>
          </a:p>
          <a:p>
            <a:pPr marL="342900" indent="-342900">
              <a:buFont typeface="+mj-lt"/>
              <a:buAutoNum type="arabicPeriod"/>
            </a:pPr>
            <a:r>
              <a:rPr lang="cs-CZ" sz="1000">
                <a:solidFill>
                  <a:srgbClr val="0000FF"/>
                </a:solidFill>
                <a:ea typeface="Times New Roman" panose="02020603050405020304" pitchFamily="18" charset="0"/>
                <a:hlinkClick r:id="rId15"/>
              </a:rPr>
              <a:t>http://cs.wikipedia.org/wiki/SMART_metoda#cite_note-1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6"/>
              </a:rPr>
              <a:t>http://www.mira-vlach.cz/logicka-ramcova-matice-definice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7"/>
              </a:rPr>
              <a:t>http://www.ctenarska-gramotnost.cz/projektove-vyucovani/pv-metody/metody-1</a:t>
            </a:r>
            <a:r>
              <a:rPr lang="cs-CZ" sz="1000">
                <a:ea typeface="Times New Roman" panose="02020603050405020304" pitchFamily="18" charset="0"/>
              </a:rPr>
              <a:t> </a:t>
            </a:r>
          </a:p>
          <a:p>
            <a:pPr marL="342900" indent="-342900">
              <a:buFont typeface="+mj-lt"/>
              <a:buAutoNum type="arabicPeriod"/>
            </a:pPr>
            <a:r>
              <a:rPr lang="cs-CZ" sz="1000">
                <a:solidFill>
                  <a:srgbClr val="0000FF"/>
                </a:solidFill>
                <a:ea typeface="Times New Roman" panose="02020603050405020304" pitchFamily="18" charset="0"/>
                <a:hlinkClick r:id="rId18"/>
              </a:rPr>
              <a:t>http://www.probermeto.cz/clanky/chyby-v-rozhodovani-tymu-groupshift-a-reseni-pomoci-ngt-2-dil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9"/>
              </a:rPr>
              <a:t>http://www.businessinfo.cz/cs/clanky/kreativita-techniky-2812.html#!&amp;chapter=2</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0"/>
              </a:rPr>
              <a:t>http://www.ripran.cz/</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1"/>
              </a:rPr>
              <a:t>http://www.vlastnicesta.cz/metody-1/swot-analyza</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2"/>
              </a:rPr>
              <a:t>http://halek.info/www/prezentace/marketing-prednasky5/mprp5-print.php?projection&amp;l=03</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3"/>
              </a:rPr>
              <a:t>https://managementmania.com/cs/matice-bcg</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RAJTR, J.: </a:t>
            </a:r>
            <a:r>
              <a:rPr lang="cs-CZ" sz="1000" i="1">
                <a:ea typeface="Times New Roman" panose="02020603050405020304" pitchFamily="18" charset="0"/>
              </a:rPr>
              <a:t>Kolaborativní metody</a:t>
            </a:r>
            <a:r>
              <a:rPr lang="cs-CZ" sz="1000">
                <a:ea typeface="Times New Roman" panose="02020603050405020304" pitchFamily="18" charset="0"/>
              </a:rPr>
              <a:t>. /studie/</a:t>
            </a:r>
          </a:p>
          <a:p>
            <a:pPr marL="342900" indent="-342900">
              <a:buFont typeface="+mj-lt"/>
              <a:buAutoNum type="arabicPeriod"/>
            </a:pPr>
            <a:r>
              <a:rPr lang="cs-CZ" sz="1000">
                <a:solidFill>
                  <a:srgbClr val="0000FF"/>
                </a:solidFill>
                <a:ea typeface="Times New Roman" panose="02020603050405020304" pitchFamily="18" charset="0"/>
                <a:hlinkClick r:id="rId24"/>
              </a:rPr>
              <a:t>http://www.systemonline.cz/business-intelligence/balanced-scorecard-jak-dosahnout-podnikovych-ambici.htm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5"/>
              </a:rPr>
              <a:t>http://www.tcbs.cz/weblog/balanced-scorecard</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6"/>
              </a:rPr>
              <a:t>http://www.jakpodnikat.cz/dohoda-provedeni-prace.php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7"/>
              </a:rPr>
              <a:t>http://www.epravo.cz/top/clanky/dohoda-o-provedeni-prace-nove-od-1-1-2012-79929.html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8"/>
              </a:rPr>
              <a:t>http://www.jakpodnikat.cz/dohoda-pracovni-cinnosti.php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9"/>
              </a:rPr>
              <a:t>http://www.mpsv.cz/ppropo.php?ID=IPB011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0"/>
              </a:rPr>
              <a:t>http://www.czech.cz/cz/Podnikani/Jak-to-tu-funguje/Smlouva-o-dilo</a:t>
            </a:r>
            <a:endParaRPr lang="cs-CZ" sz="1000">
              <a:ea typeface="Times New Roman" panose="02020603050405020304" pitchFamily="18" charset="0"/>
            </a:endParaRPr>
          </a:p>
          <a:p>
            <a:pPr marL="342900" indent="-342900">
              <a:lnSpc>
                <a:spcPct val="115000"/>
              </a:lnSpc>
              <a:spcAft>
                <a:spcPts val="1000"/>
              </a:spcAft>
              <a:buFont typeface="+mj-lt"/>
              <a:buAutoNum type="arabicPeriod"/>
            </a:pPr>
            <a:r>
              <a:rPr lang="cs-CZ" sz="1000">
                <a:ea typeface="Times New Roman" panose="02020603050405020304" pitchFamily="18" charset="0"/>
              </a:rPr>
              <a:t>LEPŠÍK, P.; MAŠÍN, I.: </a:t>
            </a:r>
            <a:r>
              <a:rPr lang="cs-CZ" sz="1000" i="1">
                <a:ea typeface="Times New Roman" panose="02020603050405020304" pitchFamily="18" charset="0"/>
              </a:rPr>
              <a:t>Nástroje řízení projektů</a:t>
            </a:r>
            <a:r>
              <a:rPr lang="cs-CZ" sz="1000">
                <a:ea typeface="Times New Roman" panose="02020603050405020304" pitchFamily="18" charset="0"/>
              </a:rPr>
              <a:t>. Liberec, Technická univerzita v Liberci, 2012. 202 s. ISBN </a:t>
            </a:r>
            <a:r>
              <a:rPr lang="cs-CZ" sz="1000">
                <a:ea typeface="Times New Roman" panose="02020603050405020304" pitchFamily="18" charset="0"/>
              </a:rPr>
              <a:t>978-80-7372-854-0</a:t>
            </a:r>
            <a:endParaRPr lang="cs-CZ" sz="1000">
              <a:ea typeface="Times New Roman" panose="02020603050405020304" pitchFamily="18" charset="0"/>
            </a:endParaRPr>
          </a:p>
        </p:txBody>
      </p:sp>
    </p:spTree>
    <p:extLst>
      <p:ext uri="{BB962C8B-B14F-4D97-AF65-F5344CB8AC3E}">
        <p14:creationId xmlns:p14="http://schemas.microsoft.com/office/powerpoint/2010/main" val="4008217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04313" y="332657"/>
            <a:ext cx="1128439"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34098" y="650305"/>
            <a:ext cx="7241579" cy="5914440"/>
          </a:xfrm>
          <a:prstGeom prst="rect">
            <a:avLst/>
          </a:prstGeom>
        </p:spPr>
        <p:txBody>
          <a:bodyPr wrap="square">
            <a:spAutoFit/>
          </a:bodyPr>
          <a:lstStyle/>
          <a:p>
            <a:pPr marL="342900" indent="-342900" algn="just">
              <a:buFont typeface="+mj-lt"/>
              <a:buAutoNum type="arabicPeriod" startAt="36"/>
            </a:pPr>
            <a:r>
              <a:rPr lang="cs-CZ" sz="1000">
                <a:solidFill>
                  <a:srgbClr val="0000FF"/>
                </a:solidFill>
                <a:ea typeface="Times New Roman" panose="02020603050405020304" pitchFamily="18" charset="0"/>
                <a:hlinkClick r:id="rId2"/>
              </a:rPr>
              <a:t>https</a:t>
            </a:r>
            <a:r>
              <a:rPr lang="cs-CZ" sz="1000">
                <a:solidFill>
                  <a:srgbClr val="0000FF"/>
                </a:solidFill>
                <a:ea typeface="Times New Roman" panose="02020603050405020304" pitchFamily="18" charset="0"/>
                <a:hlinkClick r:id="rId2"/>
              </a:rPr>
              <a:t>://managementmania.com/cs/work-breakdown-structure</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ROSENAU, M. D.: </a:t>
            </a:r>
            <a:r>
              <a:rPr lang="cs-CZ" sz="1000" i="1">
                <a:ea typeface="Times New Roman" panose="02020603050405020304" pitchFamily="18" charset="0"/>
              </a:rPr>
              <a:t>Řízení projektů</a:t>
            </a:r>
            <a:r>
              <a:rPr lang="cs-CZ" sz="1000">
                <a:ea typeface="Times New Roman" panose="02020603050405020304" pitchFamily="18" charset="0"/>
              </a:rPr>
              <a:t>. Brno: Coputer Press 2007, 3.vyd. ISBN 978-80-251-1506-0</a:t>
            </a:r>
          </a:p>
          <a:p>
            <a:pPr marL="342900" indent="-342900" algn="just">
              <a:buFont typeface="+mj-lt"/>
              <a:buAutoNum type="arabicPeriod" startAt="36"/>
            </a:pPr>
            <a:r>
              <a:rPr lang="cs-CZ" sz="1000">
                <a:solidFill>
                  <a:srgbClr val="0000FF"/>
                </a:solidFill>
                <a:ea typeface="Times New Roman" panose="02020603050405020304" pitchFamily="18" charset="0"/>
                <a:hlinkClick r:id="rId3"/>
              </a:rPr>
              <a:t>https://managementmania.com/cs/metody-sitove-analyzy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4"/>
              </a:rPr>
              <a:t>https://managementmania.com/cs/metoda-cpm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5"/>
              </a:rPr>
              <a:t>https://managementmania.com/cs/metoda-ccm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6"/>
              </a:rPr>
              <a:t>https://managementmania.com/cs/metoda-pert</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7"/>
              </a:rPr>
              <a:t>http://en.wikipedia.org/wiki/Beta_distribution</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8"/>
              </a:rPr>
              <a:t>http://books.google.cz/books?id=miRg6nZeMHEC&amp;pg=PA183&amp;lpg=PA183&amp;dq=t%C5%99%C3%AD%C4%8D%C3%ADseln%C3%BD+odhad&amp;source=bl&amp;ots=lUbFRKy0Ua&amp;sig=110DycK5nz_Asdy0crVixjdfZWI&amp;hl=cs&amp;sa=X&amp;ei=7fyeULVHhcO0BvTDgdAM&amp;ved=0CCYQ6AEwAQ#v=onepage&amp;q&amp;f=false</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9"/>
              </a:rPr>
              <a:t>https://managementmania.com/cs/matice-odpovednosti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0"/>
              </a:rPr>
              <a:t>https://managementmania.com/cs/matice-odpovednosti-raci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1"/>
              </a:rPr>
              <a:t>https://managementmania.com/cs/matice-odpovednosti-rasci</a:t>
            </a:r>
            <a:endParaRPr lang="cs-CZ" sz="1000">
              <a:ea typeface="Times New Roman" panose="02020603050405020304" pitchFamily="18" charset="0"/>
            </a:endParaRPr>
          </a:p>
          <a:p>
            <a:pPr marL="342900" indent="-342900" algn="just">
              <a:spcAft>
                <a:spcPts val="1000"/>
              </a:spcAft>
              <a:buFont typeface="+mj-lt"/>
              <a:buAutoNum type="arabicPeriod" startAt="36"/>
            </a:pPr>
            <a:r>
              <a:rPr lang="cs-CZ" sz="1000">
                <a:ea typeface="Times New Roman" panose="02020603050405020304" pitchFamily="18" charset="0"/>
              </a:rPr>
              <a:t>LEPŠÍK, P.: </a:t>
            </a:r>
            <a:r>
              <a:rPr lang="cs-CZ" sz="1000" i="1">
                <a:ea typeface="Times New Roman" panose="02020603050405020304" pitchFamily="18" charset="0"/>
              </a:rPr>
              <a:t>Plánování projektů</a:t>
            </a:r>
            <a:r>
              <a:rPr lang="cs-CZ" sz="1000">
                <a:ea typeface="Times New Roman" panose="02020603050405020304" pitchFamily="18" charset="0"/>
              </a:rPr>
              <a:t>. In.: </a:t>
            </a:r>
            <a:r>
              <a:rPr lang="cs-CZ" sz="1000" i="1">
                <a:ea typeface="Times New Roman" panose="02020603050405020304" pitchFamily="18" charset="0"/>
              </a:rPr>
              <a:t>Product Lifecycle Management. Sborník vydaných přednášek projektu In-TECH2, část I.</a:t>
            </a:r>
            <a:r>
              <a:rPr lang="cs-CZ" sz="1000">
                <a:ea typeface="Times New Roman" panose="02020603050405020304" pitchFamily="18" charset="0"/>
              </a:rPr>
              <a:t> Liberec: Technická univerzita v Liberci, 2012. S. 30-39. ISBN 978-80-7372-861-8 </a:t>
            </a:r>
          </a:p>
          <a:p>
            <a:pPr marL="342900" indent="-342900" algn="just">
              <a:buFont typeface="+mj-lt"/>
              <a:buAutoNum type="arabicPeriod" startAt="36"/>
            </a:pPr>
            <a:r>
              <a:rPr lang="cs-CZ" sz="1000">
                <a:solidFill>
                  <a:srgbClr val="0000FF"/>
                </a:solidFill>
                <a:ea typeface="Times New Roman" panose="02020603050405020304" pitchFamily="18" charset="0"/>
                <a:hlinkClick r:id="rId12"/>
              </a:rPr>
              <a:t>http://www.mira-vlach.cz/role-projektoveho-manazera</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DRÁBKOVÁ, M.; HARANTOVÁ, L.; SASÍKOVÁ M.: </a:t>
            </a:r>
            <a:r>
              <a:rPr lang="cs-CZ" sz="1000" i="1">
                <a:ea typeface="Times New Roman" panose="02020603050405020304" pitchFamily="18" charset="0"/>
              </a:rPr>
              <a:t>Partnerství při společném projektu</a:t>
            </a:r>
            <a:r>
              <a:rPr lang="cs-CZ" sz="1000">
                <a:ea typeface="Times New Roman" panose="02020603050405020304" pitchFamily="18" charset="0"/>
              </a:rPr>
              <a:t>. Zlín: Univerzita Tomáše Bati ve Zlíně, 2012. ISBN978-80-7454-139-1</a:t>
            </a:r>
          </a:p>
          <a:p>
            <a:pPr marL="342900" indent="-342900" algn="just">
              <a:buFont typeface="+mj-lt"/>
              <a:buAutoNum type="arabicPeriod" startAt="36"/>
            </a:pPr>
            <a:r>
              <a:rPr lang="cs-CZ" sz="1000">
                <a:solidFill>
                  <a:srgbClr val="0000FF"/>
                </a:solidFill>
                <a:ea typeface="Times New Roman" panose="02020603050405020304" pitchFamily="18" charset="0"/>
                <a:hlinkClick r:id="rId13"/>
              </a:rPr>
              <a:t>https://managementmania.com/cs/vedeni-a-komunikovani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4"/>
              </a:rPr>
              <a:t>https://managementmania.com/cs/briefing</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5"/>
              </a:rPr>
              <a:t>http://www.ipodnikatel.cz/Personalni-management/firemni-porada-zaklad-interni-firemni-komunikace.html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6"/>
              </a:rPr>
              <a:t>https://managementmania.com/cs/styl-rizeni-styl-vedeni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7"/>
              </a:rPr>
              <a:t>https://managementmania.com/cs/manazerska-mrizka</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8"/>
              </a:rPr>
              <a:t>https://managementmania.com/cs/zmocneni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9"/>
              </a:rPr>
              <a:t>http://www.vedeme.cz/pro-vedeni/kapitoly-vedeni/65-teorie-motivace/85-teorie-motivace.html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0"/>
              </a:rPr>
              <a:t>https://managementmania.com/cs/motivace-a-motivovani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1"/>
              </a:rPr>
              <a:t>https://managementmania.com/cs/mcgregorova-teorie-xy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2"/>
              </a:rPr>
              <a:t>http://www.belbin.cz/</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COVEY, S. R.: </a:t>
            </a:r>
            <a:r>
              <a:rPr lang="cs-CZ" sz="1000" i="1">
                <a:ea typeface="Times New Roman" panose="02020603050405020304" pitchFamily="18" charset="0"/>
              </a:rPr>
              <a:t>7 návyků vůdčích osobností pro úspěšný a harmonický život:návrat etiky charakteru</a:t>
            </a:r>
            <a:r>
              <a:rPr lang="cs-CZ" sz="1000">
                <a:ea typeface="Times New Roman" panose="02020603050405020304" pitchFamily="18" charset="0"/>
              </a:rPr>
              <a:t>. 1. vyd. Praha: Pragma, 1994. 329 s. ISBN 80-8521-341-9</a:t>
            </a:r>
          </a:p>
          <a:p>
            <a:pPr marL="342900" indent="-342900" algn="just">
              <a:buFont typeface="+mj-lt"/>
              <a:buAutoNum type="arabicPeriod" startAt="36"/>
            </a:pPr>
            <a:r>
              <a:rPr lang="cs-CZ" sz="1000">
                <a:ea typeface="Times New Roman" panose="02020603050405020304" pitchFamily="18" charset="0"/>
              </a:rPr>
              <a:t>KOLÁČKOVÁ, D.: </a:t>
            </a:r>
            <a:r>
              <a:rPr lang="cs-CZ" sz="1000" i="1">
                <a:ea typeface="Times New Roman" panose="02020603050405020304" pitchFamily="18" charset="0"/>
              </a:rPr>
              <a:t>Time management: možnosti využití informačních technologií při efektivním hospodaření s časem</a:t>
            </a:r>
            <a:r>
              <a:rPr lang="cs-CZ" sz="1000">
                <a:ea typeface="Times New Roman" panose="02020603050405020304" pitchFamily="18" charset="0"/>
              </a:rPr>
              <a:t>. Brno: Masarykova univerzita 2007. 60 s.</a:t>
            </a:r>
          </a:p>
          <a:p>
            <a:pPr marL="342900" indent="-342900" algn="just">
              <a:buFont typeface="+mj-lt"/>
              <a:buAutoNum type="arabicPeriod" startAt="36"/>
            </a:pPr>
            <a:r>
              <a:rPr lang="cs-CZ" sz="1000">
                <a:ea typeface="Times New Roman" panose="02020603050405020304" pitchFamily="18" charset="0"/>
              </a:rPr>
              <a:t>PACOVSKÝ, P.: </a:t>
            </a:r>
            <a:r>
              <a:rPr lang="cs-CZ" sz="1000" i="1">
                <a:ea typeface="Times New Roman" panose="02020603050405020304" pitchFamily="18" charset="0"/>
              </a:rPr>
              <a:t>Člověk a čas: time management IV. generace</a:t>
            </a:r>
            <a:r>
              <a:rPr lang="cs-CZ" sz="1000">
                <a:ea typeface="Times New Roman" panose="02020603050405020304" pitchFamily="18" charset="0"/>
              </a:rPr>
              <a:t>. 2. aktualiz. vyd. Praha: Grada Publishing, 2006. 259 s. ISBN 80-2471-701-8</a:t>
            </a:r>
          </a:p>
          <a:p>
            <a:pPr marL="342900" indent="-342900" algn="just">
              <a:buFont typeface="+mj-lt"/>
              <a:buAutoNum type="arabicPeriod" startAt="36"/>
            </a:pPr>
            <a:r>
              <a:rPr lang="cs-CZ" sz="1000">
                <a:ea typeface="Times New Roman" panose="02020603050405020304" pitchFamily="18" charset="0"/>
              </a:rPr>
              <a:t>VÁGNER, I.: </a:t>
            </a:r>
            <a:r>
              <a:rPr lang="cs-CZ" sz="1000" i="1">
                <a:ea typeface="Times New Roman" panose="02020603050405020304" pitchFamily="18" charset="0"/>
              </a:rPr>
              <a:t>Systém managementu</a:t>
            </a:r>
            <a:r>
              <a:rPr lang="cs-CZ" sz="1000">
                <a:ea typeface="Times New Roman" panose="02020603050405020304" pitchFamily="18" charset="0"/>
              </a:rPr>
              <a:t>. 1. vyd. Brno: Masarykova univerzita, 2006. 432 s. ISBN 80-2103-972-8</a:t>
            </a:r>
          </a:p>
          <a:p>
            <a:pPr marL="342900" indent="-342900" algn="just">
              <a:spcAft>
                <a:spcPts val="1000"/>
              </a:spcAft>
              <a:buFont typeface="+mj-lt"/>
              <a:buAutoNum type="arabicPeriod" startAt="36"/>
            </a:pPr>
            <a:r>
              <a:rPr lang="cs-CZ" sz="1000">
                <a:ea typeface="Times New Roman" panose="02020603050405020304" pitchFamily="18" charset="0"/>
              </a:rPr>
              <a:t>LEPŠÍK, P. a kol.: </a:t>
            </a:r>
            <a:r>
              <a:rPr lang="cs-CZ" sz="1000" i="1">
                <a:ea typeface="Times New Roman" panose="02020603050405020304" pitchFamily="18" charset="0"/>
              </a:rPr>
              <a:t>Zvyšování kolaborativní způsobilosti</a:t>
            </a:r>
            <a:r>
              <a:rPr lang="cs-CZ" sz="1000">
                <a:ea typeface="Times New Roman" panose="02020603050405020304" pitchFamily="18" charset="0"/>
              </a:rPr>
              <a:t>. Ostrava, Vysoká škola Báňská – Technická univerzita Ostrava, 2012. 122 s. ISBN 987-80-248-2794</a:t>
            </a:r>
          </a:p>
        </p:txBody>
      </p:sp>
    </p:spTree>
    <p:extLst>
      <p:ext uri="{BB962C8B-B14F-4D97-AF65-F5344CB8AC3E}">
        <p14:creationId xmlns:p14="http://schemas.microsoft.com/office/powerpoint/2010/main" val="2160374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312</Words>
  <Application>Microsoft Office PowerPoint</Application>
  <PresentationFormat>Širokoúhlá obrazovka</PresentationFormat>
  <Paragraphs>118</Paragraphs>
  <Slides>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vt:i4>
      </vt:variant>
    </vt:vector>
  </HeadingPairs>
  <TitlesOfParts>
    <vt:vector size="14" baseType="lpstr">
      <vt:lpstr>Arial</vt:lpstr>
      <vt:lpstr>Calibri</vt:lpstr>
      <vt:lpstr>Calibri Light</vt:lpstr>
      <vt:lpstr>Times New Roman</vt:lpstr>
      <vt:lpstr>TTE1A4BD80t00</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2</cp:revision>
  <dcterms:created xsi:type="dcterms:W3CDTF">2023-08-29T10:21:26Z</dcterms:created>
  <dcterms:modified xsi:type="dcterms:W3CDTF">2023-08-29T10:41:18Z</dcterms:modified>
</cp:coreProperties>
</file>