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FAA88-FF4A-425F-A34B-8DAEA0655041}" type="datetimeFigureOut">
              <a:rPr lang="cs-CZ" smtClean="0"/>
              <a:t>29.8.2023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A8EA1-713D-403B-BAB6-933800C3321A}" type="slidenum">
              <a:rPr lang="cs-CZ" smtClean="0"/>
              <a:t>‹#›</a:t>
            </a:fld>
            <a:endParaRPr lang="cs-CZ"/>
          </a:p>
        </p:txBody>
      </p:sp>
    </p:spTree>
    <p:extLst>
      <p:ext uri="{BB962C8B-B14F-4D97-AF65-F5344CB8AC3E}">
        <p14:creationId xmlns:p14="http://schemas.microsoft.com/office/powerpoint/2010/main" val="242828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CA9EC83-E084-48D0-9568-8C6C2AD14F59}" type="slidenum">
              <a:rPr lang="cs-CZ" smtClean="0">
                <a:solidFill>
                  <a:prstClr val="black"/>
                </a:solidFill>
              </a:rPr>
              <a:pPr fontAlgn="base">
                <a:spcBef>
                  <a:spcPct val="0"/>
                </a:spcBef>
                <a:spcAft>
                  <a:spcPct val="0"/>
                </a:spcAft>
                <a:defRPr/>
              </a:pPr>
              <a:t>2</a:t>
            </a:fld>
            <a:endParaRPr lang="cs-CZ" smtClean="0">
              <a:solidFill>
                <a:prstClr val="black"/>
              </a:solidFill>
            </a:endParaRPr>
          </a:p>
        </p:txBody>
      </p:sp>
    </p:spTree>
    <p:extLst>
      <p:ext uri="{BB962C8B-B14F-4D97-AF65-F5344CB8AC3E}">
        <p14:creationId xmlns:p14="http://schemas.microsoft.com/office/powerpoint/2010/main" val="264634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73C513-8C87-4B73-926B-45B772744E5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106286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73C513-8C87-4B73-926B-45B772744E5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372567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73C513-8C87-4B73-926B-45B772744E5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133168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UL - úvodní snímek">
    <p:spTree>
      <p:nvGrpSpPr>
        <p:cNvPr id="1" name=""/>
        <p:cNvGrpSpPr/>
        <p:nvPr/>
      </p:nvGrpSpPr>
      <p:grpSpPr>
        <a:xfrm>
          <a:off x="0" y="0"/>
          <a:ext cx="0" cy="0"/>
          <a:chOff x="0" y="0"/>
          <a:chExt cx="0" cy="0"/>
        </a:xfrm>
      </p:grpSpPr>
      <p:sp>
        <p:nvSpPr>
          <p:cNvPr id="3" name="Podnadpis 2"/>
          <p:cNvSpPr>
            <a:spLocks noGrp="1"/>
          </p:cNvSpPr>
          <p:nvPr>
            <p:ph type="subTitle" idx="1" hasCustomPrompt="1"/>
          </p:nvPr>
        </p:nvSpPr>
        <p:spPr>
          <a:xfrm>
            <a:off x="814918" y="3886200"/>
            <a:ext cx="10562167" cy="622920"/>
          </a:xfrm>
        </p:spPr>
        <p:txBody>
          <a:bodyPr/>
          <a:lstStyle>
            <a:lvl1pPr marL="0" indent="0" algn="ctr">
              <a:buNone/>
              <a:defRPr i="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vložíte Jméno Příjmení </a:t>
            </a:r>
            <a:r>
              <a:rPr lang="en-US" dirty="0" smtClean="0"/>
              <a:t>|</a:t>
            </a:r>
            <a:r>
              <a:rPr lang="cs-CZ" dirty="0" smtClean="0"/>
              <a:t> Datum</a:t>
            </a:r>
            <a:endParaRPr lang="cs-CZ" dirty="0"/>
          </a:p>
        </p:txBody>
      </p:sp>
      <p:sp>
        <p:nvSpPr>
          <p:cNvPr id="7" name="Nadpis 6"/>
          <p:cNvSpPr>
            <a:spLocks noGrp="1"/>
          </p:cNvSpPr>
          <p:nvPr>
            <p:ph type="title" hasCustomPrompt="1"/>
          </p:nvPr>
        </p:nvSpPr>
        <p:spPr>
          <a:xfrm>
            <a:off x="814918" y="2276872"/>
            <a:ext cx="10562167" cy="1143000"/>
          </a:xfrm>
        </p:spPr>
        <p:txBody>
          <a:bodyPr>
            <a:normAutofit/>
          </a:bodyPr>
          <a:lstStyle>
            <a:lvl1pPr>
              <a:defRPr sz="4000"/>
            </a:lvl1pPr>
          </a:lstStyle>
          <a:p>
            <a:r>
              <a:rPr lang="cs-CZ" dirty="0" smtClean="0"/>
              <a:t>Klepnutím vložíte název prezentace</a:t>
            </a:r>
            <a:endParaRPr lang="cs-CZ" dirty="0"/>
          </a:p>
        </p:txBody>
      </p:sp>
    </p:spTree>
    <p:extLst>
      <p:ext uri="{BB962C8B-B14F-4D97-AF65-F5344CB8AC3E}">
        <p14:creationId xmlns:p14="http://schemas.microsoft.com/office/powerpoint/2010/main" val="256248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UL - text">
    <p:spTree>
      <p:nvGrpSpPr>
        <p:cNvPr id="1" name=""/>
        <p:cNvGrpSpPr/>
        <p:nvPr/>
      </p:nvGrpSpPr>
      <p:grpSpPr>
        <a:xfrm>
          <a:off x="0" y="0"/>
          <a:ext cx="0" cy="0"/>
          <a:chOff x="0" y="0"/>
          <a:chExt cx="0" cy="0"/>
        </a:xfrm>
      </p:grpSpPr>
      <p:sp>
        <p:nvSpPr>
          <p:cNvPr id="7" name="Nadpis 6"/>
          <p:cNvSpPr>
            <a:spLocks noGrp="1"/>
          </p:cNvSpPr>
          <p:nvPr>
            <p:ph type="title" hasCustomPrompt="1"/>
          </p:nvPr>
        </p:nvSpPr>
        <p:spPr>
          <a:xfrm>
            <a:off x="719403" y="908720"/>
            <a:ext cx="10753195" cy="720080"/>
          </a:xfrm>
        </p:spPr>
        <p:txBody>
          <a:bodyPr>
            <a:normAutofit/>
          </a:bodyPr>
          <a:lstStyle>
            <a:lvl1pPr>
              <a:defRPr sz="4000"/>
            </a:lvl1pPr>
          </a:lstStyle>
          <a:p>
            <a:r>
              <a:rPr lang="cs-CZ" dirty="0" smtClean="0"/>
              <a:t>Klepnutím vložíte nadpis</a:t>
            </a:r>
            <a:endParaRPr lang="cs-CZ" dirty="0"/>
          </a:p>
        </p:txBody>
      </p:sp>
      <p:sp>
        <p:nvSpPr>
          <p:cNvPr id="11" name="Zástupný symbol pro obsah 10"/>
          <p:cNvSpPr>
            <a:spLocks noGrp="1"/>
          </p:cNvSpPr>
          <p:nvPr>
            <p:ph sz="quarter" idx="10" hasCustomPrompt="1"/>
          </p:nvPr>
        </p:nvSpPr>
        <p:spPr>
          <a:xfrm>
            <a:off x="719667" y="1844825"/>
            <a:ext cx="10752667" cy="4392613"/>
          </a:xfrm>
        </p:spPr>
        <p:txBody>
          <a:bodyPr>
            <a:normAutofit/>
          </a:bodyPr>
          <a:lstStyle>
            <a:lvl1pPr>
              <a:buNone/>
              <a:defRPr sz="2800"/>
            </a:lvl1pPr>
          </a:lstStyle>
          <a:p>
            <a:pPr lvl="0"/>
            <a:r>
              <a:rPr lang="cs-CZ" dirty="0" smtClean="0"/>
              <a:t>Klepnutím vložíte text</a:t>
            </a:r>
            <a:endParaRPr lang="cs-CZ" dirty="0"/>
          </a:p>
        </p:txBody>
      </p:sp>
    </p:spTree>
    <p:extLst>
      <p:ext uri="{BB962C8B-B14F-4D97-AF65-F5344CB8AC3E}">
        <p14:creationId xmlns:p14="http://schemas.microsoft.com/office/powerpoint/2010/main" val="302159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73C513-8C87-4B73-926B-45B772744E5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1760161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73C513-8C87-4B73-926B-45B772744E54}"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40910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73C513-8C87-4B73-926B-45B772744E54}"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194808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73C513-8C87-4B73-926B-45B772744E54}" type="datetimeFigureOut">
              <a:rPr lang="cs-CZ" smtClean="0"/>
              <a:t>29.8.2023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326342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73C513-8C87-4B73-926B-45B772744E54}" type="datetimeFigureOut">
              <a:rPr lang="cs-CZ" smtClean="0"/>
              <a:t>29.8.2023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168896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73C513-8C87-4B73-926B-45B772744E54}" type="datetimeFigureOut">
              <a:rPr lang="cs-CZ" smtClean="0"/>
              <a:t>29.8.2023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2223407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73C513-8C87-4B73-926B-45B772744E54}"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101030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73C513-8C87-4B73-926B-45B772744E54}"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B5D7FBD-F669-44FC-BFD4-780A1DDE5F9A}" type="slidenum">
              <a:rPr lang="cs-CZ" smtClean="0"/>
              <a:t>‹#›</a:t>
            </a:fld>
            <a:endParaRPr lang="cs-CZ"/>
          </a:p>
        </p:txBody>
      </p:sp>
    </p:spTree>
    <p:extLst>
      <p:ext uri="{BB962C8B-B14F-4D97-AF65-F5344CB8AC3E}">
        <p14:creationId xmlns:p14="http://schemas.microsoft.com/office/powerpoint/2010/main" val="40026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3C513-8C87-4B73-926B-45B772744E54}" type="datetimeFigureOut">
              <a:rPr lang="cs-CZ" smtClean="0"/>
              <a:t>29.8.2023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D7FBD-F669-44FC-BFD4-780A1DDE5F9A}" type="slidenum">
              <a:rPr lang="cs-CZ" smtClean="0"/>
              <a:t>‹#›</a:t>
            </a:fld>
            <a:endParaRPr lang="cs-CZ"/>
          </a:p>
        </p:txBody>
      </p:sp>
    </p:spTree>
    <p:extLst>
      <p:ext uri="{BB962C8B-B14F-4D97-AF65-F5344CB8AC3E}">
        <p14:creationId xmlns:p14="http://schemas.microsoft.com/office/powerpoint/2010/main" val="2359349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8.wmf"/><Relationship Id="rId5" Type="http://schemas.openxmlformats.org/officeDocument/2006/relationships/oleObject" Target="../embeddings/oleObject2.bin"/><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21.wmf"/><Relationship Id="rId5" Type="http://schemas.openxmlformats.org/officeDocument/2006/relationships/oleObject" Target="../embeddings/oleObject5.bin"/><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hyperlink" Target="http://old.easyproject.cz/projektova-organizace" TargetMode="External"/><Relationship Id="rId13" Type="http://schemas.openxmlformats.org/officeDocument/2006/relationships/hyperlink" Target="http://www.ipma.cz/web/files/DCP-nastroje-a-techniky-technicke-a-kontextove.pdf" TargetMode="External"/><Relationship Id="rId18" Type="http://schemas.openxmlformats.org/officeDocument/2006/relationships/hyperlink" Target="http://www.probermeto.cz/clanky/chyby-v-rozhodovani-tymu-groupshift-a-reseni-pomoci-ngt-2-dil" TargetMode="External"/><Relationship Id="rId26" Type="http://schemas.openxmlformats.org/officeDocument/2006/relationships/hyperlink" Target="http://www.jakpodnikat.cz/dohoda-provedeni-prace.php" TargetMode="External"/><Relationship Id="rId3" Type="http://schemas.openxmlformats.org/officeDocument/2006/relationships/hyperlink" Target="http://cs.wikipedia.org/wiki/%C5%98%C3%ADzen%C3%AD_projekt%C5%AF#Pl.C3.A1nov.C3.A1n.C3.AD_projektu" TargetMode="External"/><Relationship Id="rId21" Type="http://schemas.openxmlformats.org/officeDocument/2006/relationships/hyperlink" Target="http://www.vlastnicesta.cz/metody-1/swot-analyza" TargetMode="External"/><Relationship Id="rId7" Type="http://schemas.openxmlformats.org/officeDocument/2006/relationships/hyperlink" Target="http://www.businessinfo.cz/cs/clanky/zivotni-cyklus-a-faze-projektu-2865.html" TargetMode="External"/><Relationship Id="rId12" Type="http://schemas.openxmlformats.org/officeDocument/2006/relationships/hyperlink" Target="http://www.ipma.cz/dokumenty_spr/narodni_standard_kompentenci_projektoveho_rizeni.pdf" TargetMode="External"/><Relationship Id="rId17" Type="http://schemas.openxmlformats.org/officeDocument/2006/relationships/hyperlink" Target="http://www.ctenarska-gramotnost.cz/projektove-vyucovani/pv-metody/metody-1" TargetMode="External"/><Relationship Id="rId25" Type="http://schemas.openxmlformats.org/officeDocument/2006/relationships/hyperlink" Target="http://www.tcbs.cz/weblog/balanced-scorecard" TargetMode="External"/><Relationship Id="rId2" Type="http://schemas.openxmlformats.org/officeDocument/2006/relationships/hyperlink" Target="http://rizeni-projektu.cz/view.php?cisloclanku=2005091201" TargetMode="External"/><Relationship Id="rId16" Type="http://schemas.openxmlformats.org/officeDocument/2006/relationships/hyperlink" Target="http://www.mira-vlach.cz/logicka-ramcova-matice-definice" TargetMode="External"/><Relationship Id="rId20" Type="http://schemas.openxmlformats.org/officeDocument/2006/relationships/hyperlink" Target="http://www.ripran.cz/" TargetMode="External"/><Relationship Id="rId29" Type="http://schemas.openxmlformats.org/officeDocument/2006/relationships/hyperlink" Target="http://www.mpsv.cz/ppropo.php?ID=IPB011" TargetMode="External"/><Relationship Id="rId1" Type="http://schemas.openxmlformats.org/officeDocument/2006/relationships/slideLayout" Target="../slideLayouts/slideLayout1.xml"/><Relationship Id="rId6" Type="http://schemas.openxmlformats.org/officeDocument/2006/relationships/hyperlink" Target="http://rizeni-projektu.cz/view.php?cisloclanku=2005091901" TargetMode="External"/><Relationship Id="rId11" Type="http://schemas.openxmlformats.org/officeDocument/2006/relationships/hyperlink" Target="http://www.ipma.cz/" TargetMode="External"/><Relationship Id="rId24" Type="http://schemas.openxmlformats.org/officeDocument/2006/relationships/hyperlink" Target="http://www.systemonline.cz/business-intelligence/balanced-scorecard-jak-dosahnout-podnikovych-ambici.htm" TargetMode="External"/><Relationship Id="rId5" Type="http://schemas.openxmlformats.org/officeDocument/2006/relationships/hyperlink" Target="http://managementmania.com/cs/program" TargetMode="External"/><Relationship Id="rId15" Type="http://schemas.openxmlformats.org/officeDocument/2006/relationships/hyperlink" Target="http://cs.wikipedia.org/wiki/SMART_metoda#cite_note-1" TargetMode="External"/><Relationship Id="rId23" Type="http://schemas.openxmlformats.org/officeDocument/2006/relationships/hyperlink" Target="https://managementmania.com/cs/matice-bcg" TargetMode="External"/><Relationship Id="rId28" Type="http://schemas.openxmlformats.org/officeDocument/2006/relationships/hyperlink" Target="http://www.jakpodnikat.cz/dohoda-pracovni-cinnosti.php" TargetMode="External"/><Relationship Id="rId10" Type="http://schemas.openxmlformats.org/officeDocument/2006/relationships/hyperlink" Target="http://www.mbpconsulting.cz/cs/knowhow/competences/" TargetMode="External"/><Relationship Id="rId19" Type="http://schemas.openxmlformats.org/officeDocument/2006/relationships/hyperlink" Target="http://www.businessinfo.cz/cs/clanky/kreativita-techniky-2812.html#!&amp;chapter=2" TargetMode="External"/><Relationship Id="rId4" Type="http://schemas.openxmlformats.org/officeDocument/2006/relationships/hyperlink" Target="http://www.bw.edu/academics/cpd/project/kerzner/" TargetMode="External"/><Relationship Id="rId9" Type="http://schemas.openxmlformats.org/officeDocument/2006/relationships/hyperlink" Target="http://ekonomika-managment.studentske.cz/2009/02/maticove-organizacni-struktury.html" TargetMode="External"/><Relationship Id="rId14" Type="http://schemas.openxmlformats.org/officeDocument/2006/relationships/hyperlink" Target="http://www.ipma.cz/web/files/DCP-nastroje-a-techniky-behavioralni.pdf" TargetMode="External"/><Relationship Id="rId22" Type="http://schemas.openxmlformats.org/officeDocument/2006/relationships/hyperlink" Target="http://halek.info/www/prezentace/marketing-prednasky5/mprp5-print.php?projection&amp;l=03" TargetMode="External"/><Relationship Id="rId27" Type="http://schemas.openxmlformats.org/officeDocument/2006/relationships/hyperlink" Target="http://www.epravo.cz/top/clanky/dohoda-o-provedeni-prace-nove-od-1-1-2012-79929.html" TargetMode="External"/><Relationship Id="rId30" Type="http://schemas.openxmlformats.org/officeDocument/2006/relationships/hyperlink" Target="http://www.czech.cz/cz/Podnikani/Jak-to-tu-funguje/Smlouva-o-dilo"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books.google.cz/books?id=miRg6nZeMHEC&amp;pg=PA183&amp;lpg=PA183&amp;dq=t%C5%99%C3%AD%C4%8D%C3%ADseln%C3%BD+odhad&amp;source=bl&amp;ots=lUbFRKy0Ua&amp;sig=110DycK5nz_Asdy0crVixjdfZWI&amp;hl=cs&amp;sa=X&amp;ei=7fyeULVHhcO0BvTDgdAM&amp;ved=0CCYQ6AEwAQ#v=onepage&amp;q&amp;f=false" TargetMode="External"/><Relationship Id="rId13" Type="http://schemas.openxmlformats.org/officeDocument/2006/relationships/hyperlink" Target="https://managementmania.com/cs/vedeni-a-komunikovani" TargetMode="External"/><Relationship Id="rId18" Type="http://schemas.openxmlformats.org/officeDocument/2006/relationships/hyperlink" Target="https://managementmania.com/cs/zmocneni" TargetMode="External"/><Relationship Id="rId3" Type="http://schemas.openxmlformats.org/officeDocument/2006/relationships/hyperlink" Target="https://managementmania.com/cs/metody-sitove-analyzy" TargetMode="External"/><Relationship Id="rId21" Type="http://schemas.openxmlformats.org/officeDocument/2006/relationships/hyperlink" Target="https://managementmania.com/cs/mcgregorova-teorie-xy" TargetMode="External"/><Relationship Id="rId7" Type="http://schemas.openxmlformats.org/officeDocument/2006/relationships/hyperlink" Target="http://en.wikipedia.org/wiki/Beta_distribution" TargetMode="External"/><Relationship Id="rId12" Type="http://schemas.openxmlformats.org/officeDocument/2006/relationships/hyperlink" Target="http://www.mira-vlach.cz/role-projektoveho-manazera" TargetMode="External"/><Relationship Id="rId17" Type="http://schemas.openxmlformats.org/officeDocument/2006/relationships/hyperlink" Target="https://managementmania.com/cs/manazerska-mrizka" TargetMode="External"/><Relationship Id="rId2" Type="http://schemas.openxmlformats.org/officeDocument/2006/relationships/hyperlink" Target="https://managementmania.com/cs/work-breakdown-structure" TargetMode="External"/><Relationship Id="rId16" Type="http://schemas.openxmlformats.org/officeDocument/2006/relationships/hyperlink" Target="https://managementmania.com/cs/styl-rizeni-styl-vedeni" TargetMode="External"/><Relationship Id="rId20" Type="http://schemas.openxmlformats.org/officeDocument/2006/relationships/hyperlink" Target="https://managementmania.com/cs/motivace-a-motivovani" TargetMode="External"/><Relationship Id="rId1" Type="http://schemas.openxmlformats.org/officeDocument/2006/relationships/slideLayout" Target="../slideLayouts/slideLayout1.xml"/><Relationship Id="rId6" Type="http://schemas.openxmlformats.org/officeDocument/2006/relationships/hyperlink" Target="https://managementmania.com/cs/metoda-pert" TargetMode="External"/><Relationship Id="rId11" Type="http://schemas.openxmlformats.org/officeDocument/2006/relationships/hyperlink" Target="https://managementmania.com/cs/matice-odpovednosti-rasci" TargetMode="External"/><Relationship Id="rId5" Type="http://schemas.openxmlformats.org/officeDocument/2006/relationships/hyperlink" Target="https://managementmania.com/cs/metoda-ccm" TargetMode="External"/><Relationship Id="rId15" Type="http://schemas.openxmlformats.org/officeDocument/2006/relationships/hyperlink" Target="http://www.ipodnikatel.cz/Personalni-management/firemni-porada-zaklad-interni-firemni-komunikace.html" TargetMode="External"/><Relationship Id="rId10" Type="http://schemas.openxmlformats.org/officeDocument/2006/relationships/hyperlink" Target="https://managementmania.com/cs/matice-odpovednosti-raci" TargetMode="External"/><Relationship Id="rId19" Type="http://schemas.openxmlformats.org/officeDocument/2006/relationships/hyperlink" Target="http://www.vedeme.cz/pro-vedeni/kapitoly-vedeni/65-teorie-motivace/85-teorie-motivace.html" TargetMode="External"/><Relationship Id="rId4" Type="http://schemas.openxmlformats.org/officeDocument/2006/relationships/hyperlink" Target="https://managementmania.com/cs/metoda-cpm" TargetMode="External"/><Relationship Id="rId9" Type="http://schemas.openxmlformats.org/officeDocument/2006/relationships/hyperlink" Target="https://managementmania.com/cs/matice-odpovednosti" TargetMode="External"/><Relationship Id="rId14" Type="http://schemas.openxmlformats.org/officeDocument/2006/relationships/hyperlink" Target="https://managementmania.com/cs/briefing" TargetMode="External"/><Relationship Id="rId22" Type="http://schemas.openxmlformats.org/officeDocument/2006/relationships/hyperlink" Target="http://www.belbin.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64780" y="3260355"/>
            <a:ext cx="8046603" cy="746883"/>
          </a:xfrm>
        </p:spPr>
        <p:txBody>
          <a:bodyPr>
            <a:normAutofit/>
          </a:bodyPr>
          <a:lstStyle/>
          <a:p>
            <a:r>
              <a:rPr lang="cs-CZ" b="1" smtClean="0">
                <a:solidFill>
                  <a:srgbClr val="7030A0"/>
                </a:solidFill>
              </a:rPr>
              <a:t>Plánování a řízení projektů – sledování průběhu projektu</a:t>
            </a:r>
          </a:p>
          <a:p>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a:solidFill>
                  <a:schemeClr val="tx1"/>
                </a:solidFill>
              </a:rPr>
              <a:t>d</a:t>
            </a:r>
            <a:r>
              <a:rPr lang="cs-CZ" sz="2000" smtClean="0">
                <a:solidFill>
                  <a:schemeClr val="tx1"/>
                </a:solidFill>
              </a:rPr>
              <a:t>oc. Ing. Petr Lepšík, Ph.D.</a:t>
            </a:r>
            <a:endParaRPr lang="cs-CZ" sz="2000" dirty="0">
              <a:solidFill>
                <a:schemeClr val="tx1"/>
              </a:solidFill>
            </a:endParaRP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65" y="2221878"/>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1990288" y="1309667"/>
            <a:ext cx="7395024" cy="1477328"/>
          </a:xfrm>
          <a:prstGeom prst="rect">
            <a:avLst/>
          </a:prstGeom>
          <a:noFill/>
        </p:spPr>
        <p:txBody>
          <a:bodyPr wrap="squar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A3:Tvorba nových profesně zaměřených studijních programů</a:t>
            </a:r>
          </a:p>
          <a:p>
            <a:pPr algn="ctr"/>
            <a:endParaRPr lang="cs-CZ" sz="1400" b="1" u="sng" dirty="0"/>
          </a:p>
          <a:p>
            <a:pPr algn="ctr"/>
            <a:r>
              <a:rPr lang="cs-CZ" b="1" dirty="0"/>
              <a:t>NPO_TUL_MSMT-16598/2022</a:t>
            </a:r>
          </a:p>
          <a:p>
            <a:endParaRPr lang="cs-CZ" dirty="0"/>
          </a:p>
        </p:txBody>
      </p:sp>
      <p:graphicFrame>
        <p:nvGraphicFramePr>
          <p:cNvPr id="4" name="Tabulka 3"/>
          <p:cNvGraphicFramePr>
            <a:graphicFrameLocks noGrp="1"/>
          </p:cNvGraphicFramePr>
          <p:nvPr/>
        </p:nvGraphicFramePr>
        <p:xfrm>
          <a:off x="3233420" y="3771741"/>
          <a:ext cx="5725160" cy="1828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xmlns="" val="222842396"/>
                    </a:ext>
                  </a:extLst>
                </a:gridCol>
                <a:gridCol w="1908175">
                  <a:extLst>
                    <a:ext uri="{9D8B030D-6E8A-4147-A177-3AD203B41FA5}">
                      <a16:colId xmlns:a16="http://schemas.microsoft.com/office/drawing/2014/main" xmlns="" val="4242503758"/>
                    </a:ext>
                  </a:extLst>
                </a:gridCol>
                <a:gridCol w="1908810">
                  <a:extLst>
                    <a:ext uri="{9D8B030D-6E8A-4147-A177-3AD203B41FA5}">
                      <a16:colId xmlns:a16="http://schemas.microsoft.com/office/drawing/2014/main" xmlns="" val="3883100167"/>
                    </a:ext>
                  </a:extLst>
                </a:gridCol>
              </a:tblGrid>
              <a:tr h="0">
                <a:tc>
                  <a:txBody>
                    <a:bodyPr/>
                    <a:lstStyle/>
                    <a:p>
                      <a:pP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3787227"/>
                  </a:ext>
                </a:extLst>
              </a:tr>
            </a:tbl>
          </a:graphicData>
        </a:graphic>
      </p:graphicFrame>
      <p:pic>
        <p:nvPicPr>
          <p:cNvPr id="1027" name="Obrázek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594" y="5880252"/>
            <a:ext cx="16192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Obrázek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680" y="5880253"/>
            <a:ext cx="9620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ek 33" descr="Foto / Photo: Logo MŠ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3539" y="5880253"/>
            <a:ext cx="8667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60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5401479"/>
          </a:xfrm>
          <a:prstGeom prst="rect">
            <a:avLst/>
          </a:prstGeom>
        </p:spPr>
        <p:txBody>
          <a:bodyPr wrap="square">
            <a:spAutoFit/>
          </a:bodyPr>
          <a:lstStyle/>
          <a:p>
            <a:r>
              <a:rPr lang="pl-PL" b="1" dirty="0">
                <a:solidFill>
                  <a:prstClr val="black"/>
                </a:solidFill>
              </a:rPr>
              <a:t>4.1.2	Zadání procenta dokončení na úrovni </a:t>
            </a:r>
            <a:r>
              <a:rPr lang="pl-PL" b="1" dirty="0">
                <a:solidFill>
                  <a:prstClr val="black"/>
                </a:solidFill>
              </a:rPr>
              <a:t>projektu</a:t>
            </a:r>
          </a:p>
          <a:p>
            <a:endParaRPr lang="cs-CZ" sz="7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Na druhém z obrázků je zachyceno zobrazení Sledovacího </a:t>
            </a:r>
            <a:r>
              <a:rPr lang="cs-CZ" sz="1600" dirty="0" err="1">
                <a:solidFill>
                  <a:prstClr val="black"/>
                </a:solidFill>
                <a:latin typeface="Arial" panose="020B0604020202020204" pitchFamily="34" charset="0"/>
                <a:cs typeface="Arial" panose="020B0604020202020204" pitchFamily="34" charset="0"/>
              </a:rPr>
              <a:t>Ganttova</a:t>
            </a:r>
            <a:r>
              <a:rPr lang="cs-CZ" sz="1600" dirty="0">
                <a:solidFill>
                  <a:prstClr val="black"/>
                </a:solidFill>
                <a:latin typeface="Arial" panose="020B0604020202020204" pitchFamily="34" charset="0"/>
                <a:cs typeface="Arial" panose="020B0604020202020204" pitchFamily="34" charset="0"/>
              </a:rPr>
              <a:t> diagramu, které je pro sledování projektu samozřejmě výhodnější. U každého z úkolů je zde uvedeno procento odvedené práce na úkolu. Modrým pruhem jsou pak znázorněny již dokončené úkoly a pruhem červeným úkoly nedokončené. Mimo tohoto zobrazení je dále vhodné použít tabulku Odchylka, kterou zobrazíme pomocí dialogu </a:t>
            </a:r>
            <a:r>
              <a:rPr lang="cs-CZ" sz="1600" b="1" i="1" dirty="0">
                <a:solidFill>
                  <a:prstClr val="black"/>
                </a:solidFill>
                <a:latin typeface="Arial" panose="020B0604020202020204" pitchFamily="34" charset="0"/>
                <a:cs typeface="Arial" panose="020B0604020202020204" pitchFamily="34" charset="0"/>
              </a:rPr>
              <a:t>Zobrazit – Tabulka – Odchylka</a:t>
            </a:r>
            <a:r>
              <a:rPr lang="cs-CZ" sz="1600" dirty="0">
                <a:solidFill>
                  <a:prstClr val="black"/>
                </a:solidFill>
                <a:latin typeface="Arial" panose="020B0604020202020204" pitchFamily="34" charset="0"/>
                <a:cs typeface="Arial" panose="020B0604020202020204" pitchFamily="34" charset="0"/>
              </a:rPr>
              <a:t>. Další vhodnou tabulkou může být např. tabulka Sledování či Směrný plán. Tyto tabulky lze zobrazit pomocí dialogu </a:t>
            </a:r>
            <a:r>
              <a:rPr lang="cs-CZ" sz="1600" b="1" i="1" dirty="0">
                <a:solidFill>
                  <a:prstClr val="black"/>
                </a:solidFill>
                <a:latin typeface="Arial" panose="020B0604020202020204" pitchFamily="34" charset="0"/>
                <a:cs typeface="Arial" panose="020B0604020202020204" pitchFamily="34" charset="0"/>
              </a:rPr>
              <a:t>Zobrazit – Tabulka – Další tabulky</a:t>
            </a:r>
            <a:r>
              <a:rPr lang="cs-CZ" sz="1600" dirty="0">
                <a:solidFill>
                  <a:prstClr val="black"/>
                </a:solidFill>
                <a:latin typeface="Arial" panose="020B0604020202020204" pitchFamily="34" charset="0"/>
                <a:cs typeface="Arial" panose="020B0604020202020204" pitchFamily="34" charset="0"/>
              </a:rPr>
              <a:t>. </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Nevýhodou tohoto způsobu sledování plnění práce na projektu, je to, že nereflektuje skutečně odvedenou práci. Tento způsob sledování nám poskytne pouze informaci, kolik práce mělo být k danému datu dle směrného plánu odpracováno. Z toho důvodu je za užitečnější a přínosnější považována metoda zadávání skutečných dat. </a:t>
            </a:r>
          </a:p>
        </p:txBody>
      </p:sp>
      <p:pic>
        <p:nvPicPr>
          <p:cNvPr id="8" name="Obrázek 7"/>
          <p:cNvPicPr/>
          <p:nvPr/>
        </p:nvPicPr>
        <p:blipFill>
          <a:blip r:embed="rId2">
            <a:extLst>
              <a:ext uri="{28A0092B-C50C-407E-A947-70E740481C1C}">
                <a14:useLocalDpi xmlns:a14="http://schemas.microsoft.com/office/drawing/2010/main" val="0"/>
              </a:ext>
            </a:extLst>
          </a:blip>
          <a:srcRect/>
          <a:stretch>
            <a:fillRect/>
          </a:stretch>
        </p:blipFill>
        <p:spPr bwMode="auto">
          <a:xfrm>
            <a:off x="2249572" y="3373333"/>
            <a:ext cx="7644597" cy="1721165"/>
          </a:xfrm>
          <a:prstGeom prst="rect">
            <a:avLst/>
          </a:prstGeom>
          <a:noFill/>
          <a:ln>
            <a:noFill/>
          </a:ln>
        </p:spPr>
      </p:pic>
      <p:sp>
        <p:nvSpPr>
          <p:cNvPr id="9" name="Obdélník 8"/>
          <p:cNvSpPr/>
          <p:nvPr/>
        </p:nvSpPr>
        <p:spPr>
          <a:xfrm>
            <a:off x="2495600" y="5094497"/>
            <a:ext cx="7398568"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4.6 </a:t>
            </a:r>
            <a:r>
              <a:rPr lang="cs-CZ" sz="1600" i="1" dirty="0">
                <a:latin typeface="Times New Roman" panose="02020603050405020304" pitchFamily="18" charset="0"/>
                <a:ea typeface="Times New Roman" panose="02020603050405020304" pitchFamily="18" charset="0"/>
              </a:rPr>
              <a:t>Zobrazení Sledovací </a:t>
            </a:r>
            <a:r>
              <a:rPr lang="cs-CZ" sz="1600" i="1" dirty="0" err="1">
                <a:latin typeface="Times New Roman" panose="02020603050405020304" pitchFamily="18" charset="0"/>
                <a:ea typeface="Times New Roman" panose="02020603050405020304" pitchFamily="18" charset="0"/>
              </a:rPr>
              <a:t>Ganttův</a:t>
            </a:r>
            <a:r>
              <a:rPr lang="cs-CZ" sz="1600" i="1" dirty="0">
                <a:latin typeface="Times New Roman" panose="02020603050405020304" pitchFamily="18" charset="0"/>
                <a:ea typeface="Times New Roman" panose="02020603050405020304" pitchFamily="18" charset="0"/>
              </a:rPr>
              <a:t> diagram, tabulka Odchylka – stav po aktualizaci</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4115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3139321"/>
          </a:xfrm>
          <a:prstGeom prst="rect">
            <a:avLst/>
          </a:prstGeom>
        </p:spPr>
        <p:txBody>
          <a:bodyPr wrap="square">
            <a:spAutoFit/>
          </a:bodyPr>
          <a:lstStyle/>
          <a:p>
            <a:r>
              <a:rPr lang="pl-PL" b="1" dirty="0">
                <a:solidFill>
                  <a:prstClr val="black"/>
                </a:solidFill>
              </a:rPr>
              <a:t>4.1.3	Zadávání skutečných dat </a:t>
            </a:r>
            <a:endParaRPr lang="cs-CZ" sz="7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Propracovanější </a:t>
            </a:r>
            <a:r>
              <a:rPr lang="cs-CZ" sz="1600" dirty="0">
                <a:solidFill>
                  <a:prstClr val="black"/>
                </a:solidFill>
                <a:latin typeface="Arial" panose="020B0604020202020204" pitchFamily="34" charset="0"/>
                <a:cs typeface="Arial" panose="020B0604020202020204" pitchFamily="34" charset="0"/>
              </a:rPr>
              <a:t>a užitečnější metodou, než byla předchozí metoda, je metoda zadávání skutečných dat jednotlivě pro každý úkol. Díky zadávání skutečných dat je tato metoda určena i pro projekty, které neběží zcela podle původního plánu.</a:t>
            </a:r>
          </a:p>
          <a:p>
            <a:pPr fontAlgn="base">
              <a:spcBef>
                <a:spcPct val="0"/>
              </a:spcBef>
              <a:spcAft>
                <a:spcPct val="0"/>
              </a:spcAft>
            </a:pPr>
            <a:endParaRPr lang="cs-CZ" sz="1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Pro porovnání skutečnosti se směrným plánem, je potřeba skutečná data do projektu zadat. Zadání lze provést několika způsoby. Jedním ze způsobů je využití dialogového okna, které vyvoláme pomocí dialogu </a:t>
            </a:r>
            <a:r>
              <a:rPr lang="cs-CZ" sz="1600" b="1" i="1" dirty="0">
                <a:solidFill>
                  <a:prstClr val="black"/>
                </a:solidFill>
                <a:latin typeface="Arial" panose="020B0604020202020204" pitchFamily="34" charset="0"/>
                <a:cs typeface="Arial" panose="020B0604020202020204" pitchFamily="34" charset="0"/>
              </a:rPr>
              <a:t>Nástroje – Sledování – Aktualizovat úkoly</a:t>
            </a:r>
            <a:r>
              <a:rPr lang="cs-CZ" sz="1600" dirty="0">
                <a:solidFill>
                  <a:prstClr val="black"/>
                </a:solidFill>
                <a:latin typeface="Arial" panose="020B0604020202020204" pitchFamily="34" charset="0"/>
                <a:cs typeface="Arial" panose="020B0604020202020204" pitchFamily="34" charset="0"/>
              </a:rPr>
              <a:t>. Toto okno je zachyceno na obr. 4.7. Do tohoto okna je tedy možné explicitně zadávat skutečné údaje týkající se realizace projektu. Tedy skutečné zahájení a skutečné dokončení. Po zadání stačí potvrdit tlačítkem </a:t>
            </a:r>
            <a:r>
              <a:rPr lang="cs-CZ" sz="1600" b="1" i="1" dirty="0">
                <a:solidFill>
                  <a:prstClr val="black"/>
                </a:solidFill>
                <a:latin typeface="Arial" panose="020B0604020202020204" pitchFamily="34" charset="0"/>
                <a:cs typeface="Arial" panose="020B0604020202020204" pitchFamily="34" charset="0"/>
              </a:rPr>
              <a:t>OK</a:t>
            </a:r>
            <a:r>
              <a:rPr lang="cs-CZ" sz="1600" dirty="0">
                <a:solidFill>
                  <a:prstClr val="black"/>
                </a:solidFill>
                <a:latin typeface="Arial" panose="020B0604020202020204" pitchFamily="34" charset="0"/>
                <a:cs typeface="Arial" panose="020B0604020202020204" pitchFamily="34" charset="0"/>
              </a:rPr>
              <a:t> a aplikace vypočítá odchylky skutečnosti od směrného plánu.</a:t>
            </a:r>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3503713" y="4005064"/>
            <a:ext cx="5087917" cy="2232248"/>
          </a:xfrm>
          <a:prstGeom prst="rect">
            <a:avLst/>
          </a:prstGeom>
          <a:noFill/>
          <a:ln>
            <a:noFill/>
          </a:ln>
        </p:spPr>
      </p:pic>
      <p:sp>
        <p:nvSpPr>
          <p:cNvPr id="3" name="Obdélník 2"/>
          <p:cNvSpPr/>
          <p:nvPr/>
        </p:nvSpPr>
        <p:spPr>
          <a:xfrm>
            <a:off x="4062827" y="6165304"/>
            <a:ext cx="4083939"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4.7 </a:t>
            </a:r>
            <a:r>
              <a:rPr lang="cs-CZ" sz="1600" i="1" dirty="0">
                <a:latin typeface="Times New Roman" panose="02020603050405020304" pitchFamily="18" charset="0"/>
                <a:ea typeface="Times New Roman" panose="02020603050405020304" pitchFamily="18" charset="0"/>
              </a:rPr>
              <a:t>Okno pro zadávání skutečných hodnot</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6581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4185761"/>
          </a:xfrm>
          <a:prstGeom prst="rect">
            <a:avLst/>
          </a:prstGeom>
        </p:spPr>
        <p:txBody>
          <a:bodyPr wrap="square">
            <a:spAutoFit/>
          </a:bodyPr>
          <a:lstStyle/>
          <a:p>
            <a:r>
              <a:rPr lang="pl-PL" b="1" dirty="0">
                <a:solidFill>
                  <a:prstClr val="black"/>
                </a:solidFill>
              </a:rPr>
              <a:t>4.1.3	Zadávání skutečných dat </a:t>
            </a:r>
            <a:endParaRPr lang="cs-CZ" sz="7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Dalším ze způsobů zadávání skutečných hodnot do projektu je přímé zadání dat do sloupců pro skutečné hodnoty v </a:t>
            </a:r>
            <a:r>
              <a:rPr lang="cs-CZ" sz="1600" i="1" dirty="0">
                <a:solidFill>
                  <a:prstClr val="black"/>
                </a:solidFill>
                <a:latin typeface="Arial" panose="020B0604020202020204" pitchFamily="34" charset="0"/>
                <a:cs typeface="Arial" panose="020B0604020202020204" pitchFamily="34" charset="0"/>
              </a:rPr>
              <a:t>Tabulce Sledování</a:t>
            </a:r>
            <a:r>
              <a:rPr lang="cs-CZ" sz="1600" dirty="0">
                <a:solidFill>
                  <a:prstClr val="black"/>
                </a:solidFill>
                <a:latin typeface="Arial" panose="020B0604020202020204" pitchFamily="34" charset="0"/>
                <a:cs typeface="Arial" panose="020B0604020202020204" pitchFamily="34" charset="0"/>
              </a:rPr>
              <a:t>. Ta je zobrazena na obr. 4.8. V uvedeném příkladu došlo ve skutečnosti k posunutí zahájení prvního úkolu projektu o dva dny, tento časový skluz je patrný ze </a:t>
            </a:r>
            <a:r>
              <a:rPr lang="cs-CZ" sz="1600" i="1" dirty="0">
                <a:solidFill>
                  <a:prstClr val="black"/>
                </a:solidFill>
                <a:latin typeface="Arial" panose="020B0604020202020204" pitchFamily="34" charset="0"/>
                <a:cs typeface="Arial" panose="020B0604020202020204" pitchFamily="34" charset="0"/>
              </a:rPr>
              <a:t>Sledovacího </a:t>
            </a:r>
            <a:r>
              <a:rPr lang="cs-CZ" sz="1600" i="1" dirty="0" err="1">
                <a:solidFill>
                  <a:prstClr val="black"/>
                </a:solidFill>
                <a:latin typeface="Arial" panose="020B0604020202020204" pitchFamily="34" charset="0"/>
                <a:cs typeface="Arial" panose="020B0604020202020204" pitchFamily="34" charset="0"/>
              </a:rPr>
              <a:t>Ganttova</a:t>
            </a:r>
            <a:r>
              <a:rPr lang="cs-CZ" sz="1600" i="1" dirty="0">
                <a:solidFill>
                  <a:prstClr val="black"/>
                </a:solidFill>
                <a:latin typeface="Arial" panose="020B0604020202020204" pitchFamily="34" charset="0"/>
                <a:cs typeface="Arial" panose="020B0604020202020204" pitchFamily="34" charset="0"/>
              </a:rPr>
              <a:t> diagramu </a:t>
            </a:r>
            <a:r>
              <a:rPr lang="cs-CZ" sz="1600" dirty="0">
                <a:solidFill>
                  <a:prstClr val="black"/>
                </a:solidFill>
                <a:latin typeface="Arial" panose="020B0604020202020204" pitchFamily="34" charset="0"/>
                <a:cs typeface="Arial" panose="020B0604020202020204" pitchFamily="34" charset="0"/>
              </a:rPr>
              <a:t>zobrazeného na obr. 4.9. Časový skluz prvního z úkolů jsme uvedli do </a:t>
            </a:r>
            <a:r>
              <a:rPr lang="cs-CZ" sz="1600" i="1" dirty="0">
                <a:solidFill>
                  <a:prstClr val="black"/>
                </a:solidFill>
                <a:latin typeface="Arial" panose="020B0604020202020204" pitchFamily="34" charset="0"/>
                <a:cs typeface="Arial" panose="020B0604020202020204" pitchFamily="34" charset="0"/>
              </a:rPr>
              <a:t>tabulky sledování</a:t>
            </a:r>
            <a:r>
              <a:rPr lang="cs-CZ" sz="1600" dirty="0">
                <a:solidFill>
                  <a:prstClr val="black"/>
                </a:solidFill>
                <a:latin typeface="Arial" panose="020B0604020202020204" pitchFamily="34" charset="0"/>
                <a:cs typeface="Arial" panose="020B0604020202020204" pitchFamily="34" charset="0"/>
              </a:rPr>
              <a:t>, viz obr. 4.8</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Ve </a:t>
            </a:r>
            <a:r>
              <a:rPr lang="cs-CZ" sz="1600" i="1" dirty="0">
                <a:solidFill>
                  <a:prstClr val="black"/>
                </a:solidFill>
                <a:latin typeface="Arial" panose="020B0604020202020204" pitchFamily="34" charset="0"/>
                <a:cs typeface="Arial" panose="020B0604020202020204" pitchFamily="34" charset="0"/>
              </a:rPr>
              <a:t>Sledovacím </a:t>
            </a:r>
            <a:r>
              <a:rPr lang="cs-CZ" sz="1600" i="1" dirty="0" err="1">
                <a:solidFill>
                  <a:prstClr val="black"/>
                </a:solidFill>
                <a:latin typeface="Arial" panose="020B0604020202020204" pitchFamily="34" charset="0"/>
                <a:cs typeface="Arial" panose="020B0604020202020204" pitchFamily="34" charset="0"/>
              </a:rPr>
              <a:t>Ganttově</a:t>
            </a:r>
            <a:r>
              <a:rPr lang="cs-CZ" sz="1600" i="1" dirty="0">
                <a:solidFill>
                  <a:prstClr val="black"/>
                </a:solidFill>
                <a:latin typeface="Arial" panose="020B0604020202020204" pitchFamily="34" charset="0"/>
                <a:cs typeface="Arial" panose="020B0604020202020204" pitchFamily="34" charset="0"/>
              </a:rPr>
              <a:t> diagramu </a:t>
            </a:r>
            <a:r>
              <a:rPr lang="cs-CZ" sz="1600" dirty="0">
                <a:solidFill>
                  <a:prstClr val="black"/>
                </a:solidFill>
                <a:latin typeface="Arial" panose="020B0604020202020204" pitchFamily="34" charset="0"/>
                <a:cs typeface="Arial" panose="020B0604020202020204" pitchFamily="34" charset="0"/>
              </a:rPr>
              <a:t>šedé pruhy vyznačují směrný plán a pruhy modré a červené skutečnost. Přičemž modře jsou označeny již dokončené úkoly a červeně úkoly, které ještě dokončeny nejsou.</a:t>
            </a:r>
          </a:p>
        </p:txBody>
      </p:sp>
      <p:pic>
        <p:nvPicPr>
          <p:cNvPr id="8" name="Obrázek 7"/>
          <p:cNvPicPr/>
          <p:nvPr/>
        </p:nvPicPr>
        <p:blipFill>
          <a:blip r:embed="rId2">
            <a:extLst>
              <a:ext uri="{28A0092B-C50C-407E-A947-70E740481C1C}">
                <a14:useLocalDpi xmlns:a14="http://schemas.microsoft.com/office/drawing/2010/main" val="0"/>
              </a:ext>
            </a:extLst>
          </a:blip>
          <a:srcRect/>
          <a:stretch>
            <a:fillRect/>
          </a:stretch>
        </p:blipFill>
        <p:spPr bwMode="auto">
          <a:xfrm>
            <a:off x="2374504" y="2852937"/>
            <a:ext cx="6984776" cy="1387597"/>
          </a:xfrm>
          <a:prstGeom prst="rect">
            <a:avLst/>
          </a:prstGeom>
          <a:noFill/>
          <a:ln>
            <a:noFill/>
          </a:ln>
        </p:spPr>
      </p:pic>
      <p:sp>
        <p:nvSpPr>
          <p:cNvPr id="4" name="Obdélník 3"/>
          <p:cNvSpPr/>
          <p:nvPr/>
        </p:nvSpPr>
        <p:spPr>
          <a:xfrm>
            <a:off x="3791744" y="4149080"/>
            <a:ext cx="4072718"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4.8 </a:t>
            </a:r>
            <a:r>
              <a:rPr lang="cs-CZ" sz="1600" i="1" dirty="0">
                <a:latin typeface="Times New Roman" panose="02020603050405020304" pitchFamily="18" charset="0"/>
                <a:ea typeface="Times New Roman" panose="02020603050405020304" pitchFamily="18" charset="0"/>
              </a:rPr>
              <a:t>Tabulka Sledování a </a:t>
            </a:r>
            <a:r>
              <a:rPr lang="cs-CZ" sz="1600" i="1" dirty="0" err="1">
                <a:latin typeface="Times New Roman" panose="02020603050405020304" pitchFamily="18" charset="0"/>
                <a:ea typeface="Times New Roman" panose="02020603050405020304" pitchFamily="18" charset="0"/>
              </a:rPr>
              <a:t>Ganttův</a:t>
            </a:r>
            <a:r>
              <a:rPr lang="cs-CZ" sz="1600" i="1" dirty="0">
                <a:latin typeface="Times New Roman" panose="02020603050405020304" pitchFamily="18" charset="0"/>
                <a:ea typeface="Times New Roman" panose="02020603050405020304" pitchFamily="18" charset="0"/>
              </a:rPr>
              <a:t> diagram</a:t>
            </a:r>
            <a:endParaRPr lang="cs-CZ" sz="1600" dirty="0">
              <a:latin typeface="Times New Roman" panose="02020603050405020304" pitchFamily="18" charset="0"/>
              <a:ea typeface="Times New Roman" panose="02020603050405020304" pitchFamily="18" charset="0"/>
            </a:endParaRPr>
          </a:p>
        </p:txBody>
      </p:sp>
      <p:pic>
        <p:nvPicPr>
          <p:cNvPr id="9" name="Obrázek 8"/>
          <p:cNvPicPr/>
          <p:nvPr/>
        </p:nvPicPr>
        <p:blipFill>
          <a:blip r:embed="rId3">
            <a:extLst>
              <a:ext uri="{28A0092B-C50C-407E-A947-70E740481C1C}">
                <a14:useLocalDpi xmlns:a14="http://schemas.microsoft.com/office/drawing/2010/main" val="0"/>
              </a:ext>
            </a:extLst>
          </a:blip>
          <a:srcRect/>
          <a:stretch>
            <a:fillRect/>
          </a:stretch>
        </p:blipFill>
        <p:spPr bwMode="auto">
          <a:xfrm>
            <a:off x="2783633" y="5263091"/>
            <a:ext cx="5668497" cy="1407631"/>
          </a:xfrm>
          <a:prstGeom prst="rect">
            <a:avLst/>
          </a:prstGeom>
          <a:noFill/>
          <a:ln>
            <a:noFill/>
          </a:ln>
        </p:spPr>
      </p:pic>
      <p:sp>
        <p:nvSpPr>
          <p:cNvPr id="5" name="Obdélník 4"/>
          <p:cNvSpPr/>
          <p:nvPr/>
        </p:nvSpPr>
        <p:spPr>
          <a:xfrm>
            <a:off x="2816064" y="6595021"/>
            <a:ext cx="5670376"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4.9 </a:t>
            </a:r>
            <a:r>
              <a:rPr lang="cs-CZ" sz="1600" i="1" dirty="0">
                <a:latin typeface="Times New Roman" panose="02020603050405020304" pitchFamily="18" charset="0"/>
                <a:ea typeface="Times New Roman" panose="02020603050405020304" pitchFamily="18" charset="0"/>
              </a:rPr>
              <a:t>Tabulka Zadávání a Sledovací </a:t>
            </a:r>
            <a:r>
              <a:rPr lang="cs-CZ" sz="1600" i="1" dirty="0" err="1">
                <a:latin typeface="Times New Roman" panose="02020603050405020304" pitchFamily="18" charset="0"/>
                <a:ea typeface="Times New Roman" panose="02020603050405020304" pitchFamily="18" charset="0"/>
              </a:rPr>
              <a:t>Ganttův</a:t>
            </a:r>
            <a:r>
              <a:rPr lang="cs-CZ" sz="1600" i="1" dirty="0">
                <a:latin typeface="Times New Roman" panose="02020603050405020304" pitchFamily="18" charset="0"/>
                <a:ea typeface="Times New Roman" panose="02020603050405020304" pitchFamily="18" charset="0"/>
              </a:rPr>
              <a:t> diagram</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8358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3"/>
            <a:ext cx="8335336" cy="4678204"/>
          </a:xfrm>
          <a:prstGeom prst="rect">
            <a:avLst/>
          </a:prstGeom>
        </p:spPr>
        <p:txBody>
          <a:bodyPr wrap="square">
            <a:spAutoFit/>
          </a:bodyPr>
          <a:lstStyle/>
          <a:p>
            <a:r>
              <a:rPr lang="pl-PL" b="1" dirty="0">
                <a:solidFill>
                  <a:prstClr val="black"/>
                </a:solidFill>
              </a:rPr>
              <a:t>4.1.3	Zadávání skutečných dat </a:t>
            </a:r>
            <a:endParaRPr lang="cs-CZ" sz="7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Sledování odvedené práce a odvedené přesčasové práce</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Mimo sledování data zahájení a dokončení dílčích úkolů, lze sledovat i odvedenou práci a tu pak porovnat s prací naplánovanou. Toto je možno provést jak pro práci v běžné pracovní době, tak pro práci přesčasovou. Je nutno si uvědomit, že v přesčasové době zdroje pracují za zvýšenou nákladovou sazbu a skutečné náklady pak budou vyšší, než bylo plánováno. Na druhou stranu, díky přesčasové práci můžeme předejít posunutí data dokončení projektu.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Sledování odvedené práce a odvedené přesčasové práce provádíme v zobrazení </a:t>
            </a:r>
            <a:r>
              <a:rPr lang="cs-CZ" sz="1600" b="1" i="1" dirty="0">
                <a:solidFill>
                  <a:prstClr val="black"/>
                </a:solidFill>
                <a:latin typeface="Arial" panose="020B0604020202020204" pitchFamily="34" charset="0"/>
                <a:cs typeface="Arial" panose="020B0604020202020204" pitchFamily="34" charset="0"/>
              </a:rPr>
              <a:t>Používání úkolů</a:t>
            </a:r>
            <a:r>
              <a:rPr lang="cs-CZ" sz="1600" dirty="0">
                <a:solidFill>
                  <a:prstClr val="black"/>
                </a:solidFill>
                <a:latin typeface="Arial" panose="020B0604020202020204" pitchFamily="34" charset="0"/>
                <a:cs typeface="Arial" panose="020B0604020202020204" pitchFamily="34" charset="0"/>
              </a:rPr>
              <a:t>. Při stisknutí levého tlačítka myši v levé části zobrazení se nám objeví nabídka, ze které vybereme položky </a:t>
            </a:r>
            <a:r>
              <a:rPr lang="cs-CZ" sz="1600" i="1" dirty="0">
                <a:solidFill>
                  <a:prstClr val="black"/>
                </a:solidFill>
                <a:latin typeface="Arial" panose="020B0604020202020204" pitchFamily="34" charset="0"/>
                <a:cs typeface="Arial" panose="020B0604020202020204" pitchFamily="34" charset="0"/>
              </a:rPr>
              <a:t>Práce, Skutečná práce, Přesčasová práce a Skutečná přesčasová práce</a:t>
            </a:r>
            <a:r>
              <a:rPr lang="cs-CZ" sz="1600" dirty="0">
                <a:solidFill>
                  <a:prstClr val="black"/>
                </a:solidFill>
                <a:latin typeface="Arial" panose="020B0604020202020204" pitchFamily="34" charset="0"/>
                <a:cs typeface="Arial" panose="020B0604020202020204" pitchFamily="34" charset="0"/>
              </a:rPr>
              <a:t>. Po vybrání budou tyto položky zobrazeny jako řádky v levé části zobrazení. Do řádků skutečných hodnot pak explicitně zadáváme skutečně odpracované hodiny jak v běžné pracovní době, tak v době přesčasové.</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 pravé části zobrazení je vhodné zobrazit si tytéž položky v podobě sloupců pro sledování celkových hodnot jednotlivých položek a jejich vzájemných odchylek.</a:t>
            </a:r>
          </a:p>
        </p:txBody>
      </p:sp>
    </p:spTree>
    <p:extLst>
      <p:ext uri="{BB962C8B-B14F-4D97-AF65-F5344CB8AC3E}">
        <p14:creationId xmlns:p14="http://schemas.microsoft.com/office/powerpoint/2010/main" val="2814686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4924425"/>
          </a:xfrm>
          <a:prstGeom prst="rect">
            <a:avLst/>
          </a:prstGeom>
        </p:spPr>
        <p:txBody>
          <a:bodyPr wrap="square">
            <a:spAutoFit/>
          </a:bodyPr>
          <a:lstStyle/>
          <a:p>
            <a:r>
              <a:rPr lang="pl-PL" b="1" dirty="0">
                <a:solidFill>
                  <a:prstClr val="black"/>
                </a:solidFill>
              </a:rPr>
              <a:t>4.1.3	Zadávání skutečných dat </a:t>
            </a:r>
            <a:endParaRPr lang="cs-CZ" sz="7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Sledování nákladů</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Jedním z důležitých ukazatelů plnění projektu je čerpání nákladů. Sledování nákladů provádíme v tabulce </a:t>
            </a:r>
            <a:r>
              <a:rPr lang="cs-CZ" sz="1600" i="1" dirty="0">
                <a:solidFill>
                  <a:prstClr val="black"/>
                </a:solidFill>
                <a:latin typeface="Arial" panose="020B0604020202020204" pitchFamily="34" charset="0"/>
                <a:cs typeface="Arial" panose="020B0604020202020204" pitchFamily="34" charset="0"/>
              </a:rPr>
              <a:t>Náklady</a:t>
            </a:r>
            <a:r>
              <a:rPr lang="cs-CZ" sz="1600" dirty="0">
                <a:solidFill>
                  <a:prstClr val="black"/>
                </a:solidFill>
                <a:latin typeface="Arial" panose="020B0604020202020204" pitchFamily="34" charset="0"/>
                <a:cs typeface="Arial" panose="020B0604020202020204" pitchFamily="34" charset="0"/>
              </a:rPr>
              <a:t>, kde do sloupce Skutečné zadáme skutečně vynaložené finanční prostředky. Porovnání s plánovanými náklady směrného plánu pak uvádí sloupec </a:t>
            </a:r>
            <a:r>
              <a:rPr lang="cs-CZ" sz="1600" i="1" dirty="0">
                <a:solidFill>
                  <a:prstClr val="black"/>
                </a:solidFill>
                <a:latin typeface="Arial" panose="020B0604020202020204" pitchFamily="34" charset="0"/>
                <a:cs typeface="Arial" panose="020B0604020202020204" pitchFamily="34" charset="0"/>
              </a:rPr>
              <a:t>Odchylka</a:t>
            </a:r>
            <a:r>
              <a:rPr lang="cs-CZ" sz="1600" dirty="0">
                <a:solidFill>
                  <a:prstClr val="black"/>
                </a:solidFill>
                <a:latin typeface="Arial" panose="020B0604020202020204" pitchFamily="34" charset="0"/>
                <a:cs typeface="Arial" panose="020B0604020202020204" pitchFamily="34" charset="0"/>
              </a:rPr>
              <a:t>, jehož hodnoty jsou vypočítány následovně: </a:t>
            </a:r>
            <a:r>
              <a:rPr lang="cs-CZ" sz="1600" i="1" dirty="0">
                <a:solidFill>
                  <a:prstClr val="black"/>
                </a:solidFill>
                <a:latin typeface="Arial" panose="020B0604020202020204" pitchFamily="34" charset="0"/>
                <a:cs typeface="Arial" panose="020B0604020202020204" pitchFamily="34" charset="0"/>
              </a:rPr>
              <a:t>Odchylka</a:t>
            </a:r>
            <a:r>
              <a:rPr lang="cs-CZ" sz="1600" dirty="0">
                <a:solidFill>
                  <a:prstClr val="black"/>
                </a:solidFill>
                <a:latin typeface="Arial" panose="020B0604020202020204" pitchFamily="34" charset="0"/>
                <a:cs typeface="Arial" panose="020B0604020202020204" pitchFamily="34" charset="0"/>
              </a:rPr>
              <a:t> = </a:t>
            </a:r>
            <a:r>
              <a:rPr lang="cs-CZ" sz="1600" i="1" dirty="0">
                <a:solidFill>
                  <a:prstClr val="black"/>
                </a:solidFill>
                <a:latin typeface="Arial" panose="020B0604020202020204" pitchFamily="34" charset="0"/>
                <a:cs typeface="Arial" panose="020B0604020202020204" pitchFamily="34" charset="0"/>
              </a:rPr>
              <a:t>(Směrný plán – Celkové náklady)</a:t>
            </a:r>
            <a:r>
              <a:rPr lang="cs-CZ" sz="1600" dirty="0">
                <a:solidFill>
                  <a:prstClr val="black"/>
                </a:solidFill>
                <a:latin typeface="Arial" panose="020B0604020202020204" pitchFamily="34" charset="0"/>
                <a:cs typeface="Arial" panose="020B0604020202020204" pitchFamily="34" charset="0"/>
              </a:rPr>
              <a:t>. Překročení rozpočtu vůči směrnému plánu tady značí záporná odchylka.</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Zobrazení zpožděných úkolů</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Úkoly, které jsou ve skutečnosti zahájeny, nebo dokončeny později, než bylo stanoveno ve směrném plánu, přinášejí určité riziko posunutí data dokončení projektu. To je důvodem, proč je vhodné si tyto úkoly zvlášť zobrazit a zabývat se příčinou nedodržení směrného plánu. Úkoly, jež jsou za směrným plánem opožděny je možno pozorovat ve Sledovacím </a:t>
            </a:r>
            <a:r>
              <a:rPr lang="cs-CZ" sz="1600" dirty="0" err="1">
                <a:solidFill>
                  <a:prstClr val="black"/>
                </a:solidFill>
                <a:latin typeface="Arial" panose="020B0604020202020204" pitchFamily="34" charset="0"/>
                <a:cs typeface="Arial" panose="020B0604020202020204" pitchFamily="34" charset="0"/>
              </a:rPr>
              <a:t>Ganttově</a:t>
            </a:r>
            <a:r>
              <a:rPr lang="cs-CZ" sz="1600" dirty="0">
                <a:solidFill>
                  <a:prstClr val="black"/>
                </a:solidFill>
                <a:latin typeface="Arial" panose="020B0604020202020204" pitchFamily="34" charset="0"/>
                <a:cs typeface="Arial" panose="020B0604020202020204" pitchFamily="34" charset="0"/>
              </a:rPr>
              <a:t> diagramu.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Dalším a možná přehlednějším způsobem je využití tabulky Odchylka. Zde je možno pomocí filtrování ve sloupci Odchylka zobrazit jen zpožděné úkoly. Takovéto úkoly je pak pro názornost možno sestupně seřadit. Tím dostáváme přehled všech zpožděných úkolů, seřazený od nejvíce po nejméně zpožděný úkol.</a:t>
            </a:r>
          </a:p>
        </p:txBody>
      </p:sp>
    </p:spTree>
    <p:extLst>
      <p:ext uri="{BB962C8B-B14F-4D97-AF65-F5344CB8AC3E}">
        <p14:creationId xmlns:p14="http://schemas.microsoft.com/office/powerpoint/2010/main" val="1317007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3"/>
            <a:ext cx="8335336" cy="3939540"/>
          </a:xfrm>
          <a:prstGeom prst="rect">
            <a:avLst/>
          </a:prstGeom>
        </p:spPr>
        <p:txBody>
          <a:bodyPr wrap="square">
            <a:spAutoFit/>
          </a:bodyPr>
          <a:lstStyle/>
          <a:p>
            <a:r>
              <a:rPr lang="pl-PL" b="1" dirty="0">
                <a:solidFill>
                  <a:prstClr val="black"/>
                </a:solidFill>
              </a:rPr>
              <a:t>4.1.4	Přeplánování nedokončené práce při přerušení </a:t>
            </a:r>
            <a:r>
              <a:rPr lang="pl-PL" b="1" dirty="0">
                <a:solidFill>
                  <a:prstClr val="black"/>
                </a:solidFill>
              </a:rPr>
              <a:t>projektu</a:t>
            </a:r>
          </a:p>
          <a:p>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V průběhu realizace projektu se můžeme dostat do situace, kdy musíme práci na projektu z nějakého důvodu přerušit. Když už se tak stane, musíme přeplánovat původně navržený plán projektu. Pro takovéto případy obsahuje aplikace nástroj automatického přeplánování projektu. </a:t>
            </a:r>
          </a:p>
          <a:p>
            <a:pPr fontAlgn="base">
              <a:spcBef>
                <a:spcPct val="0"/>
              </a:spcBef>
              <a:spcAft>
                <a:spcPct val="0"/>
              </a:spcAft>
            </a:pPr>
            <a:endParaRPr lang="cs-CZ" sz="8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Vzhledem k tomu, že aplikace provádí přeplánování automaticky, stačí pouze zadat datum započetí dalších prací na projektu. Toto datum zadáme do pole </a:t>
            </a:r>
            <a:r>
              <a:rPr lang="cs-CZ" sz="1500" i="1" dirty="0">
                <a:solidFill>
                  <a:prstClr val="black"/>
                </a:solidFill>
                <a:latin typeface="Arial" panose="020B0604020202020204" pitchFamily="34" charset="0"/>
                <a:cs typeface="Arial" panose="020B0604020202020204" pitchFamily="34" charset="0"/>
              </a:rPr>
              <a:t>Znovu naplánovat nedokončenou práci jako zahájenou </a:t>
            </a:r>
            <a:r>
              <a:rPr lang="cs-CZ" sz="1500" dirty="0">
                <a:solidFill>
                  <a:prstClr val="black"/>
                </a:solidFill>
                <a:latin typeface="Arial" panose="020B0604020202020204" pitchFamily="34" charset="0"/>
                <a:cs typeface="Arial" panose="020B0604020202020204" pitchFamily="34" charset="0"/>
              </a:rPr>
              <a:t>v dialogovém okně </a:t>
            </a:r>
            <a:r>
              <a:rPr lang="cs-CZ" sz="1500" i="1" dirty="0">
                <a:solidFill>
                  <a:prstClr val="black"/>
                </a:solidFill>
                <a:latin typeface="Arial" panose="020B0604020202020204" pitchFamily="34" charset="0"/>
                <a:cs typeface="Arial" panose="020B0604020202020204" pitchFamily="34" charset="0"/>
              </a:rPr>
              <a:t>Aktualizovat projekt </a:t>
            </a:r>
            <a:r>
              <a:rPr lang="cs-CZ" sz="1500" dirty="0">
                <a:solidFill>
                  <a:prstClr val="black"/>
                </a:solidFill>
                <a:latin typeface="Arial" panose="020B0604020202020204" pitchFamily="34" charset="0"/>
                <a:cs typeface="Arial" panose="020B0604020202020204" pitchFamily="34" charset="0"/>
              </a:rPr>
              <a:t>(viz obr. 4.10), které vyvoláme pomocí dialogu </a:t>
            </a:r>
            <a:r>
              <a:rPr lang="cs-CZ" sz="1500" b="1" i="1" dirty="0">
                <a:solidFill>
                  <a:prstClr val="black"/>
                </a:solidFill>
                <a:latin typeface="Arial" panose="020B0604020202020204" pitchFamily="34" charset="0"/>
                <a:cs typeface="Arial" panose="020B0604020202020204" pitchFamily="34" charset="0"/>
              </a:rPr>
              <a:t>Nástroje – Sledování – Aktualizovat projekt</a:t>
            </a:r>
            <a:r>
              <a:rPr lang="cs-CZ" sz="1500" dirty="0">
                <a:solidFill>
                  <a:prstClr val="black"/>
                </a:solidFill>
                <a:latin typeface="Arial" panose="020B0604020202020204" pitchFamily="34" charset="0"/>
                <a:cs typeface="Arial" panose="020B0604020202020204" pitchFamily="34" charset="0"/>
              </a:rPr>
              <a:t>. Přeplánování bude provedeno tím způsobem, že úkolům, které ještě nebyly započaty, bude přiřazeno omezení </a:t>
            </a:r>
            <a:r>
              <a:rPr lang="cs-CZ" sz="1500" i="1" dirty="0">
                <a:solidFill>
                  <a:prstClr val="black"/>
                </a:solidFill>
                <a:latin typeface="Arial" panose="020B0604020202020204" pitchFamily="34" charset="0"/>
                <a:cs typeface="Arial" panose="020B0604020202020204" pitchFamily="34" charset="0"/>
              </a:rPr>
              <a:t>Zahájit po dni (SNE – Start No </a:t>
            </a:r>
            <a:r>
              <a:rPr lang="cs-CZ" sz="1500" i="1" dirty="0" err="1">
                <a:solidFill>
                  <a:prstClr val="black"/>
                </a:solidFill>
                <a:latin typeface="Arial" panose="020B0604020202020204" pitchFamily="34" charset="0"/>
                <a:cs typeface="Arial" panose="020B0604020202020204" pitchFamily="34" charset="0"/>
              </a:rPr>
              <a:t>Earlier</a:t>
            </a:r>
            <a:r>
              <a:rPr lang="cs-CZ" sz="1500" i="1" dirty="0">
                <a:solidFill>
                  <a:prstClr val="black"/>
                </a:solidFill>
                <a:latin typeface="Arial" panose="020B0604020202020204" pitchFamily="34" charset="0"/>
                <a:cs typeface="Arial" panose="020B0604020202020204" pitchFamily="34" charset="0"/>
              </a:rPr>
              <a:t>)</a:t>
            </a:r>
            <a:r>
              <a:rPr lang="cs-CZ" sz="1500" dirty="0">
                <a:solidFill>
                  <a:prstClr val="black"/>
                </a:solidFill>
                <a:latin typeface="Arial" panose="020B0604020202020204" pitchFamily="34" charset="0"/>
                <a:cs typeface="Arial" panose="020B0604020202020204" pitchFamily="34" charset="0"/>
              </a:rPr>
              <a:t>. Tímto dnem je právě zadané datum konce přerušení projetu.</a:t>
            </a:r>
          </a:p>
          <a:p>
            <a:pPr fontAlgn="base">
              <a:spcBef>
                <a:spcPct val="0"/>
              </a:spcBef>
              <a:spcAft>
                <a:spcPct val="0"/>
              </a:spcAft>
            </a:pPr>
            <a:endParaRPr lang="cs-CZ" sz="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Úkoly, které již byly započaty, budou přerušeny a práce na nich začne v uvedené datum konce přerušení projektu. Takovéto přeplánování úkolů, jejich přerušením, proběhne za předpokladu, kdy je zatržena možnost </a:t>
            </a:r>
            <a:r>
              <a:rPr lang="cs-CZ" sz="1500" i="1" dirty="0">
                <a:solidFill>
                  <a:prstClr val="black"/>
                </a:solidFill>
                <a:latin typeface="Arial" panose="020B0604020202020204" pitchFamily="34" charset="0"/>
                <a:cs typeface="Arial" panose="020B0604020202020204" pitchFamily="34" charset="0"/>
              </a:rPr>
              <a:t>Rozdělovat probíhající úkoly </a:t>
            </a:r>
            <a:r>
              <a:rPr lang="cs-CZ" sz="1500" dirty="0">
                <a:solidFill>
                  <a:prstClr val="black"/>
                </a:solidFill>
                <a:latin typeface="Arial" panose="020B0604020202020204" pitchFamily="34" charset="0"/>
                <a:cs typeface="Arial" panose="020B0604020202020204" pitchFamily="34" charset="0"/>
              </a:rPr>
              <a:t>v záložce </a:t>
            </a:r>
            <a:r>
              <a:rPr lang="cs-CZ" sz="1500" i="1" dirty="0">
                <a:solidFill>
                  <a:prstClr val="black"/>
                </a:solidFill>
                <a:latin typeface="Arial" panose="020B0604020202020204" pitchFamily="34" charset="0"/>
                <a:cs typeface="Arial" panose="020B0604020202020204" pitchFamily="34" charset="0"/>
              </a:rPr>
              <a:t>Plán</a:t>
            </a:r>
            <a:r>
              <a:rPr lang="cs-CZ" sz="1500" dirty="0">
                <a:solidFill>
                  <a:prstClr val="black"/>
                </a:solidFill>
                <a:latin typeface="Arial" panose="020B0604020202020204" pitchFamily="34" charset="0"/>
                <a:cs typeface="Arial" panose="020B0604020202020204" pitchFamily="34" charset="0"/>
              </a:rPr>
              <a:t> okna </a:t>
            </a:r>
            <a:r>
              <a:rPr lang="cs-CZ" sz="1500" i="1" dirty="0">
                <a:solidFill>
                  <a:prstClr val="black"/>
                </a:solidFill>
                <a:latin typeface="Arial" panose="020B0604020202020204" pitchFamily="34" charset="0"/>
                <a:cs typeface="Arial" panose="020B0604020202020204" pitchFamily="34" charset="0"/>
              </a:rPr>
              <a:t>Možnosti</a:t>
            </a:r>
            <a:r>
              <a:rPr lang="cs-CZ" sz="1500" dirty="0">
                <a:solidFill>
                  <a:prstClr val="black"/>
                </a:solidFill>
                <a:latin typeface="Arial" panose="020B0604020202020204" pitchFamily="34" charset="0"/>
                <a:cs typeface="Arial" panose="020B0604020202020204" pitchFamily="34" charset="0"/>
              </a:rPr>
              <a:t>. Tato položka je defaultně zatržena. [35]</a:t>
            </a:r>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5087888" y="4797152"/>
            <a:ext cx="4193873" cy="1800200"/>
          </a:xfrm>
          <a:prstGeom prst="rect">
            <a:avLst/>
          </a:prstGeom>
          <a:noFill/>
          <a:ln>
            <a:noFill/>
          </a:ln>
        </p:spPr>
      </p:pic>
      <p:sp>
        <p:nvSpPr>
          <p:cNvPr id="3" name="Obdélník 2"/>
          <p:cNvSpPr/>
          <p:nvPr/>
        </p:nvSpPr>
        <p:spPr>
          <a:xfrm>
            <a:off x="5281706" y="6546830"/>
            <a:ext cx="3806234"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4.10 </a:t>
            </a:r>
            <a:r>
              <a:rPr lang="cs-CZ" sz="1600" i="1" dirty="0">
                <a:latin typeface="Times New Roman" panose="02020603050405020304" pitchFamily="18" charset="0"/>
                <a:ea typeface="Times New Roman" panose="02020603050405020304" pitchFamily="18" charset="0"/>
              </a:rPr>
              <a:t>Přeplánování nedokončené práce</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4933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4.2	Analýza vytvořené hodnoty (EVA)</a:t>
            </a:r>
          </a:p>
        </p:txBody>
      </p:sp>
      <p:sp>
        <p:nvSpPr>
          <p:cNvPr id="3" name="Obdélník 2"/>
          <p:cNvSpPr/>
          <p:nvPr/>
        </p:nvSpPr>
        <p:spPr>
          <a:xfrm>
            <a:off x="2855640" y="6165304"/>
            <a:ext cx="6840760"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335336" cy="5786199"/>
          </a:xfrm>
          <a:prstGeom prst="rect">
            <a:avLst/>
          </a:prstGeom>
        </p:spPr>
        <p:txBody>
          <a:bodyPr wrap="square">
            <a:spAutoFit/>
          </a:bodyPr>
          <a:lstStyle/>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Analýza vytvořené hodnoty, neboli </a:t>
            </a:r>
            <a:r>
              <a:rPr lang="cs-CZ" sz="1600" i="1" dirty="0" err="1">
                <a:solidFill>
                  <a:prstClr val="black"/>
                </a:solidFill>
                <a:latin typeface="Arial" panose="020B0604020202020204" pitchFamily="34" charset="0"/>
                <a:cs typeface="Arial" panose="020B0604020202020204" pitchFamily="34" charset="0"/>
              </a:rPr>
              <a:t>Earned</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Value</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Analysis</a:t>
            </a:r>
            <a:r>
              <a:rPr lang="cs-CZ" sz="1600" dirty="0">
                <a:solidFill>
                  <a:prstClr val="black"/>
                </a:solidFill>
                <a:latin typeface="Arial" panose="020B0604020202020204" pitchFamily="34" charset="0"/>
                <a:cs typeface="Arial" panose="020B0604020202020204" pitchFamily="34" charset="0"/>
              </a:rPr>
              <a:t>, označovaná zkratkou EVA, slouží k vyjádření míry plnění projektu. Při této analýze se zjišťuje, nakolik je čerpán rozpočet projektu se zřetelem na množství doposud vykonané práce a náklady podle směrného plánu. Vytvořenou hodnotu lze chápat jako míru hodnoty vykonané práce. Analýza vytvořené hodnoty je velmi důležitá pro „uhlídání“ skutečných nákladů a pro odhad nákladů zbývajících.</a:t>
            </a:r>
          </a:p>
          <a:p>
            <a:pPr fontAlgn="base">
              <a:spcBef>
                <a:spcPct val="0"/>
              </a:spcBef>
              <a:spcAft>
                <a:spcPct val="0"/>
              </a:spcAft>
            </a:pPr>
            <a:r>
              <a:rPr lang="cs-CZ" sz="900" dirty="0">
                <a:solidFill>
                  <a:prstClr val="black"/>
                </a:solidFill>
                <a:latin typeface="Arial" panose="020B0604020202020204" pitchFamily="34" charset="0"/>
                <a:cs typeface="Arial" panose="020B0604020202020204" pitchFamily="34" charset="0"/>
              </a:rPr>
              <a:t> </a:t>
            </a:r>
            <a:endParaRPr lang="cs-CZ" sz="105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Pomocí řady parametrů lze sledovat tzv. </a:t>
            </a:r>
            <a:r>
              <a:rPr lang="cs-CZ" sz="1600" i="1" dirty="0">
                <a:solidFill>
                  <a:prstClr val="black"/>
                </a:solidFill>
                <a:latin typeface="Arial" panose="020B0604020202020204" pitchFamily="34" charset="0"/>
                <a:cs typeface="Arial" panose="020B0604020202020204" pitchFamily="34" charset="0"/>
              </a:rPr>
              <a:t>S-křivku</a:t>
            </a:r>
            <a:r>
              <a:rPr lang="cs-CZ" sz="1600" dirty="0">
                <a:solidFill>
                  <a:prstClr val="black"/>
                </a:solidFill>
                <a:latin typeface="Arial" panose="020B0604020202020204" pitchFamily="34" charset="0"/>
                <a:cs typeface="Arial" panose="020B0604020202020204" pitchFamily="34" charset="0"/>
              </a:rPr>
              <a:t>, která popisuje čerpání nákladů. Teoreticky by mohl být průběh růstu kumulovaných nákladů v čase lineární, ve skutečnosti ovšem dochází k pomalejšímu rozběhu projektu a ke zvyšování tempa s blížícím se plánovaným termínem dokončení projektu. Proto připomíná průběh růstu nákladů v čase </a:t>
            </a:r>
            <a:r>
              <a:rPr lang="cs-CZ" sz="1600" i="1" dirty="0">
                <a:solidFill>
                  <a:prstClr val="black"/>
                </a:solidFill>
                <a:latin typeface="Arial" panose="020B0604020202020204" pitchFamily="34" charset="0"/>
                <a:cs typeface="Arial" panose="020B0604020202020204" pitchFamily="34" charset="0"/>
              </a:rPr>
              <a:t>S-křivku</a:t>
            </a:r>
            <a:r>
              <a:rPr lang="cs-CZ" sz="1600" dirty="0">
                <a:solidFill>
                  <a:prstClr val="black"/>
                </a:solidFill>
                <a:latin typeface="Arial" panose="020B0604020202020204" pitchFamily="34" charset="0"/>
                <a:cs typeface="Arial" panose="020B0604020202020204" pitchFamily="34" charset="0"/>
              </a:rPr>
              <a:t>. Tato křivka je znázorněna na obr. 4.11.</a:t>
            </a:r>
          </a:p>
          <a:p>
            <a:pPr fontAlgn="base">
              <a:spcBef>
                <a:spcPct val="0"/>
              </a:spcBef>
              <a:spcAft>
                <a:spcPct val="0"/>
              </a:spcAft>
            </a:pPr>
            <a:endParaRPr lang="cs-CZ" sz="9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 souvislosti s Analýzou vytvořené hodnoty je nutné orientovat se v následujících ukazatelích a chápat jejich význam, který je také znázorněn na obr. 4.11.</a:t>
            </a:r>
          </a:p>
          <a:p>
            <a:pPr fontAlgn="base">
              <a:spcBef>
                <a:spcPct val="0"/>
              </a:spcBef>
              <a:spcAft>
                <a:spcPct val="0"/>
              </a:spcAft>
            </a:pPr>
            <a:r>
              <a:rPr lang="cs-CZ" sz="900" dirty="0">
                <a:solidFill>
                  <a:prstClr val="black"/>
                </a:solidFill>
                <a:latin typeface="Arial" panose="020B0604020202020204" pitchFamily="34" charset="0"/>
                <a:cs typeface="Arial" panose="020B0604020202020204" pitchFamily="34" charset="0"/>
              </a:rPr>
              <a:t>	</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dirty="0">
                <a:solidFill>
                  <a:prstClr val="black"/>
                </a:solidFill>
                <a:latin typeface="Arial" panose="020B0604020202020204" pitchFamily="34" charset="0"/>
                <a:cs typeface="Arial" panose="020B0604020202020204" pitchFamily="34" charset="0"/>
              </a:rPr>
              <a:t>BCWS</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a:t>
            </a:r>
            <a:r>
              <a:rPr lang="cs-CZ" sz="1600" i="1" dirty="0" err="1">
                <a:solidFill>
                  <a:prstClr val="black"/>
                </a:solidFill>
                <a:latin typeface="Arial" panose="020B0604020202020204" pitchFamily="34" charset="0"/>
                <a:cs typeface="Arial" panose="020B0604020202020204" pitchFamily="34" charset="0"/>
              </a:rPr>
              <a:t>Budged</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Cost</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of</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Work</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Scheduled</a:t>
            </a:r>
            <a:r>
              <a:rPr lang="cs-CZ" sz="1600" dirty="0">
                <a:solidFill>
                  <a:prstClr val="black"/>
                </a:solidFill>
                <a:latin typeface="Arial" panose="020B0604020202020204" pitchFamily="34" charset="0"/>
                <a:cs typeface="Arial" panose="020B0604020202020204" pitchFamily="34" charset="0"/>
              </a:rPr>
              <a:t>) − Rozpočtové náklady plánovaných </a:t>
            </a:r>
            <a:r>
              <a:rPr lang="cs-CZ" sz="1600" dirty="0">
                <a:solidFill>
                  <a:prstClr val="black"/>
                </a:solidFill>
                <a:latin typeface="Arial" panose="020B0604020202020204" pitchFamily="34" charset="0"/>
                <a:cs typeface="Arial" panose="020B0604020202020204" pitchFamily="34" charset="0"/>
              </a:rPr>
              <a:t>	  prací</a:t>
            </a: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dirty="0">
                <a:solidFill>
                  <a:prstClr val="black"/>
                </a:solidFill>
                <a:latin typeface="Arial" panose="020B0604020202020204" pitchFamily="34" charset="0"/>
                <a:cs typeface="Arial" panose="020B0604020202020204" pitchFamily="34" charset="0"/>
              </a:rPr>
              <a:t>BCWP</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a:t>
            </a:r>
            <a:r>
              <a:rPr lang="cs-CZ" sz="1600" i="1" dirty="0" err="1">
                <a:solidFill>
                  <a:prstClr val="black"/>
                </a:solidFill>
                <a:latin typeface="Arial" panose="020B0604020202020204" pitchFamily="34" charset="0"/>
                <a:cs typeface="Arial" panose="020B0604020202020204" pitchFamily="34" charset="0"/>
              </a:rPr>
              <a:t>Budged</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Cost</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of</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Work</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Performed</a:t>
            </a:r>
            <a:r>
              <a:rPr lang="cs-CZ" sz="1600" dirty="0">
                <a:solidFill>
                  <a:prstClr val="black"/>
                </a:solidFill>
                <a:latin typeface="Arial" panose="020B0604020202020204" pitchFamily="34" charset="0"/>
                <a:cs typeface="Arial" panose="020B0604020202020204" pitchFamily="34" charset="0"/>
              </a:rPr>
              <a:t>) − Rozpočtové náklady provedených </a:t>
            </a:r>
            <a:r>
              <a:rPr lang="cs-CZ" sz="1600" dirty="0">
                <a:solidFill>
                  <a:prstClr val="black"/>
                </a:solidFill>
                <a:latin typeface="Arial" panose="020B0604020202020204" pitchFamily="34" charset="0"/>
                <a:cs typeface="Arial" panose="020B0604020202020204" pitchFamily="34" charset="0"/>
              </a:rPr>
              <a:t>	  prací</a:t>
            </a:r>
            <a:r>
              <a:rPr lang="cs-CZ" sz="1600" dirty="0">
                <a:solidFill>
                  <a:prstClr val="black"/>
                </a:solidFill>
                <a:latin typeface="Arial" panose="020B0604020202020204" pitchFamily="34" charset="0"/>
                <a:cs typeface="Arial" panose="020B0604020202020204" pitchFamily="34" charset="0"/>
              </a:rPr>
              <a:t>. Tento parametr bývá také označován právě jako </a:t>
            </a:r>
            <a:r>
              <a:rPr lang="cs-CZ" sz="1600" b="1" dirty="0">
                <a:solidFill>
                  <a:prstClr val="black"/>
                </a:solidFill>
                <a:latin typeface="Arial" panose="020B0604020202020204" pitchFamily="34" charset="0"/>
                <a:cs typeface="Arial" panose="020B0604020202020204" pitchFamily="34" charset="0"/>
              </a:rPr>
              <a:t>vytvořená hodnota</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dirty="0">
                <a:solidFill>
                  <a:prstClr val="black"/>
                </a:solidFill>
                <a:latin typeface="Arial" panose="020B0604020202020204" pitchFamily="34" charset="0"/>
                <a:cs typeface="Arial" panose="020B0604020202020204" pitchFamily="34" charset="0"/>
              </a:rPr>
              <a:t>ACWP </a:t>
            </a:r>
            <a:r>
              <a:rPr lang="cs-CZ" sz="1600" dirty="0">
                <a:solidFill>
                  <a:prstClr val="black"/>
                </a:solidFill>
                <a:latin typeface="Arial" panose="020B0604020202020204" pitchFamily="34" charset="0"/>
                <a:cs typeface="Arial" panose="020B0604020202020204" pitchFamily="34" charset="0"/>
              </a:rPr>
              <a:t>(</a:t>
            </a:r>
            <a:r>
              <a:rPr lang="cs-CZ" sz="1600" i="1" dirty="0" err="1">
                <a:solidFill>
                  <a:prstClr val="black"/>
                </a:solidFill>
                <a:latin typeface="Arial" panose="020B0604020202020204" pitchFamily="34" charset="0"/>
                <a:cs typeface="Arial" panose="020B0604020202020204" pitchFamily="34" charset="0"/>
              </a:rPr>
              <a:t>Actual</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Cost</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of</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Work</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Performed</a:t>
            </a:r>
            <a:r>
              <a:rPr lang="cs-CZ" sz="1600" dirty="0">
                <a:solidFill>
                  <a:prstClr val="black"/>
                </a:solidFill>
                <a:latin typeface="Arial" panose="020B0604020202020204" pitchFamily="34" charset="0"/>
                <a:cs typeface="Arial" panose="020B0604020202020204" pitchFamily="34" charset="0"/>
              </a:rPr>
              <a:t>) − Aktuální náklady provedených prací</a:t>
            </a:r>
          </a:p>
          <a:p>
            <a:pPr fontAlgn="base">
              <a:spcBef>
                <a:spcPct val="0"/>
              </a:spcBef>
              <a:spcAft>
                <a:spcPct val="0"/>
              </a:spcAft>
            </a:pPr>
            <a:endParaRPr lang="cs-CZ" sz="9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dirty="0">
                <a:solidFill>
                  <a:prstClr val="black"/>
                </a:solidFill>
                <a:latin typeface="Arial" panose="020B0604020202020204" pitchFamily="34" charset="0"/>
                <a:cs typeface="Arial" panose="020B0604020202020204" pitchFamily="34" charset="0"/>
              </a:rPr>
              <a:t>BAC</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a:t>
            </a:r>
            <a:r>
              <a:rPr lang="cs-CZ" sz="1600" i="1" dirty="0" err="1">
                <a:solidFill>
                  <a:prstClr val="black"/>
                </a:solidFill>
                <a:latin typeface="Arial" panose="020B0604020202020204" pitchFamily="34" charset="0"/>
                <a:cs typeface="Arial" panose="020B0604020202020204" pitchFamily="34" charset="0"/>
              </a:rPr>
              <a:t>Budged</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at</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Completition</a:t>
            </a:r>
            <a:r>
              <a:rPr lang="cs-CZ" sz="1600" dirty="0">
                <a:solidFill>
                  <a:prstClr val="black"/>
                </a:solidFill>
                <a:latin typeface="Arial" panose="020B0604020202020204" pitchFamily="34" charset="0"/>
                <a:cs typeface="Arial" panose="020B0604020202020204" pitchFamily="34" charset="0"/>
              </a:rPr>
              <a:t>) − Rozpočet na dokončení</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dirty="0">
                <a:solidFill>
                  <a:prstClr val="black"/>
                </a:solidFill>
                <a:latin typeface="Arial" panose="020B0604020202020204" pitchFamily="34" charset="0"/>
                <a:cs typeface="Arial" panose="020B0604020202020204" pitchFamily="34" charset="0"/>
              </a:rPr>
              <a:t>EAC</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a:t>
            </a:r>
            <a:r>
              <a:rPr lang="cs-CZ" sz="1600" i="1" dirty="0" err="1">
                <a:solidFill>
                  <a:prstClr val="black"/>
                </a:solidFill>
                <a:latin typeface="Arial" panose="020B0604020202020204" pitchFamily="34" charset="0"/>
                <a:cs typeface="Arial" panose="020B0604020202020204" pitchFamily="34" charset="0"/>
              </a:rPr>
              <a:t>Estimate</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at</a:t>
            </a:r>
            <a:r>
              <a:rPr lang="cs-CZ" sz="1600" i="1"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Completition</a:t>
            </a:r>
            <a:r>
              <a:rPr lang="cs-CZ" sz="1600" dirty="0">
                <a:solidFill>
                  <a:prstClr val="black"/>
                </a:solidFill>
                <a:latin typeface="Arial" panose="020B0604020202020204" pitchFamily="34" charset="0"/>
                <a:cs typeface="Arial" panose="020B0604020202020204" pitchFamily="34" charset="0"/>
              </a:rPr>
              <a:t>) − Odhad nákladů v okamžiku dokončení</a:t>
            </a:r>
          </a:p>
        </p:txBody>
      </p:sp>
    </p:spTree>
    <p:extLst>
      <p:ext uri="{BB962C8B-B14F-4D97-AF65-F5344CB8AC3E}">
        <p14:creationId xmlns:p14="http://schemas.microsoft.com/office/powerpoint/2010/main" val="1700481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4.2	Analýza vytvořené hodnoty (EVA)</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775521" y="1144834"/>
            <a:ext cx="8076653" cy="4920875"/>
          </a:xfrm>
          <a:prstGeom prst="rect">
            <a:avLst/>
          </a:prstGeom>
          <a:noFill/>
          <a:ln>
            <a:noFill/>
          </a:ln>
        </p:spPr>
      </p:pic>
      <p:sp>
        <p:nvSpPr>
          <p:cNvPr id="4" name="Obdélník 3"/>
          <p:cNvSpPr/>
          <p:nvPr/>
        </p:nvSpPr>
        <p:spPr>
          <a:xfrm>
            <a:off x="3215680" y="6176188"/>
            <a:ext cx="6318448"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4.11</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S-křivka při rozboru uprostřed realizace projektu</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9616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4.2	Analýza vytvořené hodnoty (EVA)</a:t>
            </a:r>
          </a:p>
        </p:txBody>
      </p:sp>
      <p:sp>
        <p:nvSpPr>
          <p:cNvPr id="3" name="Obdélník 2"/>
          <p:cNvSpPr/>
          <p:nvPr/>
        </p:nvSpPr>
        <p:spPr>
          <a:xfrm>
            <a:off x="2855640" y="6165304"/>
            <a:ext cx="6840760"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335336" cy="4770537"/>
          </a:xfrm>
          <a:prstGeom prst="rect">
            <a:avLst/>
          </a:prstGeom>
        </p:spPr>
        <p:txBody>
          <a:bodyPr wrap="square">
            <a:spAutoFit/>
          </a:bodyPr>
          <a:lstStyle/>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SV </a:t>
            </a:r>
            <a:r>
              <a:rPr lang="cs-CZ" sz="1600" dirty="0">
                <a:solidFill>
                  <a:prstClr val="black"/>
                </a:solidFill>
                <a:latin typeface="Arial" panose="020B0604020202020204" pitchFamily="34" charset="0"/>
                <a:cs typeface="Arial" panose="020B0604020202020204" pitchFamily="34" charset="0"/>
              </a:rPr>
              <a:t>(</a:t>
            </a:r>
            <a:r>
              <a:rPr lang="cs-CZ" sz="1600" i="1" dirty="0">
                <a:solidFill>
                  <a:prstClr val="black"/>
                </a:solidFill>
                <a:latin typeface="Arial" panose="020B0604020202020204" pitchFamily="34" charset="0"/>
                <a:cs typeface="Arial" panose="020B0604020202020204" pitchFamily="34" charset="0"/>
              </a:rPr>
              <a:t>Schedule Variance</a:t>
            </a:r>
            <a:r>
              <a:rPr lang="cs-CZ" sz="1600" dirty="0">
                <a:solidFill>
                  <a:prstClr val="black"/>
                </a:solidFill>
                <a:latin typeface="Arial" panose="020B0604020202020204" pitchFamily="34" charset="0"/>
                <a:cs typeface="Arial" panose="020B0604020202020204" pitchFamily="34" charset="0"/>
              </a:rPr>
              <a:t>) − Odchylka plánu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Odchylka plánu je rozdíl mezi rozpočtovými náklady provedených a plánovaných prací k datu stavu nebo k aktuálnímu datu</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CV</a:t>
            </a:r>
            <a:r>
              <a:rPr lang="cs-CZ" sz="1600" dirty="0">
                <a:solidFill>
                  <a:prstClr val="black"/>
                </a:solidFill>
                <a:latin typeface="Arial" panose="020B0604020202020204" pitchFamily="34" charset="0"/>
                <a:cs typeface="Arial" panose="020B0604020202020204" pitchFamily="34" charset="0"/>
              </a:rPr>
              <a:t> (</a:t>
            </a:r>
            <a:r>
              <a:rPr lang="cs-CZ" sz="1600" i="1" dirty="0" err="1">
                <a:solidFill>
                  <a:prstClr val="black"/>
                </a:solidFill>
                <a:latin typeface="Arial" panose="020B0604020202020204" pitchFamily="34" charset="0"/>
                <a:cs typeface="Arial" panose="020B0604020202020204" pitchFamily="34" charset="0"/>
              </a:rPr>
              <a:t>Cost</a:t>
            </a:r>
            <a:r>
              <a:rPr lang="cs-CZ" sz="1600" i="1" dirty="0">
                <a:solidFill>
                  <a:prstClr val="black"/>
                </a:solidFill>
                <a:latin typeface="Arial" panose="020B0604020202020204" pitchFamily="34" charset="0"/>
                <a:cs typeface="Arial" panose="020B0604020202020204" pitchFamily="34" charset="0"/>
              </a:rPr>
              <a:t> Variance</a:t>
            </a:r>
            <a:r>
              <a:rPr lang="cs-CZ" sz="1600" dirty="0">
                <a:solidFill>
                  <a:prstClr val="black"/>
                </a:solidFill>
                <a:latin typeface="Arial" panose="020B0604020202020204" pitchFamily="34" charset="0"/>
                <a:cs typeface="Arial" panose="020B0604020202020204" pitchFamily="34" charset="0"/>
              </a:rPr>
              <a:t>) − Odchylka nákladů</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Odchylka nákladů je rozdíl mezi rozpočtovými náklady provedených prací (BCWP) a skutečnými náklady na provedení těchto prací (ACWP) k datu stavu nebo k aktuálnímu datu.</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VAC</a:t>
            </a: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Variance At </a:t>
            </a:r>
            <a:r>
              <a:rPr lang="cs-CZ" sz="1600" i="1" dirty="0" err="1">
                <a:solidFill>
                  <a:prstClr val="black"/>
                </a:solidFill>
                <a:latin typeface="Arial" panose="020B0604020202020204" pitchFamily="34" charset="0"/>
                <a:cs typeface="Arial" panose="020B0604020202020204" pitchFamily="34" charset="0"/>
              </a:rPr>
              <a:t>Completition</a:t>
            </a:r>
            <a:r>
              <a:rPr lang="cs-CZ" sz="1600" dirty="0">
                <a:solidFill>
                  <a:prstClr val="black"/>
                </a:solidFill>
                <a:latin typeface="Arial" panose="020B0604020202020204" pitchFamily="34" charset="0"/>
                <a:cs typeface="Arial" panose="020B0604020202020204" pitchFamily="34" charset="0"/>
              </a:rPr>
              <a:t>) − Odchylka nákladů při dokončení</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Odchylka nákladů při dokončení projektu je odchylka původně plánovaného rozpočtu projektu a odhadu nákladů na jeho dokončení. Záporná hodnota vyznačuje přečerpaný rozpočet.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7" name="Objekt 6"/>
          <p:cNvGraphicFramePr>
            <a:graphicFrameLocks noChangeAspect="1"/>
          </p:cNvGraphicFramePr>
          <p:nvPr>
            <p:extLst/>
          </p:nvPr>
        </p:nvGraphicFramePr>
        <p:xfrm>
          <a:off x="2135560" y="2132856"/>
          <a:ext cx="2262360" cy="288032"/>
        </p:xfrm>
        <a:graphic>
          <a:graphicData uri="http://schemas.openxmlformats.org/presentationml/2006/ole">
            <mc:AlternateContent xmlns:mc="http://schemas.openxmlformats.org/markup-compatibility/2006">
              <mc:Choice xmlns:v="urn:schemas-microsoft-com:vml" Requires="v">
                <p:oleObj spid="_x0000_s1029" r:id="rId3" imgW="1371600" imgH="177800" progId="Equation.DSMT4">
                  <p:embed/>
                </p:oleObj>
              </mc:Choice>
              <mc:Fallback>
                <p:oleObj r:id="rId3" imgW="1371600" imgH="177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560" y="2132856"/>
                        <a:ext cx="2262360" cy="288032"/>
                      </a:xfrm>
                      <a:prstGeom prst="rect">
                        <a:avLst/>
                      </a:prstGeom>
                      <a:noFill/>
                    </p:spPr>
                  </p:pic>
                </p:oleObj>
              </mc:Fallback>
            </mc:AlternateContent>
          </a:graphicData>
        </a:graphic>
      </p:graphicFrame>
      <p:graphicFrame>
        <p:nvGraphicFramePr>
          <p:cNvPr id="9" name="Objekt 8"/>
          <p:cNvGraphicFramePr>
            <a:graphicFrameLocks noChangeAspect="1"/>
          </p:cNvGraphicFramePr>
          <p:nvPr>
            <p:extLst/>
          </p:nvPr>
        </p:nvGraphicFramePr>
        <p:xfrm>
          <a:off x="2135561" y="3890790"/>
          <a:ext cx="2131003" cy="268204"/>
        </p:xfrm>
        <a:graphic>
          <a:graphicData uri="http://schemas.openxmlformats.org/presentationml/2006/ole">
            <mc:AlternateContent xmlns:mc="http://schemas.openxmlformats.org/markup-compatibility/2006">
              <mc:Choice xmlns:v="urn:schemas-microsoft-com:vml" Requires="v">
                <p:oleObj spid="_x0000_s1030" r:id="rId5" imgW="1396394" imgH="177723" progId="Equation.DSMT4">
                  <p:embed/>
                </p:oleObj>
              </mc:Choice>
              <mc:Fallback>
                <p:oleObj r:id="rId5" imgW="1396394" imgH="177723"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5561" y="3890790"/>
                        <a:ext cx="2131003" cy="268204"/>
                      </a:xfrm>
                      <a:prstGeom prst="rect">
                        <a:avLst/>
                      </a:prstGeom>
                      <a:noFill/>
                    </p:spPr>
                  </p:pic>
                </p:oleObj>
              </mc:Fallback>
            </mc:AlternateContent>
          </a:graphicData>
        </a:graphic>
      </p:graphicFrame>
      <p:graphicFrame>
        <p:nvGraphicFramePr>
          <p:cNvPr id="11" name="Objekt 10"/>
          <p:cNvGraphicFramePr>
            <a:graphicFrameLocks noChangeAspect="1"/>
          </p:cNvGraphicFramePr>
          <p:nvPr>
            <p:extLst/>
          </p:nvPr>
        </p:nvGraphicFramePr>
        <p:xfrm>
          <a:off x="2135561" y="5821168"/>
          <a:ext cx="1863767" cy="265219"/>
        </p:xfrm>
        <a:graphic>
          <a:graphicData uri="http://schemas.openxmlformats.org/presentationml/2006/ole">
            <mc:AlternateContent xmlns:mc="http://schemas.openxmlformats.org/markup-compatibility/2006">
              <mc:Choice xmlns:v="urn:schemas-microsoft-com:vml" Requires="v">
                <p:oleObj spid="_x0000_s1031" r:id="rId7" imgW="1218671" imgH="177723" progId="Equation.DSMT4">
                  <p:embed/>
                </p:oleObj>
              </mc:Choice>
              <mc:Fallback>
                <p:oleObj r:id="rId7" imgW="1218671" imgH="177723"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5561" y="5821168"/>
                        <a:ext cx="1863767" cy="265219"/>
                      </a:xfrm>
                      <a:prstGeom prst="rect">
                        <a:avLst/>
                      </a:prstGeom>
                      <a:noFill/>
                    </p:spPr>
                  </p:pic>
                </p:oleObj>
              </mc:Fallback>
            </mc:AlternateContent>
          </a:graphicData>
        </a:graphic>
      </p:graphicFrame>
      <p:sp>
        <p:nvSpPr>
          <p:cNvPr id="12" name="TextovéPole 11"/>
          <p:cNvSpPr txBox="1"/>
          <p:nvPr/>
        </p:nvSpPr>
        <p:spPr>
          <a:xfrm>
            <a:off x="6276021" y="2096892"/>
            <a:ext cx="518091" cy="4031873"/>
          </a:xfrm>
          <a:prstGeom prst="rect">
            <a:avLst/>
          </a:prstGeom>
          <a:noFill/>
        </p:spPr>
        <p:txBody>
          <a:bodyPr wrap="none" rtlCol="0">
            <a:spAutoFit/>
          </a:bodyPr>
          <a:lstStyle/>
          <a:p>
            <a:r>
              <a:rPr lang="cs-CZ" sz="1600" dirty="0"/>
              <a:t>(15)</a:t>
            </a:r>
          </a:p>
          <a:p>
            <a:endParaRPr lang="cs-CZ" sz="1600" dirty="0"/>
          </a:p>
          <a:p>
            <a:endParaRPr lang="cs-CZ" sz="1600" dirty="0"/>
          </a:p>
          <a:p>
            <a:endParaRPr lang="cs-CZ" sz="1600" dirty="0"/>
          </a:p>
          <a:p>
            <a:endParaRPr lang="cs-CZ" sz="1600" dirty="0"/>
          </a:p>
          <a:p>
            <a:endParaRPr lang="cs-CZ" sz="1600" dirty="0"/>
          </a:p>
          <a:p>
            <a:endParaRPr lang="cs-CZ" sz="1600" dirty="0"/>
          </a:p>
          <a:p>
            <a:r>
              <a:rPr lang="cs-CZ" sz="1600" dirty="0"/>
              <a:t>(16)</a:t>
            </a:r>
          </a:p>
          <a:p>
            <a:endParaRPr lang="cs-CZ" sz="1600" dirty="0"/>
          </a:p>
          <a:p>
            <a:endParaRPr lang="cs-CZ" sz="1600" dirty="0"/>
          </a:p>
          <a:p>
            <a:endParaRPr lang="cs-CZ" sz="1600" dirty="0"/>
          </a:p>
          <a:p>
            <a:endParaRPr lang="cs-CZ" sz="1600" dirty="0"/>
          </a:p>
          <a:p>
            <a:endParaRPr lang="cs-CZ" sz="1600" dirty="0"/>
          </a:p>
          <a:p>
            <a:endParaRPr lang="cs-CZ" sz="1600" dirty="0"/>
          </a:p>
          <a:p>
            <a:endParaRPr lang="cs-CZ" sz="1600" dirty="0"/>
          </a:p>
          <a:p>
            <a:r>
              <a:rPr lang="cs-CZ" sz="1600" dirty="0"/>
              <a:t>(17)</a:t>
            </a:r>
            <a:endParaRPr lang="en-US" sz="1600" dirty="0"/>
          </a:p>
        </p:txBody>
      </p:sp>
    </p:spTree>
    <p:extLst>
      <p:ext uri="{BB962C8B-B14F-4D97-AF65-F5344CB8AC3E}">
        <p14:creationId xmlns:p14="http://schemas.microsoft.com/office/powerpoint/2010/main" val="642775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4.2	Analýza vytvořené hodnoty (EVA)</a:t>
            </a:r>
          </a:p>
        </p:txBody>
      </p:sp>
      <p:sp>
        <p:nvSpPr>
          <p:cNvPr id="3" name="Obdélník 2"/>
          <p:cNvSpPr/>
          <p:nvPr/>
        </p:nvSpPr>
        <p:spPr>
          <a:xfrm>
            <a:off x="1937128" y="6165304"/>
            <a:ext cx="7759272"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335336" cy="5047536"/>
          </a:xfrm>
          <a:prstGeom prst="rect">
            <a:avLst/>
          </a:prstGeom>
        </p:spPr>
        <p:txBody>
          <a:bodyPr wrap="square">
            <a:spAutoFit/>
          </a:bodyPr>
          <a:lstStyle/>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CPI (</a:t>
            </a:r>
            <a:r>
              <a:rPr lang="cs-CZ" sz="1500" dirty="0" err="1">
                <a:solidFill>
                  <a:prstClr val="black"/>
                </a:solidFill>
                <a:latin typeface="Arial" panose="020B0604020202020204" pitchFamily="34" charset="0"/>
                <a:cs typeface="Arial" panose="020B0604020202020204" pitchFamily="34" charset="0"/>
              </a:rPr>
              <a:t>Cost</a:t>
            </a:r>
            <a:r>
              <a:rPr lang="cs-CZ" sz="1500" dirty="0">
                <a:solidFill>
                  <a:prstClr val="black"/>
                </a:solidFill>
                <a:latin typeface="Arial" panose="020B0604020202020204" pitchFamily="34" charset="0"/>
                <a:cs typeface="Arial" panose="020B0604020202020204" pitchFamily="34" charset="0"/>
              </a:rPr>
              <a:t> Performance Index) − Ukazatel čerpání nákladů </a:t>
            </a: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Ukazatel čerpání nákladů zobrazuje poměr rozpočtových nákladů (neboli nákladů podle směrného plánu) a  skutečných nákladů na provedenou práci k  datu stavu projektu nebo k aktuálnímu datu</a:t>
            </a:r>
            <a:r>
              <a:rPr lang="cs-CZ" sz="15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SPI (Schedule Performance Index) − Ukazatel plnění plánu</a:t>
            </a: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Ukazatel plnění plánu je dán poměrem rozpočtových nákladů provedených prací a rozpočtových nákladů plánovaných prací. Hodnota ukazatele SPI často slouží k odhadu data dokončení projektu.</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TCPI (To </a:t>
            </a:r>
            <a:r>
              <a:rPr lang="cs-CZ" sz="1500" dirty="0" err="1">
                <a:solidFill>
                  <a:prstClr val="black"/>
                </a:solidFill>
                <a:latin typeface="Arial" panose="020B0604020202020204" pitchFamily="34" charset="0"/>
                <a:cs typeface="Arial" panose="020B0604020202020204" pitchFamily="34" charset="0"/>
              </a:rPr>
              <a:t>Complete</a:t>
            </a:r>
            <a:r>
              <a:rPr lang="cs-CZ" sz="1500" dirty="0">
                <a:solidFill>
                  <a:prstClr val="black"/>
                </a:solidFill>
                <a:latin typeface="Arial" panose="020B0604020202020204" pitchFamily="34" charset="0"/>
                <a:cs typeface="Arial" panose="020B0604020202020204" pitchFamily="34" charset="0"/>
              </a:rPr>
              <a:t> Performance Index) − Ukazatel efektivity zbývající práce</a:t>
            </a: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Tento ukazatel zobrazuje poměr zbývající práce a zbývajících plánovaných nákladů k datu stavu. Hodnota TCPI větší než 1 znamená, že je po zbytek práce projektu potřeba zvýšit výkon, aby se nepřekročil rozpočet (je možné, že takovéto zvýšení výkonu povede ke ztrátě kvality); hodnota nižší než 1 znamená, že výkon je možné snížit a že hranice rozpočtu nebude překročena, což znamená, že je možné zvýšit kvalitu nebo zisk.</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graphicFrame>
        <p:nvGraphicFramePr>
          <p:cNvPr id="5" name="Objekt 4"/>
          <p:cNvGraphicFramePr>
            <a:graphicFrameLocks noChangeAspect="1"/>
          </p:cNvGraphicFramePr>
          <p:nvPr>
            <p:extLst/>
          </p:nvPr>
        </p:nvGraphicFramePr>
        <p:xfrm>
          <a:off x="3575720" y="2116228"/>
          <a:ext cx="1224136" cy="520684"/>
        </p:xfrm>
        <a:graphic>
          <a:graphicData uri="http://schemas.openxmlformats.org/presentationml/2006/ole">
            <mc:AlternateContent xmlns:mc="http://schemas.openxmlformats.org/markup-compatibility/2006">
              <mc:Choice xmlns:v="urn:schemas-microsoft-com:vml" Requires="v">
                <p:oleObj spid="_x0000_s2053" r:id="rId3" imgW="914400" imgH="393700" progId="Equation.DSMT4">
                  <p:embed/>
                </p:oleObj>
              </mc:Choice>
              <mc:Fallback>
                <p:oleObj r:id="rId3" imgW="914400" imgH="3937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5720" y="2116228"/>
                        <a:ext cx="1224136" cy="520684"/>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nvPr>
        </p:nvGraphicFramePr>
        <p:xfrm>
          <a:off x="3575720" y="3677776"/>
          <a:ext cx="1275364" cy="555987"/>
        </p:xfrm>
        <a:graphic>
          <a:graphicData uri="http://schemas.openxmlformats.org/presentationml/2006/ole">
            <mc:AlternateContent xmlns:mc="http://schemas.openxmlformats.org/markup-compatibility/2006">
              <mc:Choice xmlns:v="urn:schemas-microsoft-com:vml" Requires="v">
                <p:oleObj spid="_x0000_s2054" r:id="rId5" imgW="888614" imgH="393529" progId="Equation.DSMT4">
                  <p:embed/>
                </p:oleObj>
              </mc:Choice>
              <mc:Fallback>
                <p:oleObj r:id="rId5" imgW="888614" imgH="393529"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5720" y="3677776"/>
                        <a:ext cx="1275364" cy="555987"/>
                      </a:xfrm>
                      <a:prstGeom prst="rect">
                        <a:avLst/>
                      </a:prstGeom>
                      <a:noFill/>
                    </p:spPr>
                  </p:pic>
                </p:oleObj>
              </mc:Fallback>
            </mc:AlternateContent>
          </a:graphicData>
        </a:graphic>
      </p:graphicFrame>
      <p:graphicFrame>
        <p:nvGraphicFramePr>
          <p:cNvPr id="10" name="Objekt 9"/>
          <p:cNvGraphicFramePr>
            <a:graphicFrameLocks noChangeAspect="1"/>
          </p:cNvGraphicFramePr>
          <p:nvPr>
            <p:extLst/>
          </p:nvPr>
        </p:nvGraphicFramePr>
        <p:xfrm>
          <a:off x="3575720" y="5979630"/>
          <a:ext cx="2020254" cy="545714"/>
        </p:xfrm>
        <a:graphic>
          <a:graphicData uri="http://schemas.openxmlformats.org/presentationml/2006/ole">
            <mc:AlternateContent xmlns:mc="http://schemas.openxmlformats.org/markup-compatibility/2006">
              <mc:Choice xmlns:v="urn:schemas-microsoft-com:vml" Requires="v">
                <p:oleObj spid="_x0000_s2055" r:id="rId7" imgW="1435100" imgH="393700" progId="Equation.DSMT4">
                  <p:embed/>
                </p:oleObj>
              </mc:Choice>
              <mc:Fallback>
                <p:oleObj r:id="rId7" imgW="1435100" imgH="3937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5720" y="5979630"/>
                        <a:ext cx="2020254" cy="545714"/>
                      </a:xfrm>
                      <a:prstGeom prst="rect">
                        <a:avLst/>
                      </a:prstGeom>
                      <a:noFill/>
                    </p:spPr>
                  </p:pic>
                </p:oleObj>
              </mc:Fallback>
            </mc:AlternateContent>
          </a:graphicData>
        </a:graphic>
      </p:graphicFrame>
      <p:sp>
        <p:nvSpPr>
          <p:cNvPr id="11" name="TextovéPole 10"/>
          <p:cNvSpPr txBox="1"/>
          <p:nvPr/>
        </p:nvSpPr>
        <p:spPr>
          <a:xfrm>
            <a:off x="6276021" y="2096891"/>
            <a:ext cx="518091" cy="4278094"/>
          </a:xfrm>
          <a:prstGeom prst="rect">
            <a:avLst/>
          </a:prstGeom>
          <a:noFill/>
        </p:spPr>
        <p:txBody>
          <a:bodyPr wrap="none" rtlCol="0">
            <a:spAutoFit/>
          </a:bodyPr>
          <a:lstStyle/>
          <a:p>
            <a:r>
              <a:rPr lang="cs-CZ" sz="1600" dirty="0"/>
              <a:t>(18)</a:t>
            </a:r>
          </a:p>
          <a:p>
            <a:endParaRPr lang="cs-CZ" sz="1600" dirty="0"/>
          </a:p>
          <a:p>
            <a:endParaRPr lang="cs-CZ" sz="1600" dirty="0"/>
          </a:p>
          <a:p>
            <a:endParaRPr lang="cs-CZ" sz="1600" dirty="0"/>
          </a:p>
          <a:p>
            <a:endParaRPr lang="cs-CZ" sz="1600" dirty="0"/>
          </a:p>
          <a:p>
            <a:endParaRPr lang="cs-CZ" sz="1600" dirty="0"/>
          </a:p>
          <a:p>
            <a:endParaRPr lang="cs-CZ" sz="1600" dirty="0"/>
          </a:p>
          <a:p>
            <a:r>
              <a:rPr lang="cs-CZ" sz="1600" dirty="0"/>
              <a:t>(19)</a:t>
            </a:r>
          </a:p>
          <a:p>
            <a:endParaRPr lang="cs-CZ" sz="1600" dirty="0"/>
          </a:p>
          <a:p>
            <a:endParaRPr lang="cs-CZ" sz="1600" dirty="0"/>
          </a:p>
          <a:p>
            <a:endParaRPr lang="cs-CZ" sz="1600" dirty="0"/>
          </a:p>
          <a:p>
            <a:endParaRPr lang="cs-CZ" sz="1600" dirty="0"/>
          </a:p>
          <a:p>
            <a:endParaRPr lang="cs-CZ" sz="1600" dirty="0"/>
          </a:p>
          <a:p>
            <a:endParaRPr lang="cs-CZ" sz="1600" dirty="0"/>
          </a:p>
          <a:p>
            <a:endParaRPr lang="cs-CZ" sz="1600" dirty="0"/>
          </a:p>
          <a:p>
            <a:endParaRPr lang="cs-CZ" sz="1600" dirty="0"/>
          </a:p>
          <a:p>
            <a:r>
              <a:rPr lang="cs-CZ" sz="1600" dirty="0"/>
              <a:t>(20)</a:t>
            </a:r>
            <a:endParaRPr lang="en-US" sz="1600" dirty="0"/>
          </a:p>
        </p:txBody>
      </p:sp>
    </p:spTree>
    <p:extLst>
      <p:ext uri="{BB962C8B-B14F-4D97-AF65-F5344CB8AC3E}">
        <p14:creationId xmlns:p14="http://schemas.microsoft.com/office/powerpoint/2010/main" val="1239978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a:xfrm>
            <a:off x="2135559" y="3789040"/>
            <a:ext cx="7921625" cy="1270992"/>
          </a:xfrm>
        </p:spPr>
        <p:txBody>
          <a:bodyPr>
            <a:normAutofit/>
          </a:bodyPr>
          <a:lstStyle/>
          <a:p>
            <a:r>
              <a:rPr lang="cs-CZ" sz="2000" b="1" smtClean="0">
                <a:latin typeface="Arial" panose="020B0604020202020204" pitchFamily="34" charset="0"/>
                <a:cs typeface="Arial" panose="020B0604020202020204" pitchFamily="34" charset="0"/>
              </a:rPr>
              <a:t>Sledování průběhu projektu</a:t>
            </a:r>
          </a:p>
          <a:p>
            <a:r>
              <a:rPr lang="cs-CZ" sz="2000" b="1" smtClean="0">
                <a:latin typeface="Arial" panose="020B0604020202020204" pitchFamily="34" charset="0"/>
                <a:cs typeface="Arial" panose="020B0604020202020204" pitchFamily="34" charset="0"/>
              </a:rPr>
              <a:t>Analýza </a:t>
            </a:r>
            <a:r>
              <a:rPr lang="cs-CZ" sz="2000" b="1" dirty="0">
                <a:latin typeface="Arial" panose="020B0604020202020204" pitchFamily="34" charset="0"/>
                <a:cs typeface="Arial" panose="020B0604020202020204" pitchFamily="34" charset="0"/>
              </a:rPr>
              <a:t>časově uspořádaných dat </a:t>
            </a:r>
            <a:endParaRPr lang="cs-CZ" sz="900" dirty="0">
              <a:latin typeface="Arial" panose="020B0604020202020204" pitchFamily="34" charset="0"/>
              <a:cs typeface="Arial" panose="020B0604020202020204" pitchFamily="34" charset="0"/>
            </a:endParaRPr>
          </a:p>
        </p:txBody>
      </p:sp>
      <p:sp>
        <p:nvSpPr>
          <p:cNvPr id="4" name="Nadpis 3"/>
          <p:cNvSpPr>
            <a:spLocks noGrp="1"/>
          </p:cNvSpPr>
          <p:nvPr>
            <p:ph type="title"/>
          </p:nvPr>
        </p:nvSpPr>
        <p:spPr>
          <a:xfrm>
            <a:off x="1991544" y="2117805"/>
            <a:ext cx="8209657" cy="1143000"/>
          </a:xfrm>
        </p:spPr>
        <p:txBody>
          <a:bodyPr>
            <a:normAutofit/>
          </a:bodyPr>
          <a:lstStyle/>
          <a:p>
            <a:pPr algn="ctr"/>
            <a:r>
              <a:rPr lang="cs-CZ" sz="3600">
                <a:solidFill>
                  <a:srgbClr val="0070C0"/>
                </a:solidFill>
                <a:latin typeface="Arial" panose="020B0604020202020204" pitchFamily="34" charset="0"/>
                <a:cs typeface="Arial" panose="020B0604020202020204" pitchFamily="34" charset="0"/>
              </a:rPr>
              <a:t>Řízení projektů</a:t>
            </a:r>
            <a:endParaRPr lang="cs-CZ" sz="3600" dirty="0">
              <a:solidFill>
                <a:srgbClr val="0070C0"/>
              </a:solidFill>
              <a:latin typeface="Arial" panose="020B0604020202020204" pitchFamily="34" charset="0"/>
              <a:cs typeface="Arial" panose="020B0604020202020204" pitchFamily="34" charset="0"/>
            </a:endParaRPr>
          </a:p>
        </p:txBody>
      </p:sp>
      <p:sp>
        <p:nvSpPr>
          <p:cNvPr id="6" name="Podnadpis 4"/>
          <p:cNvSpPr txBox="1">
            <a:spLocks/>
          </p:cNvSpPr>
          <p:nvPr/>
        </p:nvSpPr>
        <p:spPr>
          <a:xfrm>
            <a:off x="1524001" y="1052736"/>
            <a:ext cx="7921625" cy="12709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i="1" kern="1200" baseline="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cs-CZ" dirty="0">
              <a:solidFill>
                <a:prstClr val="black"/>
              </a:solidFill>
            </a:endParaRPr>
          </a:p>
        </p:txBody>
      </p:sp>
    </p:spTree>
    <p:extLst>
      <p:ext uri="{BB962C8B-B14F-4D97-AF65-F5344CB8AC3E}">
        <p14:creationId xmlns:p14="http://schemas.microsoft.com/office/powerpoint/2010/main" val="1484367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4.2	Analýza vytvořené hodnoty (EVA)</a:t>
            </a:r>
          </a:p>
        </p:txBody>
      </p:sp>
      <p:sp>
        <p:nvSpPr>
          <p:cNvPr id="6" name="Obdélník 5"/>
          <p:cNvSpPr/>
          <p:nvPr/>
        </p:nvSpPr>
        <p:spPr>
          <a:xfrm>
            <a:off x="1937128" y="1126563"/>
            <a:ext cx="8335336" cy="4278094"/>
          </a:xfrm>
          <a:prstGeom prst="rect">
            <a:avLst/>
          </a:prstGeom>
        </p:spPr>
        <p:txBody>
          <a:bodyPr wrap="square">
            <a:spAutoFit/>
          </a:bodyPr>
          <a:lstStyle/>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Datum stavu </a:t>
            </a:r>
            <a:r>
              <a:rPr lang="cs-CZ" sz="1600" dirty="0">
                <a:solidFill>
                  <a:prstClr val="black"/>
                </a:solidFill>
                <a:latin typeface="Arial" panose="020B0604020202020204" pitchFamily="34" charset="0"/>
                <a:cs typeface="Arial" panose="020B0604020202020204" pitchFamily="34" charset="0"/>
              </a:rPr>
              <a:t>je datum, ke kterému je </a:t>
            </a:r>
            <a:r>
              <a:rPr lang="cs-CZ" sz="1600" i="1" dirty="0">
                <a:solidFill>
                  <a:prstClr val="black"/>
                </a:solidFill>
                <a:latin typeface="Arial" panose="020B0604020202020204" pitchFamily="34" charset="0"/>
                <a:cs typeface="Arial" panose="020B0604020202020204" pitchFamily="34" charset="0"/>
              </a:rPr>
              <a:t>Analýza vytvořené hodnoty </a:t>
            </a:r>
            <a:r>
              <a:rPr lang="cs-CZ" sz="1600" dirty="0">
                <a:solidFill>
                  <a:prstClr val="black"/>
                </a:solidFill>
                <a:latin typeface="Arial" panose="020B0604020202020204" pitchFamily="34" charset="0"/>
                <a:cs typeface="Arial" panose="020B0604020202020204" pitchFamily="34" charset="0"/>
              </a:rPr>
              <a:t>prováděna. Na základě hodnot BCWS, BCWP a ACWP spočteme ukazatele CV a SV. Pomocí těchto ukazatelů pak stanovíme další plán a EAC.</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Z obr. 4.11 je patrné, že EAC bylo vzhledem k záporným hodnotám CV a SV stanoveno tak, že bude přečerpán rozpočet projektu (VAC &lt; 0) a navíc dojde k posunutí data dokončení projektu. Jedná se tedy o velmi nepříznivou situaci, které by se měl manažer projektu snažit předejít.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V aplikaci je pro ukazatele </a:t>
            </a:r>
            <a:r>
              <a:rPr lang="cs-CZ" sz="1600" i="1" dirty="0">
                <a:solidFill>
                  <a:prstClr val="black"/>
                </a:solidFill>
                <a:latin typeface="Arial" panose="020B0604020202020204" pitchFamily="34" charset="0"/>
                <a:cs typeface="Arial" panose="020B0604020202020204" pitchFamily="34" charset="0"/>
              </a:rPr>
              <a:t>Analýzy přidané hodnoty </a:t>
            </a:r>
            <a:r>
              <a:rPr lang="cs-CZ" sz="1600" dirty="0">
                <a:solidFill>
                  <a:prstClr val="black"/>
                </a:solidFill>
                <a:latin typeface="Arial" panose="020B0604020202020204" pitchFamily="34" charset="0"/>
                <a:cs typeface="Arial" panose="020B0604020202020204" pitchFamily="34" charset="0"/>
              </a:rPr>
              <a:t>předdefinována tabulka, kterou zobrazíme pomocí dialogu </a:t>
            </a:r>
            <a:r>
              <a:rPr lang="cs-CZ" sz="1600" b="1" i="1" dirty="0">
                <a:solidFill>
                  <a:prstClr val="black"/>
                </a:solidFill>
                <a:latin typeface="Arial" panose="020B0604020202020204" pitchFamily="34" charset="0"/>
                <a:cs typeface="Arial" panose="020B0604020202020204" pitchFamily="34" charset="0"/>
              </a:rPr>
              <a:t>Zobrazit – Tabulka – Další tabulky </a:t>
            </a:r>
            <a:r>
              <a:rPr lang="cs-CZ" sz="1600" dirty="0">
                <a:solidFill>
                  <a:prstClr val="black"/>
                </a:solidFill>
                <a:latin typeface="Arial" panose="020B0604020202020204" pitchFamily="34" charset="0"/>
                <a:cs typeface="Arial" panose="020B0604020202020204" pitchFamily="34" charset="0"/>
              </a:rPr>
              <a:t>…, kde pro </a:t>
            </a:r>
            <a:r>
              <a:rPr lang="cs-CZ" sz="1600" i="1" dirty="0">
                <a:solidFill>
                  <a:prstClr val="black"/>
                </a:solidFill>
                <a:latin typeface="Arial" panose="020B0604020202020204" pitchFamily="34" charset="0"/>
                <a:cs typeface="Arial" panose="020B0604020202020204" pitchFamily="34" charset="0"/>
              </a:rPr>
              <a:t>úkoly</a:t>
            </a:r>
            <a:r>
              <a:rPr lang="cs-CZ" sz="1600" dirty="0">
                <a:solidFill>
                  <a:prstClr val="black"/>
                </a:solidFill>
                <a:latin typeface="Arial" panose="020B0604020202020204" pitchFamily="34" charset="0"/>
                <a:cs typeface="Arial" panose="020B0604020202020204" pitchFamily="34" charset="0"/>
              </a:rPr>
              <a:t> zvolíme tabulku s názvem </a:t>
            </a:r>
            <a:r>
              <a:rPr lang="cs-CZ" sz="1600" b="1" i="1" dirty="0">
                <a:solidFill>
                  <a:prstClr val="black"/>
                </a:solidFill>
                <a:latin typeface="Arial" panose="020B0604020202020204" pitchFamily="34" charset="0"/>
                <a:cs typeface="Arial" panose="020B0604020202020204" pitchFamily="34" charset="0"/>
              </a:rPr>
              <a:t>Indikátory plánování vytvořené hodnoty</a:t>
            </a:r>
            <a:r>
              <a:rPr lang="cs-CZ" sz="1600" dirty="0">
                <a:solidFill>
                  <a:prstClr val="black"/>
                </a:solidFill>
                <a:latin typeface="Arial" panose="020B0604020202020204" pitchFamily="34" charset="0"/>
                <a:cs typeface="Arial" panose="020B0604020202020204" pitchFamily="34" charset="0"/>
              </a:rPr>
              <a:t>. Tato tabulka obsahuje tyto z výše uvedených ukazatelů: BCWS, BCWP, SV, SV%, SPI. Naopak zvolíme-li tabulku </a:t>
            </a:r>
            <a:r>
              <a:rPr lang="cs-CZ" sz="1600" b="1" i="1" dirty="0">
                <a:solidFill>
                  <a:prstClr val="black"/>
                </a:solidFill>
                <a:latin typeface="Arial" panose="020B0604020202020204" pitchFamily="34" charset="0"/>
                <a:cs typeface="Arial" panose="020B0604020202020204" pitchFamily="34" charset="0"/>
              </a:rPr>
              <a:t>Indikátory nákladů vytvořené hodnoty</a:t>
            </a:r>
            <a:r>
              <a:rPr lang="cs-CZ" sz="1600" dirty="0">
                <a:solidFill>
                  <a:prstClr val="black"/>
                </a:solidFill>
                <a:latin typeface="Arial" panose="020B0604020202020204" pitchFamily="34" charset="0"/>
                <a:cs typeface="Arial" panose="020B0604020202020204" pitchFamily="34" charset="0"/>
              </a:rPr>
              <a:t>, dostaneme tabulku s těmito sloupci: BCWS, BCWP, CV, CV%, CPI, BAC, EAC, VAC, TCPI. Další ukazatele je možno do tabulky vložit jako sloupec pomocí dialogu </a:t>
            </a:r>
            <a:r>
              <a:rPr lang="cs-CZ" sz="1600" b="1" i="1" dirty="0">
                <a:solidFill>
                  <a:prstClr val="black"/>
                </a:solidFill>
                <a:latin typeface="Arial" panose="020B0604020202020204" pitchFamily="34" charset="0"/>
                <a:cs typeface="Arial" panose="020B0604020202020204" pitchFamily="34" charset="0"/>
              </a:rPr>
              <a:t>Vložit – Sloupec</a:t>
            </a:r>
            <a:r>
              <a:rPr lang="cs-CZ" sz="1600" dirty="0">
                <a:solidFill>
                  <a:prstClr val="black"/>
                </a:solidFill>
                <a:latin typeface="Arial" panose="020B0604020202020204" pitchFamily="34" charset="0"/>
                <a:cs typeface="Arial" panose="020B0604020202020204" pitchFamily="34" charset="0"/>
              </a:rPr>
              <a:t>. [35]</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919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4.3	Analýza časově uspořádaných dat</a:t>
            </a:r>
          </a:p>
        </p:txBody>
      </p:sp>
      <p:sp>
        <p:nvSpPr>
          <p:cNvPr id="6" name="Obdélník 5"/>
          <p:cNvSpPr/>
          <p:nvPr/>
        </p:nvSpPr>
        <p:spPr>
          <a:xfrm>
            <a:off x="1937128" y="1126563"/>
            <a:ext cx="8335336" cy="3046988"/>
          </a:xfrm>
          <a:prstGeom prst="rect">
            <a:avLst/>
          </a:prstGeom>
        </p:spPr>
        <p:txBody>
          <a:bodyPr wrap="square">
            <a:spAutoFit/>
          </a:bodyPr>
          <a:lstStyle/>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Tato analýza je vhodná pro takové veličiny, u kterých nás zajímá jejich časový průběh. Je vhodná např. pro rozbor Cash </a:t>
            </a:r>
            <a:r>
              <a:rPr lang="cs-CZ" sz="1600" dirty="0" err="1">
                <a:solidFill>
                  <a:prstClr val="black"/>
                </a:solidFill>
                <a:latin typeface="Arial" panose="020B0604020202020204" pitchFamily="34" charset="0"/>
                <a:cs typeface="Arial" panose="020B0604020202020204" pitchFamily="34" charset="0"/>
              </a:rPr>
              <a:t>Flow</a:t>
            </a:r>
            <a:r>
              <a:rPr lang="cs-CZ" sz="1600" dirty="0">
                <a:solidFill>
                  <a:prstClr val="black"/>
                </a:solidFill>
                <a:latin typeface="Arial" panose="020B0604020202020204" pitchFamily="34" charset="0"/>
                <a:cs typeface="Arial" panose="020B0604020202020204" pitchFamily="34" charset="0"/>
              </a:rPr>
              <a:t>, kde ovšem musíme zadávat tržby v kladných hodnotách a náklady v hodnotách záporných. Hlavní využití tato analýza nalezne u </a:t>
            </a:r>
            <a:r>
              <a:rPr lang="cs-CZ" sz="1600" i="1" dirty="0">
                <a:solidFill>
                  <a:prstClr val="black"/>
                </a:solidFill>
                <a:latin typeface="Arial" panose="020B0604020202020204" pitchFamily="34" charset="0"/>
                <a:cs typeface="Arial" panose="020B0604020202020204" pitchFamily="34" charset="0"/>
              </a:rPr>
              <a:t>Analýzy vytvořené hodnoty (EVA)</a:t>
            </a:r>
            <a:r>
              <a:rPr lang="cs-CZ" sz="1600" dirty="0">
                <a:solidFill>
                  <a:prstClr val="black"/>
                </a:solidFill>
                <a:latin typeface="Arial" panose="020B0604020202020204" pitchFamily="34" charset="0"/>
                <a:cs typeface="Arial" panose="020B0604020202020204" pitchFamily="34" charset="0"/>
              </a:rPr>
              <a:t>, kdy nám dokáže graficky znázornit průběh některých jejích ukazatelů. I zde můžeme s výhodou využít aplikace MS Project. V případě využití </a:t>
            </a:r>
            <a:r>
              <a:rPr lang="cs-CZ" sz="1600" i="1" dirty="0">
                <a:solidFill>
                  <a:prstClr val="black"/>
                </a:solidFill>
                <a:latin typeface="Arial" panose="020B0604020202020204" pitchFamily="34" charset="0"/>
                <a:cs typeface="Arial" panose="020B0604020202020204" pitchFamily="34" charset="0"/>
              </a:rPr>
              <a:t>Analýzy časově uspořádaných dat </a:t>
            </a:r>
            <a:r>
              <a:rPr lang="cs-CZ" sz="1600" dirty="0">
                <a:solidFill>
                  <a:prstClr val="black"/>
                </a:solidFill>
                <a:latin typeface="Arial" panose="020B0604020202020204" pitchFamily="34" charset="0"/>
                <a:cs typeface="Arial" panose="020B0604020202020204" pitchFamily="34" charset="0"/>
              </a:rPr>
              <a:t>k </a:t>
            </a:r>
            <a:r>
              <a:rPr lang="cs-CZ" sz="1600" i="1" dirty="0">
                <a:solidFill>
                  <a:prstClr val="black"/>
                </a:solidFill>
                <a:latin typeface="Arial" panose="020B0604020202020204" pitchFamily="34" charset="0"/>
                <a:cs typeface="Arial" panose="020B0604020202020204" pitchFamily="34" charset="0"/>
              </a:rPr>
              <a:t>Analýze vytvořené hodnoty</a:t>
            </a:r>
            <a:r>
              <a:rPr lang="cs-CZ" sz="1600" dirty="0">
                <a:solidFill>
                  <a:prstClr val="black"/>
                </a:solidFill>
                <a:latin typeface="Arial" panose="020B0604020202020204" pitchFamily="34" charset="0"/>
                <a:cs typeface="Arial" panose="020B0604020202020204" pitchFamily="34" charset="0"/>
              </a:rPr>
              <a:t>, je třeba mít uložený směrný plán. Výpočet je prováděn k určitému datu, které zadáme. Nejčastěji provádíme analýzu k </a:t>
            </a:r>
            <a:r>
              <a:rPr lang="cs-CZ" sz="1600" i="1" dirty="0">
                <a:solidFill>
                  <a:prstClr val="black"/>
                </a:solidFill>
                <a:latin typeface="Arial" panose="020B0604020202020204" pitchFamily="34" charset="0"/>
                <a:cs typeface="Arial" panose="020B0604020202020204" pitchFamily="34" charset="0"/>
              </a:rPr>
              <a:t>datu stavu</a:t>
            </a:r>
            <a:r>
              <a:rPr lang="cs-CZ" sz="1600" dirty="0">
                <a:solidFill>
                  <a:prstClr val="black"/>
                </a:solidFill>
                <a:latin typeface="Arial" panose="020B0604020202020204" pitchFamily="34" charset="0"/>
                <a:cs typeface="Arial" panose="020B0604020202020204" pitchFamily="34" charset="0"/>
              </a:rPr>
              <a:t>, nebo k aktuálnímu datu</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Analýzu tedy zahájíme zadáním </a:t>
            </a:r>
            <a:r>
              <a:rPr lang="cs-CZ" sz="1600" i="1" dirty="0">
                <a:solidFill>
                  <a:prstClr val="black"/>
                </a:solidFill>
                <a:latin typeface="Arial" panose="020B0604020202020204" pitchFamily="34" charset="0"/>
                <a:cs typeface="Arial" panose="020B0604020202020204" pitchFamily="34" charset="0"/>
              </a:rPr>
              <a:t>data stavu </a:t>
            </a:r>
            <a:r>
              <a:rPr lang="cs-CZ" sz="1600" dirty="0">
                <a:solidFill>
                  <a:prstClr val="black"/>
                </a:solidFill>
                <a:latin typeface="Arial" panose="020B0604020202020204" pitchFamily="34" charset="0"/>
                <a:cs typeface="Arial" panose="020B0604020202020204" pitchFamily="34" charset="0"/>
              </a:rPr>
              <a:t>do okna (viz obr. 4.12), které vyvoláme pomocí dialogu </a:t>
            </a:r>
            <a:r>
              <a:rPr lang="cs-CZ" sz="1600" b="1" i="1" dirty="0">
                <a:solidFill>
                  <a:prstClr val="black"/>
                </a:solidFill>
                <a:latin typeface="Arial" panose="020B0604020202020204" pitchFamily="34" charset="0"/>
                <a:cs typeface="Arial" panose="020B0604020202020204" pitchFamily="34" charset="0"/>
              </a:rPr>
              <a:t>Projekt – Informace o projektu</a:t>
            </a:r>
            <a:r>
              <a:rPr lang="cs-CZ" sz="1600" dirty="0">
                <a:solidFill>
                  <a:prstClr val="black"/>
                </a:solidFill>
                <a:latin typeface="Arial" panose="020B0604020202020204" pitchFamily="34" charset="0"/>
                <a:cs typeface="Arial" panose="020B0604020202020204" pitchFamily="34" charset="0"/>
              </a:rPr>
              <a:t>. Nezadáme-li datum stavu, analýza bude vypočtena k aktuálnímu datu.</a:t>
            </a:r>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3071664" y="4173552"/>
            <a:ext cx="6023838" cy="1991753"/>
          </a:xfrm>
          <a:prstGeom prst="rect">
            <a:avLst/>
          </a:prstGeom>
          <a:noFill/>
          <a:ln>
            <a:noFill/>
          </a:ln>
        </p:spPr>
      </p:pic>
      <p:sp>
        <p:nvSpPr>
          <p:cNvPr id="3" name="Obdélník 2"/>
          <p:cNvSpPr/>
          <p:nvPr/>
        </p:nvSpPr>
        <p:spPr>
          <a:xfrm>
            <a:off x="4819263" y="6133272"/>
            <a:ext cx="2528641"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4.12</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Zadání data stavu</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3718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4.3	Analýza časově uspořádaných dat</a:t>
            </a:r>
          </a:p>
        </p:txBody>
      </p:sp>
      <p:sp>
        <p:nvSpPr>
          <p:cNvPr id="6" name="Obdélník 5"/>
          <p:cNvSpPr/>
          <p:nvPr/>
        </p:nvSpPr>
        <p:spPr>
          <a:xfrm>
            <a:off x="1937128" y="1126564"/>
            <a:ext cx="8335336" cy="1323439"/>
          </a:xfrm>
          <a:prstGeom prst="rect">
            <a:avLst/>
          </a:prstGeom>
        </p:spPr>
        <p:txBody>
          <a:bodyPr wrap="square">
            <a:spAutoFit/>
          </a:bodyPr>
          <a:lstStyle/>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Dále pokračujeme dialogem </a:t>
            </a:r>
            <a:r>
              <a:rPr lang="cs-CZ" sz="1600" b="1" i="1" dirty="0">
                <a:solidFill>
                  <a:prstClr val="black"/>
                </a:solidFill>
                <a:latin typeface="Arial" panose="020B0604020202020204" pitchFamily="34" charset="0"/>
                <a:cs typeface="Arial" panose="020B0604020202020204" pitchFamily="34" charset="0"/>
              </a:rPr>
              <a:t>Zobrazit – Panely nástrojů – Analýza</a:t>
            </a:r>
            <a:r>
              <a:rPr lang="cs-CZ" sz="1600" dirty="0">
                <a:solidFill>
                  <a:prstClr val="black"/>
                </a:solidFill>
                <a:latin typeface="Arial" panose="020B0604020202020204" pitchFamily="34" charset="0"/>
                <a:cs typeface="Arial" panose="020B0604020202020204" pitchFamily="34" charset="0"/>
              </a:rPr>
              <a:t>, kterým zobrazíme panel nástrojů pro analýzy. Z něj pak vybereme položku </a:t>
            </a:r>
            <a:r>
              <a:rPr lang="cs-CZ" sz="1600" b="1" i="1" dirty="0">
                <a:solidFill>
                  <a:prstClr val="black"/>
                </a:solidFill>
                <a:latin typeface="Arial" panose="020B0604020202020204" pitchFamily="34" charset="0"/>
                <a:cs typeface="Arial" panose="020B0604020202020204" pitchFamily="34" charset="0"/>
              </a:rPr>
              <a:t>Analyzovat časově uspořádaná data v aplikaci Excel</a:t>
            </a:r>
            <a:r>
              <a:rPr lang="cs-CZ" sz="1600" dirty="0">
                <a:solidFill>
                  <a:prstClr val="black"/>
                </a:solidFill>
                <a:latin typeface="Arial" panose="020B0604020202020204" pitchFamily="34" charset="0"/>
                <a:cs typeface="Arial" panose="020B0604020202020204" pitchFamily="34" charset="0"/>
              </a:rPr>
              <a:t>, čímž spustíme </a:t>
            </a:r>
            <a:r>
              <a:rPr lang="cs-CZ" sz="1600" i="1" dirty="0">
                <a:solidFill>
                  <a:prstClr val="black"/>
                </a:solidFill>
                <a:latin typeface="Arial" panose="020B0604020202020204" pitchFamily="34" charset="0"/>
                <a:cs typeface="Arial" panose="020B0604020202020204" pitchFamily="34" charset="0"/>
              </a:rPr>
              <a:t>Průvodce analýzou časově uspořádaných dat</a:t>
            </a:r>
            <a:r>
              <a:rPr lang="cs-CZ" sz="1600" dirty="0">
                <a:solidFill>
                  <a:prstClr val="black"/>
                </a:solidFill>
                <a:latin typeface="Arial" panose="020B0604020202020204" pitchFamily="34" charset="0"/>
                <a:cs typeface="Arial" panose="020B0604020202020204" pitchFamily="34" charset="0"/>
              </a:rPr>
              <a:t>. Tento průvodce obsahuje celkem pět kroků. Na obr. 4.13 jsou zachycena dialogová okna prvních dvou kroků průvodce. </a:t>
            </a:r>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2423592" y="2508885"/>
            <a:ext cx="3699096" cy="2576299"/>
          </a:xfrm>
          <a:prstGeom prst="rect">
            <a:avLst/>
          </a:prstGeom>
          <a:noFill/>
          <a:ln>
            <a:noFill/>
          </a:ln>
        </p:spPr>
      </p:pic>
      <p:pic>
        <p:nvPicPr>
          <p:cNvPr id="8" name="Obrázek 7"/>
          <p:cNvPicPr/>
          <p:nvPr/>
        </p:nvPicPr>
        <p:blipFill>
          <a:blip r:embed="rId3">
            <a:extLst>
              <a:ext uri="{28A0092B-C50C-407E-A947-70E740481C1C}">
                <a14:useLocalDpi xmlns:a14="http://schemas.microsoft.com/office/drawing/2010/main" val="0"/>
              </a:ext>
            </a:extLst>
          </a:blip>
          <a:srcRect/>
          <a:stretch>
            <a:fillRect/>
          </a:stretch>
        </p:blipFill>
        <p:spPr bwMode="auto">
          <a:xfrm>
            <a:off x="6247348" y="2506679"/>
            <a:ext cx="3665077" cy="2578505"/>
          </a:xfrm>
          <a:prstGeom prst="rect">
            <a:avLst/>
          </a:prstGeom>
          <a:noFill/>
          <a:ln>
            <a:noFill/>
          </a:ln>
        </p:spPr>
      </p:pic>
      <p:sp>
        <p:nvSpPr>
          <p:cNvPr id="5" name="Obdélník 4"/>
          <p:cNvSpPr/>
          <p:nvPr/>
        </p:nvSpPr>
        <p:spPr>
          <a:xfrm>
            <a:off x="3264477" y="5144065"/>
            <a:ext cx="6239108"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4.13</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1. a 2. krok v průvodci analýzou časově uspořádaných dat</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7926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4.3	Analýza časově uspořádaných dat</a:t>
            </a:r>
          </a:p>
        </p:txBody>
      </p:sp>
      <p:sp>
        <p:nvSpPr>
          <p:cNvPr id="6" name="Obdélník 5"/>
          <p:cNvSpPr/>
          <p:nvPr/>
        </p:nvSpPr>
        <p:spPr>
          <a:xfrm>
            <a:off x="1937128" y="980728"/>
            <a:ext cx="8335336" cy="2970044"/>
          </a:xfrm>
          <a:prstGeom prst="rect">
            <a:avLst/>
          </a:prstGeom>
        </p:spPr>
        <p:txBody>
          <a:bodyPr wrap="square">
            <a:spAutoFit/>
          </a:bodyPr>
          <a:lstStyle/>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V prvním kroku zvolíme, zda chceme exportovat časově uspořádaná data pro celý projekt, nebo jen pro vybrané úkoly. Zde obvykle volíme export dat pro celý projekt. V druhém kroku vybereme veličiny pro export, chceme-li využít analýzy časově uspořádaných dat pro analýzu vytvořené hodnoty, zvolíme ukazatele ACWP, BCWP a BCWS. Vybrání provedeme převedením položek z levé části okna (</a:t>
            </a:r>
            <a:r>
              <a:rPr lang="cs-CZ" sz="1500" i="1" dirty="0">
                <a:solidFill>
                  <a:prstClr val="black"/>
                </a:solidFill>
                <a:latin typeface="Arial" panose="020B0604020202020204" pitchFamily="34" charset="0"/>
                <a:cs typeface="Arial" panose="020B0604020202020204" pitchFamily="34" charset="0"/>
              </a:rPr>
              <a:t>Pole k dispozici</a:t>
            </a:r>
            <a:r>
              <a:rPr lang="cs-CZ" sz="1500" dirty="0">
                <a:solidFill>
                  <a:prstClr val="black"/>
                </a:solidFill>
                <a:latin typeface="Arial" panose="020B0604020202020204" pitchFamily="34" charset="0"/>
                <a:cs typeface="Arial" panose="020B0604020202020204" pitchFamily="34" charset="0"/>
              </a:rPr>
              <a:t>) do pravé části okna (</a:t>
            </a:r>
            <a:r>
              <a:rPr lang="cs-CZ" sz="1500" i="1" dirty="0">
                <a:solidFill>
                  <a:prstClr val="black"/>
                </a:solidFill>
                <a:latin typeface="Arial" panose="020B0604020202020204" pitchFamily="34" charset="0"/>
                <a:cs typeface="Arial" panose="020B0604020202020204" pitchFamily="34" charset="0"/>
              </a:rPr>
              <a:t>Pole pro export</a:t>
            </a:r>
            <a:r>
              <a:rPr lang="cs-CZ" sz="1500" dirty="0">
                <a:solidFill>
                  <a:prstClr val="black"/>
                </a:solidFill>
                <a:latin typeface="Arial" panose="020B0604020202020204" pitchFamily="34" charset="0"/>
                <a:cs typeface="Arial" panose="020B0604020202020204" pitchFamily="34" charset="0"/>
              </a:rPr>
              <a:t>) pomocí tlačítka </a:t>
            </a:r>
            <a:r>
              <a:rPr lang="cs-CZ" sz="1500" b="1" i="1" dirty="0">
                <a:solidFill>
                  <a:prstClr val="black"/>
                </a:solidFill>
                <a:latin typeface="Arial" panose="020B0604020202020204" pitchFamily="34" charset="0"/>
                <a:cs typeface="Arial" panose="020B0604020202020204" pitchFamily="34" charset="0"/>
              </a:rPr>
              <a:t>Přidat&gt;&gt;</a:t>
            </a:r>
            <a:r>
              <a:rPr lang="cs-CZ" sz="1500" dirty="0">
                <a:solidFill>
                  <a:prstClr val="black"/>
                </a:solidFill>
                <a:latin typeface="Arial" panose="020B0604020202020204" pitchFamily="34" charset="0"/>
                <a:cs typeface="Arial" panose="020B0604020202020204" pitchFamily="34" charset="0"/>
              </a:rPr>
              <a:t>. Naopak nežádoucí položky v pravém poli pro export odebereme pomocí tlačítka </a:t>
            </a:r>
            <a:r>
              <a:rPr lang="cs-CZ" sz="1500" b="1" i="1" dirty="0">
                <a:solidFill>
                  <a:prstClr val="black"/>
                </a:solidFill>
                <a:latin typeface="Arial" panose="020B0604020202020204" pitchFamily="34" charset="0"/>
                <a:cs typeface="Arial" panose="020B0604020202020204" pitchFamily="34" charset="0"/>
              </a:rPr>
              <a:t>&lt;&lt;Odebrat</a:t>
            </a:r>
            <a:r>
              <a:rPr lang="cs-CZ" sz="15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5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500" dirty="0">
                <a:solidFill>
                  <a:prstClr val="black"/>
                </a:solidFill>
                <a:latin typeface="Arial" panose="020B0604020202020204" pitchFamily="34" charset="0"/>
                <a:cs typeface="Arial" panose="020B0604020202020204" pitchFamily="34" charset="0"/>
              </a:rPr>
              <a:t>Dialogová okna třetího a čtvrtého kroku průvodce analýzou časově uspořádaných dat jsou zachycena na obr. 4.14. Ve třetím kroku nastavíme časový rozsah exportu dat, zde je možno ponechat defaultně zadaný rozsah celého projektu. Dále v tomto kroku nastavíme časové jednotky (resp. intervaly) pro které budou exportovaná data vypočítána a zobrazena. Ve čtvrtém kroku průvodce zvolíme </a:t>
            </a:r>
            <a:r>
              <a:rPr lang="cs-CZ" sz="1500" b="1" i="1" dirty="0">
                <a:solidFill>
                  <a:prstClr val="black"/>
                </a:solidFill>
                <a:latin typeface="Arial" panose="020B0604020202020204" pitchFamily="34" charset="0"/>
                <a:cs typeface="Arial" panose="020B0604020202020204" pitchFamily="34" charset="0"/>
              </a:rPr>
              <a:t>Ano</a:t>
            </a:r>
            <a:r>
              <a:rPr lang="cs-CZ" sz="1500" dirty="0">
                <a:solidFill>
                  <a:prstClr val="black"/>
                </a:solidFill>
                <a:latin typeface="Arial" panose="020B0604020202020204" pitchFamily="34" charset="0"/>
                <a:cs typeface="Arial" panose="020B0604020202020204" pitchFamily="34" charset="0"/>
              </a:rPr>
              <a:t> pro znázornění časově uspořádaných dat v grafu aplikace Excel. V posledním pátém kroku průvodce pro dokončení analýzy tlačítko </a:t>
            </a:r>
            <a:r>
              <a:rPr lang="cs-CZ" sz="1500" b="1" i="1" dirty="0">
                <a:solidFill>
                  <a:prstClr val="black"/>
                </a:solidFill>
                <a:latin typeface="Arial" panose="020B0604020202020204" pitchFamily="34" charset="0"/>
                <a:cs typeface="Arial" panose="020B0604020202020204" pitchFamily="34" charset="0"/>
              </a:rPr>
              <a:t>Exportovat data</a:t>
            </a:r>
            <a:r>
              <a:rPr lang="cs-CZ" sz="1500" dirty="0">
                <a:solidFill>
                  <a:prstClr val="black"/>
                </a:solidFill>
                <a:latin typeface="Arial" panose="020B0604020202020204" pitchFamily="34" charset="0"/>
                <a:cs typeface="Arial" panose="020B0604020202020204" pitchFamily="34" charset="0"/>
              </a:rPr>
              <a:t>. </a:t>
            </a:r>
          </a:p>
        </p:txBody>
      </p:sp>
      <p:pic>
        <p:nvPicPr>
          <p:cNvPr id="9" name="Obrázek 8"/>
          <p:cNvPicPr/>
          <p:nvPr/>
        </p:nvPicPr>
        <p:blipFill>
          <a:blip r:embed="rId2">
            <a:extLst>
              <a:ext uri="{28A0092B-C50C-407E-A947-70E740481C1C}">
                <a14:useLocalDpi xmlns:a14="http://schemas.microsoft.com/office/drawing/2010/main" val="0"/>
              </a:ext>
            </a:extLst>
          </a:blip>
          <a:srcRect/>
          <a:stretch>
            <a:fillRect/>
          </a:stretch>
        </p:blipFill>
        <p:spPr bwMode="auto">
          <a:xfrm>
            <a:off x="2279576" y="3950772"/>
            <a:ext cx="3600400" cy="2513083"/>
          </a:xfrm>
          <a:prstGeom prst="rect">
            <a:avLst/>
          </a:prstGeom>
          <a:noFill/>
          <a:ln>
            <a:noFill/>
          </a:ln>
        </p:spPr>
      </p:pic>
      <p:pic>
        <p:nvPicPr>
          <p:cNvPr id="10" name="Obrázek 9"/>
          <p:cNvPicPr/>
          <p:nvPr/>
        </p:nvPicPr>
        <p:blipFill>
          <a:blip r:embed="rId3">
            <a:extLst>
              <a:ext uri="{28A0092B-C50C-407E-A947-70E740481C1C}">
                <a14:useLocalDpi xmlns:a14="http://schemas.microsoft.com/office/drawing/2010/main" val="0"/>
              </a:ext>
            </a:extLst>
          </a:blip>
          <a:srcRect/>
          <a:stretch>
            <a:fillRect/>
          </a:stretch>
        </p:blipFill>
        <p:spPr bwMode="auto">
          <a:xfrm>
            <a:off x="6096001" y="3947142"/>
            <a:ext cx="3606203" cy="2516713"/>
          </a:xfrm>
          <a:prstGeom prst="rect">
            <a:avLst/>
          </a:prstGeom>
          <a:noFill/>
          <a:ln>
            <a:noFill/>
          </a:ln>
        </p:spPr>
      </p:pic>
      <p:sp>
        <p:nvSpPr>
          <p:cNvPr id="3" name="Obdélník 2"/>
          <p:cNvSpPr/>
          <p:nvPr/>
        </p:nvSpPr>
        <p:spPr>
          <a:xfrm>
            <a:off x="2693687" y="6463854"/>
            <a:ext cx="7038528" cy="338554"/>
          </a:xfrm>
          <a:prstGeom prst="rect">
            <a:avLst/>
          </a:prstGeom>
        </p:spPr>
        <p:txBody>
          <a:bodyPr wrap="square">
            <a:spAutoFit/>
          </a:bodyPr>
          <a:lstStyle/>
          <a:p>
            <a:pPr algn="ctr"/>
            <a:r>
              <a:rPr lang="cs-CZ" sz="1600" b="1">
                <a:latin typeface="Times New Roman" panose="02020603050405020304" pitchFamily="18" charset="0"/>
                <a:ea typeface="Times New Roman" panose="02020603050405020304" pitchFamily="18" charset="0"/>
              </a:rPr>
              <a:t>Obr. </a:t>
            </a:r>
            <a:r>
              <a:rPr lang="cs-CZ" sz="1600" b="1" dirty="0">
                <a:latin typeface="Times New Roman" panose="02020603050405020304" pitchFamily="18" charset="0"/>
                <a:ea typeface="Times New Roman" panose="02020603050405020304" pitchFamily="18" charset="0"/>
              </a:rPr>
              <a:t>4.14 </a:t>
            </a:r>
            <a:r>
              <a:rPr lang="cs-CZ" sz="1600" dirty="0">
                <a:latin typeface="Times New Roman" panose="02020603050405020304" pitchFamily="18" charset="0"/>
                <a:ea typeface="Times New Roman" panose="02020603050405020304" pitchFamily="18" charset="0"/>
              </a:rPr>
              <a:t> 3</a:t>
            </a:r>
            <a:r>
              <a:rPr lang="cs-CZ" sz="1600" i="1" dirty="0">
                <a:latin typeface="Times New Roman" panose="02020603050405020304" pitchFamily="18" charset="0"/>
                <a:ea typeface="Times New Roman" panose="02020603050405020304" pitchFamily="18" charset="0"/>
              </a:rPr>
              <a:t>. a 4. krok v průvodci analýzou časově uspořádaných dat</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4554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4.3	Analýza časově uspořádaných dat</a:t>
            </a:r>
          </a:p>
        </p:txBody>
      </p:sp>
      <p:sp>
        <p:nvSpPr>
          <p:cNvPr id="6" name="Obdélník 5"/>
          <p:cNvSpPr/>
          <p:nvPr/>
        </p:nvSpPr>
        <p:spPr>
          <a:xfrm>
            <a:off x="1937128" y="1126563"/>
            <a:ext cx="8335336" cy="1077218"/>
          </a:xfrm>
          <a:prstGeom prst="rect">
            <a:avLst/>
          </a:prstGeom>
        </p:spPr>
        <p:txBody>
          <a:bodyPr wrap="square">
            <a:spAutoFit/>
          </a:bodyPr>
          <a:lstStyle/>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Po provedení analýzy časově uspořádaných dat se nám automaticky otevře aplikace Excel, ve které bude v jednom sešitě graf popisující časový průběh vybraných veličin. V dalším sešitě pak bude tabulka časově uspořádaných dat. Příklad grafického znázornění exportovaných dat pro práci je zobrazen na obr. 4.15. [35]</a:t>
            </a:r>
          </a:p>
        </p:txBody>
      </p:sp>
      <p:pic>
        <p:nvPicPr>
          <p:cNvPr id="9" name="Obrázek 8"/>
          <p:cNvPicPr/>
          <p:nvPr/>
        </p:nvPicPr>
        <p:blipFill>
          <a:blip r:embed="rId2">
            <a:extLst>
              <a:ext uri="{28A0092B-C50C-407E-A947-70E740481C1C}">
                <a14:useLocalDpi xmlns:a14="http://schemas.microsoft.com/office/drawing/2010/main" val="0"/>
              </a:ext>
            </a:extLst>
          </a:blip>
          <a:srcRect/>
          <a:stretch>
            <a:fillRect/>
          </a:stretch>
        </p:blipFill>
        <p:spPr bwMode="auto">
          <a:xfrm>
            <a:off x="3359696" y="2203781"/>
            <a:ext cx="5184576" cy="3929946"/>
          </a:xfrm>
          <a:prstGeom prst="rect">
            <a:avLst/>
          </a:prstGeom>
          <a:noFill/>
          <a:ln>
            <a:noFill/>
          </a:ln>
        </p:spPr>
      </p:pic>
      <p:sp>
        <p:nvSpPr>
          <p:cNvPr id="3" name="Obdélník 2"/>
          <p:cNvSpPr/>
          <p:nvPr/>
        </p:nvSpPr>
        <p:spPr>
          <a:xfrm>
            <a:off x="2576736" y="6133727"/>
            <a:ext cx="6750496"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4.15</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Výstup z analýzy časově uspořádaných dat – zobrazení průběhu práce</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8663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832304" y="303040"/>
            <a:ext cx="1512168"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19537" y="764705"/>
            <a:ext cx="7241579" cy="5798895"/>
          </a:xfrm>
          <a:prstGeom prst="rect">
            <a:avLst/>
          </a:prstGeom>
        </p:spPr>
        <p:txBody>
          <a:bodyPr wrap="square">
            <a:spAutoFit/>
          </a:bodyPr>
          <a:lstStyle/>
          <a:p>
            <a:pPr marL="342900" indent="-342900">
              <a:buFont typeface="+mj-lt"/>
              <a:buAutoNum type="arabicPeriod"/>
            </a:pPr>
            <a:r>
              <a:rPr lang="cs-CZ" sz="1000">
                <a:solidFill>
                  <a:srgbClr val="0000FF"/>
                </a:solidFill>
                <a:ea typeface="Times New Roman" panose="02020603050405020304" pitchFamily="18" charset="0"/>
                <a:hlinkClick r:id="rId2"/>
              </a:rPr>
              <a:t>http://rizeni-projektu.cz/view.php?cisloclanku=2005091201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
              </a:rPr>
              <a:t>http://cs.wikipedia.org/wiki/%C5%98%C3%ADzen%C3%AD_projekt%C5%AF#Pl.C3.A1nov.C3.A1n.C3.AD_projektu</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LBMS (IPMA) – </a:t>
            </a:r>
            <a:r>
              <a:rPr lang="cs-CZ" sz="1000" i="1">
                <a:ea typeface="Times New Roman" panose="02020603050405020304" pitchFamily="18" charset="0"/>
              </a:rPr>
              <a:t>Řízení projektů</a:t>
            </a:r>
            <a:r>
              <a:rPr lang="cs-CZ" sz="1000">
                <a:ea typeface="Times New Roman" panose="02020603050405020304" pitchFamily="18" charset="0"/>
              </a:rPr>
              <a:t> /školící materiály/</a:t>
            </a:r>
          </a:p>
          <a:p>
            <a:pPr marL="342900" indent="-342900">
              <a:buFont typeface="+mj-lt"/>
              <a:buAutoNum type="arabicPeriod"/>
            </a:pPr>
            <a:r>
              <a:rPr lang="cs-CZ" sz="1000">
                <a:solidFill>
                  <a:srgbClr val="0000FF"/>
                </a:solidFill>
                <a:ea typeface="Times New Roman" panose="02020603050405020304" pitchFamily="18" charset="0"/>
                <a:hlinkClick r:id="rId4"/>
              </a:rPr>
              <a:t>http://www.bw.edu/academics/cpd/project/kerzner/</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5"/>
              </a:rPr>
              <a:t>http://managementmania.com/cs/program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6"/>
              </a:rPr>
              <a:t>http://rizeni-projektu.cz/view.php?cisloclanku=2005091901</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SVOZILOVÁ, A.: </a:t>
            </a:r>
            <a:r>
              <a:rPr lang="cs-CZ" sz="1000" i="1">
                <a:ea typeface="Times New Roman" panose="02020603050405020304" pitchFamily="18" charset="0"/>
              </a:rPr>
              <a:t>Projektový management</a:t>
            </a:r>
            <a:r>
              <a:rPr lang="cs-CZ" sz="1000">
                <a:ea typeface="Times New Roman" panose="02020603050405020304" pitchFamily="18" charset="0"/>
              </a:rPr>
              <a:t>. Praha: Garda Publishing 2006. ISBN 80-247-1501-5</a:t>
            </a:r>
          </a:p>
          <a:p>
            <a:pPr marL="342900" indent="-342900">
              <a:buFont typeface="+mj-lt"/>
              <a:buAutoNum type="arabicPeriod"/>
            </a:pPr>
            <a:r>
              <a:rPr lang="cs-CZ" sz="1000">
                <a:solidFill>
                  <a:srgbClr val="0000FF"/>
                </a:solidFill>
                <a:ea typeface="Times New Roman" panose="02020603050405020304" pitchFamily="18" charset="0"/>
                <a:hlinkClick r:id="rId7"/>
              </a:rPr>
              <a:t>http://www.businessinfo.cz/cs/clanky/zivotni-cyklus-a-faze-projektu-2865.html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8"/>
              </a:rPr>
              <a:t>http://old.easyproject.cz/projektova-organizace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9"/>
              </a:rPr>
              <a:t>http://ekonomika-managment.studentske.cz/2009/02/maticove-organizacni-struktury.html</a:t>
            </a:r>
            <a:endParaRPr lang="cs-CZ" sz="1000">
              <a:ea typeface="Times New Roman" panose="02020603050405020304" pitchFamily="18" charset="0"/>
            </a:endParaRPr>
          </a:p>
          <a:p>
            <a:pPr marL="342900" indent="-342900">
              <a:buFont typeface="+mj-lt"/>
              <a:buAutoNum type="arabicPeriod"/>
            </a:pPr>
            <a:r>
              <a:rPr lang="cs-CZ" sz="1000" u="sng">
                <a:solidFill>
                  <a:srgbClr val="0000FF"/>
                </a:solidFill>
                <a:ea typeface="Times New Roman" panose="02020603050405020304" pitchFamily="18" charset="0"/>
              </a:rPr>
              <a:t>VÁGNER: </a:t>
            </a:r>
            <a:r>
              <a:rPr lang="cs-CZ" sz="1000" i="1" u="sng">
                <a:solidFill>
                  <a:srgbClr val="0000FF"/>
                </a:solidFill>
                <a:ea typeface="Times New Roman" panose="02020603050405020304" pitchFamily="18" charset="0"/>
              </a:rPr>
              <a:t>Řízení projektů</a:t>
            </a:r>
            <a:r>
              <a:rPr lang="cs-CZ" sz="1000" u="sng">
                <a:solidFill>
                  <a:srgbClr val="0000FF"/>
                </a:solidFill>
                <a:ea typeface="Times New Roman" panose="02020603050405020304" pitchFamily="18" charset="0"/>
              </a:rPr>
              <a:t> </a:t>
            </a:r>
            <a:r>
              <a:rPr lang="en-US" sz="1000" u="sng">
                <a:solidFill>
                  <a:srgbClr val="0000FF"/>
                </a:solidFill>
                <a:ea typeface="Times New Roman" panose="02020603050405020304" pitchFamily="18" charset="0"/>
              </a:rPr>
              <a:t>/školící materiál studijního programu PI/, API Slaný</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0"/>
              </a:rPr>
              <a:t>http://www.mbpconsulting.cz/cs/knowhow/competences/</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1"/>
              </a:rPr>
              <a:t>www.ipma.cz</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Mezinárodní standard kompetencí projektového řízení </a:t>
            </a:r>
            <a:r>
              <a:rPr lang="cs-CZ" sz="1000">
                <a:solidFill>
                  <a:srgbClr val="0000FF"/>
                </a:solidFill>
                <a:ea typeface="Times New Roman" panose="02020603050405020304" pitchFamily="18" charset="0"/>
                <a:hlinkClick r:id="rId12"/>
              </a:rPr>
              <a:t>http://www.ipma.cz/dokumenty_spr/narodni_standard_kompentenci_projektoveho_rizeni.pdf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3"/>
              </a:rPr>
              <a:t>http://www.ipma.cz/web/files/DCP-nastroje-a-techniky-technicke-a-kontextove.pdf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4"/>
              </a:rPr>
              <a:t>http://www.ipma.cz/web/files/DCP-nastroje-a-techniky-behavioralni.pdf</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Doran, George T. "There's a S.M.A.R.T. way to write management's goals and objectives." Management Review, Nov 1981, Volume 70 Issue 11.</a:t>
            </a:r>
          </a:p>
          <a:p>
            <a:pPr marL="342900" indent="-342900">
              <a:buFont typeface="+mj-lt"/>
              <a:buAutoNum type="arabicPeriod"/>
            </a:pPr>
            <a:r>
              <a:rPr lang="cs-CZ" sz="1000">
                <a:solidFill>
                  <a:srgbClr val="0000FF"/>
                </a:solidFill>
                <a:ea typeface="Times New Roman" panose="02020603050405020304" pitchFamily="18" charset="0"/>
                <a:hlinkClick r:id="rId15"/>
              </a:rPr>
              <a:t>http://cs.wikipedia.org/wiki/SMART_metoda#cite_note-1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6"/>
              </a:rPr>
              <a:t>http://www.mira-vlach.cz/logicka-ramcova-matice-definice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7"/>
              </a:rPr>
              <a:t>http://www.ctenarska-gramotnost.cz/projektove-vyucovani/pv-metody/metody-1</a:t>
            </a:r>
            <a:r>
              <a:rPr lang="cs-CZ" sz="1000">
                <a:ea typeface="Times New Roman" panose="02020603050405020304" pitchFamily="18" charset="0"/>
              </a:rPr>
              <a:t> </a:t>
            </a:r>
          </a:p>
          <a:p>
            <a:pPr marL="342900" indent="-342900">
              <a:buFont typeface="+mj-lt"/>
              <a:buAutoNum type="arabicPeriod"/>
            </a:pPr>
            <a:r>
              <a:rPr lang="cs-CZ" sz="1000">
                <a:solidFill>
                  <a:srgbClr val="0000FF"/>
                </a:solidFill>
                <a:ea typeface="Times New Roman" panose="02020603050405020304" pitchFamily="18" charset="0"/>
                <a:hlinkClick r:id="rId18"/>
              </a:rPr>
              <a:t>http://www.probermeto.cz/clanky/chyby-v-rozhodovani-tymu-groupshift-a-reseni-pomoci-ngt-2-dil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9"/>
              </a:rPr>
              <a:t>http://www.businessinfo.cz/cs/clanky/kreativita-techniky-2812.html#!&amp;chapter=2</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0"/>
              </a:rPr>
              <a:t>http://www.ripran.cz/</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1"/>
              </a:rPr>
              <a:t>http://www.vlastnicesta.cz/metody-1/swot-analyza</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2"/>
              </a:rPr>
              <a:t>http://halek.info/www/prezentace/marketing-prednasky5/mprp5-print.php?projection&amp;l=03</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3"/>
              </a:rPr>
              <a:t>https://managementmania.com/cs/matice-bcg</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RAJTR, J.: </a:t>
            </a:r>
            <a:r>
              <a:rPr lang="cs-CZ" sz="1000" i="1">
                <a:ea typeface="Times New Roman" panose="02020603050405020304" pitchFamily="18" charset="0"/>
              </a:rPr>
              <a:t>Kolaborativní metody</a:t>
            </a:r>
            <a:r>
              <a:rPr lang="cs-CZ" sz="1000">
                <a:ea typeface="Times New Roman" panose="02020603050405020304" pitchFamily="18" charset="0"/>
              </a:rPr>
              <a:t>. /studie/</a:t>
            </a:r>
          </a:p>
          <a:p>
            <a:pPr marL="342900" indent="-342900">
              <a:buFont typeface="+mj-lt"/>
              <a:buAutoNum type="arabicPeriod"/>
            </a:pPr>
            <a:r>
              <a:rPr lang="cs-CZ" sz="1000">
                <a:solidFill>
                  <a:srgbClr val="0000FF"/>
                </a:solidFill>
                <a:ea typeface="Times New Roman" panose="02020603050405020304" pitchFamily="18" charset="0"/>
                <a:hlinkClick r:id="rId24"/>
              </a:rPr>
              <a:t>http://www.systemonline.cz/business-intelligence/balanced-scorecard-jak-dosahnout-podnikovych-ambici.htm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5"/>
              </a:rPr>
              <a:t>http://www.tcbs.cz/weblog/balanced-scorecard</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6"/>
              </a:rPr>
              <a:t>http://www.jakpodnikat.cz/dohoda-provedeni-prace.php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7"/>
              </a:rPr>
              <a:t>http://www.epravo.cz/top/clanky/dohoda-o-provedeni-prace-nove-od-1-1-2012-79929.html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8"/>
              </a:rPr>
              <a:t>http://www.jakpodnikat.cz/dohoda-pracovni-cinnosti.php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9"/>
              </a:rPr>
              <a:t>http://www.mpsv.cz/ppropo.php?ID=IPB011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0"/>
              </a:rPr>
              <a:t>http://www.czech.cz/cz/Podnikani/Jak-to-tu-funguje/Smlouva-o-dilo</a:t>
            </a:r>
            <a:endParaRPr lang="cs-CZ" sz="1000">
              <a:ea typeface="Times New Roman" panose="02020603050405020304" pitchFamily="18" charset="0"/>
            </a:endParaRPr>
          </a:p>
          <a:p>
            <a:pPr marL="342900" indent="-342900">
              <a:lnSpc>
                <a:spcPct val="115000"/>
              </a:lnSpc>
              <a:spcAft>
                <a:spcPts val="1000"/>
              </a:spcAft>
              <a:buFont typeface="+mj-lt"/>
              <a:buAutoNum type="arabicPeriod"/>
            </a:pPr>
            <a:r>
              <a:rPr lang="cs-CZ" sz="1000">
                <a:ea typeface="Times New Roman" panose="02020603050405020304" pitchFamily="18" charset="0"/>
              </a:rPr>
              <a:t>LEPŠÍK, P.; MAŠÍN, I.: </a:t>
            </a:r>
            <a:r>
              <a:rPr lang="cs-CZ" sz="1000" i="1">
                <a:ea typeface="Times New Roman" panose="02020603050405020304" pitchFamily="18" charset="0"/>
              </a:rPr>
              <a:t>Nástroje řízení projektů</a:t>
            </a:r>
            <a:r>
              <a:rPr lang="cs-CZ" sz="1000">
                <a:ea typeface="Times New Roman" panose="02020603050405020304" pitchFamily="18" charset="0"/>
              </a:rPr>
              <a:t>. Liberec, Technická univerzita v Liberci, 2012. 202 s. ISBN </a:t>
            </a:r>
            <a:r>
              <a:rPr lang="cs-CZ" sz="1000">
                <a:ea typeface="Times New Roman" panose="02020603050405020304" pitchFamily="18" charset="0"/>
              </a:rPr>
              <a:t>978-80-7372-854-0</a:t>
            </a:r>
            <a:endParaRPr lang="cs-CZ" sz="1000">
              <a:ea typeface="Times New Roman" panose="02020603050405020304" pitchFamily="18" charset="0"/>
            </a:endParaRPr>
          </a:p>
        </p:txBody>
      </p:sp>
    </p:spTree>
    <p:extLst>
      <p:ext uri="{BB962C8B-B14F-4D97-AF65-F5344CB8AC3E}">
        <p14:creationId xmlns:p14="http://schemas.microsoft.com/office/powerpoint/2010/main" val="19105573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04313" y="332657"/>
            <a:ext cx="1128439"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34098" y="650305"/>
            <a:ext cx="7241579" cy="5914440"/>
          </a:xfrm>
          <a:prstGeom prst="rect">
            <a:avLst/>
          </a:prstGeom>
        </p:spPr>
        <p:txBody>
          <a:bodyPr wrap="square">
            <a:spAutoFit/>
          </a:bodyPr>
          <a:lstStyle/>
          <a:p>
            <a:pPr marL="342900" indent="-342900" algn="just">
              <a:buFont typeface="+mj-lt"/>
              <a:buAutoNum type="arabicPeriod" startAt="36"/>
            </a:pPr>
            <a:r>
              <a:rPr lang="cs-CZ" sz="1000">
                <a:solidFill>
                  <a:srgbClr val="0000FF"/>
                </a:solidFill>
                <a:ea typeface="Times New Roman" panose="02020603050405020304" pitchFamily="18" charset="0"/>
                <a:hlinkClick r:id="rId2"/>
              </a:rPr>
              <a:t>https</a:t>
            </a:r>
            <a:r>
              <a:rPr lang="cs-CZ" sz="1000">
                <a:solidFill>
                  <a:srgbClr val="0000FF"/>
                </a:solidFill>
                <a:ea typeface="Times New Roman" panose="02020603050405020304" pitchFamily="18" charset="0"/>
                <a:hlinkClick r:id="rId2"/>
              </a:rPr>
              <a:t>://managementmania.com/cs/work-breakdown-structure</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ROSENAU, M. D.: </a:t>
            </a:r>
            <a:r>
              <a:rPr lang="cs-CZ" sz="1000" i="1">
                <a:ea typeface="Times New Roman" panose="02020603050405020304" pitchFamily="18" charset="0"/>
              </a:rPr>
              <a:t>Řízení projektů</a:t>
            </a:r>
            <a:r>
              <a:rPr lang="cs-CZ" sz="1000">
                <a:ea typeface="Times New Roman" panose="02020603050405020304" pitchFamily="18" charset="0"/>
              </a:rPr>
              <a:t>. Brno: Coputer Press 2007, 3.vyd. ISBN 978-80-251-1506-0</a:t>
            </a:r>
          </a:p>
          <a:p>
            <a:pPr marL="342900" indent="-342900" algn="just">
              <a:buFont typeface="+mj-lt"/>
              <a:buAutoNum type="arabicPeriod" startAt="36"/>
            </a:pPr>
            <a:r>
              <a:rPr lang="cs-CZ" sz="1000">
                <a:solidFill>
                  <a:srgbClr val="0000FF"/>
                </a:solidFill>
                <a:ea typeface="Times New Roman" panose="02020603050405020304" pitchFamily="18" charset="0"/>
                <a:hlinkClick r:id="rId3"/>
              </a:rPr>
              <a:t>https://managementmania.com/cs/metody-sitove-analyzy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4"/>
              </a:rPr>
              <a:t>https://managementmania.com/cs/metoda-cpm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5"/>
              </a:rPr>
              <a:t>https://managementmania.com/cs/metoda-ccm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6"/>
              </a:rPr>
              <a:t>https://managementmania.com/cs/metoda-pert</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7"/>
              </a:rPr>
              <a:t>http://en.wikipedia.org/wiki/Beta_distribution</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8"/>
              </a:rPr>
              <a:t>http://books.google.cz/books?id=miRg6nZeMHEC&amp;pg=PA183&amp;lpg=PA183&amp;dq=t%C5%99%C3%AD%C4%8D%C3%ADseln%C3%BD+odhad&amp;source=bl&amp;ots=lUbFRKy0Ua&amp;sig=110DycK5nz_Asdy0crVixjdfZWI&amp;hl=cs&amp;sa=X&amp;ei=7fyeULVHhcO0BvTDgdAM&amp;ved=0CCYQ6AEwAQ#v=onepage&amp;q&amp;f=false</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9"/>
              </a:rPr>
              <a:t>https://managementmania.com/cs/matice-odpovednosti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0"/>
              </a:rPr>
              <a:t>https://managementmania.com/cs/matice-odpovednosti-raci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1"/>
              </a:rPr>
              <a:t>https://managementmania.com/cs/matice-odpovednosti-rasci</a:t>
            </a:r>
            <a:endParaRPr lang="cs-CZ" sz="1000">
              <a:ea typeface="Times New Roman" panose="02020603050405020304" pitchFamily="18" charset="0"/>
            </a:endParaRPr>
          </a:p>
          <a:p>
            <a:pPr marL="342900" indent="-342900" algn="just">
              <a:spcAft>
                <a:spcPts val="1000"/>
              </a:spcAft>
              <a:buFont typeface="+mj-lt"/>
              <a:buAutoNum type="arabicPeriod" startAt="36"/>
            </a:pPr>
            <a:r>
              <a:rPr lang="cs-CZ" sz="1000">
                <a:ea typeface="Times New Roman" panose="02020603050405020304" pitchFamily="18" charset="0"/>
              </a:rPr>
              <a:t>LEPŠÍK, P.: </a:t>
            </a:r>
            <a:r>
              <a:rPr lang="cs-CZ" sz="1000" i="1">
                <a:ea typeface="Times New Roman" panose="02020603050405020304" pitchFamily="18" charset="0"/>
              </a:rPr>
              <a:t>Plánování projektů</a:t>
            </a:r>
            <a:r>
              <a:rPr lang="cs-CZ" sz="1000">
                <a:ea typeface="Times New Roman" panose="02020603050405020304" pitchFamily="18" charset="0"/>
              </a:rPr>
              <a:t>. In.: </a:t>
            </a:r>
            <a:r>
              <a:rPr lang="cs-CZ" sz="1000" i="1">
                <a:ea typeface="Times New Roman" panose="02020603050405020304" pitchFamily="18" charset="0"/>
              </a:rPr>
              <a:t>Product Lifecycle Management. Sborník vydaných přednášek projektu In-TECH2, část I.</a:t>
            </a:r>
            <a:r>
              <a:rPr lang="cs-CZ" sz="1000">
                <a:ea typeface="Times New Roman" panose="02020603050405020304" pitchFamily="18" charset="0"/>
              </a:rPr>
              <a:t> Liberec: Technická univerzita v Liberci, 2012. S. 30-39. ISBN 978-80-7372-861-8 </a:t>
            </a:r>
          </a:p>
          <a:p>
            <a:pPr marL="342900" indent="-342900" algn="just">
              <a:buFont typeface="+mj-lt"/>
              <a:buAutoNum type="arabicPeriod" startAt="36"/>
            </a:pPr>
            <a:r>
              <a:rPr lang="cs-CZ" sz="1000">
                <a:solidFill>
                  <a:srgbClr val="0000FF"/>
                </a:solidFill>
                <a:ea typeface="Times New Roman" panose="02020603050405020304" pitchFamily="18" charset="0"/>
                <a:hlinkClick r:id="rId12"/>
              </a:rPr>
              <a:t>http://www.mira-vlach.cz/role-projektoveho-manazera</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DRÁBKOVÁ, M.; HARANTOVÁ, L.; SASÍKOVÁ M.: </a:t>
            </a:r>
            <a:r>
              <a:rPr lang="cs-CZ" sz="1000" i="1">
                <a:ea typeface="Times New Roman" panose="02020603050405020304" pitchFamily="18" charset="0"/>
              </a:rPr>
              <a:t>Partnerství při společném projektu</a:t>
            </a:r>
            <a:r>
              <a:rPr lang="cs-CZ" sz="1000">
                <a:ea typeface="Times New Roman" panose="02020603050405020304" pitchFamily="18" charset="0"/>
              </a:rPr>
              <a:t>. Zlín: Univerzita Tomáše Bati ve Zlíně, 2012. ISBN978-80-7454-139-1</a:t>
            </a:r>
          </a:p>
          <a:p>
            <a:pPr marL="342900" indent="-342900" algn="just">
              <a:buFont typeface="+mj-lt"/>
              <a:buAutoNum type="arabicPeriod" startAt="36"/>
            </a:pPr>
            <a:r>
              <a:rPr lang="cs-CZ" sz="1000">
                <a:solidFill>
                  <a:srgbClr val="0000FF"/>
                </a:solidFill>
                <a:ea typeface="Times New Roman" panose="02020603050405020304" pitchFamily="18" charset="0"/>
                <a:hlinkClick r:id="rId13"/>
              </a:rPr>
              <a:t>https://managementmania.com/cs/vedeni-a-komunikovani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4"/>
              </a:rPr>
              <a:t>https://managementmania.com/cs/briefing</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5"/>
              </a:rPr>
              <a:t>http://www.ipodnikatel.cz/Personalni-management/firemni-porada-zaklad-interni-firemni-komunikace.html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6"/>
              </a:rPr>
              <a:t>https://managementmania.com/cs/styl-rizeni-styl-vedeni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7"/>
              </a:rPr>
              <a:t>https://managementmania.com/cs/manazerska-mrizka</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8"/>
              </a:rPr>
              <a:t>https://managementmania.com/cs/zmocneni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9"/>
              </a:rPr>
              <a:t>http://www.vedeme.cz/pro-vedeni/kapitoly-vedeni/65-teorie-motivace/85-teorie-motivace.html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0"/>
              </a:rPr>
              <a:t>https://managementmania.com/cs/motivace-a-motivovani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1"/>
              </a:rPr>
              <a:t>https://managementmania.com/cs/mcgregorova-teorie-xy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2"/>
              </a:rPr>
              <a:t>http://www.belbin.cz/</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COVEY, S. R.: </a:t>
            </a:r>
            <a:r>
              <a:rPr lang="cs-CZ" sz="1000" i="1">
                <a:ea typeface="Times New Roman" panose="02020603050405020304" pitchFamily="18" charset="0"/>
              </a:rPr>
              <a:t>7 návyků vůdčích osobností pro úspěšný a harmonický život:návrat etiky charakteru</a:t>
            </a:r>
            <a:r>
              <a:rPr lang="cs-CZ" sz="1000">
                <a:ea typeface="Times New Roman" panose="02020603050405020304" pitchFamily="18" charset="0"/>
              </a:rPr>
              <a:t>. 1. vyd. Praha: Pragma, 1994. 329 s. ISBN 80-8521-341-9</a:t>
            </a:r>
          </a:p>
          <a:p>
            <a:pPr marL="342900" indent="-342900" algn="just">
              <a:buFont typeface="+mj-lt"/>
              <a:buAutoNum type="arabicPeriod" startAt="36"/>
            </a:pPr>
            <a:r>
              <a:rPr lang="cs-CZ" sz="1000">
                <a:ea typeface="Times New Roman" panose="02020603050405020304" pitchFamily="18" charset="0"/>
              </a:rPr>
              <a:t>KOLÁČKOVÁ, D.: </a:t>
            </a:r>
            <a:r>
              <a:rPr lang="cs-CZ" sz="1000" i="1">
                <a:ea typeface="Times New Roman" panose="02020603050405020304" pitchFamily="18" charset="0"/>
              </a:rPr>
              <a:t>Time management: možnosti využití informačních technologií při efektivním hospodaření s časem</a:t>
            </a:r>
            <a:r>
              <a:rPr lang="cs-CZ" sz="1000">
                <a:ea typeface="Times New Roman" panose="02020603050405020304" pitchFamily="18" charset="0"/>
              </a:rPr>
              <a:t>. Brno: Masarykova univerzita 2007. 60 s.</a:t>
            </a:r>
          </a:p>
          <a:p>
            <a:pPr marL="342900" indent="-342900" algn="just">
              <a:buFont typeface="+mj-lt"/>
              <a:buAutoNum type="arabicPeriod" startAt="36"/>
            </a:pPr>
            <a:r>
              <a:rPr lang="cs-CZ" sz="1000">
                <a:ea typeface="Times New Roman" panose="02020603050405020304" pitchFamily="18" charset="0"/>
              </a:rPr>
              <a:t>PACOVSKÝ, P.: </a:t>
            </a:r>
            <a:r>
              <a:rPr lang="cs-CZ" sz="1000" i="1">
                <a:ea typeface="Times New Roman" panose="02020603050405020304" pitchFamily="18" charset="0"/>
              </a:rPr>
              <a:t>Člověk a čas: time management IV. generace</a:t>
            </a:r>
            <a:r>
              <a:rPr lang="cs-CZ" sz="1000">
                <a:ea typeface="Times New Roman" panose="02020603050405020304" pitchFamily="18" charset="0"/>
              </a:rPr>
              <a:t>. 2. aktualiz. vyd. Praha: Grada Publishing, 2006. 259 s. ISBN 80-2471-701-8</a:t>
            </a:r>
          </a:p>
          <a:p>
            <a:pPr marL="342900" indent="-342900" algn="just">
              <a:buFont typeface="+mj-lt"/>
              <a:buAutoNum type="arabicPeriod" startAt="36"/>
            </a:pPr>
            <a:r>
              <a:rPr lang="cs-CZ" sz="1000">
                <a:ea typeface="Times New Roman" panose="02020603050405020304" pitchFamily="18" charset="0"/>
              </a:rPr>
              <a:t>VÁGNER, I.: </a:t>
            </a:r>
            <a:r>
              <a:rPr lang="cs-CZ" sz="1000" i="1">
                <a:ea typeface="Times New Roman" panose="02020603050405020304" pitchFamily="18" charset="0"/>
              </a:rPr>
              <a:t>Systém managementu</a:t>
            </a:r>
            <a:r>
              <a:rPr lang="cs-CZ" sz="1000">
                <a:ea typeface="Times New Roman" panose="02020603050405020304" pitchFamily="18" charset="0"/>
              </a:rPr>
              <a:t>. 1. vyd. Brno: Masarykova univerzita, 2006. 432 s. ISBN 80-2103-972-8</a:t>
            </a:r>
          </a:p>
          <a:p>
            <a:pPr marL="342900" indent="-342900" algn="just">
              <a:spcAft>
                <a:spcPts val="1000"/>
              </a:spcAft>
              <a:buFont typeface="+mj-lt"/>
              <a:buAutoNum type="arabicPeriod" startAt="36"/>
            </a:pPr>
            <a:r>
              <a:rPr lang="cs-CZ" sz="1000">
                <a:ea typeface="Times New Roman" panose="02020603050405020304" pitchFamily="18" charset="0"/>
              </a:rPr>
              <a:t>LEPŠÍK, P. a kol.: </a:t>
            </a:r>
            <a:r>
              <a:rPr lang="cs-CZ" sz="1000" i="1">
                <a:ea typeface="Times New Roman" panose="02020603050405020304" pitchFamily="18" charset="0"/>
              </a:rPr>
              <a:t>Zvyšování kolaborativní způsobilosti</a:t>
            </a:r>
            <a:r>
              <a:rPr lang="cs-CZ" sz="1000">
                <a:ea typeface="Times New Roman" panose="02020603050405020304" pitchFamily="18" charset="0"/>
              </a:rPr>
              <a:t>. Ostrava, Vysoká škola Báňská – Technická univerzita Ostrava, 2012. 122 s. ISBN 987-80-248-2794</a:t>
            </a:r>
          </a:p>
        </p:txBody>
      </p:sp>
    </p:spTree>
    <p:extLst>
      <p:ext uri="{BB962C8B-B14F-4D97-AF65-F5344CB8AC3E}">
        <p14:creationId xmlns:p14="http://schemas.microsoft.com/office/powerpoint/2010/main" val="2019106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	Řízení projektu </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335336" cy="5563061"/>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a:p>
            <a:endParaRPr lang="cs-CZ" sz="5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Doposud jsme se zabývali pouze tvorbou plánu projektu. Další fází po naplánování projektu je samotná realizace projektu a sledování plnění plánu projektu. Právě sledováním plnění plánu projektu se budeme zabývat v této kapitole. Jde vlastně o srovnávání skutečné situace s plánem, toto srovnání nám dokáže zodpovědět otázky týkající se úkolů, zdrojů a nákladů v následujících oblastech:</a:t>
            </a:r>
          </a:p>
          <a:p>
            <a:pPr marL="285750" indent="-285750" fontAlgn="base">
              <a:spcBef>
                <a:spcPct val="0"/>
              </a:spcBef>
              <a:spcAft>
                <a:spcPct val="0"/>
              </a:spcAft>
              <a:buFont typeface="Arial" panose="020B0604020202020204" pitchFamily="34" charset="0"/>
              <a:buChar char="•"/>
            </a:pPr>
            <a:endParaRPr lang="cs-CZ" sz="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i="1" dirty="0">
                <a:solidFill>
                  <a:prstClr val="black"/>
                </a:solidFill>
                <a:latin typeface="Arial" panose="020B0604020202020204" pitchFamily="34" charset="0"/>
                <a:cs typeface="Arial" panose="020B0604020202020204" pitchFamily="34" charset="0"/>
              </a:rPr>
              <a:t>Úkoly</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 Porovnání, zda úkol začíná a končí tak jak bylo naplánováno. Pokud </a:t>
            </a:r>
            <a:r>
              <a:rPr lang="cs-CZ" sz="1600" dirty="0">
                <a:solidFill>
                  <a:prstClr val="black"/>
                </a:solidFill>
                <a:latin typeface="Arial" panose="020B0604020202020204" pitchFamily="34" charset="0"/>
                <a:cs typeface="Arial" panose="020B0604020202020204" pitchFamily="34" charset="0"/>
              </a:rPr>
              <a:t>	  ne</a:t>
            </a:r>
            <a:r>
              <a:rPr lang="cs-CZ" sz="1600" dirty="0">
                <a:solidFill>
                  <a:prstClr val="black"/>
                </a:solidFill>
                <a:latin typeface="Arial" panose="020B0604020202020204" pitchFamily="34" charset="0"/>
                <a:cs typeface="Arial" panose="020B0604020202020204" pitchFamily="34" charset="0"/>
              </a:rPr>
              <a:t>, tak jaký to má vliv na datum dokončení projektu.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i="1" dirty="0">
                <a:solidFill>
                  <a:prstClr val="black"/>
                </a:solidFill>
                <a:latin typeface="Arial" panose="020B0604020202020204" pitchFamily="34" charset="0"/>
                <a:cs typeface="Arial" panose="020B0604020202020204" pitchFamily="34" charset="0"/>
              </a:rPr>
              <a:t>Zdroje</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 Porovnání do jaké míry zdroje skutečně pracují na úkolu oproti plánu.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a:t>
            </a:r>
            <a:r>
              <a:rPr lang="cs-CZ" sz="1600" b="1" i="1" dirty="0">
                <a:solidFill>
                  <a:prstClr val="black"/>
                </a:solidFill>
                <a:latin typeface="Arial" panose="020B0604020202020204" pitchFamily="34" charset="0"/>
                <a:cs typeface="Arial" panose="020B0604020202020204" pitchFamily="34" charset="0"/>
              </a:rPr>
              <a:t>Náklady</a:t>
            </a:r>
            <a:r>
              <a:rPr lang="cs-CZ" sz="1600" dirty="0">
                <a:solidFill>
                  <a:prstClr val="black"/>
                </a:solidFill>
                <a:latin typeface="Arial" panose="020B0604020202020204" pitchFamily="34" charset="0"/>
                <a:cs typeface="Arial" panose="020B0604020202020204" pitchFamily="34" charset="0"/>
              </a:rPr>
              <a:t> </a:t>
            </a:r>
            <a:r>
              <a:rPr lang="cs-CZ" sz="1600" dirty="0">
                <a:solidFill>
                  <a:prstClr val="black"/>
                </a:solidFill>
                <a:latin typeface="Arial" panose="020B0604020202020204" pitchFamily="34" charset="0"/>
                <a:cs typeface="Arial" panose="020B0604020202020204" pitchFamily="34" charset="0"/>
              </a:rPr>
              <a:t>– Porovnání skutečných a plánovaných nákladů na projekt</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05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Pro sledování průběhu projektu je možno opět s výhodou využít aplikace MS Project. Ta používá pro sledování plnění prací na projektu čtyři metody. Tyto metody se liší v úrovni, s jakou projekt sledujeme. Se vzrůstající úrovní podrobnosti sledování roste také pracnost zadávání skutečných hodnot. Rozlišujeme následující metody sledování průběhu projektu (od nejjednodušší k nejpropracovanější):</a:t>
            </a:r>
          </a:p>
          <a:p>
            <a:pPr fontAlgn="base">
              <a:spcBef>
                <a:spcPct val="0"/>
              </a:spcBef>
              <a:spcAft>
                <a:spcPct val="0"/>
              </a:spcAft>
            </a:pPr>
            <a:endParaRPr lang="cs-CZ" sz="7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r>
              <a:rPr lang="cs-CZ" sz="1600" i="1" dirty="0">
                <a:solidFill>
                  <a:prstClr val="black"/>
                </a:solidFill>
                <a:latin typeface="Arial" panose="020B0604020202020204" pitchFamily="34" charset="0"/>
                <a:cs typeface="Arial" panose="020B0604020202020204" pitchFamily="34" charset="0"/>
              </a:rPr>
              <a:t>• Zadání </a:t>
            </a:r>
            <a:r>
              <a:rPr lang="cs-CZ" sz="1600" i="1" dirty="0">
                <a:solidFill>
                  <a:prstClr val="black"/>
                </a:solidFill>
                <a:latin typeface="Arial" panose="020B0604020202020204" pitchFamily="34" charset="0"/>
                <a:cs typeface="Arial" panose="020B0604020202020204" pitchFamily="34" charset="0"/>
              </a:rPr>
              <a:t>procenta dokončení na úrovni projektu,</a:t>
            </a:r>
          </a:p>
          <a:p>
            <a:pPr fontAlgn="base">
              <a:spcBef>
                <a:spcPct val="0"/>
              </a:spcBef>
              <a:spcAft>
                <a:spcPct val="0"/>
              </a:spcAft>
            </a:pPr>
            <a:r>
              <a:rPr lang="cs-CZ" sz="1600" i="1" dirty="0">
                <a:solidFill>
                  <a:prstClr val="black"/>
                </a:solidFill>
                <a:latin typeface="Arial" panose="020B0604020202020204" pitchFamily="34" charset="0"/>
                <a:cs typeface="Arial" panose="020B0604020202020204" pitchFamily="34" charset="0"/>
              </a:rPr>
              <a:t>	• Zadání </a:t>
            </a:r>
            <a:r>
              <a:rPr lang="cs-CZ" sz="1600" i="1" dirty="0">
                <a:solidFill>
                  <a:prstClr val="black"/>
                </a:solidFill>
                <a:latin typeface="Arial" panose="020B0604020202020204" pitchFamily="34" charset="0"/>
                <a:cs typeface="Arial" panose="020B0604020202020204" pitchFamily="34" charset="0"/>
              </a:rPr>
              <a:t>procenta dokončení na úrovni úkolu,</a:t>
            </a:r>
          </a:p>
          <a:p>
            <a:pPr fontAlgn="base">
              <a:spcBef>
                <a:spcPct val="0"/>
              </a:spcBef>
              <a:spcAft>
                <a:spcPct val="0"/>
              </a:spcAft>
            </a:pPr>
            <a:r>
              <a:rPr lang="cs-CZ" sz="1600" i="1" dirty="0">
                <a:solidFill>
                  <a:prstClr val="black"/>
                </a:solidFill>
                <a:latin typeface="Arial" panose="020B0604020202020204" pitchFamily="34" charset="0"/>
                <a:cs typeface="Arial" panose="020B0604020202020204" pitchFamily="34" charset="0"/>
              </a:rPr>
              <a:t>	• Zadávání </a:t>
            </a:r>
            <a:r>
              <a:rPr lang="cs-CZ" sz="1600" i="1" dirty="0">
                <a:solidFill>
                  <a:prstClr val="black"/>
                </a:solidFill>
                <a:latin typeface="Arial" panose="020B0604020202020204" pitchFamily="34" charset="0"/>
                <a:cs typeface="Arial" panose="020B0604020202020204" pitchFamily="34" charset="0"/>
              </a:rPr>
              <a:t>skutečných dat pro jednotlivé úkoly či přiřazení,</a:t>
            </a:r>
          </a:p>
          <a:p>
            <a:pPr fontAlgn="base">
              <a:spcBef>
                <a:spcPct val="0"/>
              </a:spcBef>
              <a:spcAft>
                <a:spcPct val="0"/>
              </a:spcAft>
            </a:pPr>
            <a:r>
              <a:rPr lang="cs-CZ" sz="1600" i="1" dirty="0">
                <a:solidFill>
                  <a:prstClr val="black"/>
                </a:solidFill>
                <a:latin typeface="Arial" panose="020B0604020202020204" pitchFamily="34" charset="0"/>
                <a:cs typeface="Arial" panose="020B0604020202020204" pitchFamily="34" charset="0"/>
              </a:rPr>
              <a:t>	• Sledování </a:t>
            </a:r>
            <a:r>
              <a:rPr lang="cs-CZ" sz="1600" i="1" dirty="0">
                <a:solidFill>
                  <a:prstClr val="black"/>
                </a:solidFill>
                <a:latin typeface="Arial" panose="020B0604020202020204" pitchFamily="34" charset="0"/>
                <a:cs typeface="Arial" panose="020B0604020202020204" pitchFamily="34" charset="0"/>
              </a:rPr>
              <a:t>časově uspořádaných dat.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378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5293757"/>
          </a:xfrm>
          <a:prstGeom prst="rect">
            <a:avLst/>
          </a:prstGeom>
        </p:spPr>
        <p:txBody>
          <a:bodyPr wrap="square">
            <a:spAutoFit/>
          </a:bodyPr>
          <a:lstStyle/>
          <a:p>
            <a:r>
              <a:rPr lang="cs-CZ" b="1" dirty="0">
                <a:solidFill>
                  <a:prstClr val="black"/>
                </a:solidFill>
              </a:rPr>
              <a:t>4.1.1	Směrný plán</a:t>
            </a:r>
            <a:endParaRPr lang="cs-CZ" sz="5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Směrný </a:t>
            </a:r>
            <a:r>
              <a:rPr lang="cs-CZ" sz="1600" dirty="0">
                <a:solidFill>
                  <a:prstClr val="black"/>
                </a:solidFill>
                <a:latin typeface="Arial" panose="020B0604020202020204" pitchFamily="34" charset="0"/>
                <a:cs typeface="Arial" panose="020B0604020202020204" pitchFamily="34" charset="0"/>
              </a:rPr>
              <a:t>plán je plán projektu v takové podobě, kterou měl plán před datem zahájení projektu. Směrný plán slouží k porovnávání skutečné situace s původním plánem. Vytváříme ho po dokončení plánu projektu před začátkem zahájení projektu a zadáváním skutečných hodnot plnění plánu projektu. Směrný plán je třeba zvlášť uložit. To ovšem neznamená, jak by se mohlo zdát, že nám tím vznikne nový soubor. Vzhledem k tomu, že směrný plán je v podstatě pouze tabulka a sloupce navíc, uloží se směrný plán do původního souboru plánu projektu a je tak jeho součástí.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Do směrného plánu se v jednotlivých polích (pole úkolu, pole zdroje, pole přiřazení) ukládají:</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pro </a:t>
            </a:r>
            <a:r>
              <a:rPr lang="cs-CZ" sz="1600" dirty="0">
                <a:solidFill>
                  <a:prstClr val="black"/>
                </a:solidFill>
                <a:latin typeface="Arial" panose="020B0604020202020204" pitchFamily="34" charset="0"/>
                <a:cs typeface="Arial" panose="020B0604020202020204" pitchFamily="34" charset="0"/>
              </a:rPr>
              <a:t>pole úkolu – Zahájení, Dokončení, Doba trvání, Práce, Náklady,</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pro </a:t>
            </a:r>
            <a:r>
              <a:rPr lang="cs-CZ" sz="1600" dirty="0">
                <a:solidFill>
                  <a:prstClr val="black"/>
                </a:solidFill>
                <a:latin typeface="Arial" panose="020B0604020202020204" pitchFamily="34" charset="0"/>
                <a:cs typeface="Arial" panose="020B0604020202020204" pitchFamily="34" charset="0"/>
              </a:rPr>
              <a:t>pole zdroje – Práce, Náklady,</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pro </a:t>
            </a:r>
            <a:r>
              <a:rPr lang="cs-CZ" sz="1600" dirty="0">
                <a:solidFill>
                  <a:prstClr val="black"/>
                </a:solidFill>
                <a:latin typeface="Arial" panose="020B0604020202020204" pitchFamily="34" charset="0"/>
                <a:cs typeface="Arial" panose="020B0604020202020204" pitchFamily="34" charset="0"/>
              </a:rPr>
              <a:t>pole přiřazení - Zahájení, Dokončení, Doba trvání, Práce, Náklady.</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Dále budeme rozlišovat pojmy </a:t>
            </a:r>
            <a:r>
              <a:rPr lang="cs-CZ" sz="1600" i="1" dirty="0">
                <a:solidFill>
                  <a:prstClr val="black"/>
                </a:solidFill>
                <a:latin typeface="Arial" panose="020B0604020202020204" pitchFamily="34" charset="0"/>
                <a:cs typeface="Arial" panose="020B0604020202020204" pitchFamily="34" charset="0"/>
              </a:rPr>
              <a:t>Zahájení, Zahájení podle směrného plánu </a:t>
            </a:r>
            <a:r>
              <a:rPr lang="cs-CZ" sz="1600" dirty="0">
                <a:solidFill>
                  <a:prstClr val="black"/>
                </a:solidFill>
                <a:latin typeface="Arial" panose="020B0604020202020204" pitchFamily="34" charset="0"/>
                <a:cs typeface="Arial" panose="020B0604020202020204" pitchFamily="34" charset="0"/>
              </a:rPr>
              <a:t>a </a:t>
            </a:r>
            <a:r>
              <a:rPr lang="cs-CZ" sz="1600" i="1" dirty="0">
                <a:solidFill>
                  <a:prstClr val="black"/>
                </a:solidFill>
                <a:latin typeface="Arial" panose="020B0604020202020204" pitchFamily="34" charset="0"/>
                <a:cs typeface="Arial" panose="020B0604020202020204" pitchFamily="34" charset="0"/>
              </a:rPr>
              <a:t>Skutečné zahájení</a:t>
            </a:r>
            <a:r>
              <a:rPr lang="cs-CZ" sz="1600" dirty="0">
                <a:solidFill>
                  <a:prstClr val="black"/>
                </a:solidFill>
                <a:latin typeface="Arial" panose="020B0604020202020204" pitchFamily="34" charset="0"/>
                <a:cs typeface="Arial" panose="020B0604020202020204" pitchFamily="34" charset="0"/>
              </a:rPr>
              <a:t>. Obdobnou trojici pojmů budeme analogicky rozlišovat i u dalších pojmů, jakými jsou </a:t>
            </a:r>
            <a:r>
              <a:rPr lang="cs-CZ" sz="1600" i="1" dirty="0">
                <a:solidFill>
                  <a:prstClr val="black"/>
                </a:solidFill>
                <a:latin typeface="Arial" panose="020B0604020202020204" pitchFamily="34" charset="0"/>
                <a:cs typeface="Arial" panose="020B0604020202020204" pitchFamily="34" charset="0"/>
              </a:rPr>
              <a:t>Dokončení, Doba trvání, Práce</a:t>
            </a:r>
            <a:r>
              <a:rPr lang="cs-CZ" sz="1600" dirty="0">
                <a:solidFill>
                  <a:prstClr val="black"/>
                </a:solidFill>
                <a:latin typeface="Arial" panose="020B0604020202020204" pitchFamily="34" charset="0"/>
                <a:cs typeface="Arial" panose="020B0604020202020204" pitchFamily="34" charset="0"/>
              </a:rPr>
              <a:t> a </a:t>
            </a:r>
            <a:r>
              <a:rPr lang="cs-CZ" sz="1600" i="1" dirty="0">
                <a:solidFill>
                  <a:prstClr val="black"/>
                </a:solidFill>
                <a:latin typeface="Arial" panose="020B0604020202020204" pitchFamily="34" charset="0"/>
                <a:cs typeface="Arial" panose="020B0604020202020204" pitchFamily="34" charset="0"/>
              </a:rPr>
              <a:t>Náklady</a:t>
            </a:r>
            <a:r>
              <a:rPr lang="cs-CZ" sz="1600" dirty="0">
                <a:solidFill>
                  <a:prstClr val="black"/>
                </a:solidFill>
                <a:latin typeface="Arial" panose="020B0604020202020204" pitchFamily="34" charset="0"/>
                <a:cs typeface="Arial" panose="020B0604020202020204" pitchFamily="34" charset="0"/>
              </a:rPr>
              <a:t>.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417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3"/>
            <a:ext cx="8335336" cy="1600438"/>
          </a:xfrm>
          <a:prstGeom prst="rect">
            <a:avLst/>
          </a:prstGeom>
        </p:spPr>
        <p:txBody>
          <a:bodyPr wrap="square">
            <a:spAutoFit/>
          </a:bodyPr>
          <a:lstStyle/>
          <a:p>
            <a:r>
              <a:rPr lang="cs-CZ" b="1" dirty="0">
                <a:solidFill>
                  <a:prstClr val="black"/>
                </a:solidFill>
              </a:rPr>
              <a:t>4.1.1	Směrný plán</a:t>
            </a:r>
            <a:endParaRPr lang="cs-CZ" sz="5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Uložení směrného plánu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Směrný plán uložíme pomocí dialogu Nástroje – Sledování – Uložit směrný plán. Dialogové okno pro uložení směrného plánu je zobrazeno na obr. 4.1.</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4045917" y="2564904"/>
            <a:ext cx="3528392" cy="3528392"/>
          </a:xfrm>
          <a:prstGeom prst="rect">
            <a:avLst/>
          </a:prstGeom>
          <a:noFill/>
          <a:ln>
            <a:noFill/>
          </a:ln>
        </p:spPr>
      </p:pic>
      <p:sp>
        <p:nvSpPr>
          <p:cNvPr id="3" name="Obdélník 2"/>
          <p:cNvSpPr/>
          <p:nvPr/>
        </p:nvSpPr>
        <p:spPr>
          <a:xfrm>
            <a:off x="4334998" y="6093296"/>
            <a:ext cx="2950230"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4.1 </a:t>
            </a:r>
            <a:r>
              <a:rPr lang="cs-CZ" sz="1600" i="1" dirty="0">
                <a:latin typeface="Times New Roman" panose="02020603050405020304" pitchFamily="18" charset="0"/>
                <a:ea typeface="Times New Roman" panose="02020603050405020304" pitchFamily="18" charset="0"/>
              </a:rPr>
              <a:t>Uložení směrného plánu</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3162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3"/>
            <a:ext cx="8335336" cy="3277820"/>
          </a:xfrm>
          <a:prstGeom prst="rect">
            <a:avLst/>
          </a:prstGeom>
        </p:spPr>
        <p:txBody>
          <a:bodyPr wrap="square">
            <a:spAutoFit/>
          </a:bodyPr>
          <a:lstStyle/>
          <a:p>
            <a:r>
              <a:rPr lang="cs-CZ" b="1" dirty="0">
                <a:solidFill>
                  <a:prstClr val="black"/>
                </a:solidFill>
              </a:rPr>
              <a:t>4.1.1	Směrný plán</a:t>
            </a:r>
            <a:endParaRPr lang="cs-CZ" sz="5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Zobrazení směrného plánu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V </a:t>
            </a:r>
            <a:r>
              <a:rPr lang="cs-CZ" sz="1600" dirty="0">
                <a:solidFill>
                  <a:prstClr val="black"/>
                </a:solidFill>
                <a:latin typeface="Arial" panose="020B0604020202020204" pitchFamily="34" charset="0"/>
                <a:cs typeface="Arial" panose="020B0604020202020204" pitchFamily="34" charset="0"/>
              </a:rPr>
              <a:t>tabulce </a:t>
            </a:r>
            <a:r>
              <a:rPr lang="cs-CZ" sz="1600" i="1" dirty="0">
                <a:solidFill>
                  <a:prstClr val="black"/>
                </a:solidFill>
                <a:latin typeface="Arial" panose="020B0604020202020204" pitchFamily="34" charset="0"/>
                <a:cs typeface="Arial" panose="020B0604020202020204" pitchFamily="34" charset="0"/>
              </a:rPr>
              <a:t>Odchylka</a:t>
            </a:r>
            <a:r>
              <a:rPr lang="cs-CZ" sz="1600" dirty="0">
                <a:solidFill>
                  <a:prstClr val="black"/>
                </a:solidFill>
                <a:latin typeface="Arial" panose="020B0604020202020204" pitchFamily="34" charset="0"/>
                <a:cs typeface="Arial" panose="020B0604020202020204" pitchFamily="34" charset="0"/>
              </a:rPr>
              <a:t>, tu zobrazíme pomocí dialogu </a:t>
            </a:r>
            <a:r>
              <a:rPr lang="cs-CZ" sz="1600" b="1" i="1" dirty="0">
                <a:solidFill>
                  <a:prstClr val="black"/>
                </a:solidFill>
                <a:latin typeface="Arial" panose="020B0604020202020204" pitchFamily="34" charset="0"/>
                <a:cs typeface="Arial" panose="020B0604020202020204" pitchFamily="34" charset="0"/>
              </a:rPr>
              <a:t>Zobrazit – Tabulka – </a:t>
            </a:r>
            <a:r>
              <a:rPr lang="cs-CZ" sz="1600" b="1" i="1" dirty="0">
                <a:solidFill>
                  <a:prstClr val="black"/>
                </a:solidFill>
                <a:latin typeface="Arial" panose="020B0604020202020204" pitchFamily="34" charset="0"/>
                <a:cs typeface="Arial" panose="020B0604020202020204" pitchFamily="34" charset="0"/>
              </a:rPr>
              <a:t>	  Odchylka</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Zde </a:t>
            </a:r>
            <a:r>
              <a:rPr lang="cs-CZ" sz="1600" dirty="0">
                <a:solidFill>
                  <a:prstClr val="black"/>
                </a:solidFill>
                <a:latin typeface="Arial" panose="020B0604020202020204" pitchFamily="34" charset="0"/>
                <a:cs typeface="Arial" panose="020B0604020202020204" pitchFamily="34" charset="0"/>
              </a:rPr>
              <a:t>jsou sloupce </a:t>
            </a:r>
            <a:r>
              <a:rPr lang="cs-CZ" sz="1600" i="1" dirty="0">
                <a:solidFill>
                  <a:prstClr val="black"/>
                </a:solidFill>
                <a:latin typeface="Arial" panose="020B0604020202020204" pitchFamily="34" charset="0"/>
                <a:cs typeface="Arial" panose="020B0604020202020204" pitchFamily="34" charset="0"/>
              </a:rPr>
              <a:t>Zahájení, Dokončení, Zahájení podle směrného plánu, </a:t>
            </a:r>
            <a:r>
              <a:rPr lang="cs-CZ" sz="1600" i="1" dirty="0">
                <a:solidFill>
                  <a:prstClr val="black"/>
                </a:solidFill>
                <a:latin typeface="Arial" panose="020B0604020202020204" pitchFamily="34" charset="0"/>
                <a:cs typeface="Arial" panose="020B0604020202020204" pitchFamily="34" charset="0"/>
              </a:rPr>
              <a:t>	  Dokončení </a:t>
            </a:r>
            <a:r>
              <a:rPr lang="cs-CZ" sz="1600" i="1" dirty="0">
                <a:solidFill>
                  <a:prstClr val="black"/>
                </a:solidFill>
                <a:latin typeface="Arial" panose="020B0604020202020204" pitchFamily="34" charset="0"/>
                <a:cs typeface="Arial" panose="020B0604020202020204" pitchFamily="34" charset="0"/>
              </a:rPr>
              <a:t>podle směrného plánu, Odchylka zahájení a Odchylka dokončení</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 V </a:t>
            </a:r>
            <a:r>
              <a:rPr lang="cs-CZ" sz="1600" dirty="0">
                <a:solidFill>
                  <a:prstClr val="black"/>
                </a:solidFill>
                <a:latin typeface="Arial" panose="020B0604020202020204" pitchFamily="34" charset="0"/>
                <a:cs typeface="Arial" panose="020B0604020202020204" pitchFamily="34" charset="0"/>
              </a:rPr>
              <a:t>grafické části v zobrazení </a:t>
            </a:r>
            <a:r>
              <a:rPr lang="cs-CZ" sz="1600" i="1" dirty="0">
                <a:solidFill>
                  <a:prstClr val="black"/>
                </a:solidFill>
                <a:latin typeface="Arial" panose="020B0604020202020204" pitchFamily="34" charset="0"/>
                <a:cs typeface="Arial" panose="020B0604020202020204" pitchFamily="34" charset="0"/>
              </a:rPr>
              <a:t>Sledovací </a:t>
            </a:r>
            <a:r>
              <a:rPr lang="cs-CZ" sz="1600" i="1" dirty="0" err="1">
                <a:solidFill>
                  <a:prstClr val="black"/>
                </a:solidFill>
                <a:latin typeface="Arial" panose="020B0604020202020204" pitchFamily="34" charset="0"/>
                <a:cs typeface="Arial" panose="020B0604020202020204" pitchFamily="34" charset="0"/>
              </a:rPr>
              <a:t>Ganttův</a:t>
            </a:r>
            <a:r>
              <a:rPr lang="cs-CZ" sz="1600" i="1" dirty="0">
                <a:solidFill>
                  <a:prstClr val="black"/>
                </a:solidFill>
                <a:latin typeface="Arial" panose="020B0604020202020204" pitchFamily="34" charset="0"/>
                <a:cs typeface="Arial" panose="020B0604020202020204" pitchFamily="34" charset="0"/>
              </a:rPr>
              <a:t> diagram</a:t>
            </a:r>
            <a:r>
              <a:rPr lang="cs-CZ" sz="1600" dirty="0">
                <a:solidFill>
                  <a:prstClr val="black"/>
                </a:solidFill>
                <a:latin typeface="Arial" panose="020B0604020202020204" pitchFamily="34" charset="0"/>
                <a:cs typeface="Arial" panose="020B0604020202020204" pitchFamily="34" charset="0"/>
              </a:rPr>
              <a:t>. Ten zobrazíme </a:t>
            </a:r>
            <a:r>
              <a:rPr lang="cs-CZ" sz="1600" dirty="0">
                <a:solidFill>
                  <a:prstClr val="black"/>
                </a:solidFill>
                <a:latin typeface="Arial" panose="020B0604020202020204" pitchFamily="34" charset="0"/>
                <a:cs typeface="Arial" panose="020B0604020202020204" pitchFamily="34" charset="0"/>
              </a:rPr>
              <a:t>	  pomocí </a:t>
            </a:r>
            <a:r>
              <a:rPr lang="cs-CZ" sz="1600" dirty="0">
                <a:solidFill>
                  <a:prstClr val="black"/>
                </a:solidFill>
                <a:latin typeface="Arial" panose="020B0604020202020204" pitchFamily="34" charset="0"/>
                <a:cs typeface="Arial" panose="020B0604020202020204" pitchFamily="34" charset="0"/>
              </a:rPr>
              <a:t>ikony </a:t>
            </a:r>
            <a:r>
              <a:rPr lang="cs-CZ" sz="1600" b="1" i="1" dirty="0">
                <a:solidFill>
                  <a:prstClr val="black"/>
                </a:solidFill>
                <a:latin typeface="Arial" panose="020B0604020202020204" pitchFamily="34" charset="0"/>
                <a:cs typeface="Arial" panose="020B0604020202020204" pitchFamily="34" charset="0"/>
              </a:rPr>
              <a:t>Sledovací </a:t>
            </a:r>
            <a:r>
              <a:rPr lang="cs-CZ" sz="1600" b="1" i="1" dirty="0" err="1">
                <a:solidFill>
                  <a:prstClr val="black"/>
                </a:solidFill>
                <a:latin typeface="Arial" panose="020B0604020202020204" pitchFamily="34" charset="0"/>
                <a:cs typeface="Arial" panose="020B0604020202020204" pitchFamily="34" charset="0"/>
              </a:rPr>
              <a:t>Ganttův</a:t>
            </a:r>
            <a:r>
              <a:rPr lang="cs-CZ" sz="1600" b="1" i="1" dirty="0">
                <a:solidFill>
                  <a:prstClr val="black"/>
                </a:solidFill>
                <a:latin typeface="Arial" panose="020B0604020202020204" pitchFamily="34" charset="0"/>
                <a:cs typeface="Arial" panose="020B0604020202020204" pitchFamily="34" charset="0"/>
              </a:rPr>
              <a:t> diagram </a:t>
            </a:r>
            <a:r>
              <a:rPr lang="cs-CZ" sz="1600" dirty="0">
                <a:solidFill>
                  <a:prstClr val="black"/>
                </a:solidFill>
                <a:latin typeface="Arial" panose="020B0604020202020204" pitchFamily="34" charset="0"/>
                <a:cs typeface="Arial" panose="020B0604020202020204" pitchFamily="34" charset="0"/>
              </a:rPr>
              <a:t>z panelu zobrazení. V tomto </a:t>
            </a:r>
            <a:r>
              <a:rPr lang="cs-CZ" sz="1600" dirty="0">
                <a:solidFill>
                  <a:prstClr val="black"/>
                </a:solidFill>
                <a:latin typeface="Arial" panose="020B0604020202020204" pitchFamily="34" charset="0"/>
                <a:cs typeface="Arial" panose="020B0604020202020204" pitchFamily="34" charset="0"/>
              </a:rPr>
              <a:t>	  zobrazení </a:t>
            </a:r>
            <a:r>
              <a:rPr lang="cs-CZ" sz="1600" dirty="0">
                <a:solidFill>
                  <a:prstClr val="black"/>
                </a:solidFill>
                <a:latin typeface="Arial" panose="020B0604020202020204" pitchFamily="34" charset="0"/>
                <a:cs typeface="Arial" panose="020B0604020202020204" pitchFamily="34" charset="0"/>
              </a:rPr>
              <a:t>jsou u každého úkolu dva pruhy, jeden znázorňuje směrný plán a </a:t>
            </a:r>
            <a:r>
              <a:rPr lang="cs-CZ" sz="1600" dirty="0">
                <a:solidFill>
                  <a:prstClr val="black"/>
                </a:solidFill>
                <a:latin typeface="Arial" panose="020B0604020202020204" pitchFamily="34" charset="0"/>
                <a:cs typeface="Arial" panose="020B0604020202020204" pitchFamily="34" charset="0"/>
              </a:rPr>
              <a:t>	  druhý </a:t>
            </a:r>
            <a:r>
              <a:rPr lang="cs-CZ" sz="1600" dirty="0">
                <a:solidFill>
                  <a:prstClr val="black"/>
                </a:solidFill>
                <a:latin typeface="Arial" panose="020B0604020202020204" pitchFamily="34" charset="0"/>
                <a:cs typeface="Arial" panose="020B0604020202020204" pitchFamily="34" charset="0"/>
              </a:rPr>
              <a:t>skutečnost.</a:t>
            </a:r>
          </a:p>
          <a:p>
            <a:pPr fontAlgn="base">
              <a:spcBef>
                <a:spcPct val="0"/>
              </a:spcBef>
              <a:spcAft>
                <a:spcPct val="0"/>
              </a:spcAft>
            </a:pPr>
            <a:endParaRPr lang="cs-CZ" sz="1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Rozdíl mezi tradičním </a:t>
            </a:r>
            <a:r>
              <a:rPr lang="cs-CZ" sz="1600" i="1" dirty="0" err="1">
                <a:solidFill>
                  <a:prstClr val="black"/>
                </a:solidFill>
                <a:latin typeface="Arial" panose="020B0604020202020204" pitchFamily="34" charset="0"/>
                <a:cs typeface="Arial" panose="020B0604020202020204" pitchFamily="34" charset="0"/>
              </a:rPr>
              <a:t>Ganttovým</a:t>
            </a:r>
            <a:r>
              <a:rPr lang="cs-CZ" sz="1600" i="1" dirty="0">
                <a:solidFill>
                  <a:prstClr val="black"/>
                </a:solidFill>
                <a:latin typeface="Arial" panose="020B0604020202020204" pitchFamily="34" charset="0"/>
                <a:cs typeface="Arial" panose="020B0604020202020204" pitchFamily="34" charset="0"/>
              </a:rPr>
              <a:t> diagramem </a:t>
            </a:r>
            <a:r>
              <a:rPr lang="cs-CZ" sz="1600" dirty="0">
                <a:solidFill>
                  <a:prstClr val="black"/>
                </a:solidFill>
                <a:latin typeface="Arial" panose="020B0604020202020204" pitchFamily="34" charset="0"/>
                <a:cs typeface="Arial" panose="020B0604020202020204" pitchFamily="34" charset="0"/>
              </a:rPr>
              <a:t>s tabulkou </a:t>
            </a:r>
            <a:r>
              <a:rPr lang="cs-CZ" sz="1600" i="1" dirty="0">
                <a:solidFill>
                  <a:prstClr val="black"/>
                </a:solidFill>
                <a:latin typeface="Arial" panose="020B0604020202020204" pitchFamily="34" charset="0"/>
                <a:cs typeface="Arial" panose="020B0604020202020204" pitchFamily="34" charset="0"/>
              </a:rPr>
              <a:t>Zadávání a Sledovacím </a:t>
            </a:r>
            <a:r>
              <a:rPr lang="cs-CZ" sz="1600" i="1" dirty="0" err="1">
                <a:solidFill>
                  <a:prstClr val="black"/>
                </a:solidFill>
                <a:latin typeface="Arial" panose="020B0604020202020204" pitchFamily="34" charset="0"/>
                <a:cs typeface="Arial" panose="020B0604020202020204" pitchFamily="34" charset="0"/>
              </a:rPr>
              <a:t>Ganttovým</a:t>
            </a:r>
            <a:r>
              <a:rPr lang="cs-CZ" sz="1600" i="1" dirty="0">
                <a:solidFill>
                  <a:prstClr val="black"/>
                </a:solidFill>
                <a:latin typeface="Arial" panose="020B0604020202020204" pitchFamily="34" charset="0"/>
                <a:cs typeface="Arial" panose="020B0604020202020204" pitchFamily="34" charset="0"/>
              </a:rPr>
              <a:t> diagramem</a:t>
            </a:r>
            <a:r>
              <a:rPr lang="cs-CZ" sz="1600" dirty="0">
                <a:solidFill>
                  <a:prstClr val="black"/>
                </a:solidFill>
                <a:latin typeface="Arial" panose="020B0604020202020204" pitchFamily="34" charset="0"/>
                <a:cs typeface="Arial" panose="020B0604020202020204" pitchFamily="34" charset="0"/>
              </a:rPr>
              <a:t> s tabulkou </a:t>
            </a:r>
            <a:r>
              <a:rPr lang="cs-CZ" sz="1600" i="1" dirty="0">
                <a:solidFill>
                  <a:prstClr val="black"/>
                </a:solidFill>
                <a:latin typeface="Arial" panose="020B0604020202020204" pitchFamily="34" charset="0"/>
                <a:cs typeface="Arial" panose="020B0604020202020204" pitchFamily="34" charset="0"/>
              </a:rPr>
              <a:t>Odchylka</a:t>
            </a:r>
            <a:r>
              <a:rPr lang="cs-CZ" sz="1600" dirty="0">
                <a:solidFill>
                  <a:prstClr val="black"/>
                </a:solidFill>
                <a:latin typeface="Arial" panose="020B0604020202020204" pitchFamily="34" charset="0"/>
                <a:cs typeface="Arial" panose="020B0604020202020204" pitchFamily="34" charset="0"/>
              </a:rPr>
              <a:t> je patrný z obr. 4.2 a 4.3. </a:t>
            </a:r>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2639617" y="4472802"/>
            <a:ext cx="7038963" cy="1544897"/>
          </a:xfrm>
          <a:prstGeom prst="rect">
            <a:avLst/>
          </a:prstGeom>
          <a:noFill/>
          <a:ln>
            <a:noFill/>
          </a:ln>
        </p:spPr>
      </p:pic>
      <p:sp>
        <p:nvSpPr>
          <p:cNvPr id="5" name="Obdélník 4"/>
          <p:cNvSpPr/>
          <p:nvPr/>
        </p:nvSpPr>
        <p:spPr>
          <a:xfrm>
            <a:off x="2700500" y="6081634"/>
            <a:ext cx="6678488" cy="338554"/>
          </a:xfrm>
          <a:prstGeom prst="rect">
            <a:avLst/>
          </a:prstGeom>
        </p:spPr>
        <p:txBody>
          <a:bodyPr wrap="square">
            <a:spAutoFit/>
          </a:bodyPr>
          <a:lstStyle/>
          <a:p>
            <a:pPr marL="228600" algn="ctr"/>
            <a:r>
              <a:rPr lang="cs-CZ" sz="1600" b="1" dirty="0">
                <a:latin typeface="Times New Roman" panose="02020603050405020304" pitchFamily="18" charset="0"/>
                <a:ea typeface="Times New Roman" panose="02020603050405020304" pitchFamily="18" charset="0"/>
              </a:rPr>
              <a:t>Obr. 4.2 </a:t>
            </a:r>
            <a:r>
              <a:rPr lang="cs-CZ" sz="1600" dirty="0">
                <a:latin typeface="Times New Roman" panose="02020603050405020304" pitchFamily="18" charset="0"/>
                <a:ea typeface="Times New Roman" panose="02020603050405020304" pitchFamily="18" charset="0"/>
              </a:rPr>
              <a:t>Zadávání projektu - </a:t>
            </a:r>
            <a:r>
              <a:rPr lang="cs-CZ" sz="1600" i="1" dirty="0">
                <a:latin typeface="Times New Roman" panose="02020603050405020304" pitchFamily="18" charset="0"/>
                <a:ea typeface="Times New Roman" panose="02020603050405020304" pitchFamily="18" charset="0"/>
              </a:rPr>
              <a:t>Zobrazení </a:t>
            </a:r>
            <a:r>
              <a:rPr lang="cs-CZ" sz="1600" i="1" dirty="0" err="1">
                <a:latin typeface="Times New Roman" panose="02020603050405020304" pitchFamily="18" charset="0"/>
                <a:ea typeface="Times New Roman" panose="02020603050405020304" pitchFamily="18" charset="0"/>
              </a:rPr>
              <a:t>Ganttův</a:t>
            </a:r>
            <a:r>
              <a:rPr lang="cs-CZ" sz="1600" i="1" dirty="0">
                <a:latin typeface="Times New Roman" panose="02020603050405020304" pitchFamily="18" charset="0"/>
                <a:ea typeface="Times New Roman" panose="02020603050405020304" pitchFamily="18" charset="0"/>
              </a:rPr>
              <a:t> diagram, tabulka Zadávání</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7894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3"/>
            <a:ext cx="8335336" cy="5062924"/>
          </a:xfrm>
          <a:prstGeom prst="rect">
            <a:avLst/>
          </a:prstGeom>
        </p:spPr>
        <p:txBody>
          <a:bodyPr wrap="square">
            <a:spAutoFit/>
          </a:bodyPr>
          <a:lstStyle/>
          <a:p>
            <a:r>
              <a:rPr lang="cs-CZ" b="1" dirty="0">
                <a:solidFill>
                  <a:prstClr val="black"/>
                </a:solidFill>
              </a:rPr>
              <a:t>4.1.1	Směrný plán</a:t>
            </a:r>
            <a:endParaRPr lang="cs-CZ" sz="5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Zobrazení směrného plánu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	</a:t>
            </a:r>
            <a:endParaRPr lang="cs-CZ" sz="1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endParaRPr lang="cs-CZ" sz="1600" b="1"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b="1" dirty="0">
                <a:solidFill>
                  <a:prstClr val="black"/>
                </a:solidFill>
                <a:latin typeface="Arial" panose="020B0604020202020204" pitchFamily="34" charset="0"/>
                <a:cs typeface="Arial" panose="020B0604020202020204" pitchFamily="34" charset="0"/>
              </a:rPr>
              <a:t>Smazání směrného plánu</a:t>
            </a: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Smazání směrného plánu lze provést pomocí dialogu </a:t>
            </a:r>
            <a:r>
              <a:rPr lang="cs-CZ" sz="1600" b="1" i="1" dirty="0">
                <a:solidFill>
                  <a:prstClr val="black"/>
                </a:solidFill>
                <a:latin typeface="Arial" panose="020B0604020202020204" pitchFamily="34" charset="0"/>
                <a:cs typeface="Arial" panose="020B0604020202020204" pitchFamily="34" charset="0"/>
              </a:rPr>
              <a:t>Nástroje – Sledování – Vymazat směrný plán</a:t>
            </a:r>
            <a:r>
              <a:rPr lang="cs-CZ" sz="1600" dirty="0">
                <a:solidFill>
                  <a:prstClr val="black"/>
                </a:solidFill>
                <a:latin typeface="Arial" panose="020B0604020202020204" pitchFamily="34" charset="0"/>
                <a:cs typeface="Arial" panose="020B0604020202020204" pitchFamily="34" charset="0"/>
              </a:rPr>
              <a:t>.</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p:txBody>
      </p:sp>
      <p:pic>
        <p:nvPicPr>
          <p:cNvPr id="8" name="Obrázek 7"/>
          <p:cNvPicPr/>
          <p:nvPr/>
        </p:nvPicPr>
        <p:blipFill>
          <a:blip r:embed="rId2">
            <a:extLst>
              <a:ext uri="{28A0092B-C50C-407E-A947-70E740481C1C}">
                <a14:useLocalDpi xmlns:a14="http://schemas.microsoft.com/office/drawing/2010/main" val="0"/>
              </a:ext>
            </a:extLst>
          </a:blip>
          <a:srcRect/>
          <a:stretch>
            <a:fillRect/>
          </a:stretch>
        </p:blipFill>
        <p:spPr bwMode="auto">
          <a:xfrm>
            <a:off x="2564944" y="2276873"/>
            <a:ext cx="7079704" cy="1617439"/>
          </a:xfrm>
          <a:prstGeom prst="rect">
            <a:avLst/>
          </a:prstGeom>
          <a:noFill/>
          <a:ln>
            <a:noFill/>
          </a:ln>
        </p:spPr>
      </p:pic>
      <p:sp>
        <p:nvSpPr>
          <p:cNvPr id="3" name="Obdélník 2"/>
          <p:cNvSpPr/>
          <p:nvPr/>
        </p:nvSpPr>
        <p:spPr>
          <a:xfrm>
            <a:off x="2135560" y="3950988"/>
            <a:ext cx="7686600"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4.3 </a:t>
            </a:r>
            <a:r>
              <a:rPr lang="cs-CZ" sz="1600" dirty="0">
                <a:latin typeface="Times New Roman" panose="02020603050405020304" pitchFamily="18" charset="0"/>
                <a:ea typeface="Times New Roman" panose="02020603050405020304" pitchFamily="18" charset="0"/>
              </a:rPr>
              <a:t>Sledování projektu - </a:t>
            </a:r>
            <a:r>
              <a:rPr lang="cs-CZ" sz="1600" i="1" dirty="0">
                <a:latin typeface="Times New Roman" panose="02020603050405020304" pitchFamily="18" charset="0"/>
                <a:ea typeface="Times New Roman" panose="02020603050405020304" pitchFamily="18" charset="0"/>
              </a:rPr>
              <a:t>Zobrazení Sledovací </a:t>
            </a:r>
            <a:r>
              <a:rPr lang="cs-CZ" sz="1600" i="1" dirty="0" err="1">
                <a:latin typeface="Times New Roman" panose="02020603050405020304" pitchFamily="18" charset="0"/>
                <a:ea typeface="Times New Roman" panose="02020603050405020304" pitchFamily="18" charset="0"/>
              </a:rPr>
              <a:t>Ganttův</a:t>
            </a:r>
            <a:r>
              <a:rPr lang="cs-CZ" sz="1600" i="1" dirty="0">
                <a:latin typeface="Times New Roman" panose="02020603050405020304" pitchFamily="18" charset="0"/>
                <a:ea typeface="Times New Roman" panose="02020603050405020304" pitchFamily="18" charset="0"/>
              </a:rPr>
              <a:t> diagram, tabulka Odchylka</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246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2092881"/>
          </a:xfrm>
          <a:prstGeom prst="rect">
            <a:avLst/>
          </a:prstGeom>
        </p:spPr>
        <p:txBody>
          <a:bodyPr wrap="square">
            <a:spAutoFit/>
          </a:bodyPr>
          <a:lstStyle/>
          <a:p>
            <a:r>
              <a:rPr lang="pl-PL" b="1" dirty="0">
                <a:solidFill>
                  <a:prstClr val="black"/>
                </a:solidFill>
              </a:rPr>
              <a:t>4.1.2	Zadání procenta dokončení na úrovni </a:t>
            </a:r>
            <a:r>
              <a:rPr lang="pl-PL" b="1" dirty="0">
                <a:solidFill>
                  <a:prstClr val="black"/>
                </a:solidFill>
              </a:rPr>
              <a:t>projektu</a:t>
            </a:r>
          </a:p>
          <a:p>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Zadání procenta dokončení na úrovni projektu je nejjednodušší metoda sledování průběhu projektu, kterou lze ovšem použít jen pro ty projekty, které běží podle plánu. Dostáváme tedy pouze informaci o tom, kolik procent práce již bylo na projektu a jeho jednotlivých úkolech vykonáno. Zadání procenta dokončení na úrovni projektu provedeme pomocí dialogového okna (viz obr. 4.4), které vyvoláme pomocí dialogu </a:t>
            </a:r>
            <a:r>
              <a:rPr lang="cs-CZ" sz="1600" b="1" i="1" dirty="0">
                <a:solidFill>
                  <a:prstClr val="black"/>
                </a:solidFill>
                <a:latin typeface="Arial" panose="020B0604020202020204" pitchFamily="34" charset="0"/>
                <a:cs typeface="Arial" panose="020B0604020202020204" pitchFamily="34" charset="0"/>
              </a:rPr>
              <a:t>Nástroje – Sledování – Aktualizovat projekt</a:t>
            </a:r>
            <a:r>
              <a:rPr lang="cs-CZ" sz="1600" dirty="0">
                <a:solidFill>
                  <a:prstClr val="black"/>
                </a:solidFill>
                <a:latin typeface="Arial" panose="020B0604020202020204" pitchFamily="34" charset="0"/>
                <a:cs typeface="Arial" panose="020B0604020202020204" pitchFamily="34" charset="0"/>
              </a:rPr>
              <a:t>. </a:t>
            </a:r>
          </a:p>
        </p:txBody>
      </p:sp>
      <p:pic>
        <p:nvPicPr>
          <p:cNvPr id="4" name="Obrázek 3"/>
          <p:cNvPicPr/>
          <p:nvPr/>
        </p:nvPicPr>
        <p:blipFill>
          <a:blip r:embed="rId2">
            <a:extLst>
              <a:ext uri="{28A0092B-C50C-407E-A947-70E740481C1C}">
                <a14:useLocalDpi xmlns:a14="http://schemas.microsoft.com/office/drawing/2010/main" val="0"/>
              </a:ext>
            </a:extLst>
          </a:blip>
          <a:srcRect/>
          <a:stretch>
            <a:fillRect/>
          </a:stretch>
        </p:blipFill>
        <p:spPr bwMode="auto">
          <a:xfrm>
            <a:off x="3644684" y="3219444"/>
            <a:ext cx="4920225" cy="2098674"/>
          </a:xfrm>
          <a:prstGeom prst="rect">
            <a:avLst/>
          </a:prstGeom>
          <a:noFill/>
          <a:ln>
            <a:noFill/>
          </a:ln>
        </p:spPr>
      </p:pic>
      <p:sp>
        <p:nvSpPr>
          <p:cNvPr id="3" name="Obdélník 2"/>
          <p:cNvSpPr/>
          <p:nvPr/>
        </p:nvSpPr>
        <p:spPr>
          <a:xfrm>
            <a:off x="4788986" y="5312325"/>
            <a:ext cx="2631618" cy="338554"/>
          </a:xfrm>
          <a:prstGeom prst="rect">
            <a:avLst/>
          </a:prstGeom>
        </p:spPr>
        <p:txBody>
          <a:bodyPr wrap="none">
            <a:spAutoFit/>
          </a:bodyPr>
          <a:lstStyle/>
          <a:p>
            <a:pPr algn="ctr"/>
            <a:r>
              <a:rPr lang="cs-CZ" sz="1600" b="1" dirty="0">
                <a:latin typeface="Times New Roman" panose="02020603050405020304" pitchFamily="18" charset="0"/>
                <a:ea typeface="Times New Roman" panose="02020603050405020304" pitchFamily="18" charset="0"/>
              </a:rPr>
              <a:t>Obr. 4.4 </a:t>
            </a:r>
            <a:r>
              <a:rPr lang="cs-CZ" sz="1600" i="1" dirty="0">
                <a:latin typeface="Times New Roman" panose="02020603050405020304" pitchFamily="18" charset="0"/>
                <a:ea typeface="Times New Roman" panose="02020603050405020304" pitchFamily="18" charset="0"/>
              </a:rPr>
              <a:t>Aktualizace projektu</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2790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7416055" cy="461665"/>
          </a:xfrm>
          <a:prstGeom prst="rect">
            <a:avLst/>
          </a:prstGeom>
        </p:spPr>
        <p:txBody>
          <a:bodyPr wrap="square">
            <a:spAutoFit/>
          </a:bodyPr>
          <a:lstStyle/>
          <a:p>
            <a:pPr fontAlgn="base">
              <a:spcBef>
                <a:spcPct val="0"/>
              </a:spcBef>
              <a:spcAft>
                <a:spcPct val="0"/>
              </a:spcAft>
            </a:pPr>
            <a:r>
              <a:rPr lang="cs-CZ" sz="2400" dirty="0">
                <a:solidFill>
                  <a:prstClr val="black"/>
                </a:solidFill>
                <a:latin typeface="Arial" panose="020B0604020202020204" pitchFamily="34" charset="0"/>
                <a:cs typeface="Arial" panose="020B0604020202020204" pitchFamily="34" charset="0"/>
              </a:rPr>
              <a:t>4.1	Sledování průběhu projektu</a:t>
            </a:r>
          </a:p>
        </p:txBody>
      </p:sp>
      <p:sp>
        <p:nvSpPr>
          <p:cNvPr id="6" name="Obdélník 5"/>
          <p:cNvSpPr/>
          <p:nvPr/>
        </p:nvSpPr>
        <p:spPr>
          <a:xfrm>
            <a:off x="1937128" y="1126564"/>
            <a:ext cx="8335336" cy="2585323"/>
          </a:xfrm>
          <a:prstGeom prst="rect">
            <a:avLst/>
          </a:prstGeom>
        </p:spPr>
        <p:txBody>
          <a:bodyPr wrap="square">
            <a:spAutoFit/>
          </a:bodyPr>
          <a:lstStyle/>
          <a:p>
            <a:r>
              <a:rPr lang="pl-PL" b="1" dirty="0">
                <a:solidFill>
                  <a:prstClr val="black"/>
                </a:solidFill>
              </a:rPr>
              <a:t>4.1.2	Zadání procenta dokončení na úrovni </a:t>
            </a:r>
            <a:r>
              <a:rPr lang="pl-PL" b="1" dirty="0">
                <a:solidFill>
                  <a:prstClr val="black"/>
                </a:solidFill>
              </a:rPr>
              <a:t>projektu</a:t>
            </a:r>
          </a:p>
          <a:p>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Zde zadáme datum, ke kterému chceme projekt aktualizovat a vybereme jednu z položek určující, zda budou u jednotlivých úkolů zobrazována procenta dokončení v intervalu 0% až 100%, nebo zda budou uvedeny pouze dva stavy, nedokončeno (0%), nebo dokončeno (100%). Zde je doporučováno používat první z uvedených možností. </a:t>
            </a:r>
          </a:p>
          <a:p>
            <a:pPr fontAlgn="base">
              <a:spcBef>
                <a:spcPct val="0"/>
              </a:spcBef>
              <a:spcAft>
                <a:spcPct val="0"/>
              </a:spcAft>
            </a:pPr>
            <a:endParaRPr lang="cs-CZ" sz="16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pPr>
            <a:r>
              <a:rPr lang="cs-CZ" sz="1600" dirty="0">
                <a:solidFill>
                  <a:prstClr val="black"/>
                </a:solidFill>
                <a:latin typeface="Arial" panose="020B0604020202020204" pitchFamily="34" charset="0"/>
                <a:cs typeface="Arial" panose="020B0604020202020204" pitchFamily="34" charset="0"/>
              </a:rPr>
              <a:t>Na obr. 4.5 a 4.6 je uveden stav po aktualizaci projektu k určitému datu. Na prvním z obrázků, tedy v zobrazení </a:t>
            </a:r>
            <a:r>
              <a:rPr lang="cs-CZ" sz="1600" i="1" dirty="0" err="1">
                <a:solidFill>
                  <a:prstClr val="black"/>
                </a:solidFill>
                <a:latin typeface="Arial" panose="020B0604020202020204" pitchFamily="34" charset="0"/>
                <a:cs typeface="Arial" panose="020B0604020202020204" pitchFamily="34" charset="0"/>
              </a:rPr>
              <a:t>Ganttova</a:t>
            </a:r>
            <a:r>
              <a:rPr lang="cs-CZ" sz="1600" i="1" dirty="0">
                <a:solidFill>
                  <a:prstClr val="black"/>
                </a:solidFill>
                <a:latin typeface="Arial" panose="020B0604020202020204" pitchFamily="34" charset="0"/>
                <a:cs typeface="Arial" panose="020B0604020202020204" pitchFamily="34" charset="0"/>
              </a:rPr>
              <a:t> diagramu </a:t>
            </a:r>
            <a:r>
              <a:rPr lang="cs-CZ" sz="1600" dirty="0">
                <a:solidFill>
                  <a:prstClr val="black"/>
                </a:solidFill>
                <a:latin typeface="Arial" panose="020B0604020202020204" pitchFamily="34" charset="0"/>
                <a:cs typeface="Arial" panose="020B0604020202020204" pitchFamily="34" charset="0"/>
              </a:rPr>
              <a:t>je již odvedená práce znázorněna pouze černým tenkým pruhem uvnitř pruhu modrého. </a:t>
            </a:r>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2207569" y="3861048"/>
            <a:ext cx="7749861" cy="1728192"/>
          </a:xfrm>
          <a:prstGeom prst="rect">
            <a:avLst/>
          </a:prstGeom>
          <a:noFill/>
          <a:ln>
            <a:noFill/>
          </a:ln>
        </p:spPr>
      </p:pic>
      <p:sp>
        <p:nvSpPr>
          <p:cNvPr id="5" name="Obdélník 4"/>
          <p:cNvSpPr/>
          <p:nvPr/>
        </p:nvSpPr>
        <p:spPr>
          <a:xfrm>
            <a:off x="2999656" y="5593722"/>
            <a:ext cx="5814392" cy="338554"/>
          </a:xfrm>
          <a:prstGeom prst="rect">
            <a:avLst/>
          </a:prstGeom>
        </p:spPr>
        <p:txBody>
          <a:bodyPr wrap="square">
            <a:spAutoFit/>
          </a:bodyPr>
          <a:lstStyle/>
          <a:p>
            <a:pPr algn="ctr"/>
            <a:r>
              <a:rPr lang="cs-CZ" sz="1600" b="1" dirty="0">
                <a:latin typeface="Times New Roman" panose="02020603050405020304" pitchFamily="18" charset="0"/>
                <a:ea typeface="Times New Roman" panose="02020603050405020304" pitchFamily="18" charset="0"/>
              </a:rPr>
              <a:t>Obr. 4.5 </a:t>
            </a:r>
            <a:r>
              <a:rPr lang="cs-CZ" sz="1600" i="1" dirty="0">
                <a:latin typeface="Times New Roman" panose="02020603050405020304" pitchFamily="18" charset="0"/>
                <a:ea typeface="Times New Roman" panose="02020603050405020304" pitchFamily="18" charset="0"/>
              </a:rPr>
              <a:t>Zobrazení </a:t>
            </a:r>
            <a:r>
              <a:rPr lang="cs-CZ" sz="1600" i="1" dirty="0" err="1">
                <a:latin typeface="Times New Roman" panose="02020603050405020304" pitchFamily="18" charset="0"/>
                <a:ea typeface="Times New Roman" panose="02020603050405020304" pitchFamily="18" charset="0"/>
              </a:rPr>
              <a:t>Ganntova</a:t>
            </a:r>
            <a:r>
              <a:rPr lang="cs-CZ" sz="1600" i="1" dirty="0">
                <a:latin typeface="Times New Roman" panose="02020603050405020304" pitchFamily="18" charset="0"/>
                <a:ea typeface="Times New Roman" panose="02020603050405020304" pitchFamily="18" charset="0"/>
              </a:rPr>
              <a:t> diagramu – stav po aktualizaci</a:t>
            </a:r>
            <a:endParaRPr lang="cs-CZ"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4317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1573</Words>
  <Application>Microsoft Office PowerPoint</Application>
  <PresentationFormat>Širokoúhlá obrazovka</PresentationFormat>
  <Paragraphs>314</Paragraphs>
  <Slides>26</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26</vt:i4>
      </vt:variant>
    </vt:vector>
  </HeadingPairs>
  <TitlesOfParts>
    <vt:vector size="33" baseType="lpstr">
      <vt:lpstr>Arial</vt:lpstr>
      <vt:lpstr>Calibri</vt:lpstr>
      <vt:lpstr>Calibri Light</vt:lpstr>
      <vt:lpstr>Times New Roman</vt:lpstr>
      <vt:lpstr>TTE1A4BD80t00</vt:lpstr>
      <vt:lpstr>Motiv Office</vt:lpstr>
      <vt:lpstr>Equation.DSMT4</vt:lpstr>
      <vt:lpstr>Prezentace aplikace PowerPoint</vt:lpstr>
      <vt:lpstr>Řízení projektů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petr_lepsik</dc:creator>
  <cp:lastModifiedBy>petr_lepsik</cp:lastModifiedBy>
  <cp:revision>2</cp:revision>
  <dcterms:created xsi:type="dcterms:W3CDTF">2023-08-29T09:47:33Z</dcterms:created>
  <dcterms:modified xsi:type="dcterms:W3CDTF">2023-08-29T09:49:16Z</dcterms:modified>
</cp:coreProperties>
</file>