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41" r:id="rId3"/>
    <p:sldId id="319" r:id="rId4"/>
    <p:sldId id="335" r:id="rId5"/>
    <p:sldId id="330" r:id="rId6"/>
    <p:sldId id="320" r:id="rId7"/>
    <p:sldId id="322" r:id="rId8"/>
    <p:sldId id="334" r:id="rId9"/>
    <p:sldId id="332" r:id="rId10"/>
    <p:sldId id="333" r:id="rId11"/>
    <p:sldId id="324" r:id="rId12"/>
    <p:sldId id="326" r:id="rId13"/>
    <p:sldId id="327" r:id="rId14"/>
    <p:sldId id="336" r:id="rId15"/>
    <p:sldId id="337" r:id="rId16"/>
    <p:sldId id="338" r:id="rId17"/>
    <p:sldId id="339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  <p15:guide id="3" pos="4740">
          <p15:clr>
            <a:srgbClr val="A4A3A4"/>
          </p15:clr>
        </p15:guide>
        <p15:guide id="4" pos="1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A3A3E0"/>
    <a:srgbClr val="FF6600"/>
    <a:srgbClr val="336699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116" d="100"/>
          <a:sy n="116" d="100"/>
        </p:scale>
        <p:origin x="330" y="132"/>
      </p:cViewPr>
      <p:guideLst>
        <p:guide orient="horz" pos="2296"/>
        <p:guide pos="2880"/>
        <p:guide pos="4740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6B62-4FAC-476F-B454-31F07E56B913}" type="datetimeFigureOut">
              <a:rPr lang="cs-CZ" smtClean="0"/>
              <a:pPr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1351-85FA-45B0-B2F2-1EC9DF3A8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5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3DE8-7D47-4000-A10D-DE72751720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04B0-7253-4FF5-B94E-855F6A6BDD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5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0910-4EA4-4ED1-A050-C3F2540F3F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41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B3DE8-7D47-4000-A10D-DE72751720F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49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C69A7-02A9-4A4E-8A17-C1353CA6A5E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15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338B-8F61-4979-90C2-4174FEEF872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83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6622-C459-48BB-BC4E-49732F137C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47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6BE87-C2B7-4295-81AA-5923D8AF0EC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8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97E1D-B6F6-4E35-BADE-1697336C747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40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87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B316-7980-4B9F-B743-8927665BDE3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60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69A7-02A9-4A4E-8A17-C1353CA6A5E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1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DDCB-5977-49ED-A248-323A39089EB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46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F04B0-7253-4FF5-B94E-855F6A6BDD1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47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0910-4EA4-4ED1-A050-C3F2540F3F3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6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338B-8F61-4979-90C2-4174FEEF872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36622-C459-48BB-BC4E-49732F137C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0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BE87-C2B7-4295-81AA-5923D8AF0E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7E1D-B6F6-4E35-BADE-1697336C74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0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57CE-88C9-4262-826C-C7C213C173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6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B316-7980-4B9F-B743-8927665BDE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5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DDCB-5977-49ED-A248-323A39089E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178367-59F9-4486-9728-B7A86F7B2C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178367-59F9-4486-9728-B7A86F7B2CB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4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7.png"/><Relationship Id="rId7" Type="http://schemas.openxmlformats.org/officeDocument/2006/relationships/image" Target="../media/image2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7.png"/><Relationship Id="rId7" Type="http://schemas.openxmlformats.org/officeDocument/2006/relationships/image" Target="../media/image2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Logistické plánování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1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Forma výsledné předpovědi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15616" y="98072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Podle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formy prezentovaných výsledků předpovědi jde 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827584" y="170080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cs-CZ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odový odhad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436096" y="1743199"/>
            <a:ext cx="2892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cs-C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Intervalový</a:t>
            </a:r>
            <a:r>
              <a:rPr lang="cs-CZ" sz="2400" dirty="0" smtClean="0"/>
              <a:t>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odhad</a:t>
            </a:r>
          </a:p>
        </p:txBody>
      </p:sp>
      <p:sp>
        <p:nvSpPr>
          <p:cNvPr id="30" name="Levá složená závorka 29"/>
          <p:cNvSpPr/>
          <p:nvPr/>
        </p:nvSpPr>
        <p:spPr>
          <a:xfrm rot="5400000">
            <a:off x="4626222" y="-333202"/>
            <a:ext cx="288035" cy="3924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3031924"/>
            <a:ext cx="7704856" cy="3637436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4206778" y="2348880"/>
            <a:ext cx="792088" cy="5390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ál 37"/>
          <p:cNvSpPr/>
          <p:nvPr/>
        </p:nvSpPr>
        <p:spPr>
          <a:xfrm>
            <a:off x="1675509" y="1609143"/>
            <a:ext cx="2248419" cy="739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29" grpId="0"/>
      <p:bldP spid="30" grpId="0" animBg="1"/>
      <p:bldP spid="8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Postup předpovědi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7093"/>
            <a:ext cx="7200800" cy="41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ousměrná vodorovná šipka 11"/>
          <p:cNvSpPr/>
          <p:nvPr/>
        </p:nvSpPr>
        <p:spPr>
          <a:xfrm>
            <a:off x="1224313" y="3861048"/>
            <a:ext cx="6645388" cy="2339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ousměrná vodorovná šipka 12"/>
          <p:cNvSpPr/>
          <p:nvPr/>
        </p:nvSpPr>
        <p:spPr>
          <a:xfrm>
            <a:off x="6245843" y="2348880"/>
            <a:ext cx="1710533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662009" y="4067780"/>
            <a:ext cx="4142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Inicializace předpovědní metody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012160" y="1702549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Výpočet přesnosti předpovědi</a:t>
            </a:r>
            <a:endParaRPr lang="cs-CZ" b="1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7433106" y="2619699"/>
            <a:ext cx="796517" cy="261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869701" y="2257127"/>
            <a:ext cx="1238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Chyba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8" name="Obousměrná vodorovná šipka 17"/>
          <p:cNvSpPr/>
          <p:nvPr/>
        </p:nvSpPr>
        <p:spPr>
          <a:xfrm rot="16200000">
            <a:off x="7126790" y="3298608"/>
            <a:ext cx="666645" cy="5401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ousměrná vodorovná šipka 18"/>
          <p:cNvSpPr/>
          <p:nvPr/>
        </p:nvSpPr>
        <p:spPr>
          <a:xfrm>
            <a:off x="6281162" y="3356992"/>
            <a:ext cx="1675214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5652120" y="2992421"/>
            <a:ext cx="23042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 smtClean="0">
                <a:solidFill>
                  <a:srgbClr val="FF0000"/>
                </a:solidFill>
              </a:rPr>
              <a:t>Vyrovnání</a:t>
            </a:r>
            <a:endParaRPr lang="cs-CZ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7" grpId="0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Přesnost předpovědi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3528" y="2788274"/>
            <a:ext cx="734481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absolutní chyba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e =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D-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3528" y="3486801"/>
            <a:ext cx="842493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absolutní relativní chyba            </a:t>
            </a:r>
            <a:r>
              <a:rPr lang="cs-CZ" sz="30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cs-CZ" sz="3000" b="1" i="1" baseline="-30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100 .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|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D-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/ 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D,</a:t>
            </a:r>
            <a:endParaRPr lang="cs-CZ" sz="3000" b="1" dirty="0"/>
          </a:p>
        </p:txBody>
      </p:sp>
      <p:sp>
        <p:nvSpPr>
          <p:cNvPr id="13" name="Obdélník 12"/>
          <p:cNvSpPr/>
          <p:nvPr/>
        </p:nvSpPr>
        <p:spPr>
          <a:xfrm>
            <a:off x="360040" y="1391222"/>
            <a:ext cx="734481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kvadratická chyba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e</a:t>
            </a:r>
            <a:r>
              <a:rPr lang="cs-CZ" sz="3000" b="1" i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(D-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m)</a:t>
            </a:r>
            <a:r>
              <a:rPr lang="cs-CZ" sz="3000" b="1" i="1" baseline="30000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,</a:t>
            </a:r>
            <a:endParaRPr lang="cs-CZ" sz="3000" b="1" dirty="0"/>
          </a:p>
        </p:txBody>
      </p:sp>
      <p:sp>
        <p:nvSpPr>
          <p:cNvPr id="14" name="Obdélník 13"/>
          <p:cNvSpPr/>
          <p:nvPr/>
        </p:nvSpPr>
        <p:spPr>
          <a:xfrm>
            <a:off x="316926" y="2089748"/>
            <a:ext cx="8532440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kvadratická relativní chyba        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cs-CZ" sz="3000" b="1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cs-CZ" sz="3000" b="1" i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100 . (D-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m)</a:t>
            </a:r>
            <a:r>
              <a:rPr lang="cs-CZ" sz="3000" b="1" i="1" baseline="30000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/ 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D,</a:t>
            </a:r>
            <a:endParaRPr lang="cs-CZ" sz="3000" b="1" dirty="0"/>
          </a:p>
        </p:txBody>
      </p:sp>
      <p:sp>
        <p:nvSpPr>
          <p:cNvPr id="19" name="Obdélník 18"/>
          <p:cNvSpPr/>
          <p:nvPr/>
        </p:nvSpPr>
        <p:spPr>
          <a:xfrm>
            <a:off x="339583" y="692696"/>
            <a:ext cx="8496194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skutečná poptávka = </a:t>
            </a:r>
            <a:r>
              <a:rPr lang="cs-CZ" sz="3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D; </a:t>
            </a:r>
            <a:r>
              <a:rPr lang="cs-CZ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předpověď =</a:t>
            </a:r>
            <a:r>
              <a:rPr lang="cs-CZ" sz="3000" b="1" i="1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m</a:t>
            </a:r>
            <a:endParaRPr lang="cs-CZ" sz="3000" b="1" dirty="0"/>
          </a:p>
        </p:txBody>
      </p:sp>
      <p:sp>
        <p:nvSpPr>
          <p:cNvPr id="20" name="Ovál 19"/>
          <p:cNvSpPr/>
          <p:nvPr/>
        </p:nvSpPr>
        <p:spPr>
          <a:xfrm>
            <a:off x="179512" y="3409343"/>
            <a:ext cx="8784976" cy="739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Šipka dolů 20"/>
          <p:cNvSpPr/>
          <p:nvPr/>
        </p:nvSpPr>
        <p:spPr>
          <a:xfrm>
            <a:off x="4355976" y="4186116"/>
            <a:ext cx="792088" cy="5390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/>
          <p:cNvSpPr/>
          <p:nvPr/>
        </p:nvSpPr>
        <p:spPr>
          <a:xfrm>
            <a:off x="1403648" y="4747210"/>
            <a:ext cx="662473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ean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bsolute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ercentage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rror</a:t>
            </a:r>
            <a:endParaRPr lang="cs-CZ" sz="3000" b="1" dirty="0"/>
          </a:p>
        </p:txBody>
      </p:sp>
      <p:sp>
        <p:nvSpPr>
          <p:cNvPr id="24" name="Šipka dolů 23"/>
          <p:cNvSpPr/>
          <p:nvPr/>
        </p:nvSpPr>
        <p:spPr>
          <a:xfrm>
            <a:off x="4427984" y="5301208"/>
            <a:ext cx="792088" cy="5390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délník 24"/>
          <p:cNvSpPr/>
          <p:nvPr/>
        </p:nvSpPr>
        <p:spPr>
          <a:xfrm>
            <a:off x="1556048" y="5971346"/>
            <a:ext cx="662473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emand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lanning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cs-CZ" sz="3000" b="1" dirty="0" err="1" smtClean="0">
                <a:latin typeface="Calibri" pitchFamily="34" charset="0"/>
                <a:cs typeface="Times New Roman" pitchFamily="18" charset="0"/>
              </a:rPr>
              <a:t>ccuracy</a:t>
            </a:r>
            <a:r>
              <a:rPr lang="cs-CZ" sz="3000" b="1" dirty="0" smtClean="0">
                <a:latin typeface="Calibri" pitchFamily="34" charset="0"/>
                <a:cs typeface="Times New Roman" pitchFamily="18" charset="0"/>
              </a:rPr>
              <a:t> = 1 - MAPE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6837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Naivní metoda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22563" y="863600"/>
            <a:ext cx="8496194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r>
              <a:rPr lang="cs-CZ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„Předpověď na období </a:t>
            </a:r>
            <a:r>
              <a:rPr lang="cs-CZ" sz="3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cs-CZ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skutečnost v období </a:t>
            </a:r>
            <a:r>
              <a:rPr lang="cs-CZ" sz="3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t-1</a:t>
            </a:r>
            <a:r>
              <a:rPr lang="cs-CZ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97" y="1633498"/>
            <a:ext cx="8620125" cy="104775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112080" y="2024864"/>
            <a:ext cx="180000" cy="132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5364088" y="1996482"/>
            <a:ext cx="180000" cy="132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705100" y="2735238"/>
            <a:ext cx="2628050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APE</a:t>
            </a:r>
            <a:r>
              <a:rPr lang="cs-CZ" sz="2000" dirty="0"/>
              <a:t> </a:t>
            </a:r>
            <a:r>
              <a:rPr lang="cs-CZ" sz="2000" dirty="0" smtClean="0"/>
              <a:t>= │15-10│/10</a:t>
            </a:r>
            <a:endParaRPr lang="cs-CZ" sz="2000" dirty="0"/>
          </a:p>
        </p:txBody>
      </p:sp>
      <p:cxnSp>
        <p:nvCxnSpPr>
          <p:cNvPr id="32" name="Přímá spojnice se šipkou 31"/>
          <p:cNvCxnSpPr/>
          <p:nvPr/>
        </p:nvCxnSpPr>
        <p:spPr>
          <a:xfrm flipH="1">
            <a:off x="4068694" y="2403396"/>
            <a:ext cx="1133386" cy="493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5481586" y="2735238"/>
            <a:ext cx="301962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MAPE = průměr z APE</a:t>
            </a:r>
            <a:endParaRPr lang="cs-CZ" sz="2000" dirty="0"/>
          </a:p>
        </p:txBody>
      </p:sp>
      <p:cxnSp>
        <p:nvCxnSpPr>
          <p:cNvPr id="38" name="Přímá spojnice se šipkou 37"/>
          <p:cNvCxnSpPr/>
          <p:nvPr/>
        </p:nvCxnSpPr>
        <p:spPr>
          <a:xfrm flipH="1">
            <a:off x="6156177" y="2588940"/>
            <a:ext cx="648071" cy="191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522" y="3265757"/>
            <a:ext cx="5247729" cy="3431635"/>
          </a:xfrm>
          <a:prstGeom prst="rect">
            <a:avLst/>
          </a:prstGeom>
        </p:spPr>
      </p:pic>
      <p:sp>
        <p:nvSpPr>
          <p:cNvPr id="43" name="Obousměrná vodorovná šipka 42"/>
          <p:cNvSpPr/>
          <p:nvPr/>
        </p:nvSpPr>
        <p:spPr>
          <a:xfrm rot="16200000">
            <a:off x="5262185" y="4182186"/>
            <a:ext cx="666645" cy="108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Přímá spojnice se šipkou 43"/>
          <p:cNvCxnSpPr>
            <a:endCxn id="43" idx="1"/>
          </p:cNvCxnSpPr>
          <p:nvPr/>
        </p:nvCxnSpPr>
        <p:spPr>
          <a:xfrm>
            <a:off x="3275856" y="3068960"/>
            <a:ext cx="2292652" cy="1167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3925150" y="3293962"/>
            <a:ext cx="262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Absolutní chyba</a:t>
            </a:r>
            <a:endParaRPr lang="cs-CZ" sz="2000" dirty="0"/>
          </a:p>
        </p:txBody>
      </p:sp>
      <p:sp>
        <p:nvSpPr>
          <p:cNvPr id="36" name="Levá složená závorka 35"/>
          <p:cNvSpPr/>
          <p:nvPr/>
        </p:nvSpPr>
        <p:spPr>
          <a:xfrm rot="5400000" flipH="1" flipV="1">
            <a:off x="6937401" y="685583"/>
            <a:ext cx="108000" cy="3578642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Lineární regrese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414" y="2780928"/>
            <a:ext cx="5742930" cy="3755461"/>
          </a:xfrm>
          <a:prstGeom prst="rect">
            <a:avLst/>
          </a:prstGeom>
        </p:spPr>
      </p:pic>
      <p:cxnSp>
        <p:nvCxnSpPr>
          <p:cNvPr id="26" name="Přímá spojnice se šipkou 25"/>
          <p:cNvCxnSpPr/>
          <p:nvPr/>
        </p:nvCxnSpPr>
        <p:spPr>
          <a:xfrm flipH="1">
            <a:off x="2987824" y="3212976"/>
            <a:ext cx="360040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974415"/>
            <a:ext cx="8686800" cy="1047750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3257975" y="2190354"/>
            <a:ext cx="2628050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0,0364∙25 +10,076</a:t>
            </a:r>
            <a:endParaRPr lang="cs-CZ" sz="2000" dirty="0"/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4211960" y="1518109"/>
            <a:ext cx="1047330" cy="737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Lineární regrese se sezónními indexy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4475167" y="2348880"/>
            <a:ext cx="372307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1,2∙(0,0364∙25 +10,076)</a:t>
            </a:r>
            <a:endParaRPr lang="cs-CZ" sz="2000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6012160" y="1640886"/>
            <a:ext cx="216024" cy="801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2" y="908720"/>
            <a:ext cx="9036542" cy="1125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2" y="2484126"/>
            <a:ext cx="3429000" cy="438150"/>
          </a:xfrm>
          <a:prstGeom prst="rect">
            <a:avLst/>
          </a:prstGeom>
        </p:spPr>
      </p:pic>
      <p:cxnSp>
        <p:nvCxnSpPr>
          <p:cNvPr id="8" name="Pravoúhlá spojnice 7"/>
          <p:cNvCxnSpPr/>
          <p:nvPr/>
        </p:nvCxnSpPr>
        <p:spPr>
          <a:xfrm rot="5400000" flipH="1" flipV="1">
            <a:off x="2898072" y="530912"/>
            <a:ext cx="216000" cy="4428000"/>
          </a:xfrm>
          <a:prstGeom prst="bentConnector3">
            <a:avLst>
              <a:gd name="adj1" fmla="val -9601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110281" y="2175246"/>
            <a:ext cx="103683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Průměr</a:t>
            </a:r>
            <a:endParaRPr lang="cs-CZ" sz="1400" dirty="0"/>
          </a:p>
        </p:txBody>
      </p:sp>
      <p:cxnSp>
        <p:nvCxnSpPr>
          <p:cNvPr id="24" name="Přímá spojnice se šipkou 23"/>
          <p:cNvCxnSpPr/>
          <p:nvPr/>
        </p:nvCxnSpPr>
        <p:spPr>
          <a:xfrm flipH="1" flipV="1">
            <a:off x="3059832" y="1433442"/>
            <a:ext cx="288032" cy="1322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3347864" y="1433442"/>
            <a:ext cx="2253767" cy="1305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347864" y="1424073"/>
            <a:ext cx="5544616" cy="131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568902" y="2065583"/>
            <a:ext cx="199399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16/(0,0364∙4 +10,076)</a:t>
            </a:r>
            <a:endParaRPr lang="cs-CZ" sz="1400" dirty="0"/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1377803" y="1424073"/>
            <a:ext cx="12112" cy="689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720" y="3215145"/>
            <a:ext cx="5283264" cy="3414995"/>
          </a:xfrm>
          <a:prstGeom prst="rect">
            <a:avLst/>
          </a:prstGeom>
        </p:spPr>
      </p:pic>
      <p:cxnSp>
        <p:nvCxnSpPr>
          <p:cNvPr id="48" name="Přímá spojnice se šipkou 47"/>
          <p:cNvCxnSpPr/>
          <p:nvPr/>
        </p:nvCxnSpPr>
        <p:spPr>
          <a:xfrm flipH="1">
            <a:off x="3059832" y="3573016"/>
            <a:ext cx="288032" cy="961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Klouzavé průměry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841560"/>
            <a:ext cx="8939477" cy="15933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213" y="3896050"/>
            <a:ext cx="1466850" cy="9715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698" y="2580292"/>
            <a:ext cx="580999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Logistické plánování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18" name="Zástupný symbol pro obsah 13"/>
          <p:cNvSpPr txBox="1">
            <a:spLocks/>
          </p:cNvSpPr>
          <p:nvPr/>
        </p:nvSpPr>
        <p:spPr>
          <a:xfrm>
            <a:off x="136155" y="863600"/>
            <a:ext cx="9007845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kern="0" dirty="0" smtClean="0"/>
              <a:t>Proces zaměřený na předpověď poptávky, bilanci požadavků zákazníků a jejich srovnání s kapacitními možnostmi systému.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kern="0" dirty="0" smtClean="0"/>
              <a:t>Plán musí být: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sz="2200" b="1" kern="0" dirty="0" smtClean="0"/>
              <a:t>komplexní, což znamená, že zajistí splnění požadavků všech zákazníků a dalších </a:t>
            </a:r>
            <a:r>
              <a:rPr lang="cs-CZ" altLang="cs-CZ" sz="2200" b="1" kern="0" dirty="0" err="1" smtClean="0"/>
              <a:t>stakeholderů</a:t>
            </a:r>
            <a:r>
              <a:rPr lang="cs-CZ" altLang="cs-CZ" sz="2200" b="1" kern="0" dirty="0" smtClean="0"/>
              <a:t> v systému;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sz="2200" b="1" kern="0" dirty="0" smtClean="0"/>
              <a:t>reálný, respektující všechna kapacitní a finanční omezení;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sz="2200" b="1" kern="0" dirty="0" smtClean="0"/>
              <a:t>relativně odolný vůči náhodným změnám; </a:t>
            </a:r>
          </a:p>
          <a:p>
            <a:pPr marL="882650" lvl="1" indent="-4572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Century Gothic" panose="020B0502020202020204" pitchFamily="34" charset="0"/>
              <a:buAutoNum type="arabicPeriod"/>
            </a:pPr>
            <a:r>
              <a:rPr lang="cs-CZ" altLang="cs-CZ" sz="2200" b="1" kern="0" dirty="0" smtClean="0"/>
              <a:t>dynamický, schopný reagovat na změny podmínek.</a:t>
            </a:r>
            <a:endParaRPr lang="cs-CZ" altLang="cs-CZ" sz="2200" kern="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 sz="2600" kern="0" dirty="0" smtClean="0"/>
          </a:p>
        </p:txBody>
      </p:sp>
    </p:spTree>
    <p:extLst>
      <p:ext uri="{BB962C8B-B14F-4D97-AF65-F5344CB8AC3E}">
        <p14:creationId xmlns:p14="http://schemas.microsoft.com/office/powerpoint/2010/main" val="25197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Kvantitativní metody používané v logistickém plánování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/>
          <a:srcRect l="8891" t="29790" r="42209" b="28825"/>
          <a:stretch/>
        </p:blipFill>
        <p:spPr>
          <a:xfrm>
            <a:off x="25637" y="1556792"/>
            <a:ext cx="9118363" cy="4392488"/>
          </a:xfrm>
          <a:prstGeom prst="rect">
            <a:avLst/>
          </a:prstGeom>
        </p:spPr>
      </p:pic>
      <p:sp>
        <p:nvSpPr>
          <p:cNvPr id="2" name="Šipka dolů 1"/>
          <p:cNvSpPr/>
          <p:nvPr/>
        </p:nvSpPr>
        <p:spPr>
          <a:xfrm>
            <a:off x="4677542" y="764704"/>
            <a:ext cx="981938" cy="9361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Předpověď poptávky jako východisko logistického plánování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736602"/>
            <a:ext cx="801693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Poptávka jako součást toku informací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67" y="980728"/>
            <a:ext cx="8529997" cy="4920089"/>
          </a:xfrm>
          <a:prstGeom prst="rect">
            <a:avLst/>
          </a:prstGeom>
        </p:spPr>
      </p:pic>
      <p:sp>
        <p:nvSpPr>
          <p:cNvPr id="66" name="Ovál 65"/>
          <p:cNvSpPr/>
          <p:nvPr/>
        </p:nvSpPr>
        <p:spPr>
          <a:xfrm>
            <a:off x="4139952" y="4365104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Řetězcový efekt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908720"/>
            <a:ext cx="8676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Rostoucí význam předpovědi poptávky – řetězcový efekt!</a:t>
            </a:r>
            <a:endParaRPr lang="cs-CZ" sz="2400" b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5536" y="5085184"/>
            <a:ext cx="828092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Cílem předpovědi poptávky je odhadnout co nejpřesněji pomocí vhodně zvolených metod poptávku zákazníků na zvolené období.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556792"/>
            <a:ext cx="680394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Typ poptávky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/>
          <a:srcRect t="9362" b="50781"/>
          <a:stretch/>
        </p:blipFill>
        <p:spPr>
          <a:xfrm>
            <a:off x="467544" y="1196752"/>
            <a:ext cx="7092788" cy="23869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/>
          <a:srcRect l="48077" t="53774" b="2952"/>
          <a:stretch/>
        </p:blipFill>
        <p:spPr>
          <a:xfrm>
            <a:off x="483568" y="4221088"/>
            <a:ext cx="3384376" cy="2381598"/>
          </a:xfrm>
          <a:prstGeom prst="rect">
            <a:avLst/>
          </a:prstGeom>
        </p:spPr>
      </p:pic>
      <p:sp>
        <p:nvSpPr>
          <p:cNvPr id="13" name="Zástupný symbol pro obsah 13"/>
          <p:cNvSpPr txBox="1">
            <a:spLocks/>
          </p:cNvSpPr>
          <p:nvPr/>
        </p:nvSpPr>
        <p:spPr>
          <a:xfrm>
            <a:off x="395537" y="620688"/>
            <a:ext cx="8640959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400" kern="0" dirty="0" smtClean="0"/>
              <a:t>Pravidelná v čase</a:t>
            </a:r>
            <a:endParaRPr lang="cs-CZ" sz="2400" kern="0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447024" y="3837645"/>
            <a:ext cx="8640959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400" kern="0" dirty="0" smtClean="0"/>
              <a:t>Nepravidelná v čase</a:t>
            </a: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4884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Kvantitativní metody předpovědi poptávky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395537" y="764704"/>
            <a:ext cx="8640959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400" kern="0" dirty="0" smtClean="0"/>
              <a:t>Naivní metoda.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400" kern="0" dirty="0" smtClean="0"/>
              <a:t>Regresní analýza.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400" kern="0" dirty="0" smtClean="0"/>
              <a:t>Regresní analýza se sezónními indexy.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altLang="cs-CZ" sz="2400" kern="0" dirty="0" smtClean="0"/>
              <a:t>Klouzavé průměry.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altLang="cs-CZ" sz="2400" kern="0" dirty="0" smtClean="0"/>
              <a:t>Jednoduché exponenciální vyrovnání.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400" kern="0" dirty="0" smtClean="0"/>
              <a:t>Dvojité exponenciální vyrovnání (Holt).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400" kern="0" dirty="0" smtClean="0"/>
              <a:t>Trojité exponenciální vyrovnání (</a:t>
            </a:r>
            <a:r>
              <a:rPr lang="cs-CZ" sz="2400" kern="0" dirty="0" err="1" smtClean="0"/>
              <a:t>Winters</a:t>
            </a:r>
            <a:r>
              <a:rPr lang="cs-CZ" sz="2400" kern="0" dirty="0" smtClean="0"/>
              <a:t>).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cs-CZ" sz="2400" kern="0" dirty="0" smtClean="0"/>
              <a:t>Metody pro sporadickou poptávku (</a:t>
            </a:r>
            <a:r>
              <a:rPr lang="cs-CZ" sz="2400" kern="0" dirty="0" err="1" smtClean="0"/>
              <a:t>Croston</a:t>
            </a:r>
            <a:r>
              <a:rPr lang="cs-CZ" sz="2400" kern="0" dirty="0"/>
              <a:t> </a:t>
            </a:r>
            <a:r>
              <a:rPr lang="cs-CZ" sz="2400" kern="0" dirty="0" smtClean="0"/>
              <a:t>a modifikace</a:t>
            </a:r>
            <a:r>
              <a:rPr lang="cs-CZ" sz="2400" kern="0" dirty="0" smtClean="0"/>
              <a:t>).</a:t>
            </a: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38806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Východiska předpovědi poptávky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37126"/>
            <a:ext cx="2133600" cy="476250"/>
          </a:xfrm>
        </p:spPr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39" name="Ovál 1755"/>
          <p:cNvSpPr>
            <a:spLocks noChangeArrowheads="1"/>
          </p:cNvSpPr>
          <p:nvPr/>
        </p:nvSpPr>
        <p:spPr bwMode="auto">
          <a:xfrm>
            <a:off x="2195736" y="6309320"/>
            <a:ext cx="90488" cy="90488"/>
          </a:xfrm>
          <a:prstGeom prst="ellipse">
            <a:avLst/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115616" y="981889"/>
            <a:ext cx="748883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Východiskem pro předpověď může být 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179512" y="1916832"/>
            <a:ext cx="448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000" b="1" dirty="0">
                <a:ea typeface="Calibri" pitchFamily="34" charset="0"/>
                <a:cs typeface="Times New Roman" pitchFamily="18" charset="0"/>
              </a:rPr>
              <a:t>dosavadní vývoj časové řady poptávky</a:t>
            </a:r>
            <a:r>
              <a:rPr lang="cs-CZ" sz="20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i="1" dirty="0">
                <a:ea typeface="Calibri" pitchFamily="34" charset="0"/>
                <a:cs typeface="Times New Roman" pitchFamily="18" charset="0"/>
              </a:rPr>
              <a:t>D</a:t>
            </a:r>
            <a:r>
              <a:rPr lang="cs-CZ" sz="2000" i="1" baseline="-25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cs-CZ" sz="2000" i="1" dirty="0">
                <a:ea typeface="Calibri" pitchFamily="34" charset="0"/>
                <a:cs typeface="Times New Roman" pitchFamily="18" charset="0"/>
              </a:rPr>
              <a:t>, D</a:t>
            </a:r>
            <a:r>
              <a:rPr lang="cs-CZ" sz="2000" i="1" baseline="-25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000" i="1" dirty="0">
                <a:ea typeface="Calibri" pitchFamily="34" charset="0"/>
                <a:cs typeface="Times New Roman" pitchFamily="18" charset="0"/>
              </a:rPr>
              <a:t>, … </a:t>
            </a:r>
            <a:r>
              <a:rPr lang="cs-CZ" sz="2000" i="1" dirty="0" smtClean="0">
                <a:ea typeface="Calibri" pitchFamily="34" charset="0"/>
                <a:cs typeface="Times New Roman" pitchFamily="18" charset="0"/>
              </a:rPr>
              <a:t>D</a:t>
            </a:r>
            <a:r>
              <a:rPr lang="cs-CZ" sz="2000" i="1" baseline="-25000" dirty="0" smtClean="0">
                <a:ea typeface="Calibri" pitchFamily="34" charset="0"/>
                <a:cs typeface="Times New Roman" pitchFamily="18" charset="0"/>
              </a:rPr>
              <a:t>T</a:t>
            </a:r>
            <a:endParaRPr lang="cs-CZ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4963193" y="1854118"/>
            <a:ext cx="3857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000" b="1" dirty="0">
                <a:ea typeface="Calibri" pitchFamily="34" charset="0"/>
                <a:cs typeface="Times New Roman" pitchFamily="18" charset="0"/>
              </a:rPr>
              <a:t>intuice, zkušenosti manažerů</a:t>
            </a:r>
            <a:endParaRPr lang="cs-CZ" sz="2000" dirty="0"/>
          </a:p>
        </p:txBody>
      </p:sp>
      <p:sp>
        <p:nvSpPr>
          <p:cNvPr id="52" name="Levá složená závorka 51"/>
          <p:cNvSpPr/>
          <p:nvPr/>
        </p:nvSpPr>
        <p:spPr>
          <a:xfrm rot="5400000">
            <a:off x="4489353" y="-502652"/>
            <a:ext cx="288035" cy="44219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1748"/>
          <p:cNvSpPr>
            <a:spLocks noChangeArrowheads="1"/>
          </p:cNvSpPr>
          <p:nvPr/>
        </p:nvSpPr>
        <p:spPr bwMode="auto">
          <a:xfrm>
            <a:off x="3779912" y="2402409"/>
            <a:ext cx="90488" cy="904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>
              <a:latin typeface="+mj-lt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411760" y="6165304"/>
            <a:ext cx="58220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odhad hodnoty poptávky pro dané období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687106"/>
            <a:ext cx="7344816" cy="3118158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852550" y="1738989"/>
            <a:ext cx="3935474" cy="1171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i="1" dirty="0" smtClean="0"/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20071</TotalTime>
  <Words>380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Výchozí návrh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jakub.dyntar</cp:lastModifiedBy>
  <cp:revision>119</cp:revision>
  <dcterms:created xsi:type="dcterms:W3CDTF">2010-11-21T10:32:24Z</dcterms:created>
  <dcterms:modified xsi:type="dcterms:W3CDTF">2024-04-17T07:44:46Z</dcterms:modified>
</cp:coreProperties>
</file>