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handoutMasterIdLst>
    <p:handoutMasterId r:id="rId21"/>
  </p:handoutMasterIdLst>
  <p:sldIdLst>
    <p:sldId id="256" r:id="rId2"/>
    <p:sldId id="269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4" r:id="rId15"/>
    <p:sldId id="270" r:id="rId16"/>
    <p:sldId id="271" r:id="rId17"/>
    <p:sldId id="272" r:id="rId18"/>
    <p:sldId id="273" r:id="rId19"/>
    <p:sldId id="268" r:id="rId20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06AA625-A2C3-48C4-98F8-EC7A1259D095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60F232A-FA87-4159-9059-00C5A7FFD4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5670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56A047-F6BB-4484-AF96-04E75118D899}" type="datetimeFigureOut">
              <a:rPr lang="cs-CZ" smtClean="0"/>
              <a:pPr/>
              <a:t>07.01.2022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34FE74-5A1D-4831-BC08-0DA3859CFC8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Vzdělávání žáků se speciálními vzdělávacími potřebami a žáků nadaných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dirty="0" smtClean="0"/>
              <a:t>Podpůrná opatření spočívají v:</a:t>
            </a:r>
            <a:br>
              <a:rPr lang="cs-CZ" dirty="0" smtClean="0"/>
            </a:br>
            <a:r>
              <a:rPr lang="cs-CZ" sz="4000" dirty="0" smtClean="0"/>
              <a:t>(úprava do 1.9.2016)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434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bezplatné poradenství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nároky vzdělávání přizpůsobit vzdělávacím potřebám žáků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individuální vzdělávací plán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vhodné kompenzační pomůcky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zohlednit při hodnocení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SŠ či VOŠ ředitel může prodloužit studium až o 2 roky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náhradní způsoby dorozumívání (znaková řeč, Braillovo písmo)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žáci se zdravotním postižením – možnost zřizovat speciální školy, třídy, oddělení, přípravný ročník, snížený počet žáků ve třídě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asistent pedagoga, osobní asistent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Podpůrná opatření spočívají dále v:</a:t>
            </a:r>
            <a:br>
              <a:rPr lang="cs-CZ" sz="4000" dirty="0" smtClean="0"/>
            </a:br>
            <a:r>
              <a:rPr lang="cs-CZ" sz="4000" dirty="0" smtClean="0"/>
              <a:t>(Novelizovaná úprava – od 1.9.2016)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878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/>
              <a:t>Stejné jako </a:t>
            </a:r>
            <a:r>
              <a:rPr lang="cs-CZ" sz="2400" dirty="0" smtClean="0"/>
              <a:t>předchozí </a:t>
            </a:r>
            <a:r>
              <a:rPr lang="cs-CZ" sz="2400" dirty="0"/>
              <a:t>úprava +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zabezpečení výuky předmětů speciálně pedagogické péče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úprava podmínek přijímání ke vzdělávání a ukončování vzdělávání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úprava očekávaných výstupů vzdělávání v mezích stanovených RVP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využití dalšího pedagogického pracovníka, tlumočníka českého znakového jazyka, přepisovatele pro neslyšící apod.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poskytování vzdělávání nebo školských služeb v prostorách stavebně nebo technicky upravených.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208823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dirty="0" smtClean="0"/>
              <a:t>Jaké možnosti vzdělávání kromě začlenění do běžných škol a tříd mají žáci se SVP? </a:t>
            </a:r>
            <a:r>
              <a:rPr lang="cs-CZ" sz="4000" dirty="0" smtClean="0"/>
              <a:t>(novelizovaná úprava § 16 </a:t>
            </a:r>
            <a:r>
              <a:rPr lang="cs-CZ" sz="4000" dirty="0" err="1" smtClean="0"/>
              <a:t>ŠZ</a:t>
            </a:r>
            <a:r>
              <a:rPr lang="cs-CZ" sz="4000" dirty="0" smtClean="0"/>
              <a:t>):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924175"/>
            <a:ext cx="8229600" cy="37449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dirty="0"/>
              <a:t>Pro děti, žáky a studenty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/>
              <a:t>s mentálním, tělesným, zrakovým nebo sluchovým postižením, závažnými vadami řeči, závažnými vývojovými poruchami učení, závažnými vývojovými poruchami chování, souběžným postižením více vadami nebo autismem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dirty="0"/>
              <a:t>lze zřizovat školy nebo ve školách třídy, oddělení a studijní skupiny.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Za jakých okolností je lze zřizovat? (novelizovaná úprava)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800" dirty="0" smtClean="0"/>
              <a:t>Zařazovat děti do těchto škol, tříd, oddělení a skupin lze, shledá-li školské poradenské zařízení, že </a:t>
            </a:r>
            <a:r>
              <a:rPr lang="cs-CZ" sz="2800" b="1" dirty="0" smtClean="0"/>
              <a:t>vzhledem k povaze </a:t>
            </a:r>
            <a:r>
              <a:rPr lang="cs-CZ" sz="2800" b="1" dirty="0" err="1" smtClean="0"/>
              <a:t>SVP</a:t>
            </a:r>
            <a:r>
              <a:rPr lang="cs-CZ" sz="2800" dirty="0" smtClean="0"/>
              <a:t> dítěte, žáka nebo studenta </a:t>
            </a:r>
            <a:r>
              <a:rPr lang="cs-CZ" sz="2800" b="1" dirty="0" smtClean="0"/>
              <a:t>nebo k průběhu a výsledkům dosavadního poskytování podpůrných opatření </a:t>
            </a:r>
            <a:r>
              <a:rPr lang="cs-CZ" sz="2800" dirty="0" smtClean="0"/>
              <a:t>by samotná podpůrná opatření uplatňovaná v běžné škole nepostačovala.</a:t>
            </a:r>
          </a:p>
          <a:p>
            <a:pPr eaLnBrk="1" hangingPunct="1">
              <a:defRPr/>
            </a:pPr>
            <a:r>
              <a:rPr lang="cs-CZ" sz="2800" dirty="0"/>
              <a:t>písemná žádost zletilého žáka nebo jeho zákonného zástupce</a:t>
            </a:r>
          </a:p>
          <a:p>
            <a:pPr eaLnBrk="1" hangingPunct="1">
              <a:defRPr/>
            </a:pPr>
            <a:r>
              <a:rPr lang="cs-CZ" sz="2800" dirty="0"/>
              <a:t>doporučení školského poradenského zařízení</a:t>
            </a:r>
          </a:p>
          <a:p>
            <a:pPr eaLnBrk="1" hangingPunct="1">
              <a:defRPr/>
            </a:pPr>
            <a:r>
              <a:rPr lang="cs-CZ" sz="2800" dirty="0"/>
              <a:t>zájem dítěte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Vzdělávání ve škole speciální </a:t>
            </a:r>
            <a:br>
              <a:rPr lang="cs-CZ" dirty="0" smtClean="0"/>
            </a:br>
            <a:r>
              <a:rPr lang="cs-CZ" dirty="0" smtClean="0"/>
              <a:t>- § 48 </a:t>
            </a:r>
            <a:r>
              <a:rPr lang="cs-CZ" dirty="0" err="1" smtClean="0"/>
              <a:t>ŠZ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 žáky se středně těžkým a těžkým mentálním postižením, se souběžným postižením více vadami a s autismem</a:t>
            </a:r>
          </a:p>
          <a:p>
            <a:r>
              <a:rPr lang="cs-CZ" dirty="0" smtClean="0"/>
              <a:t>Na žádost zákonného zástupce a na základě písemného doporučení školského poradenského zařízení</a:t>
            </a:r>
          </a:p>
          <a:p>
            <a:r>
              <a:rPr lang="cs-CZ" dirty="0" smtClean="0"/>
              <a:t>Vzdělávání má 10 ročníků + možno zřídit i přípravný stupeň:</a:t>
            </a:r>
          </a:p>
          <a:p>
            <a:pPr lvl="1"/>
            <a:r>
              <a:rPr lang="cs-CZ" dirty="0" smtClean="0"/>
              <a:t>přípravný stupeň (dítě v 5 letech, max. trvá 3 roky)</a:t>
            </a:r>
          </a:p>
          <a:p>
            <a:pPr lvl="1"/>
            <a:r>
              <a:rPr lang="cs-CZ" dirty="0" smtClean="0"/>
              <a:t> 1. stupeň: 1.-6.  </a:t>
            </a:r>
          </a:p>
          <a:p>
            <a:pPr lvl="1"/>
            <a:r>
              <a:rPr lang="cs-CZ" dirty="0" smtClean="0"/>
              <a:t>2. stupeň: 7.-10.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dirty="0" smtClean="0"/>
              <a:t>Žák nadaný a mimořádně nadaný (vyhláška č. 27/2016 Sb. § 27)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cs-CZ" sz="2800" b="1" dirty="0" smtClean="0"/>
              <a:t>Nadaný žák </a:t>
            </a:r>
            <a:r>
              <a:rPr lang="cs-CZ" sz="2800" dirty="0" smtClean="0"/>
              <a:t>– při adekvátní podpoře vykazuje ve srovnání s vrstevníky </a:t>
            </a:r>
            <a:r>
              <a:rPr lang="cs-CZ" sz="2800" b="1" dirty="0" smtClean="0"/>
              <a:t>vysokou úroveň </a:t>
            </a:r>
            <a:r>
              <a:rPr lang="cs-CZ" sz="2800" dirty="0" smtClean="0"/>
              <a:t>v jedné či více oblastech rozumových schopností, v pohybových, manuálních, uměleckých nebo sociálních dovednostech.</a:t>
            </a:r>
          </a:p>
          <a:p>
            <a:pPr>
              <a:defRPr/>
            </a:pPr>
            <a:r>
              <a:rPr lang="cs-CZ" sz="2800" b="1" dirty="0" smtClean="0"/>
              <a:t>Mimořádně nadaný žák -</a:t>
            </a:r>
            <a:r>
              <a:rPr lang="cs-CZ" sz="2800" dirty="0" smtClean="0"/>
              <a:t> rozložení schopností dosahuje </a:t>
            </a:r>
            <a:r>
              <a:rPr lang="cs-CZ" sz="2800" b="1" dirty="0" smtClean="0"/>
              <a:t>mimořádné úrovně při vysoké tvořivosti </a:t>
            </a:r>
            <a:r>
              <a:rPr lang="cs-CZ" sz="2800" dirty="0" smtClean="0"/>
              <a:t>v celém okruhu činností nebo v jednotlivých oblastech rozumových schopností, v pohybových, manuálních, uměleckých nebo sociálních dovednostech.</a:t>
            </a:r>
            <a:endParaRPr lang="cs-CZ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smtClean="0"/>
              <a:t>Zjišťování mimořádného nadání včetně vzdělávacích potřeb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provádí školské poradenské zařízení ve spolupráci se školou, která žáka vzdělává</a:t>
            </a:r>
          </a:p>
          <a:p>
            <a:pPr>
              <a:defRPr/>
            </a:pPr>
            <a:r>
              <a:rPr lang="cs-CZ" dirty="0" smtClean="0"/>
              <a:t>nadání žáka v oblastech pohybových, manuálních nebo uměleckých dovedností - zhodnotí odborník v příslušném oboru, poradna hodnotí jen specifika jeho osobnosti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Vzdělávání dětí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Možno:</a:t>
            </a:r>
          </a:p>
          <a:p>
            <a:pPr>
              <a:defRPr/>
            </a:pPr>
            <a:r>
              <a:rPr lang="cs-CZ" sz="2800" dirty="0" smtClean="0"/>
              <a:t>vytvářet skupiny, ve kterých se vzdělávají žáci stejných nebo různých ročníků školy v některých předmětech.</a:t>
            </a:r>
          </a:p>
          <a:p>
            <a:pPr>
              <a:defRPr/>
            </a:pPr>
            <a:r>
              <a:rPr lang="cs-CZ" sz="2800" dirty="0" smtClean="0"/>
              <a:t>rozšířit obsah vzdělávání nad rámec stanovený příslušným vzdělávacím programem nebo umožnit účast na výuce ve vyšším ročníku.</a:t>
            </a:r>
          </a:p>
          <a:p>
            <a:pPr>
              <a:defRPr/>
            </a:pPr>
            <a:r>
              <a:rPr lang="cs-CZ" sz="2800" dirty="0" smtClean="0"/>
              <a:t>současně vzdělávat formou stáží v jiné škole stejného nebo jiného druhu.</a:t>
            </a:r>
            <a:endParaRPr lang="cs-CZ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dirty="0" smtClean="0"/>
              <a:t>Vzdělávání mimořádně nadaných dětí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cs-CZ" dirty="0" smtClean="0"/>
              <a:t>Platí to, co pro žáky nadané +</a:t>
            </a:r>
            <a:endParaRPr lang="cs-CZ" dirty="0" smtClean="0"/>
          </a:p>
          <a:p>
            <a:pPr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Individuální </a:t>
            </a:r>
            <a:r>
              <a:rPr lang="cs-CZ" dirty="0" smtClean="0"/>
              <a:t>vzdělávací </a:t>
            </a:r>
            <a:r>
              <a:rPr lang="cs-CZ" dirty="0" smtClean="0"/>
              <a:t>plán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Přeskočení </a:t>
            </a:r>
            <a:r>
              <a:rPr lang="cs-CZ" dirty="0" smtClean="0"/>
              <a:t>ročníku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Děkuji Vám za pozornost!</a:t>
            </a:r>
          </a:p>
        </p:txBody>
      </p:sp>
      <p:pic>
        <p:nvPicPr>
          <p:cNvPr id="32771" name="Picture 5" descr="reform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2312" y="3258344"/>
            <a:ext cx="2619375" cy="17430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cs-CZ" i="1" dirty="0"/>
              <a:t>Zákon č. 561/2004 Sb., o předškolním, základním, středním, vyšším odborném a jiném vzdělávání</a:t>
            </a:r>
            <a:r>
              <a:rPr lang="cs-CZ" dirty="0"/>
              <a:t> + </a:t>
            </a:r>
            <a:r>
              <a:rPr lang="cs-CZ" i="1" dirty="0"/>
              <a:t>zákon č. 82/2015 Sb.</a:t>
            </a:r>
            <a:r>
              <a:rPr lang="cs-CZ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cs-CZ" dirty="0" err="1"/>
              <a:t>SLOWIK</a:t>
            </a:r>
            <a:r>
              <a:rPr lang="cs-CZ" dirty="0"/>
              <a:t>, J. </a:t>
            </a:r>
            <a:r>
              <a:rPr lang="cs-CZ" i="1" dirty="0"/>
              <a:t>Speciální pedagogika: Integrace a inkluze</a:t>
            </a:r>
            <a:r>
              <a:rPr lang="cs-CZ" dirty="0"/>
              <a:t>. [online] [cit. 2016-12-12] . Dostupné z http://</a:t>
            </a:r>
            <a:r>
              <a:rPr lang="cs-CZ" dirty="0" err="1"/>
              <a:t>clanky.rvp.cz</a:t>
            </a:r>
            <a:r>
              <a:rPr lang="cs-CZ" dirty="0"/>
              <a:t>/</a:t>
            </a:r>
            <a:r>
              <a:rPr lang="cs-CZ" dirty="0" err="1"/>
              <a:t>clanek</a:t>
            </a:r>
            <a:r>
              <a:rPr lang="cs-CZ" dirty="0"/>
              <a:t>/k/s/16169/</a:t>
            </a:r>
            <a:r>
              <a:rPr lang="cs-CZ" dirty="0" err="1"/>
              <a:t>SPECIALNI</a:t>
            </a:r>
            <a:r>
              <a:rPr lang="cs-CZ" dirty="0"/>
              <a:t>-PEDAGOGIKA-INTEGRACE-A-</a:t>
            </a:r>
            <a:r>
              <a:rPr lang="cs-CZ" dirty="0" err="1"/>
              <a:t>INKLUZE</a:t>
            </a:r>
            <a:r>
              <a:rPr lang="cs-CZ" dirty="0"/>
              <a:t>.</a:t>
            </a:r>
            <a:r>
              <a:rPr lang="cs-CZ" dirty="0" err="1"/>
              <a:t>html</a:t>
            </a:r>
            <a:r>
              <a:rPr lang="cs-CZ" dirty="0"/>
              <a:t>/ 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cs-CZ" dirty="0" smtClean="0"/>
              <a:t>  </a:t>
            </a:r>
            <a:r>
              <a:rPr lang="cs-CZ" dirty="0"/>
              <a:t>Vyhláška č. 27/2016 Sb.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jaké otázky přednáška odpoví?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rozdíl je mezi pojmy integrace a inkluze?</a:t>
            </a:r>
          </a:p>
          <a:p>
            <a:r>
              <a:rPr lang="cs-CZ" dirty="0" smtClean="0"/>
              <a:t>Kdo je podle školského zákona žák se speciálními vzdělávacími potřebami?</a:t>
            </a:r>
          </a:p>
          <a:p>
            <a:r>
              <a:rPr lang="cs-CZ" dirty="0" smtClean="0"/>
              <a:t>Jaká podpůrná opatření umožňuje vůči žákům se SVP současná legislativa?</a:t>
            </a:r>
          </a:p>
          <a:p>
            <a:r>
              <a:rPr lang="cs-CZ" dirty="0" smtClean="0"/>
              <a:t>Kdo je </a:t>
            </a:r>
            <a:r>
              <a:rPr lang="cs-CZ" smtClean="0"/>
              <a:t>podle vyhlášky </a:t>
            </a:r>
            <a:r>
              <a:rPr lang="cs-CZ" dirty="0" smtClean="0"/>
              <a:t>č. 27/2016 žák nadaný a mimořádně nadaný?</a:t>
            </a:r>
          </a:p>
          <a:p>
            <a:r>
              <a:rPr lang="cs-CZ" dirty="0" smtClean="0"/>
              <a:t>Jak podle platné legislativy zohledňovat nadání a mimořádné nadání žáků při školním vzdělávání?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062332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smtClean="0"/>
              <a:t>Vymezení pojmů integrace a inkluze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Integrace znamená začleňování, je opakem segregace – vyčleňování. Odlišnost je něco zatěžujícího, nepřirozeného. Ve školství – individuální nebo skupinová integrace do běžných škol. 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Inkluze bere rozdíly a odlišnosti mezi lidmi jako normální. Ve školství začlenit děti do jedné školy, uplatňovat vnitřní diferenciaci, individualizovaný přístup ke všem žákům. </a:t>
            </a: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976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dirty="0" smtClean="0"/>
              <a:t>Vzdělávání žáků se speciálními vzdělávacími potřebami (SVP), nadaných a mimořádně nadaných </a:t>
            </a:r>
            <a:br>
              <a:rPr lang="cs-CZ" sz="4000" dirty="0" smtClean="0"/>
            </a:br>
            <a:endParaRPr lang="en-US" sz="40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00438"/>
            <a:ext cx="8229600" cy="2595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Školský zákon - </a:t>
            </a:r>
            <a:r>
              <a:rPr lang="cs-CZ" dirty="0" err="1" smtClean="0"/>
              <a:t>Zákon</a:t>
            </a:r>
            <a:r>
              <a:rPr lang="cs-CZ" dirty="0" smtClean="0"/>
              <a:t> č. 561/2004 Sb.</a:t>
            </a:r>
            <a:br>
              <a:rPr lang="cs-CZ" dirty="0" smtClean="0"/>
            </a:br>
            <a:r>
              <a:rPr lang="cs-CZ" dirty="0" smtClean="0"/>
              <a:t> Novela školského zákona č. 82/2015 Sb.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Vyhláška č. 27/2016 Sb.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23764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dirty="0" smtClean="0"/>
              <a:t>Jak byl do 1.9.2016 vymezen ve školském zákoně pojem „žák se speciálními vzdělávacími potřebami“?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41663"/>
            <a:ext cx="8229600" cy="2954337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Osoba se zdravotním postižení</a:t>
            </a:r>
          </a:p>
          <a:p>
            <a:pPr eaLnBrk="1" hangingPunct="1">
              <a:defRPr/>
            </a:pPr>
            <a:r>
              <a:rPr lang="cs-CZ" dirty="0" smtClean="0"/>
              <a:t>Osoba se zdravotním znevýhodněním</a:t>
            </a:r>
          </a:p>
          <a:p>
            <a:pPr eaLnBrk="1" hangingPunct="1">
              <a:defRPr/>
            </a:pPr>
            <a:r>
              <a:rPr lang="cs-CZ" dirty="0" smtClean="0"/>
              <a:t>Osoba se sociálním znevýhodněním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75996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600" dirty="0" smtClean="0"/>
              <a:t>Jak je pojem „žák se speciálními vzdělávacími potřebami“ vymezen od 1.9.2016, jak jsou vymezeni žáci nadaní a mimořádně nadaní 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56992"/>
            <a:ext cx="8229600" cy="324065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Žáci s SVP pro své vzdělávání potřebují podpůrná opatření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Žáci nadaní – mimořádné schopnosti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Žáci mimořádně nadaní – mimořádné schopnosti + vysoká tvořivost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2559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smtClean="0"/>
              <a:t>Co se rozumí podpůrnými opatřeními?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5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nezbytné úpravy ve vzdělávání a školských službách odpovídající zdravotnímu stavu, kulturnímu prostředí nebo jiným životním podmínkám dítěte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právo na bezplatné poskytování podpůrných opatření školou a školským zařízením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dirty="0" smtClean="0"/>
              <a:t>Členění podpůrných opatření do 5 stupňů: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podle organizační, pedagogické a finanční náročnosti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lze je kombinovat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Podpůrná opatření vyššího stupně lze použít, pokud by podpůrná opatření nižšího stupně nepostačovala.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Dále podrobněji vymezeno, jak jednotlivé stupně používat.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911</Words>
  <Application>Microsoft Office PowerPoint</Application>
  <PresentationFormat>Předvádění na obrazovce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Tok</vt:lpstr>
      <vt:lpstr>Vzdělávání žáků se speciálními vzdělávacími potřebami a žáků nadaných</vt:lpstr>
      <vt:lpstr>Zdroje:</vt:lpstr>
      <vt:lpstr>Na jaké otázky přednáška odpoví?</vt:lpstr>
      <vt:lpstr>Vymezení pojmů integrace a inkluze </vt:lpstr>
      <vt:lpstr>Vzdělávání žáků se speciálními vzdělávacími potřebami (SVP), nadaných a mimořádně nadaných  </vt:lpstr>
      <vt:lpstr>Jak byl do 1.9.2016 vymezen ve školském zákoně pojem „žák se speciálními vzdělávacími potřebami“? </vt:lpstr>
      <vt:lpstr>Jak je pojem „žák se speciálními vzdělávacími potřebami“ vymezen od 1.9.2016, jak jsou vymezeni žáci nadaní a mimořádně nadaní ?</vt:lpstr>
      <vt:lpstr>Co se rozumí podpůrnými opatřeními? </vt:lpstr>
      <vt:lpstr>Členění podpůrných opatření do 5 stupňů:</vt:lpstr>
      <vt:lpstr>Podpůrná opatření spočívají v: (úprava do 1.9.2016)</vt:lpstr>
      <vt:lpstr>Podpůrná opatření spočívají dále v: (Novelizovaná úprava – od 1.9.2016)</vt:lpstr>
      <vt:lpstr>Jaké možnosti vzdělávání kromě začlenění do běžných škol a tříd mají žáci se SVP? (novelizovaná úprava § 16 ŠZ):</vt:lpstr>
      <vt:lpstr>Za jakých okolností je lze zřizovat? (novelizovaná úprava)</vt:lpstr>
      <vt:lpstr>Vzdělávání ve škole speciální  - § 48 ŠZ</vt:lpstr>
      <vt:lpstr>Žák nadaný a mimořádně nadaný (vyhláška č. 27/2016 Sb. § 27)</vt:lpstr>
      <vt:lpstr>Zjišťování mimořádného nadání včetně vzdělávacích potřeb žáka</vt:lpstr>
      <vt:lpstr>Vzdělávání dětí nadaných</vt:lpstr>
      <vt:lpstr>Vzdělávání mimořádně nadaných dětí</vt:lpstr>
      <vt:lpstr>Děkuji Vám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Uživatel systému Windows</cp:lastModifiedBy>
  <cp:revision>35</cp:revision>
  <dcterms:created xsi:type="dcterms:W3CDTF">2019-12-08T14:59:04Z</dcterms:created>
  <dcterms:modified xsi:type="dcterms:W3CDTF">2022-01-07T11:10:55Z</dcterms:modified>
</cp:coreProperties>
</file>