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09" r:id="rId2"/>
    <p:sldId id="444" r:id="rId3"/>
    <p:sldId id="452" r:id="rId4"/>
    <p:sldId id="383" r:id="rId5"/>
    <p:sldId id="323" r:id="rId6"/>
    <p:sldId id="446" r:id="rId7"/>
    <p:sldId id="330" r:id="rId8"/>
    <p:sldId id="434" r:id="rId9"/>
    <p:sldId id="435" r:id="rId10"/>
    <p:sldId id="436" r:id="rId11"/>
    <p:sldId id="459" r:id="rId12"/>
    <p:sldId id="381" r:id="rId13"/>
    <p:sldId id="382" r:id="rId14"/>
    <p:sldId id="439" r:id="rId15"/>
    <p:sldId id="447" r:id="rId16"/>
    <p:sldId id="385" r:id="rId17"/>
    <p:sldId id="454" r:id="rId18"/>
    <p:sldId id="455" r:id="rId19"/>
    <p:sldId id="354" r:id="rId20"/>
    <p:sldId id="457" r:id="rId21"/>
    <p:sldId id="458" r:id="rId22"/>
  </p:sldIdLst>
  <p:sldSz cx="9144000" cy="6858000" type="screen4x3"/>
  <p:notesSz cx="7099300" cy="10234613"/>
  <p:defaultTextStyle>
    <a:defPPr>
      <a:defRPr lang="cs-CZ"/>
    </a:defPPr>
    <a:lvl1pPr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B96"/>
    <a:srgbClr val="FFFF00"/>
    <a:srgbClr val="003300"/>
    <a:srgbClr val="003D7A"/>
    <a:srgbClr val="0066CC"/>
    <a:srgbClr val="003399"/>
    <a:srgbClr val="009900"/>
    <a:srgbClr val="006600"/>
    <a:srgbClr val="66FF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9" autoAdjust="0"/>
    <p:restoredTop sz="94660"/>
  </p:normalViewPr>
  <p:slideViewPr>
    <p:cSldViewPr>
      <p:cViewPr varScale="1">
        <p:scale>
          <a:sx n="122" d="100"/>
          <a:sy n="122" d="100"/>
        </p:scale>
        <p:origin x="-94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3354" y="7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 eaLnBrk="0" hangingPunct="0">
              <a:lnSpc>
                <a:spcPct val="125000"/>
              </a:lnSpc>
              <a:spcBef>
                <a:spcPct val="15000"/>
              </a:spcBef>
              <a:buFontTx/>
              <a:buChar char="•"/>
              <a:defRPr sz="1300" b="0">
                <a:solidFill>
                  <a:srgbClr val="FF0000"/>
                </a:solidFill>
              </a:defRPr>
            </a:lvl1pPr>
          </a:lstStyle>
          <a:p>
            <a:endParaRPr lang="en-US" altLang="cs-CZ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lnSpc>
                <a:spcPct val="125000"/>
              </a:lnSpc>
              <a:spcBef>
                <a:spcPct val="15000"/>
              </a:spcBef>
              <a:buFontTx/>
              <a:buChar char="•"/>
              <a:defRPr sz="1300" b="0">
                <a:solidFill>
                  <a:srgbClr val="FF0000"/>
                </a:solidFill>
              </a:defRPr>
            </a:lvl1pPr>
          </a:lstStyle>
          <a:p>
            <a:endParaRPr lang="en-US" altLang="cs-CZ" dirty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 eaLnBrk="0" hangingPunct="0">
              <a:lnSpc>
                <a:spcPct val="125000"/>
              </a:lnSpc>
              <a:spcBef>
                <a:spcPct val="15000"/>
              </a:spcBef>
              <a:buFontTx/>
              <a:buChar char="•"/>
              <a:defRPr sz="1300" b="0">
                <a:solidFill>
                  <a:srgbClr val="FF0000"/>
                </a:solidFill>
              </a:defRPr>
            </a:lvl1pPr>
          </a:lstStyle>
          <a:p>
            <a:endParaRPr lang="en-US" altLang="cs-CZ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lnSpc>
                <a:spcPct val="125000"/>
              </a:lnSpc>
              <a:spcBef>
                <a:spcPct val="15000"/>
              </a:spcBef>
              <a:buFontTx/>
              <a:buChar char="•"/>
              <a:defRPr sz="1300" b="0">
                <a:solidFill>
                  <a:srgbClr val="FF0000"/>
                </a:solidFill>
              </a:defRPr>
            </a:lvl1pPr>
          </a:lstStyle>
          <a:p>
            <a:fld id="{14AC9EB9-B710-45DD-82CB-FB2D2098A4B1}" type="slidenum">
              <a:rPr lang="en-US" altLang="cs-CZ"/>
              <a:pPr/>
              <a:t>‹#›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333394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>
              <a:defRPr sz="1300" b="0">
                <a:solidFill>
                  <a:schemeClr val="tx1"/>
                </a:solidFill>
              </a:defRPr>
            </a:lvl1pPr>
          </a:lstStyle>
          <a:p>
            <a:endParaRPr lang="en-US" altLang="cs-CZ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solidFill>
                  <a:schemeClr val="tx1"/>
                </a:solidFill>
              </a:defRPr>
            </a:lvl1pPr>
          </a:lstStyle>
          <a:p>
            <a:endParaRPr lang="en-US" altLang="cs-CZ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text styles</a:t>
            </a:r>
          </a:p>
          <a:p>
            <a:pPr lvl="1"/>
            <a:r>
              <a:rPr lang="en-US" altLang="cs-CZ" smtClean="0"/>
              <a:t>Second level</a:t>
            </a:r>
          </a:p>
          <a:p>
            <a:pPr lvl="2"/>
            <a:r>
              <a:rPr lang="en-US" altLang="cs-CZ" smtClean="0"/>
              <a:t>Third level</a:t>
            </a:r>
          </a:p>
          <a:p>
            <a:pPr lvl="3"/>
            <a:r>
              <a:rPr lang="en-US" altLang="cs-CZ" smtClean="0"/>
              <a:t>Fourth level</a:t>
            </a:r>
          </a:p>
          <a:p>
            <a:pPr lvl="4"/>
            <a:r>
              <a:rPr lang="en-US" altLang="cs-CZ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>
              <a:defRPr sz="1300" b="0">
                <a:solidFill>
                  <a:schemeClr val="tx1"/>
                </a:solidFill>
              </a:defRPr>
            </a:lvl1pPr>
          </a:lstStyle>
          <a:p>
            <a:endParaRPr lang="en-US" altLang="cs-CZ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solidFill>
                  <a:schemeClr val="tx1"/>
                </a:solidFill>
              </a:defRPr>
            </a:lvl1pPr>
          </a:lstStyle>
          <a:p>
            <a:fld id="{A6A9F191-EE98-4DD9-925C-954ECD255D6D}" type="slidenum">
              <a:rPr lang="en-US" altLang="cs-CZ"/>
              <a:pPr/>
              <a:t>‹#›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42623762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9F191-EE98-4DD9-925C-954ECD255D6D}" type="slidenum">
              <a:rPr lang="en-US" altLang="cs-CZ" smtClean="0"/>
              <a:pPr/>
              <a:t>2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463854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9F191-EE98-4DD9-925C-954ECD255D6D}" type="slidenum">
              <a:rPr lang="en-US" altLang="cs-CZ" smtClean="0"/>
              <a:pPr/>
              <a:t>20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916307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9F191-EE98-4DD9-925C-954ECD255D6D}" type="slidenum">
              <a:rPr lang="en-US" altLang="cs-CZ" smtClean="0"/>
              <a:pPr/>
              <a:t>3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3132391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9F191-EE98-4DD9-925C-954ECD255D6D}" type="slidenum">
              <a:rPr lang="en-US" altLang="cs-CZ" smtClean="0"/>
              <a:pPr/>
              <a:t>4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23883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9F191-EE98-4DD9-925C-954ECD255D6D}" type="slidenum">
              <a:rPr lang="en-US" altLang="cs-CZ" smtClean="0"/>
              <a:pPr/>
              <a:t>5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266038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9F191-EE98-4DD9-925C-954ECD255D6D}" type="slidenum">
              <a:rPr lang="en-US" altLang="cs-CZ" smtClean="0"/>
              <a:pPr/>
              <a:t>7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266038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9F191-EE98-4DD9-925C-954ECD255D6D}" type="slidenum">
              <a:rPr lang="en-US" altLang="cs-CZ" smtClean="0"/>
              <a:pPr/>
              <a:t>8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400003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9F191-EE98-4DD9-925C-954ECD255D6D}" type="slidenum">
              <a:rPr lang="en-US" altLang="cs-CZ" smtClean="0"/>
              <a:pPr/>
              <a:t>12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494188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9F191-EE98-4DD9-925C-954ECD255D6D}" type="slidenum">
              <a:rPr lang="en-US" altLang="cs-CZ" smtClean="0"/>
              <a:pPr/>
              <a:t>13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925084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9F191-EE98-4DD9-925C-954ECD255D6D}" type="slidenum">
              <a:rPr lang="en-US" altLang="cs-CZ" smtClean="0"/>
              <a:pPr/>
              <a:t>19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915825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95546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9737328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32475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3247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77248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3648" y="116632"/>
            <a:ext cx="762066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388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3648" y="116632"/>
            <a:ext cx="762066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1240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49300" y="19923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11700" y="19923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3648" y="116632"/>
            <a:ext cx="762066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5800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3648" y="116632"/>
            <a:ext cx="762066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2767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3648" y="116632"/>
            <a:ext cx="762066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0547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3648" y="116632"/>
            <a:ext cx="762066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0137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19295801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51703810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99FF"/>
            </a:gs>
            <a:gs pos="100000">
              <a:srgbClr val="CC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557213" cy="6858000"/>
          </a:xfrm>
          <a:prstGeom prst="rect">
            <a:avLst/>
          </a:prstGeom>
          <a:gradFill rotWithShape="0">
            <a:gsLst>
              <a:gs pos="0">
                <a:srgbClr val="339966">
                  <a:gamma/>
                  <a:shade val="46275"/>
                  <a:invGamma/>
                </a:srgbClr>
              </a:gs>
              <a:gs pos="100000">
                <a:srgbClr val="3399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162000" tIns="68400"/>
          <a:lstStyle/>
          <a:p>
            <a:pPr algn="l">
              <a:lnSpc>
                <a:spcPct val="75000"/>
              </a:lnSpc>
            </a:pPr>
            <a:r>
              <a:rPr lang="cs-CZ" altLang="cs-CZ" sz="2800" b="0" dirty="0"/>
              <a:t>     </a:t>
            </a:r>
            <a:endParaRPr lang="en-US" altLang="cs-CZ" b="0" dirty="0">
              <a:solidFill>
                <a:srgbClr val="00006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300" y="19923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text styles</a:t>
            </a:r>
          </a:p>
          <a:p>
            <a:pPr lvl="1"/>
            <a:r>
              <a:rPr lang="en-US" altLang="cs-CZ" smtClean="0"/>
              <a:t>Second level</a:t>
            </a:r>
          </a:p>
          <a:p>
            <a:pPr lvl="2"/>
            <a:r>
              <a:rPr lang="en-US" altLang="cs-CZ" smtClean="0"/>
              <a:t>Third level</a:t>
            </a:r>
          </a:p>
        </p:txBody>
      </p:sp>
      <p:pic>
        <p:nvPicPr>
          <p:cNvPr id="1028" name="Picture 4" descr="AQUATES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6270625"/>
            <a:ext cx="1981200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50000"/>
                  </a:srgbClr>
                </a:solidFill>
              </a14:hiddenFill>
            </a:ext>
          </a:extLst>
        </p:spPr>
      </p:pic>
      <p:sp>
        <p:nvSpPr>
          <p:cNvPr id="1029" name="Text Box 5" descr="Brown marble"/>
          <p:cNvSpPr txBox="1">
            <a:spLocks noChangeArrowheads="1"/>
          </p:cNvSpPr>
          <p:nvPr/>
        </p:nvSpPr>
        <p:spPr bwMode="auto">
          <a:xfrm>
            <a:off x="2917825" y="9286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1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endParaRPr lang="es-PE" altLang="cs-CZ" b="0">
              <a:solidFill>
                <a:srgbClr val="FF0000"/>
              </a:solidFill>
            </a:endParaRPr>
          </a:p>
        </p:txBody>
      </p:sp>
      <p:sp>
        <p:nvSpPr>
          <p:cNvPr id="6" name="Zástupný symbol pro zápatí 4"/>
          <p:cNvSpPr txBox="1">
            <a:spLocks/>
          </p:cNvSpPr>
          <p:nvPr userDrawn="1"/>
        </p:nvSpPr>
        <p:spPr>
          <a:xfrm>
            <a:off x="6990146" y="6661132"/>
            <a:ext cx="2016224" cy="2254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ČLEN SKUPINY PURUM</a:t>
            </a:r>
            <a:r>
              <a:rPr lang="cs-CZ" sz="400" b="1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KRAFT</a:t>
            </a:r>
            <a:endParaRPr lang="cs-CZ" sz="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000066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2pPr>
      <a:lvl3pPr marL="1258888" indent="-344488" algn="l" rtl="0" fontAlgn="base">
        <a:spcBef>
          <a:spcPct val="20000"/>
        </a:spcBef>
        <a:spcAft>
          <a:spcPct val="0"/>
        </a:spcAft>
        <a:buSzPct val="90000"/>
        <a:buFont typeface="Wingdings" pitchFamily="2" charset="2"/>
        <a:buChar char="ü"/>
        <a:defRPr sz="2400">
          <a:solidFill>
            <a:schemeClr val="tx1"/>
          </a:solidFill>
          <a:latin typeface="+mn-lt"/>
        </a:defRPr>
      </a:lvl3pPr>
      <a:lvl4pPr marL="165893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803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523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9243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963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683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0" descr="GEST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616462"/>
            <a:ext cx="7560840" cy="237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283968" y="3068960"/>
            <a:ext cx="1494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000" dirty="0" smtClean="0">
                <a:solidFill>
                  <a:srgbClr val="003D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Ondřej </a:t>
            </a:r>
            <a:r>
              <a:rPr lang="cs-CZ" altLang="cs-CZ" sz="2000" dirty="0" err="1" smtClean="0">
                <a:solidFill>
                  <a:srgbClr val="003D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Nol</a:t>
            </a:r>
            <a:endParaRPr lang="cs-CZ" altLang="cs-CZ" sz="2000" dirty="0" smtClean="0">
              <a:solidFill>
                <a:srgbClr val="003D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895276" y="1628800"/>
            <a:ext cx="82487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Vliv dolu Turów na stav podzemních vod na českém území</a:t>
            </a:r>
            <a:endParaRPr lang="cs-CZ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0" y="1484784"/>
            <a:ext cx="9144000" cy="481551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403648" y="260648"/>
            <a:ext cx="7335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Kolísání HPV ve svrchním 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kolektoru (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Pacl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US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cs-CZ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Přímá spojnice 4"/>
          <p:cNvCxnSpPr/>
          <p:nvPr/>
        </p:nvCxnSpPr>
        <p:spPr bwMode="auto">
          <a:xfrm flipV="1">
            <a:off x="4576313" y="1948325"/>
            <a:ext cx="0" cy="3888432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559448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5298"/>
            <a:ext cx="9144000" cy="481551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547664" y="260648"/>
            <a:ext cx="7335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Kolísání HPV v kvartérním 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kolektoru (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Pacl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2017)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Přímá spojnice 5"/>
          <p:cNvCxnSpPr/>
          <p:nvPr/>
        </p:nvCxnSpPr>
        <p:spPr bwMode="auto">
          <a:xfrm flipV="1">
            <a:off x="5202947" y="1979666"/>
            <a:ext cx="1264" cy="3906778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Ovál 6"/>
          <p:cNvSpPr/>
          <p:nvPr/>
        </p:nvSpPr>
        <p:spPr bwMode="auto">
          <a:xfrm>
            <a:off x="5940152" y="3933056"/>
            <a:ext cx="864096" cy="86409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755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384300" y="114300"/>
            <a:ext cx="7620000" cy="1270000"/>
          </a:xfrm>
          <a:gradFill rotWithShape="0">
            <a:gsLst>
              <a:gs pos="0">
                <a:srgbClr val="0099FF"/>
              </a:gs>
              <a:gs pos="100000">
                <a:srgbClr val="000066"/>
              </a:gs>
            </a:gsLst>
            <a:lin ang="0" scaled="1"/>
          </a:gra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009" tIns="114300" rIns="72009" bIns="35941" numCol="1" anchor="b" anchorCtr="0" compatLnSpc="1">
            <a:prstTxWarp prst="textNoShape">
              <a:avLst/>
            </a:prstTxWarp>
          </a:bodyPr>
          <a:lstStyle/>
          <a:p>
            <a:pPr algn="r"/>
            <a:endParaRPr lang="cs-CZ" altLang="cs-CZ" sz="2400" b="1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03"/>
            <a:ext cx="9144000" cy="646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564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384300" y="114300"/>
            <a:ext cx="7620000" cy="1270000"/>
          </a:xfrm>
          <a:gradFill rotWithShape="0">
            <a:gsLst>
              <a:gs pos="0">
                <a:srgbClr val="0099FF"/>
              </a:gs>
              <a:gs pos="100000">
                <a:srgbClr val="000066"/>
              </a:gs>
            </a:gsLst>
            <a:lin ang="0" scaled="1"/>
          </a:gra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009" tIns="114300" rIns="72009" bIns="35941" numCol="1" anchor="b" anchorCtr="0" compatLnSpc="1">
            <a:prstTxWarp prst="textNoShape">
              <a:avLst/>
            </a:prstTxWarp>
          </a:bodyPr>
          <a:lstStyle/>
          <a:p>
            <a:pPr algn="r"/>
            <a:endParaRPr lang="cs-CZ" altLang="cs-CZ" sz="2400" b="1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03"/>
            <a:ext cx="9144000" cy="646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072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5298"/>
            <a:ext cx="9144000" cy="481551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547664" y="260648"/>
            <a:ext cx="7335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Kolísání HPV v kvartérním 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kolektoru (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Pacl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2017)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Přímá spojnice 5"/>
          <p:cNvCxnSpPr/>
          <p:nvPr/>
        </p:nvCxnSpPr>
        <p:spPr bwMode="auto">
          <a:xfrm flipV="1">
            <a:off x="5202947" y="1979666"/>
            <a:ext cx="1264" cy="3906778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Ovál 6"/>
          <p:cNvSpPr/>
          <p:nvPr/>
        </p:nvSpPr>
        <p:spPr bwMode="auto">
          <a:xfrm>
            <a:off x="5940152" y="3933056"/>
            <a:ext cx="864096" cy="86409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Ovál 7"/>
          <p:cNvSpPr/>
          <p:nvPr/>
        </p:nvSpPr>
        <p:spPr bwMode="auto">
          <a:xfrm>
            <a:off x="5796136" y="3933055"/>
            <a:ext cx="504056" cy="1519426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3732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urów_vanek_1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8" b="15734"/>
          <a:stretch/>
        </p:blipFill>
        <p:spPr bwMode="auto">
          <a:xfrm>
            <a:off x="539552" y="1340768"/>
            <a:ext cx="8604448" cy="5517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bdélník 2"/>
          <p:cNvSpPr/>
          <p:nvPr/>
        </p:nvSpPr>
        <p:spPr>
          <a:xfrm>
            <a:off x="7164288" y="869247"/>
            <a:ext cx="1794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Pacl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2016)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5621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475656" y="764704"/>
            <a:ext cx="73357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altLang="cs-CZ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Pacl</a:t>
            </a:r>
            <a:r>
              <a:rPr lang="cs-CZ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201</a:t>
            </a:r>
            <a:r>
              <a:rPr lang="en-US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9479"/>
            <a:ext cx="9144000" cy="564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06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475656" y="764704"/>
            <a:ext cx="73357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altLang="cs-CZ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Pacl</a:t>
            </a:r>
            <a:r>
              <a:rPr lang="cs-CZ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201</a:t>
            </a:r>
            <a:r>
              <a:rPr lang="en-US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2967"/>
            <a:ext cx="9144000" cy="565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916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275631"/>
            <a:ext cx="6480720" cy="5559573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5436096" y="620688"/>
            <a:ext cx="3570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smtClean="0"/>
              <a:t>Kadlecová a kol. 2016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29207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384300" y="114300"/>
            <a:ext cx="7620000" cy="1270000"/>
          </a:xfrm>
          <a:gradFill rotWithShape="0">
            <a:gsLst>
              <a:gs pos="0">
                <a:srgbClr val="0099FF"/>
              </a:gs>
              <a:gs pos="100000">
                <a:srgbClr val="000066"/>
              </a:gs>
            </a:gsLst>
            <a:lin ang="0" scaled="1"/>
          </a:gra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009" tIns="114300" rIns="72009" bIns="35941" numCol="1" anchor="b" anchorCtr="0" compatLnSpc="1">
            <a:prstTxWarp prst="textNoShape">
              <a:avLst/>
            </a:prstTxWarp>
          </a:bodyPr>
          <a:lstStyle/>
          <a:p>
            <a:r>
              <a:rPr lang="cs-CZ" alt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Kolísání HPV v </a:t>
            </a:r>
            <a:r>
              <a:rPr lang="cs-CZ" altLang="cs-CZ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tlusteckém</a:t>
            </a:r>
            <a:r>
              <a:rPr lang="cs-CZ" alt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bloku</a:t>
            </a:r>
            <a:endParaRPr lang="cs-CZ" altLang="cs-CZ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 descr="D:\Práce\Zakázky\VUV preshranicni modely\Surfer\vrty_lokalizace_turo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1772816"/>
            <a:ext cx="7606431" cy="49576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5724128" y="1850489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Německo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7380312" y="1572761"/>
            <a:ext cx="10262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Polsko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419872" y="1875950"/>
            <a:ext cx="1326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Německo</a:t>
            </a:r>
          </a:p>
        </p:txBody>
      </p:sp>
      <p:sp>
        <p:nvSpPr>
          <p:cNvPr id="7" name="Obdélník 6"/>
          <p:cNvSpPr/>
          <p:nvPr/>
        </p:nvSpPr>
        <p:spPr>
          <a:xfrm>
            <a:off x="7653271" y="2079139"/>
            <a:ext cx="63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ČR</a:t>
            </a:r>
            <a:endParaRPr lang="cs-C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518953" y="2309971"/>
            <a:ext cx="63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ČR</a:t>
            </a:r>
            <a:endParaRPr lang="cs-C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7776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384300" y="114300"/>
            <a:ext cx="7620000" cy="1270000"/>
          </a:xfrm>
          <a:gradFill rotWithShape="0">
            <a:gsLst>
              <a:gs pos="0">
                <a:srgbClr val="0099FF"/>
              </a:gs>
              <a:gs pos="100000">
                <a:srgbClr val="000066"/>
              </a:gs>
            </a:gsLst>
            <a:lin ang="0" scaled="1"/>
          </a:gra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009" tIns="114300" rIns="72009" bIns="35941" numCol="1" anchor="b" anchorCtr="0" compatLnSpc="1">
            <a:prstTxWarp prst="textNoShape">
              <a:avLst/>
            </a:prstTxWarp>
          </a:bodyPr>
          <a:lstStyle/>
          <a:p>
            <a:pPr algn="r"/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584" y="1581522"/>
            <a:ext cx="8136904" cy="5159846"/>
          </a:xfrm>
        </p:spPr>
        <p:txBody>
          <a:bodyPr/>
          <a:lstStyle/>
          <a:p>
            <a:pPr algn="l" eaLnBrk="0" hangingPunct="0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Pokles hladin podzemní vody v terciéru hrádecké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pánve</a:t>
            </a:r>
          </a:p>
          <a:p>
            <a:pPr marL="342900" indent="-342900" algn="l" eaLnBrk="0" hangingPunct="0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Vlivem těžby na dole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Turów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hladiny podzemní vody poklesly v nejvíce ovlivněné části o více než 60 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 v terciérních kolektorech a o 20 m 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 eaLnBrk="0" hangingPunct="0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cs-CZ" alt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eaLnBrk="0" hangingPunct="0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pánevní struktuře jsou zastoupeny tři hlavní 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terciérní kolektory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 spodní (</a:t>
            </a:r>
            <a:r>
              <a:rPr lang="cs-CZ" alt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podwenglovy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), střední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medziwenglovy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), svrchní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nadwenglovy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a kvartérní kolektor v </a:t>
            </a:r>
            <a:r>
              <a:rPr lang="cs-CZ" alt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glacifluviálních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sedimentech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iekawostki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4619" r="3670" b="4619"/>
          <a:stretch>
            <a:fillRect/>
          </a:stretch>
        </p:blipFill>
        <p:spPr bwMode="auto">
          <a:xfrm>
            <a:off x="-396875" y="0"/>
            <a:ext cx="10668000" cy="69580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3733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ál 2"/>
          <p:cNvSpPr/>
          <p:nvPr/>
        </p:nvSpPr>
        <p:spPr bwMode="auto">
          <a:xfrm>
            <a:off x="4211960" y="3717032"/>
            <a:ext cx="936104" cy="172819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Obdélník 1"/>
          <p:cNvSpPr/>
          <p:nvPr/>
        </p:nvSpPr>
        <p:spPr bwMode="auto">
          <a:xfrm>
            <a:off x="827584" y="2636912"/>
            <a:ext cx="432048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384300" y="114300"/>
            <a:ext cx="7620000" cy="1270000"/>
          </a:xfrm>
          <a:prstGeom prst="rect">
            <a:avLst/>
          </a:prstGeom>
          <a:gradFill rotWithShape="0">
            <a:gsLst>
              <a:gs pos="0">
                <a:srgbClr val="0099FF"/>
              </a:gs>
              <a:gs pos="100000">
                <a:srgbClr val="000066"/>
              </a:gs>
            </a:gsLst>
            <a:lin ang="0" scaled="1"/>
          </a:gra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009" tIns="114300" rIns="72009" bIns="35941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Tahoma" pitchFamily="34" charset="0"/>
              </a:defRPr>
            </a:lvl9pPr>
          </a:lstStyle>
          <a:p>
            <a:r>
              <a:rPr lang="cs-CZ" altLang="cs-CZ" sz="3200" b="1" kern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Kolísání HPV v tlusteckém bloku</a:t>
            </a:r>
            <a:endParaRPr lang="cs-CZ" altLang="cs-CZ" sz="3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Přímá spojnice 7"/>
          <p:cNvCxnSpPr/>
          <p:nvPr/>
        </p:nvCxnSpPr>
        <p:spPr bwMode="auto">
          <a:xfrm flipH="1" flipV="1">
            <a:off x="4427984" y="6151609"/>
            <a:ext cx="2839802" cy="2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20" y="1366607"/>
            <a:ext cx="8752780" cy="5491393"/>
          </a:xfrm>
          <a:prstGeom prst="rect">
            <a:avLst/>
          </a:prstGeom>
        </p:spPr>
      </p:pic>
      <p:cxnSp>
        <p:nvCxnSpPr>
          <p:cNvPr id="9" name="Přímá spojnice 8"/>
          <p:cNvCxnSpPr/>
          <p:nvPr/>
        </p:nvCxnSpPr>
        <p:spPr bwMode="auto">
          <a:xfrm flipH="1" flipV="1">
            <a:off x="4427984" y="6111985"/>
            <a:ext cx="2839802" cy="2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20269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5298"/>
            <a:ext cx="9144000" cy="481551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547664" y="260648"/>
            <a:ext cx="7335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Kolísání HPV v kvartérním 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kolektoru (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Pacl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2017)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ál 6"/>
          <p:cNvSpPr/>
          <p:nvPr/>
        </p:nvSpPr>
        <p:spPr bwMode="auto">
          <a:xfrm>
            <a:off x="5940152" y="3933056"/>
            <a:ext cx="864096" cy="86409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9" name="Přímá spojnice 8"/>
          <p:cNvCxnSpPr/>
          <p:nvPr/>
        </p:nvCxnSpPr>
        <p:spPr bwMode="auto">
          <a:xfrm flipH="1" flipV="1">
            <a:off x="3563888" y="5013176"/>
            <a:ext cx="3252641" cy="2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189274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384300" y="114300"/>
            <a:ext cx="7620000" cy="1270000"/>
          </a:xfrm>
          <a:gradFill rotWithShape="0">
            <a:gsLst>
              <a:gs pos="0">
                <a:srgbClr val="0099FF"/>
              </a:gs>
              <a:gs pos="100000">
                <a:srgbClr val="000066"/>
              </a:gs>
            </a:gsLst>
            <a:lin ang="0" scaled="1"/>
          </a:gra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009" tIns="114300" rIns="72009" bIns="35941" numCol="1" anchor="b" anchorCtr="0" compatLnSpc="1">
            <a:prstTxWarp prst="textNoShape">
              <a:avLst/>
            </a:prstTxWarp>
          </a:bodyPr>
          <a:lstStyle/>
          <a:p>
            <a:pPr algn="r"/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584" y="1581522"/>
            <a:ext cx="8136904" cy="5159846"/>
          </a:xfrm>
        </p:spPr>
        <p:txBody>
          <a:bodyPr/>
          <a:lstStyle/>
          <a:p>
            <a:pPr algn="l" eaLnBrk="0" hangingPunct="0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Pokles hladin podzemní vody v terciéru hrádecké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pánve</a:t>
            </a:r>
          </a:p>
          <a:p>
            <a:pPr marL="342900" indent="-342900" algn="l" eaLnBrk="0" hangingPunct="0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Vlivem těžby na dole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Turów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hladiny podzemní vody poklesly v nejvíce ovlivněné části o více než 60 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 v terciérních kolektorech a o 20 m 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 eaLnBrk="0" hangingPunct="0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cs-CZ" alt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eaLnBrk="0" hangingPunct="0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pánevní struktuře jsou zastoupeny tři hlavní 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terciérní kolektory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 spodní (</a:t>
            </a:r>
            <a:r>
              <a:rPr lang="cs-CZ" alt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podwenglovy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), střední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medziwenglovy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), svrchní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nadwenglovy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a kvartérní kolektor v </a:t>
            </a:r>
            <a:r>
              <a:rPr lang="cs-CZ" alt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glacifluviálních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sedimentech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iekawostki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4619" r="3670" b="4619"/>
          <a:stretch>
            <a:fillRect/>
          </a:stretch>
        </p:blipFill>
        <p:spPr bwMode="auto">
          <a:xfrm>
            <a:off x="-396875" y="0"/>
            <a:ext cx="10668000" cy="69580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50335" y="749300"/>
            <a:ext cx="8402186" cy="515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0" hangingPunct="0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</a:pPr>
            <a:r>
              <a:rPr lang="cs-CZ" altLang="cs-CZ" b="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TURÓW – základní informace</a:t>
            </a:r>
          </a:p>
          <a:p>
            <a:pPr marL="342900" indent="-342900" algn="l" eaLnBrk="0" hangingPunct="0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cs-CZ" altLang="cs-CZ" sz="2800" b="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Založen v </a:t>
            </a:r>
            <a:r>
              <a:rPr lang="cs-CZ" altLang="cs-CZ" sz="2800" b="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roce 1904 akciovou společností Herkules.  </a:t>
            </a:r>
            <a:endParaRPr lang="cs-CZ" altLang="cs-CZ" sz="2800" b="0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eaLnBrk="0" hangingPunct="0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cs-CZ" altLang="cs-CZ" sz="2800" b="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Roční </a:t>
            </a:r>
            <a:r>
              <a:rPr lang="cs-CZ" altLang="cs-CZ" sz="2800" b="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těžba byla maximální v roce 1977 a činila 25 mil tun uhlí. </a:t>
            </a:r>
            <a:endParaRPr lang="cs-CZ" altLang="cs-CZ" sz="2800" b="0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eaLnBrk="0" hangingPunct="0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cs-CZ" altLang="cs-CZ" sz="2800" b="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Minimální </a:t>
            </a:r>
            <a:r>
              <a:rPr lang="cs-CZ" altLang="cs-CZ" sz="2800" b="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kóta dna dolu je plánována  – 30 m n.m., tj. zahloubení cca 330  až 360 m pod terén.  </a:t>
            </a:r>
            <a:endParaRPr lang="cs-CZ" altLang="cs-CZ" sz="2800" b="0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eaLnBrk="0" hangingPunct="0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cs-CZ" altLang="cs-CZ" sz="2800" b="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Předpokládaná </a:t>
            </a:r>
            <a:r>
              <a:rPr lang="cs-CZ" altLang="cs-CZ" sz="2800" b="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roční těžba do roku </a:t>
            </a:r>
            <a:r>
              <a:rPr lang="cs-CZ" altLang="cs-CZ" sz="2800" b="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2044.</a:t>
            </a:r>
          </a:p>
          <a:p>
            <a:pPr marL="342900" indent="-342900" algn="l" eaLnBrk="0" hangingPunct="0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cs-CZ" altLang="cs-CZ" sz="2800" b="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Těžební společnost má platnou koncesi </a:t>
            </a:r>
            <a:r>
              <a:rPr lang="cs-CZ" altLang="cs-CZ" sz="2800" b="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roku 2020. </a:t>
            </a:r>
          </a:p>
          <a:p>
            <a:pPr marL="342900" indent="-342900" algn="l" eaLnBrk="0" hangingPunct="0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cs-CZ" altLang="cs-CZ" sz="2800" b="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Žádost </a:t>
            </a:r>
            <a:r>
              <a:rPr lang="cs-CZ" altLang="cs-CZ" sz="2800" b="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další povolení vyžaduje zpracování Dokumentace EIA a následné </a:t>
            </a:r>
            <a:r>
              <a:rPr lang="cs-CZ" altLang="cs-CZ" sz="2800" b="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projednání.</a:t>
            </a:r>
            <a:endParaRPr lang="cs-CZ" altLang="cs-CZ" sz="2800" b="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8732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384300" y="114300"/>
            <a:ext cx="7620000" cy="1270000"/>
          </a:xfrm>
          <a:gradFill rotWithShape="0">
            <a:gsLst>
              <a:gs pos="0">
                <a:srgbClr val="0099FF"/>
              </a:gs>
              <a:gs pos="100000">
                <a:srgbClr val="000066"/>
              </a:gs>
            </a:gsLst>
            <a:lin ang="0" scaled="1"/>
          </a:gra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009" tIns="114300" rIns="72009" bIns="35941" numCol="1" anchor="b" anchorCtr="0" compatLnSpc="1">
            <a:prstTxWarp prst="textNoShape">
              <a:avLst/>
            </a:prstTxWarp>
          </a:bodyPr>
          <a:lstStyle/>
          <a:p>
            <a:pPr algn="r"/>
            <a:r>
              <a:rPr lang="cs-CZ" altLang="cs-CZ" sz="2400" b="1" dirty="0" err="1" smtClean="0">
                <a:solidFill>
                  <a:schemeClr val="bg1"/>
                </a:solidFill>
              </a:rPr>
              <a:t>Fiszer</a:t>
            </a:r>
            <a:r>
              <a:rPr lang="cs-CZ" altLang="cs-CZ" sz="2400" b="1" dirty="0" smtClean="0">
                <a:solidFill>
                  <a:schemeClr val="bg1"/>
                </a:solidFill>
              </a:rPr>
              <a:t> 2017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E:\Turów 2016\Spotkanie w Turowie 5.IX.2016 (30.IX)\Lokalizacja niecji żytawskiej.jpg"/>
          <p:cNvPicPr>
            <a:picLocks noChangeAspect="1" noChangeArrowheads="1"/>
          </p:cNvPicPr>
          <p:nvPr/>
        </p:nvPicPr>
        <p:blipFill rotWithShape="1">
          <a:blip r:embed="rId3" cstate="print"/>
          <a:srcRect l="13536" t="5276" r="9604" b="19549"/>
          <a:stretch/>
        </p:blipFill>
        <p:spPr bwMode="auto">
          <a:xfrm>
            <a:off x="678347" y="1745432"/>
            <a:ext cx="8341558" cy="5112568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2854030" y="2564904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Německo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963921" y="2296116"/>
            <a:ext cx="10262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Polsko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498915" y="5877272"/>
            <a:ext cx="1326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Německo</a:t>
            </a:r>
          </a:p>
        </p:txBody>
      </p:sp>
      <p:sp>
        <p:nvSpPr>
          <p:cNvPr id="7" name="Obdélník 6"/>
          <p:cNvSpPr/>
          <p:nvPr/>
        </p:nvSpPr>
        <p:spPr>
          <a:xfrm>
            <a:off x="7452320" y="2308692"/>
            <a:ext cx="63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ČR</a:t>
            </a:r>
            <a:endParaRPr lang="cs-C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595267" y="5815717"/>
            <a:ext cx="63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ČR</a:t>
            </a:r>
            <a:endParaRPr lang="cs-C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479232" y="5877272"/>
            <a:ext cx="63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ČR</a:t>
            </a:r>
            <a:endParaRPr lang="cs-C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281260" y="5127376"/>
            <a:ext cx="10262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Polsko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5951500" y="5179416"/>
            <a:ext cx="10262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Polsko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5781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384300" y="114300"/>
            <a:ext cx="7620000" cy="1270000"/>
          </a:xfrm>
          <a:gradFill rotWithShape="0">
            <a:gsLst>
              <a:gs pos="0">
                <a:srgbClr val="0099FF"/>
              </a:gs>
              <a:gs pos="100000">
                <a:srgbClr val="000066"/>
              </a:gs>
            </a:gsLst>
            <a:lin ang="0" scaled="1"/>
          </a:gra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009" tIns="114300" rIns="72009" bIns="35941" numCol="1" anchor="b" anchorCtr="0" compatLnSpc="1">
            <a:prstTxWarp prst="textNoShape">
              <a:avLst/>
            </a:prstTxWarp>
          </a:bodyPr>
          <a:lstStyle/>
          <a:p>
            <a:pPr algn="r"/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584" y="1581522"/>
            <a:ext cx="8136904" cy="5159846"/>
          </a:xfrm>
        </p:spPr>
        <p:txBody>
          <a:bodyPr/>
          <a:lstStyle/>
          <a:p>
            <a:pPr marL="342900" indent="-342900" algn="l" eaLnBrk="0" hangingPunct="0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Turów se nachází v terciérní žitavské pánvi;</a:t>
            </a:r>
          </a:p>
          <a:p>
            <a:pPr marL="342900" indent="-342900" algn="l" eaLnBrk="0" hangingPunct="0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cs-CZ" alt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eaLnBrk="0" hangingPunct="0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pánevní struktuře jsou zastoupeny tři hlavní terciérní kolektory: spodní 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podwenglovy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), střední 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medziwenglovy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), svrchní 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nadwenglovy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 a kvartérní kolektor v glacifluviálních sedimentech</a:t>
            </a:r>
          </a:p>
          <a:p>
            <a:pPr marL="342900" indent="-342900" algn="l" eaLnBrk="0" hangingPunct="0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eaLnBrk="0" hangingPunct="0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Vlivem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těžby na dole Turów hladiny podzemní vody poklesly v nejvíce ovlivněné části o více než 60 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 v terciérních kolektorech a o 20 m 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 eaLnBrk="0" hangingPunct="0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cs-CZ" alt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275631"/>
            <a:ext cx="6480720" cy="5559573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5436096" y="620688"/>
            <a:ext cx="3570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smtClean="0"/>
              <a:t>Kadlecová a kol. 2016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2144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384300" y="114300"/>
            <a:ext cx="7620000" cy="1270000"/>
          </a:xfrm>
          <a:gradFill rotWithShape="0">
            <a:gsLst>
              <a:gs pos="0">
                <a:srgbClr val="0099FF"/>
              </a:gs>
              <a:gs pos="100000">
                <a:srgbClr val="000066"/>
              </a:gs>
            </a:gsLst>
            <a:lin ang="0" scaled="1"/>
          </a:gra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009" tIns="114300" rIns="72009" bIns="35941" numCol="1" anchor="b" anchorCtr="0" compatLnSpc="1">
            <a:prstTxWarp prst="textNoShape">
              <a:avLst/>
            </a:prstTxWarp>
          </a:bodyPr>
          <a:lstStyle/>
          <a:p>
            <a:pPr algn="r"/>
            <a:r>
              <a:rPr lang="cs-CZ" alt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Mapa </a:t>
            </a:r>
            <a:r>
              <a:rPr lang="cs-CZ" altLang="cs-CZ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podłoża</a:t>
            </a:r>
            <a:r>
              <a:rPr lang="cs-CZ" alt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niecki</a:t>
            </a:r>
            <a:r>
              <a:rPr lang="cs-CZ" alt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żytawskiej</a:t>
            </a:r>
            <a:r>
              <a:rPr lang="cs-CZ" alt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Fiszer</a:t>
            </a:r>
            <a:r>
              <a:rPr lang="cs-CZ" alt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</a:t>
            </a:r>
          </a:p>
        </p:txBody>
      </p:sp>
      <p:pic>
        <p:nvPicPr>
          <p:cNvPr id="6" name="Picture 2" descr="E:\Turów 2016\Spotkanie w Turowie 5.IX.2016 (30.IX)\rys.3  Podłoże niecki..jpg"/>
          <p:cNvPicPr>
            <a:picLocks noChangeAspect="1" noChangeArrowheads="1"/>
          </p:cNvPicPr>
          <p:nvPr/>
        </p:nvPicPr>
        <p:blipFill>
          <a:blip r:embed="rId3" cstate="print"/>
          <a:srcRect t="3947"/>
          <a:stretch>
            <a:fillRect/>
          </a:stretch>
        </p:blipFill>
        <p:spPr bwMode="auto">
          <a:xfrm>
            <a:off x="443129" y="1653059"/>
            <a:ext cx="8666557" cy="5170661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3450403" y="2718108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Německo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5228614" y="2350213"/>
            <a:ext cx="10262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Polsko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763688" y="6309320"/>
            <a:ext cx="1326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Německo</a:t>
            </a:r>
          </a:p>
        </p:txBody>
      </p:sp>
      <p:sp>
        <p:nvSpPr>
          <p:cNvPr id="9" name="Obdélník 8"/>
          <p:cNvSpPr/>
          <p:nvPr/>
        </p:nvSpPr>
        <p:spPr>
          <a:xfrm>
            <a:off x="8513699" y="3212976"/>
            <a:ext cx="63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ČR</a:t>
            </a:r>
            <a:endParaRPr lang="cs-C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7236296" y="5615662"/>
            <a:ext cx="63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ČR</a:t>
            </a:r>
            <a:endParaRPr lang="cs-C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864883" y="5281228"/>
            <a:ext cx="63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ČR</a:t>
            </a:r>
            <a:endParaRPr lang="cs-C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794382" y="4994776"/>
            <a:ext cx="10262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Polsko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7038325" y="5081173"/>
            <a:ext cx="10262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Polsko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7626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384300" y="114300"/>
            <a:ext cx="7620000" cy="1270000"/>
          </a:xfrm>
          <a:gradFill rotWithShape="0">
            <a:gsLst>
              <a:gs pos="0">
                <a:srgbClr val="0099FF"/>
              </a:gs>
              <a:gs pos="100000">
                <a:srgbClr val="000066"/>
              </a:gs>
            </a:gsLst>
            <a:lin ang="0" scaled="1"/>
          </a:gra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009" tIns="114300" rIns="72009" bIns="35941" numCol="1" anchor="b" anchorCtr="0" compatLnSpc="1">
            <a:prstTxWarp prst="textNoShape">
              <a:avLst/>
            </a:prstTxWarp>
          </a:bodyPr>
          <a:lstStyle/>
          <a:p>
            <a:pPr algn="r"/>
            <a:endParaRPr lang="cs-CZ" altLang="cs-CZ" sz="2400" b="1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4" t="7836" b="898"/>
          <a:stretch/>
        </p:blipFill>
        <p:spPr bwMode="auto">
          <a:xfrm>
            <a:off x="39812" y="0"/>
            <a:ext cx="9104188" cy="68580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721298" y="1538774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Německo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932040" y="3921095"/>
            <a:ext cx="10262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Polsko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83549" y="1077109"/>
            <a:ext cx="63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ČR</a:t>
            </a:r>
            <a:endParaRPr lang="cs-C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5130010" y="4619508"/>
            <a:ext cx="63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ČR</a:t>
            </a:r>
            <a:endParaRPr lang="cs-C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747295" y="3958294"/>
            <a:ext cx="63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ČR</a:t>
            </a:r>
            <a:endParaRPr lang="cs-C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539552" y="3429000"/>
            <a:ext cx="10262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Polsko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7995586" y="4221795"/>
            <a:ext cx="10262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Polsko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1277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475656" y="260648"/>
            <a:ext cx="73357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Kolísání HPV ve středním kolektoru (</a:t>
            </a:r>
            <a:r>
              <a:rPr lang="cs-CZ" altLang="cs-CZ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Pacl</a:t>
            </a:r>
            <a:r>
              <a:rPr lang="cs-CZ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201</a:t>
            </a:r>
            <a:r>
              <a:rPr lang="en-US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cs-CZ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9144000" cy="481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645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pie - SANACE_Pokus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0000"/>
      </a:hlink>
      <a:folHlink>
        <a:srgbClr val="FF0000"/>
      </a:folHlink>
    </a:clrScheme>
    <a:fontScheme name="Kopie - SANACE_Pokusy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Kopie - SANACE_Pokus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e - SANACE_Pokus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e - SANACE_Pokus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e - SANACE_Pokus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e - SANACE_Pokus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e - SANACE_Pokus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e - SANACE_Pokus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Settings\Jíra\Plocha\PPT Prezentace\Kopie - SANACE_Pokusy.PPT</Template>
  <TotalTime>1447</TotalTime>
  <Words>393</Words>
  <Application>Microsoft Office PowerPoint</Application>
  <PresentationFormat>Předvádění na obrazovce (4:3)</PresentationFormat>
  <Paragraphs>74</Paragraphs>
  <Slides>21</Slides>
  <Notes>10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Kopie - SANACE_Pokusy</vt:lpstr>
      <vt:lpstr>Prezentace aplikace PowerPoint</vt:lpstr>
      <vt:lpstr>Prezentace aplikace PowerPoint</vt:lpstr>
      <vt:lpstr>Prezentace aplikace PowerPoint</vt:lpstr>
      <vt:lpstr>Fiszer 2017</vt:lpstr>
      <vt:lpstr>Prezentace aplikace PowerPoint</vt:lpstr>
      <vt:lpstr>Prezentace aplikace PowerPoint</vt:lpstr>
      <vt:lpstr>Mapa podłoża niecki żytawskiej Fiszer 2017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Kolísání HPV v tlusteckém bloku</vt:lpstr>
      <vt:lpstr>Prezentace aplikace PowerPoint</vt:lpstr>
      <vt:lpstr>Prezentace aplikace PowerPoint</vt:lpstr>
    </vt:vector>
  </TitlesOfParts>
  <Company>Dům u dvou obrů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Jíra</dc:creator>
  <cp:lastModifiedBy>Kamil Nešetřil</cp:lastModifiedBy>
  <cp:revision>275</cp:revision>
  <dcterms:created xsi:type="dcterms:W3CDTF">2004-11-03T09:13:07Z</dcterms:created>
  <dcterms:modified xsi:type="dcterms:W3CDTF">2019-04-20T18:30:39Z</dcterms:modified>
</cp:coreProperties>
</file>