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69"/>
  </p:notesMasterIdLst>
  <p:handoutMasterIdLst>
    <p:handoutMasterId r:id="rId7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76" r:id="rId17"/>
    <p:sldId id="277" r:id="rId18"/>
    <p:sldId id="278" r:id="rId19"/>
    <p:sldId id="279" r:id="rId20"/>
    <p:sldId id="280" r:id="rId21"/>
    <p:sldId id="282" r:id="rId22"/>
    <p:sldId id="284" r:id="rId23"/>
    <p:sldId id="287" r:id="rId24"/>
    <p:sldId id="290" r:id="rId25"/>
    <p:sldId id="310" r:id="rId26"/>
    <p:sldId id="292" r:id="rId27"/>
    <p:sldId id="295" r:id="rId28"/>
    <p:sldId id="299" r:id="rId29"/>
    <p:sldId id="311" r:id="rId30"/>
    <p:sldId id="300" r:id="rId31"/>
    <p:sldId id="304" r:id="rId32"/>
    <p:sldId id="305" r:id="rId33"/>
    <p:sldId id="307" r:id="rId34"/>
    <p:sldId id="309" r:id="rId35"/>
    <p:sldId id="312" r:id="rId36"/>
    <p:sldId id="361" r:id="rId37"/>
    <p:sldId id="368" r:id="rId38"/>
    <p:sldId id="369" r:id="rId39"/>
    <p:sldId id="370" r:id="rId40"/>
    <p:sldId id="371" r:id="rId41"/>
    <p:sldId id="375" r:id="rId42"/>
    <p:sldId id="376" r:id="rId43"/>
    <p:sldId id="377" r:id="rId44"/>
    <p:sldId id="379" r:id="rId45"/>
    <p:sldId id="380" r:id="rId46"/>
    <p:sldId id="381" r:id="rId47"/>
    <p:sldId id="382" r:id="rId48"/>
    <p:sldId id="386" r:id="rId49"/>
    <p:sldId id="387" r:id="rId50"/>
    <p:sldId id="388" r:id="rId51"/>
    <p:sldId id="389" r:id="rId52"/>
    <p:sldId id="390" r:id="rId53"/>
    <p:sldId id="392" r:id="rId54"/>
    <p:sldId id="393" r:id="rId55"/>
    <p:sldId id="403" r:id="rId56"/>
    <p:sldId id="404" r:id="rId57"/>
    <p:sldId id="406" r:id="rId58"/>
    <p:sldId id="407" r:id="rId59"/>
    <p:sldId id="410" r:id="rId60"/>
    <p:sldId id="416" r:id="rId61"/>
    <p:sldId id="431" r:id="rId62"/>
    <p:sldId id="420" r:id="rId63"/>
    <p:sldId id="426" r:id="rId64"/>
    <p:sldId id="429" r:id="rId65"/>
    <p:sldId id="430" r:id="rId66"/>
    <p:sldId id="427" r:id="rId67"/>
    <p:sldId id="428" r:id="rId6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howGuides="1"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16"/>
    </p:cViewPr>
  </p:sorterViewPr>
  <p:notesViewPr>
    <p:cSldViewPr showGuides="1">
      <p:cViewPr varScale="1">
        <p:scale>
          <a:sx n="57" d="100"/>
          <a:sy n="57" d="100"/>
        </p:scale>
        <p:origin x="-183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7.xml"/><Relationship Id="rId1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2D0ECC-7B2B-4B5A-BA63-39C73E375EA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686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9974D-0290-449C-A1BD-1BAAFD7A88F9}" type="datetimeFigureOut">
              <a:rPr lang="cs-CZ" smtClean="0"/>
              <a:t>8. 2. 2019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E3D66-7C83-4DFB-B814-50512965BA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00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274F-6495-42D5-B97C-7FB5C28878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28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626F-D552-4E05-837B-D3716EEFFA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99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AC0E-15CD-4A56-BE3C-F19E163D760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373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D7CD17-1480-40A8-A16F-52B94DF8974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08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062038" y="1766888"/>
            <a:ext cx="7769225" cy="4113212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F39BCCA-5E5C-48A9-8032-BAD570DF9CE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73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9170-3FC3-453B-B493-6EE30270C4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81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CB5F-4FC1-4CB2-BC7C-2ED535CF9D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54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F882-F418-42C3-A256-2DD56458B44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21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EC92-AC48-48B9-B1B4-D3ADEFEDDE6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83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4ECF-1DC0-49AB-B3B0-B9367FA9DC5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78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D4DD-2529-40C6-B08A-5A9E63A4A4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17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7494-FE0C-43EC-9E08-82CEBF65CA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02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5E32-7440-4695-8A5C-1D3215DFD9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46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6096C-8E8A-4DAE-8994-4DFDCB0BC17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632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r>
              <a:rPr lang="cs-CZ" dirty="0" smtClean="0"/>
              <a:t>Zánětlivá onemocnění v gynekologii</a:t>
            </a:r>
            <a:endParaRPr lang="cs-CZ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08511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Záněty rodidel</a:t>
            </a:r>
          </a:p>
          <a:p>
            <a:r>
              <a:rPr lang="cs-CZ" dirty="0" smtClean="0"/>
              <a:t>Ochranné fyziologické faktory</a:t>
            </a:r>
          </a:p>
          <a:p>
            <a:r>
              <a:rPr lang="cs-CZ" dirty="0" smtClean="0"/>
              <a:t>Záněty zevních rodidel a pochvy</a:t>
            </a:r>
          </a:p>
          <a:p>
            <a:r>
              <a:rPr lang="cs-CZ" dirty="0" smtClean="0"/>
              <a:t>Zánět vnitřních rodidel</a:t>
            </a:r>
          </a:p>
          <a:p>
            <a:r>
              <a:rPr lang="cs-CZ" dirty="0" smtClean="0"/>
              <a:t>STD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35896" y="4901098"/>
            <a:ext cx="1575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+mn-lt"/>
              </a:rPr>
              <a:t>Petr Křepelka</a:t>
            </a:r>
            <a:endParaRPr lang="cs-CZ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043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Vulvitis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Klinický průběh rozmanitý</a:t>
            </a:r>
          </a:p>
          <a:p>
            <a:r>
              <a:rPr lang="cs-CZ"/>
              <a:t>Zarudnutí , otok vulvy</a:t>
            </a:r>
          </a:p>
          <a:p>
            <a:r>
              <a:rPr lang="cs-CZ"/>
              <a:t>Pruritus vulvae, pseudodysurie</a:t>
            </a:r>
          </a:p>
          <a:p>
            <a:r>
              <a:rPr lang="cs-CZ"/>
              <a:t>Diagnostika – klinická, mikrobiologická</a:t>
            </a:r>
          </a:p>
          <a:p>
            <a:r>
              <a:rPr lang="cs-CZ"/>
              <a:t>Terapie - kauzální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2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Zánět velké vestibulární žlázy - Bartholinitis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Postihuje mladé, sexuálně aktivní ženy</a:t>
            </a:r>
          </a:p>
          <a:p>
            <a:r>
              <a:rPr lang="cs-CZ"/>
              <a:t>Bakteriální zánět – Staphylococcus aureus, Neisseria gonorrhoea</a:t>
            </a:r>
          </a:p>
          <a:p>
            <a:r>
              <a:rPr lang="cs-CZ"/>
              <a:t>Zánět vývodu žlázy</a:t>
            </a:r>
          </a:p>
          <a:p>
            <a:r>
              <a:rPr lang="cs-CZ"/>
              <a:t>Empyem </a:t>
            </a:r>
          </a:p>
          <a:p>
            <a:r>
              <a:rPr lang="cs-CZ"/>
              <a:t>Pseudoabsces – žlazka je vyplněna hnisem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06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Batholinitis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sz="2800"/>
              <a:t>Zarudnutí, otok, bolestivost velkého labia</a:t>
            </a:r>
          </a:p>
          <a:p>
            <a:r>
              <a:rPr lang="cs-CZ" sz="2800"/>
              <a:t>Žena nemůže sedět</a:t>
            </a:r>
          </a:p>
          <a:p>
            <a:r>
              <a:rPr lang="cs-CZ" sz="2800"/>
              <a:t>Febrilie, elevace FW, CRP</a:t>
            </a:r>
          </a:p>
        </p:txBody>
      </p:sp>
      <p:graphicFrame>
        <p:nvGraphicFramePr>
          <p:cNvPr id="79878" name="Object 6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2565069591"/>
              </p:ext>
            </p:extLst>
          </p:nvPr>
        </p:nvGraphicFramePr>
        <p:xfrm>
          <a:off x="5220072" y="1556792"/>
          <a:ext cx="3024336" cy="4575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602Photo" r:id="rId3" imgW="1838095" imgH="2781688" progId="602Photo.Image">
                  <p:embed/>
                </p:oleObj>
              </mc:Choice>
              <mc:Fallback>
                <p:oleObj name="602Photo" r:id="rId3" imgW="1838095" imgH="2781688" progId="602Photo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1556792"/>
                        <a:ext cx="3024336" cy="4575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097851" y="6471501"/>
            <a:ext cx="379462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vi-VN" sz="1000" dirty="0" smtClean="0">
                <a:effectLst/>
              </a:rPr>
              <a:t>Rob</a:t>
            </a:r>
            <a:r>
              <a:rPr lang="cs-CZ" sz="1000" dirty="0" smtClean="0">
                <a:effectLst/>
              </a:rPr>
              <a:t> </a:t>
            </a:r>
            <a:r>
              <a:rPr lang="vi-VN" sz="1000" dirty="0" smtClean="0">
                <a:effectLst/>
              </a:rPr>
              <a:t>L</a:t>
            </a:r>
            <a:r>
              <a:rPr lang="cs-CZ" sz="1000" dirty="0" smtClean="0">
                <a:effectLst/>
              </a:rPr>
              <a:t>.</a:t>
            </a:r>
            <a:r>
              <a:rPr lang="vi-VN" sz="1000" dirty="0" smtClean="0">
                <a:effectLst/>
              </a:rPr>
              <a:t>,Martan</a:t>
            </a:r>
            <a:r>
              <a:rPr lang="cs-CZ" sz="1000" dirty="0" smtClean="0">
                <a:effectLst/>
              </a:rPr>
              <a:t> A</a:t>
            </a:r>
            <a:r>
              <a:rPr lang="vi-VN" sz="1000" dirty="0" smtClean="0">
                <a:effectLst/>
              </a:rPr>
              <a:t>,</a:t>
            </a:r>
            <a:r>
              <a:rPr lang="cs-CZ" sz="1000" dirty="0" smtClean="0">
                <a:effectLst/>
              </a:rPr>
              <a:t> </a:t>
            </a:r>
            <a:r>
              <a:rPr lang="vi-VN" sz="1000" dirty="0" smtClean="0">
                <a:effectLst/>
              </a:rPr>
              <a:t>Citterbart</a:t>
            </a:r>
            <a:r>
              <a:rPr lang="cs-CZ" sz="1000" dirty="0" smtClean="0">
                <a:effectLst/>
              </a:rPr>
              <a:t> K</a:t>
            </a:r>
            <a:r>
              <a:rPr lang="vi-VN" sz="1000" dirty="0" smtClean="0">
                <a:effectLst/>
              </a:rPr>
              <a:t>. </a:t>
            </a:r>
            <a:r>
              <a:rPr lang="vi-VN" sz="1000" i="1" dirty="0" smtClean="0">
                <a:effectLst/>
              </a:rPr>
              <a:t>Gynekologie</a:t>
            </a:r>
            <a:r>
              <a:rPr lang="vi-VN" sz="1000" dirty="0" smtClean="0">
                <a:effectLst/>
              </a:rPr>
              <a:t>. Praha: Galén, 2008. 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6610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Léčba bartholinitis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Incise, drenáž</a:t>
            </a:r>
          </a:p>
          <a:p>
            <a:r>
              <a:rPr lang="cs-CZ"/>
              <a:t>Antibiotika</a:t>
            </a:r>
          </a:p>
          <a:p>
            <a:r>
              <a:rPr lang="cs-CZ"/>
              <a:t>Chemoextirpace žlázky – aplikace argentum nitricum – (lápis) – stěna žlazky nekrotizuje, impregonována stříbrnými solemi, sekvestrace žlazky</a:t>
            </a:r>
          </a:p>
        </p:txBody>
      </p:sp>
    </p:spTree>
    <p:extLst>
      <p:ext uri="{BB962C8B-B14F-4D97-AF65-F5344CB8AC3E}">
        <p14:creationId xmlns:p14="http://schemas.microsoft.com/office/powerpoint/2010/main" val="102664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Kolpitis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Zánět pochvy</a:t>
            </a:r>
          </a:p>
          <a:p>
            <a:r>
              <a:rPr lang="cs-CZ"/>
              <a:t>Porucha poševní biocenosy</a:t>
            </a:r>
          </a:p>
          <a:p>
            <a:r>
              <a:rPr lang="cs-CZ"/>
              <a:t>Hlavní symptom - fluor</a:t>
            </a:r>
          </a:p>
        </p:txBody>
      </p:sp>
    </p:spTree>
    <p:extLst>
      <p:ext uri="{BB962C8B-B14F-4D97-AF65-F5344CB8AC3E}">
        <p14:creationId xmlns:p14="http://schemas.microsoft.com/office/powerpoint/2010/main" val="75476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Fyziologie poševního ekosystému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3000"/>
              <a:t>Slizniční imunitní systém – imunoglobuliny A</a:t>
            </a:r>
          </a:p>
          <a:p>
            <a:r>
              <a:rPr lang="cs-CZ" sz="3000"/>
              <a:t>Hormonální hladiny menstruačního cyklu – estrogeny – syntéza glykogenu v poševních epiteliích</a:t>
            </a:r>
          </a:p>
          <a:p>
            <a:r>
              <a:rPr lang="cs-CZ" sz="3000"/>
              <a:t>Endogenní poševní flóra – Laktobacily – </a:t>
            </a:r>
          </a:p>
          <a:p>
            <a:pPr>
              <a:buFontTx/>
              <a:buNone/>
            </a:pPr>
            <a:r>
              <a:rPr lang="cs-CZ" sz="3000"/>
              <a:t>    10</a:t>
            </a:r>
            <a:r>
              <a:rPr lang="cs-CZ" sz="3000" baseline="30000"/>
              <a:t>6</a:t>
            </a:r>
            <a:r>
              <a:rPr lang="cs-CZ" sz="3000"/>
              <a:t>/1 ml poševního sekretu</a:t>
            </a:r>
            <a:endParaRPr lang="cs-CZ" sz="3000" baseline="30000"/>
          </a:p>
        </p:txBody>
      </p:sp>
    </p:spTree>
    <p:extLst>
      <p:ext uri="{BB962C8B-B14F-4D97-AF65-F5344CB8AC3E}">
        <p14:creationId xmlns:p14="http://schemas.microsoft.com/office/powerpoint/2010/main" val="241992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Funkce vaginálních laktobacilů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Fermentace glukózy na kyselinu mléčnou</a:t>
            </a:r>
          </a:p>
          <a:p>
            <a:r>
              <a:rPr lang="cs-CZ"/>
              <a:t>Kyselé vaginální prostředí pH 3,8 – 4,2</a:t>
            </a:r>
          </a:p>
          <a:p>
            <a:r>
              <a:rPr lang="cs-CZ"/>
              <a:t>Produkce peroxidu vodíku H</a:t>
            </a:r>
            <a:r>
              <a:rPr lang="cs-CZ" baseline="-25000"/>
              <a:t>2</a:t>
            </a:r>
            <a:r>
              <a:rPr lang="cs-CZ"/>
              <a:t>O</a:t>
            </a:r>
            <a:r>
              <a:rPr lang="cs-CZ" baseline="-25000"/>
              <a:t>2</a:t>
            </a:r>
            <a:endParaRPr lang="cs-CZ"/>
          </a:p>
          <a:p>
            <a:r>
              <a:rPr lang="cs-CZ"/>
              <a:t>Produkce bakteriocinů – sloučeniny bílkovinné povahy s antimikrobiálním účinkem</a:t>
            </a:r>
          </a:p>
        </p:txBody>
      </p:sp>
    </p:spTree>
    <p:extLst>
      <p:ext uri="{BB962C8B-B14F-4D97-AF65-F5344CB8AC3E}">
        <p14:creationId xmlns:p14="http://schemas.microsoft.com/office/powerpoint/2010/main" val="370801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4000"/>
              <a:t>Mikrobiální obraz poševní – MOP  (Jírovec,Peter,Málek)</a:t>
            </a:r>
          </a:p>
        </p:txBody>
      </p:sp>
      <p:graphicFrame>
        <p:nvGraphicFramePr>
          <p:cNvPr id="89174" name="Group 86"/>
          <p:cNvGraphicFramePr>
            <a:graphicFrameLocks noGrp="1"/>
          </p:cNvGraphicFramePr>
          <p:nvPr/>
        </p:nvGraphicFramePr>
        <p:xfrm>
          <a:off x="685800" y="1600200"/>
          <a:ext cx="8001000" cy="4913313"/>
        </p:xfrm>
        <a:graphic>
          <a:graphicData uri="http://schemas.openxmlformats.org/drawingml/2006/table">
            <a:tbl>
              <a:tblPr/>
              <a:tblGrid>
                <a:gridCol w="1036638"/>
                <a:gridCol w="2914650"/>
                <a:gridCol w="1604962"/>
                <a:gridCol w="1185863"/>
                <a:gridCol w="1258887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MOP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Patogen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Epitelie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Další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Fyziologický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Laktobacili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Hlen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Nehnisavý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Tyče,koky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Hnisavý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Koky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Leuko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Kapavčitý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Gonokoky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Leuko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Trichomonádový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Trichomonas vaginalis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Leuko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VI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Kvasinkový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Blastospory,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mycelia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++++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0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Poševní biocenóza -vyšetřovací metody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Stanovení vaginálního pH</a:t>
            </a:r>
          </a:p>
          <a:p>
            <a:r>
              <a:rPr lang="cs-CZ"/>
              <a:t>Mikroskopické vyšetření nativního nátěru</a:t>
            </a:r>
          </a:p>
          <a:p>
            <a:r>
              <a:rPr lang="cs-CZ"/>
              <a:t>Aminový test – 10% KOH – uvolnění biogenních aminů</a:t>
            </a:r>
          </a:p>
          <a:p>
            <a:r>
              <a:rPr lang="cs-CZ"/>
              <a:t>Mikrobiologické kultivační vyšetření</a:t>
            </a:r>
          </a:p>
        </p:txBody>
      </p:sp>
    </p:spTree>
    <p:extLst>
      <p:ext uri="{BB962C8B-B14F-4D97-AF65-F5344CB8AC3E}">
        <p14:creationId xmlns:p14="http://schemas.microsoft.com/office/powerpoint/2010/main" val="236385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cs-CZ" sz="3600"/>
              <a:t>Poševní biocenóza -vyšetřovací metody</a:t>
            </a:r>
          </a:p>
        </p:txBody>
      </p:sp>
      <p:graphicFrame>
        <p:nvGraphicFramePr>
          <p:cNvPr id="91242" name="Group 10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83089613"/>
              </p:ext>
            </p:extLst>
          </p:nvPr>
        </p:nvGraphicFramePr>
        <p:xfrm>
          <a:off x="609600" y="990600"/>
          <a:ext cx="8534400" cy="5562602"/>
        </p:xfrm>
        <a:graphic>
          <a:graphicData uri="http://schemas.openxmlformats.org/drawingml/2006/table">
            <a:tbl>
              <a:tblPr/>
              <a:tblGrid>
                <a:gridCol w="1076325"/>
                <a:gridCol w="763588"/>
                <a:gridCol w="808037"/>
                <a:gridCol w="884238"/>
                <a:gridCol w="882650"/>
                <a:gridCol w="955675"/>
                <a:gridCol w="3163887"/>
              </a:tblGrid>
              <a:tr h="178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pH</a:t>
                      </a:r>
                    </a:p>
                  </a:txBody>
                  <a:tcPr vert="eaVert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Aminový test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Klíčové buňky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Trichomonas vaginalis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Kvasinky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Leukocyty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&lt;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4,5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normální poševní flóra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4,7-5,5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bakteriální vaginóza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&gt;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hnisavá bakteriální flóra – nutná kultivace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&gt;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trichomonádový zánět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&lt;4,5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kvasinkový zánět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89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Záněty orgánů reprodukční soustavy ženy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800"/>
              <a:t>Častá příčina návštěvy ženy u lékaře</a:t>
            </a:r>
          </a:p>
          <a:p>
            <a:r>
              <a:rPr lang="cs-CZ" sz="2800"/>
              <a:t>Šíření sexuálně přenosných chorob</a:t>
            </a:r>
          </a:p>
          <a:p>
            <a:r>
              <a:rPr lang="cs-CZ" sz="2800"/>
              <a:t>Zdravotní, sociální a ekonomické aspekty zánětů</a:t>
            </a:r>
          </a:p>
          <a:p>
            <a:r>
              <a:rPr lang="cs-CZ" sz="2800"/>
              <a:t>Trvalá porucha zdraví, vitální ohrožení (Lues,AIDS), neplodnost, chronické bolesti</a:t>
            </a:r>
          </a:p>
          <a:p>
            <a:r>
              <a:rPr lang="cs-CZ" sz="2800"/>
              <a:t>Narušení partnerských vztahů</a:t>
            </a:r>
          </a:p>
          <a:p>
            <a:r>
              <a:rPr lang="cs-CZ" sz="2800"/>
              <a:t>Ekonomická náročnost řešení gynekologických zánětů</a:t>
            </a:r>
          </a:p>
          <a:p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97190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Bakteriální vaginóza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Nezánětlivá porucha poševního ekosystému</a:t>
            </a:r>
          </a:p>
          <a:p>
            <a:r>
              <a:rPr lang="cs-CZ"/>
              <a:t>Redukce až vymizení laktobacilů </a:t>
            </a:r>
          </a:p>
          <a:p>
            <a:r>
              <a:rPr lang="cs-CZ"/>
              <a:t>Zmnožení anaerobních bakterií</a:t>
            </a:r>
          </a:p>
          <a:p>
            <a:r>
              <a:rPr lang="cs-CZ"/>
              <a:t>Přemnožení fakultativně anaerobní bakterie Gardnerella vaginalis</a:t>
            </a:r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5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Klinický průběh bakteriální </a:t>
            </a:r>
            <a:r>
              <a:rPr lang="cs-CZ" dirty="0" err="1"/>
              <a:t>vaginózy</a:t>
            </a:r>
            <a:endParaRPr 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Hojný vodnatý výtok</a:t>
            </a:r>
          </a:p>
          <a:p>
            <a:r>
              <a:rPr lang="cs-CZ" dirty="0"/>
              <a:t>Zápach po rybách (</a:t>
            </a:r>
            <a:r>
              <a:rPr lang="cs-CZ" dirty="0" err="1"/>
              <a:t>kadaverin,putrescin</a:t>
            </a:r>
            <a:r>
              <a:rPr lang="cs-CZ" dirty="0"/>
              <a:t>)</a:t>
            </a:r>
          </a:p>
          <a:p>
            <a:r>
              <a:rPr lang="cs-CZ" dirty="0"/>
              <a:t>Maximum obtíží ráno, po pohlavním styku – alkalizace poševního prostředí</a:t>
            </a:r>
          </a:p>
          <a:p>
            <a:pPr>
              <a:buFontTx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36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Diagnóza bakteriální vaginózy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Homogenní vodnatý výtok</a:t>
            </a:r>
          </a:p>
          <a:p>
            <a:pPr>
              <a:lnSpc>
                <a:spcPct val="90000"/>
              </a:lnSpc>
            </a:pPr>
            <a:r>
              <a:rPr lang="cs-CZ"/>
              <a:t>pH 4,7 – 5,5</a:t>
            </a:r>
          </a:p>
          <a:p>
            <a:pPr>
              <a:lnSpc>
                <a:spcPct val="90000"/>
              </a:lnSpc>
            </a:pPr>
            <a:r>
              <a:rPr lang="cs-CZ"/>
              <a:t>Klíčové buňky v mikroskopickém obrazu – „clue cells“ – poševní povrchové epithelie   s množstvím bakterií na povrchu</a:t>
            </a:r>
          </a:p>
          <a:p>
            <a:pPr>
              <a:lnSpc>
                <a:spcPct val="90000"/>
              </a:lnSpc>
            </a:pPr>
            <a:r>
              <a:rPr lang="cs-CZ"/>
              <a:t>Pozitivní aminový test  - zvýraznění zápachu po přidání 10% KOH k sekretu pochvy na podložním sklíčku</a:t>
            </a:r>
          </a:p>
        </p:txBody>
      </p:sp>
    </p:spTree>
    <p:extLst>
      <p:ext uri="{BB962C8B-B14F-4D97-AF65-F5344CB8AC3E}">
        <p14:creationId xmlns:p14="http://schemas.microsoft.com/office/powerpoint/2010/main" val="193712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Léčba bakteriální vaginózy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2038" y="1766888"/>
            <a:ext cx="7254378" cy="4113212"/>
          </a:xfrm>
        </p:spPr>
        <p:txBody>
          <a:bodyPr>
            <a:normAutofit/>
          </a:bodyPr>
          <a:lstStyle/>
          <a:p>
            <a:r>
              <a:rPr lang="cs-CZ" dirty="0" err="1"/>
              <a:t>Clindamycin</a:t>
            </a:r>
            <a:endParaRPr lang="cs-CZ" dirty="0"/>
          </a:p>
          <a:p>
            <a:r>
              <a:rPr lang="cs-CZ" dirty="0" err="1" smtClean="0"/>
              <a:t>Metronidazol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469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Trichomoniáza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Nejčastější parazitární onemocnění pochvy</a:t>
            </a:r>
          </a:p>
          <a:p>
            <a:r>
              <a:rPr lang="cs-CZ"/>
              <a:t>Původce – prvok – bičíkovec – </a:t>
            </a:r>
            <a:r>
              <a:rPr lang="cs-CZ" i="1"/>
              <a:t>Trichomonas vaginalis</a:t>
            </a:r>
          </a:p>
          <a:p>
            <a:r>
              <a:rPr lang="cs-CZ"/>
              <a:t>Vyvolává hnisavou poševní sekreci</a:t>
            </a:r>
          </a:p>
          <a:p>
            <a:pPr>
              <a:buFontTx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44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389930" cy="309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36712"/>
            <a:ext cx="2978881" cy="519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10" y="3645024"/>
            <a:ext cx="4391672" cy="313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85108" y="6322531"/>
            <a:ext cx="29578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http://www.medscape.com/viewarticle/719240_3</a:t>
            </a:r>
          </a:p>
        </p:txBody>
      </p:sp>
    </p:spTree>
    <p:extLst>
      <p:ext uri="{BB962C8B-B14F-4D97-AF65-F5344CB8AC3E}">
        <p14:creationId xmlns:p14="http://schemas.microsoft.com/office/powerpoint/2010/main" val="123194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Trichomoniáza – klinický průběh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Akutní forma – hojný vodnatý, zpěněný výtok</a:t>
            </a:r>
          </a:p>
          <a:p>
            <a:r>
              <a:rPr lang="cs-CZ"/>
              <a:t>Pálení rodidel, dysurie</a:t>
            </a:r>
          </a:p>
          <a:p>
            <a:r>
              <a:rPr lang="cs-CZ"/>
              <a:t>Zduření, zarudnutí poševní sliznice</a:t>
            </a:r>
          </a:p>
          <a:p>
            <a:r>
              <a:rPr lang="cs-CZ"/>
              <a:t>„Jahodový charakter“ sliznice pochvy          a děložního hrdla </a:t>
            </a:r>
          </a:p>
          <a:p>
            <a:r>
              <a:rPr lang="cs-CZ"/>
              <a:t>Chronické stádium - asymptomatické</a:t>
            </a:r>
          </a:p>
        </p:txBody>
      </p:sp>
    </p:spTree>
    <p:extLst>
      <p:ext uri="{BB962C8B-B14F-4D97-AF65-F5344CB8AC3E}">
        <p14:creationId xmlns:p14="http://schemas.microsoft.com/office/powerpoint/2010/main" val="162334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Diagnóza trichomoniázy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Nativní nátěr – pohyblivé trichomonády, bakterie, leukocyty</a:t>
            </a:r>
          </a:p>
          <a:p>
            <a:r>
              <a:rPr lang="cs-CZ"/>
              <a:t>U chronických forem kultivační vyšetření</a:t>
            </a:r>
          </a:p>
        </p:txBody>
      </p:sp>
    </p:spTree>
    <p:extLst>
      <p:ext uri="{BB962C8B-B14F-4D97-AF65-F5344CB8AC3E}">
        <p14:creationId xmlns:p14="http://schemas.microsoft.com/office/powerpoint/2010/main" val="38924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Léčba trichomoniázy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Nitroimidazolové preparáty – metronidazol, ornidazol</a:t>
            </a:r>
          </a:p>
          <a:p>
            <a:r>
              <a:rPr lang="cs-CZ"/>
              <a:t>Léčba sexuálních partnerů</a:t>
            </a:r>
          </a:p>
          <a:p>
            <a:r>
              <a:rPr lang="cs-CZ"/>
              <a:t>Obnova poševní biocenózy</a:t>
            </a:r>
          </a:p>
        </p:txBody>
      </p:sp>
    </p:spTree>
    <p:extLst>
      <p:ext uri="{BB962C8B-B14F-4D97-AF65-F5344CB8AC3E}">
        <p14:creationId xmlns:p14="http://schemas.microsoft.com/office/powerpoint/2010/main" val="155790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062229" cy="296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876"/>
            <a:ext cx="4058106" cy="296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85108" y="6322531"/>
            <a:ext cx="29578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http://www.medscape.com/viewarticle/719240_3</a:t>
            </a:r>
          </a:p>
        </p:txBody>
      </p:sp>
    </p:spTree>
    <p:extLst>
      <p:ext uri="{BB962C8B-B14F-4D97-AF65-F5344CB8AC3E}">
        <p14:creationId xmlns:p14="http://schemas.microsoft.com/office/powerpoint/2010/main" val="368960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772400" cy="2743200"/>
          </a:xfrm>
        </p:spPr>
        <p:txBody>
          <a:bodyPr>
            <a:normAutofit fontScale="90000"/>
          </a:bodyPr>
          <a:lstStyle/>
          <a:p>
            <a:r>
              <a:rPr lang="cs-CZ"/>
              <a:t>Zevní a vnitřní rodidla tvoří komunikaci mezi zevním prostředím a dutinou břišní – nebezpečí šíření zánětu na pobřišnici !</a:t>
            </a:r>
            <a:br>
              <a:rPr lang="cs-CZ"/>
            </a:b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5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Kvasinkový zánět pochvy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Colpitis mycotica</a:t>
            </a:r>
          </a:p>
          <a:p>
            <a:r>
              <a:rPr lang="cs-CZ"/>
              <a:t>Častý poševní zánět</a:t>
            </a:r>
          </a:p>
          <a:p>
            <a:r>
              <a:rPr lang="cs-CZ"/>
              <a:t>Původci – kvasinky – </a:t>
            </a:r>
          </a:p>
          <a:p>
            <a:pPr>
              <a:buFontTx/>
              <a:buNone/>
            </a:pPr>
            <a:endParaRPr lang="cs-CZ" i="1"/>
          </a:p>
          <a:p>
            <a:pPr>
              <a:buFontTx/>
              <a:buNone/>
            </a:pPr>
            <a:r>
              <a:rPr lang="cs-CZ" i="1"/>
              <a:t>   Candida albicans</a:t>
            </a:r>
            <a:r>
              <a:rPr lang="cs-CZ"/>
              <a:t> 65-85%</a:t>
            </a:r>
          </a:p>
          <a:p>
            <a:pPr>
              <a:buFontTx/>
              <a:buNone/>
            </a:pPr>
            <a:r>
              <a:rPr lang="cs-CZ"/>
              <a:t>   </a:t>
            </a:r>
            <a:r>
              <a:rPr lang="cs-CZ" i="1"/>
              <a:t>Candida tropicalis</a:t>
            </a:r>
            <a:r>
              <a:rPr lang="cs-CZ"/>
              <a:t> 5-25%</a:t>
            </a:r>
          </a:p>
        </p:txBody>
      </p:sp>
    </p:spTree>
    <p:extLst>
      <p:ext uri="{BB962C8B-B14F-4D97-AF65-F5344CB8AC3E}">
        <p14:creationId xmlns:p14="http://schemas.microsoft.com/office/powerpoint/2010/main" val="5090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Kandidóza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Kvasinky – podmíněně patogenní organismy</a:t>
            </a:r>
          </a:p>
          <a:p>
            <a:r>
              <a:rPr lang="cs-CZ"/>
              <a:t>Receptory pro ovariální hormony – estrogeny zvyšují jejich proliferaci (kontracepce, těhotenství)</a:t>
            </a:r>
          </a:p>
          <a:p>
            <a:r>
              <a:rPr lang="cs-CZ"/>
              <a:t>Zvýšená nabídka cukru – diabetes mellitus</a:t>
            </a:r>
          </a:p>
          <a:p>
            <a:r>
              <a:rPr lang="cs-CZ"/>
              <a:t>Imunopatie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84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Klinický obraz kandidózy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Svědění, výtok v oblasti rodidel</a:t>
            </a:r>
          </a:p>
          <a:p>
            <a:r>
              <a:rPr lang="cs-CZ"/>
              <a:t>Soor vaginae – výtok „tvarohovitého“ vzhledu</a:t>
            </a:r>
          </a:p>
          <a:p>
            <a:r>
              <a:rPr lang="cs-CZ"/>
              <a:t>Zardunutí a zduření poševní sliznice</a:t>
            </a:r>
          </a:p>
          <a:p>
            <a:pPr>
              <a:buFontTx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37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Diagnostika kandidózy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Mikroskopický průkaz kvasinek</a:t>
            </a:r>
          </a:p>
          <a:p>
            <a:r>
              <a:rPr lang="cs-CZ"/>
              <a:t>Kultivace</a:t>
            </a:r>
          </a:p>
          <a:p>
            <a:r>
              <a:rPr lang="cs-CZ"/>
              <a:t>Orální glukozotolerančí test</a:t>
            </a:r>
          </a:p>
          <a:p>
            <a:r>
              <a:rPr lang="cs-CZ"/>
              <a:t>Stanovení poševního pH – kyselá reakce !</a:t>
            </a:r>
          </a:p>
        </p:txBody>
      </p:sp>
    </p:spTree>
    <p:extLst>
      <p:ext uri="{BB962C8B-B14F-4D97-AF65-F5344CB8AC3E}">
        <p14:creationId xmlns:p14="http://schemas.microsoft.com/office/powerpoint/2010/main" val="668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Léčba kandidózy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Antimykotika</a:t>
            </a:r>
          </a:p>
          <a:p>
            <a:r>
              <a:rPr lang="cs-CZ"/>
              <a:t>Preparáty k vaginální aplikaci</a:t>
            </a:r>
          </a:p>
          <a:p>
            <a:r>
              <a:rPr lang="cs-CZ"/>
              <a:t>Imidazolové preparáty – ekonazol, klotrimazol, oxikonazol</a:t>
            </a:r>
          </a:p>
          <a:p>
            <a:r>
              <a:rPr lang="cs-CZ"/>
              <a:t>Preparáty k systémovému podání </a:t>
            </a:r>
          </a:p>
          <a:p>
            <a:r>
              <a:rPr lang="cs-CZ"/>
              <a:t>Triazolová antimykotika – flukonazol, itrakonazol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23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72" y="332656"/>
            <a:ext cx="3456384" cy="261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67" y="3284984"/>
            <a:ext cx="3428089" cy="29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85107" y="5961394"/>
            <a:ext cx="29578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http://www.medscape.com/viewarticle/719240_3</a:t>
            </a:r>
          </a:p>
        </p:txBody>
      </p:sp>
    </p:spTree>
    <p:extLst>
      <p:ext uri="{BB962C8B-B14F-4D97-AF65-F5344CB8AC3E}">
        <p14:creationId xmlns:p14="http://schemas.microsoft.com/office/powerpoint/2010/main" val="7867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Záněty vnitřních rodidel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59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Zánět vnitřních rodidel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Cervicitis</a:t>
            </a:r>
          </a:p>
          <a:p>
            <a:r>
              <a:rPr lang="cs-CZ"/>
              <a:t>Endometritis</a:t>
            </a:r>
          </a:p>
          <a:p>
            <a:r>
              <a:rPr lang="cs-CZ"/>
              <a:t>Hluboký pánevní zánět - PID</a:t>
            </a:r>
          </a:p>
        </p:txBody>
      </p:sp>
    </p:spTree>
    <p:extLst>
      <p:ext uri="{BB962C8B-B14F-4D97-AF65-F5344CB8AC3E}">
        <p14:creationId xmlns:p14="http://schemas.microsoft.com/office/powerpoint/2010/main" val="28964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772400" cy="1143000"/>
          </a:xfrm>
        </p:spPr>
        <p:txBody>
          <a:bodyPr/>
          <a:lstStyle/>
          <a:p>
            <a:r>
              <a:rPr lang="cs-CZ"/>
              <a:t>Hluboký pánevní Zánět -PID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772400" cy="4114800"/>
          </a:xfrm>
        </p:spPr>
        <p:txBody>
          <a:bodyPr/>
          <a:lstStyle/>
          <a:p>
            <a:r>
              <a:rPr lang="cs-CZ"/>
              <a:t>Zánětlivé onemocnění dělohy, vejcovodů  a přilehlých pánevních struktur</a:t>
            </a:r>
          </a:p>
          <a:p>
            <a:r>
              <a:rPr lang="cs-CZ"/>
              <a:t>Rizikové faktory</a:t>
            </a:r>
          </a:p>
          <a:p>
            <a:pPr lvl="1"/>
            <a:r>
              <a:rPr lang="cs-CZ"/>
              <a:t>Promiskuita</a:t>
            </a:r>
          </a:p>
          <a:p>
            <a:pPr lvl="1"/>
            <a:r>
              <a:rPr lang="cs-CZ"/>
              <a:t>Kouření </a:t>
            </a:r>
          </a:p>
          <a:p>
            <a:pPr lvl="1"/>
            <a:r>
              <a:rPr lang="cs-CZ"/>
              <a:t>Časná sexarche</a:t>
            </a:r>
          </a:p>
          <a:p>
            <a:pPr lvl="1"/>
            <a:r>
              <a:rPr lang="cs-CZ"/>
              <a:t>Inserce IUD</a:t>
            </a:r>
          </a:p>
          <a:p>
            <a:pPr>
              <a:buFontTx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152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/>
              <a:t>Zánět vnitřních rodidel</a:t>
            </a:r>
            <a:br>
              <a:rPr lang="cs-CZ"/>
            </a:br>
            <a:r>
              <a:rPr lang="cs-CZ"/>
              <a:t>PID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/>
              <a:t>Patofyziologie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Ascendentní infekce</a:t>
            </a:r>
          </a:p>
          <a:p>
            <a:pPr>
              <a:lnSpc>
                <a:spcPct val="90000"/>
              </a:lnSpc>
            </a:pPr>
            <a:r>
              <a:rPr lang="cs-CZ" sz="2800"/>
              <a:t>Epidemiologie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11% žen ve fertilním věku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20% nemocných vyžádá hospitalisaci</a:t>
            </a:r>
          </a:p>
          <a:p>
            <a:pPr>
              <a:lnSpc>
                <a:spcPct val="90000"/>
              </a:lnSpc>
            </a:pPr>
            <a:r>
              <a:rPr lang="cs-CZ" sz="2800"/>
              <a:t>Význam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Tubární neplodnost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GEU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Chronická pánevní bolest</a:t>
            </a:r>
          </a:p>
          <a:p>
            <a:pPr>
              <a:lnSpc>
                <a:spcPct val="90000"/>
              </a:lnSpc>
            </a:pP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419388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Fyziologické ochranné faktory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sz="2400"/>
              <a:t>Stydké pysky a svalstvo pánevního dna</a:t>
            </a:r>
          </a:p>
          <a:p>
            <a:pPr>
              <a:lnSpc>
                <a:spcPct val="90000"/>
              </a:lnSpc>
            </a:pPr>
            <a:r>
              <a:rPr lang="cs-CZ" sz="2400"/>
              <a:t>Hymen</a:t>
            </a:r>
          </a:p>
          <a:p>
            <a:pPr>
              <a:lnSpc>
                <a:spcPct val="90000"/>
              </a:lnSpc>
            </a:pPr>
            <a:r>
              <a:rPr lang="cs-CZ" sz="2400"/>
              <a:t>Kyselá reakce poševního prostředí</a:t>
            </a:r>
          </a:p>
          <a:p>
            <a:pPr>
              <a:lnSpc>
                <a:spcPct val="90000"/>
              </a:lnSpc>
            </a:pPr>
            <a:r>
              <a:rPr lang="cs-CZ" sz="2400"/>
              <a:t>Děložní hrdlo – cervikální hlen</a:t>
            </a:r>
          </a:p>
          <a:p>
            <a:pPr>
              <a:lnSpc>
                <a:spcPct val="90000"/>
              </a:lnSpc>
            </a:pPr>
            <a:r>
              <a:rPr lang="cs-CZ" sz="2400"/>
              <a:t>Cyklické odlučování endometria</a:t>
            </a:r>
          </a:p>
          <a:p>
            <a:pPr>
              <a:lnSpc>
                <a:spcPct val="90000"/>
              </a:lnSpc>
            </a:pPr>
            <a:r>
              <a:rPr lang="cs-CZ" sz="2400"/>
              <a:t>Směr kmitání tubárních řasinek</a:t>
            </a:r>
          </a:p>
          <a:p>
            <a:pPr>
              <a:lnSpc>
                <a:spcPct val="90000"/>
              </a:lnSpc>
            </a:pPr>
            <a:r>
              <a:rPr lang="cs-CZ" sz="2400"/>
              <a:t>Fimbrie abdominálního ústí vejcovodu</a:t>
            </a:r>
          </a:p>
        </p:txBody>
      </p:sp>
      <p:pic>
        <p:nvPicPr>
          <p:cNvPr id="73733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8" y="1766888"/>
            <a:ext cx="3477837" cy="411321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9677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cs-CZ"/>
              <a:t>Mikrobiologie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sz="2800" dirty="0" err="1"/>
              <a:t>Chlamydia</a:t>
            </a:r>
            <a:r>
              <a:rPr lang="cs-CZ" sz="2800" dirty="0"/>
              <a:t> </a:t>
            </a:r>
            <a:r>
              <a:rPr lang="cs-CZ" sz="2800" dirty="0" err="1"/>
              <a:t>trachomatis</a:t>
            </a:r>
            <a:endParaRPr lang="cs-CZ" sz="2800" dirty="0"/>
          </a:p>
          <a:p>
            <a:pPr>
              <a:lnSpc>
                <a:spcPct val="80000"/>
              </a:lnSpc>
            </a:pPr>
            <a:r>
              <a:rPr lang="cs-CZ" sz="2800" dirty="0"/>
              <a:t>CMV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Endogenní </a:t>
            </a:r>
            <a:r>
              <a:rPr lang="cs-CZ" sz="2800" dirty="0" err="1"/>
              <a:t>mikroflora</a:t>
            </a:r>
            <a:r>
              <a:rPr lang="cs-CZ" sz="2800" dirty="0"/>
              <a:t> (</a:t>
            </a:r>
            <a:r>
              <a:rPr lang="cs-CZ" sz="2800" dirty="0" err="1"/>
              <a:t>iatrogenní</a:t>
            </a:r>
            <a:r>
              <a:rPr lang="cs-CZ" sz="2800" dirty="0"/>
              <a:t> zánět)</a:t>
            </a:r>
          </a:p>
          <a:p>
            <a:pPr>
              <a:lnSpc>
                <a:spcPct val="80000"/>
              </a:lnSpc>
            </a:pPr>
            <a:r>
              <a:rPr lang="cs-CZ" sz="2800" dirty="0" err="1"/>
              <a:t>Gardnerella</a:t>
            </a:r>
            <a:r>
              <a:rPr lang="cs-CZ" sz="2800" dirty="0"/>
              <a:t> </a:t>
            </a:r>
            <a:r>
              <a:rPr lang="cs-CZ" sz="2800" dirty="0" err="1"/>
              <a:t>vaginalis</a:t>
            </a:r>
            <a:endParaRPr lang="cs-CZ" sz="2800" dirty="0"/>
          </a:p>
          <a:p>
            <a:pPr>
              <a:lnSpc>
                <a:spcPct val="80000"/>
              </a:lnSpc>
            </a:pPr>
            <a:r>
              <a:rPr lang="cs-CZ" sz="2800" dirty="0" err="1"/>
              <a:t>Haemophillus</a:t>
            </a:r>
            <a:r>
              <a:rPr lang="cs-CZ" sz="2800" dirty="0"/>
              <a:t> </a:t>
            </a:r>
            <a:r>
              <a:rPr lang="cs-CZ" sz="2800" dirty="0" err="1"/>
              <a:t>influenzae</a:t>
            </a:r>
            <a:endParaRPr lang="cs-CZ" sz="2800" dirty="0"/>
          </a:p>
          <a:p>
            <a:pPr>
              <a:lnSpc>
                <a:spcPct val="80000"/>
              </a:lnSpc>
            </a:pPr>
            <a:r>
              <a:rPr lang="cs-CZ" sz="2800" dirty="0" err="1"/>
              <a:t>Escherichia</a:t>
            </a:r>
            <a:r>
              <a:rPr lang="cs-CZ" sz="2800" dirty="0"/>
              <a:t> coli</a:t>
            </a:r>
          </a:p>
          <a:p>
            <a:pPr>
              <a:lnSpc>
                <a:spcPct val="80000"/>
              </a:lnSpc>
            </a:pPr>
            <a:r>
              <a:rPr lang="cs-CZ" sz="2800" dirty="0" err="1"/>
              <a:t>Peptococcus</a:t>
            </a:r>
            <a:r>
              <a:rPr lang="cs-CZ" sz="2800" dirty="0"/>
              <a:t> species</a:t>
            </a:r>
          </a:p>
          <a:p>
            <a:pPr>
              <a:lnSpc>
                <a:spcPct val="80000"/>
              </a:lnSpc>
            </a:pPr>
            <a:r>
              <a:rPr lang="cs-CZ" sz="2800" dirty="0" err="1"/>
              <a:t>Streptococcus</a:t>
            </a:r>
            <a:r>
              <a:rPr lang="cs-CZ" sz="2800" dirty="0"/>
              <a:t> </a:t>
            </a:r>
            <a:r>
              <a:rPr lang="cs-CZ" sz="2800" dirty="0" err="1"/>
              <a:t>agalactiae</a:t>
            </a:r>
            <a:endParaRPr lang="cs-CZ" sz="2800" dirty="0"/>
          </a:p>
          <a:p>
            <a:pPr>
              <a:lnSpc>
                <a:spcPct val="80000"/>
              </a:lnSpc>
            </a:pPr>
            <a:r>
              <a:rPr lang="cs-CZ" sz="2800" dirty="0" err="1"/>
              <a:t>Bacteroides</a:t>
            </a:r>
            <a:r>
              <a:rPr lang="cs-CZ" sz="2800" dirty="0"/>
              <a:t> </a:t>
            </a:r>
            <a:r>
              <a:rPr lang="cs-CZ" sz="2800" dirty="0" err="1"/>
              <a:t>fragilis</a:t>
            </a:r>
            <a:endParaRPr lang="cs-CZ" sz="2800" dirty="0"/>
          </a:p>
          <a:p>
            <a:pPr>
              <a:lnSpc>
                <a:spcPct val="80000"/>
              </a:lnSpc>
            </a:pPr>
            <a:r>
              <a:rPr lang="cs-CZ" sz="2800" dirty="0" err="1"/>
              <a:t>Neiserria</a:t>
            </a:r>
            <a:r>
              <a:rPr lang="cs-CZ" sz="2800" dirty="0"/>
              <a:t> </a:t>
            </a:r>
            <a:r>
              <a:rPr lang="cs-CZ" sz="2800" dirty="0" err="1"/>
              <a:t>gonorrhoea</a:t>
            </a:r>
            <a:endParaRPr lang="cs-CZ" sz="2800" dirty="0"/>
          </a:p>
          <a:p>
            <a:pPr>
              <a:lnSpc>
                <a:spcPct val="80000"/>
              </a:lnSpc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77942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Cervicitis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6765925" cy="4114800"/>
          </a:xfrm>
        </p:spPr>
        <p:txBody>
          <a:bodyPr/>
          <a:lstStyle/>
          <a:p>
            <a:r>
              <a:rPr lang="cs-CZ"/>
              <a:t>Zánět děložního hrdla</a:t>
            </a:r>
          </a:p>
          <a:p>
            <a:r>
              <a:rPr lang="cs-CZ"/>
              <a:t>Gonokoky, chlamydie, mykoplasmata</a:t>
            </a:r>
          </a:p>
          <a:p>
            <a:r>
              <a:rPr lang="cs-CZ"/>
              <a:t>Endocervicitis, endomyometritis cervicis uteri</a:t>
            </a:r>
          </a:p>
          <a:p>
            <a:pPr>
              <a:buFontTx/>
              <a:buNone/>
            </a:pPr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4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Cervicitis – klinický průběh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Hojný výtok</a:t>
            </a:r>
          </a:p>
          <a:p>
            <a:r>
              <a:rPr lang="cs-CZ"/>
              <a:t>Tupá bolest za sponou</a:t>
            </a:r>
          </a:p>
          <a:p>
            <a:r>
              <a:rPr lang="cs-CZ"/>
              <a:t>Bolesti v kříži</a:t>
            </a:r>
          </a:p>
          <a:p>
            <a:r>
              <a:rPr lang="cs-CZ"/>
              <a:t>Febrilie</a:t>
            </a:r>
          </a:p>
          <a:p>
            <a:r>
              <a:rPr lang="cs-CZ"/>
              <a:t>Sekundární dysmenorrhoe</a:t>
            </a:r>
          </a:p>
          <a:p>
            <a:r>
              <a:rPr lang="cs-CZ"/>
              <a:t>Dyspareunie</a:t>
            </a:r>
          </a:p>
          <a:p>
            <a:pPr>
              <a:buFontTx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257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Cervicitis – gynekologický nález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Prosáknutí, zarudnutí hrdla</a:t>
            </a:r>
          </a:p>
          <a:p>
            <a:r>
              <a:rPr lang="cs-CZ"/>
              <a:t>Hojný výtok z hrdla</a:t>
            </a:r>
          </a:p>
          <a:p>
            <a:r>
              <a:rPr lang="cs-CZ"/>
              <a:t>Bolesti při pohybech hrdlem</a:t>
            </a:r>
          </a:p>
          <a:p>
            <a:pPr>
              <a:buFontTx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39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Paraklinická vyšetření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Mikrobiologické kultivační vyšetření – stanovení původce zánětu</a:t>
            </a:r>
          </a:p>
          <a:p>
            <a:r>
              <a:rPr lang="cs-CZ"/>
              <a:t>PCR</a:t>
            </a:r>
          </a:p>
          <a:p>
            <a:r>
              <a:rPr lang="cs-CZ"/>
              <a:t>Průkaz antigenů </a:t>
            </a:r>
          </a:p>
          <a:p>
            <a:r>
              <a:rPr lang="cs-CZ"/>
              <a:t>Zánětlivé markery – FW, CRP</a:t>
            </a:r>
          </a:p>
        </p:txBody>
      </p:sp>
    </p:spTree>
    <p:extLst>
      <p:ext uri="{BB962C8B-B14F-4D97-AF65-F5344CB8AC3E}">
        <p14:creationId xmlns:p14="http://schemas.microsoft.com/office/powerpoint/2010/main" val="382790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Léčba cervicitis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Antibiotika – cílená léčba</a:t>
            </a:r>
          </a:p>
          <a:p>
            <a:pPr lvl="1"/>
            <a:r>
              <a:rPr lang="cs-CZ"/>
              <a:t>Doxycyklin</a:t>
            </a:r>
          </a:p>
          <a:p>
            <a:pPr lvl="1"/>
            <a:r>
              <a:rPr lang="cs-CZ"/>
              <a:t>Erytromycin</a:t>
            </a:r>
          </a:p>
          <a:p>
            <a:pPr lvl="1"/>
            <a:r>
              <a:rPr lang="cs-CZ"/>
              <a:t>Klindamycin</a:t>
            </a:r>
          </a:p>
          <a:p>
            <a:pPr lvl="1"/>
            <a:r>
              <a:rPr lang="cs-CZ"/>
              <a:t> …</a:t>
            </a:r>
          </a:p>
          <a:p>
            <a:pPr lvl="1">
              <a:buFontTx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72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Endometritis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Zánět sliznice děložního těla</a:t>
            </a:r>
          </a:p>
          <a:p>
            <a:r>
              <a:rPr lang="cs-CZ"/>
              <a:t>Prostá endometritis</a:t>
            </a:r>
          </a:p>
          <a:p>
            <a:r>
              <a:rPr lang="cs-CZ"/>
              <a:t>Endomyometritis</a:t>
            </a:r>
          </a:p>
          <a:p>
            <a:r>
              <a:rPr lang="cs-CZ"/>
              <a:t>Zdrojem bakterií – děložní hrdlo</a:t>
            </a:r>
          </a:p>
          <a:p>
            <a:r>
              <a:rPr lang="cs-CZ"/>
              <a:t>Iatrogenní endometritis – souvislost             s lékařsmým výkonem – interrupce, kyretáž, HSG, inserce IUD</a:t>
            </a:r>
          </a:p>
        </p:txBody>
      </p:sp>
    </p:spTree>
    <p:extLst>
      <p:ext uri="{BB962C8B-B14F-4D97-AF65-F5344CB8AC3E}">
        <p14:creationId xmlns:p14="http://schemas.microsoft.com/office/powerpoint/2010/main" val="1062045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Původci endometritis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Chlamydia trachomatis</a:t>
            </a:r>
          </a:p>
          <a:p>
            <a:r>
              <a:rPr lang="cs-CZ"/>
              <a:t>Neisseria gonorrhoea</a:t>
            </a:r>
          </a:p>
          <a:p>
            <a:r>
              <a:rPr lang="cs-CZ"/>
              <a:t>Mycobacterium tuberculosis</a:t>
            </a:r>
          </a:p>
        </p:txBody>
      </p:sp>
    </p:spTree>
    <p:extLst>
      <p:ext uri="{BB962C8B-B14F-4D97-AF65-F5344CB8AC3E}">
        <p14:creationId xmlns:p14="http://schemas.microsoft.com/office/powerpoint/2010/main" val="245253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7772400" cy="1143000"/>
          </a:xfrm>
        </p:spPr>
        <p:txBody>
          <a:bodyPr/>
          <a:lstStyle/>
          <a:p>
            <a:r>
              <a:rPr lang="cs-CZ"/>
              <a:t>Endometritis - klinický průběh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Bolesti v podbřišku</a:t>
            </a:r>
          </a:p>
          <a:p>
            <a:r>
              <a:rPr lang="cs-CZ"/>
              <a:t>Nepravidelné krvácení z rodidel</a:t>
            </a:r>
          </a:p>
          <a:p>
            <a:r>
              <a:rPr lang="cs-CZ"/>
              <a:t>Hypermenorrhoe</a:t>
            </a:r>
          </a:p>
          <a:p>
            <a:r>
              <a:rPr lang="cs-CZ"/>
              <a:t>Palpační bolestivost dělohy při endomyometritis</a:t>
            </a:r>
          </a:p>
        </p:txBody>
      </p:sp>
    </p:spTree>
    <p:extLst>
      <p:ext uri="{BB962C8B-B14F-4D97-AF65-F5344CB8AC3E}">
        <p14:creationId xmlns:p14="http://schemas.microsoft.com/office/powerpoint/2010/main" val="344287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Endometritis – laboratorní vyšetření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Mikrobiologické kultivační vyšetření výtěru hrdla děložního</a:t>
            </a:r>
          </a:p>
          <a:p>
            <a:r>
              <a:rPr lang="cs-CZ"/>
              <a:t>Zánětlivé markery – FW, CRP</a:t>
            </a:r>
          </a:p>
          <a:p>
            <a:r>
              <a:rPr lang="cs-CZ"/>
              <a:t>Histologické vyšetření - kyretáž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54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Cesty šíření infekce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Ascendentní – ze zevního prostředí intrakanalikulární přestup infekce</a:t>
            </a:r>
          </a:p>
          <a:p>
            <a:r>
              <a:rPr lang="cs-CZ"/>
              <a:t>Souvislost s pohlavním životem </a:t>
            </a:r>
          </a:p>
        </p:txBody>
      </p:sp>
    </p:spTree>
    <p:extLst>
      <p:ext uri="{BB962C8B-B14F-4D97-AF65-F5344CB8AC3E}">
        <p14:creationId xmlns:p14="http://schemas.microsoft.com/office/powerpoint/2010/main" val="352332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Endometritis - léčba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Antibiotika s dostatečným tkáňovým průnikem v dostatečné dávce</a:t>
            </a:r>
          </a:p>
          <a:p>
            <a:pPr>
              <a:buFontTx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8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5175"/>
            <a:ext cx="7793038" cy="1143000"/>
          </a:xfrm>
        </p:spPr>
        <p:txBody>
          <a:bodyPr>
            <a:normAutofit fontScale="90000"/>
          </a:bodyPr>
          <a:lstStyle/>
          <a:p>
            <a:r>
              <a:rPr lang="cs-CZ"/>
              <a:t>Hluboký pánevní zánět</a:t>
            </a:r>
            <a:br>
              <a:rPr lang="cs-CZ"/>
            </a:br>
            <a:r>
              <a:rPr lang="cs-CZ"/>
              <a:t> PID – pelvic inflammatory disease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743200"/>
            <a:ext cx="7772400" cy="4114800"/>
          </a:xfrm>
        </p:spPr>
        <p:txBody>
          <a:bodyPr/>
          <a:lstStyle/>
          <a:p>
            <a:r>
              <a:rPr lang="cs-CZ"/>
              <a:t>Prostý zánět vejcovodu nebo vaječníku</a:t>
            </a:r>
          </a:p>
          <a:p>
            <a:r>
              <a:rPr lang="cs-CZ"/>
              <a:t>Tuboovariální zánět – abscedující</a:t>
            </a:r>
          </a:p>
          <a:p>
            <a:r>
              <a:rPr lang="cs-CZ"/>
              <a:t>Tuboovariální zánět                                     s pelveoperitonitidou</a:t>
            </a:r>
          </a:p>
          <a:p>
            <a:r>
              <a:rPr lang="cs-CZ"/>
              <a:t>Difúzní zánět peritonea</a:t>
            </a:r>
          </a:p>
        </p:txBody>
      </p:sp>
    </p:spTree>
    <p:extLst>
      <p:ext uri="{BB962C8B-B14F-4D97-AF65-F5344CB8AC3E}">
        <p14:creationId xmlns:p14="http://schemas.microsoft.com/office/powerpoint/2010/main" val="18414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Salpingitis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/>
              <a:t>Zánět vejcovodu</a:t>
            </a:r>
          </a:p>
          <a:p>
            <a:pPr>
              <a:lnSpc>
                <a:spcPct val="90000"/>
              </a:lnSpc>
            </a:pPr>
            <a:r>
              <a:rPr lang="cs-CZ" sz="2800"/>
              <a:t>Ascenze infekce z dělohy </a:t>
            </a:r>
          </a:p>
          <a:p>
            <a:pPr>
              <a:lnSpc>
                <a:spcPct val="90000"/>
              </a:lnSpc>
            </a:pPr>
            <a:r>
              <a:rPr lang="cs-CZ" sz="2800"/>
              <a:t>Přestup z okolí – appendix</a:t>
            </a:r>
          </a:p>
          <a:p>
            <a:pPr>
              <a:lnSpc>
                <a:spcPct val="90000"/>
              </a:lnSpc>
            </a:pPr>
            <a:r>
              <a:rPr lang="cs-CZ" sz="2800"/>
              <a:t>Endosalpingitis acuta</a:t>
            </a:r>
          </a:p>
          <a:p>
            <a:pPr>
              <a:lnSpc>
                <a:spcPct val="90000"/>
              </a:lnSpc>
            </a:pPr>
            <a:r>
              <a:rPr lang="cs-CZ" sz="2800"/>
              <a:t>Perisalpingitis</a:t>
            </a:r>
          </a:p>
          <a:p>
            <a:pPr>
              <a:lnSpc>
                <a:spcPct val="90000"/>
              </a:lnSpc>
            </a:pPr>
            <a:r>
              <a:rPr lang="cs-CZ" sz="2800"/>
              <a:t>Pyosalpinx – uzávěr abdominálního ústí vejcovodu</a:t>
            </a:r>
          </a:p>
          <a:p>
            <a:pPr>
              <a:lnSpc>
                <a:spcPct val="90000"/>
              </a:lnSpc>
            </a:pPr>
            <a:r>
              <a:rPr lang="cs-CZ" sz="2800"/>
              <a:t>Hydrosalpinx, sactosalpinx – výsledek proběhlého zánětu</a:t>
            </a:r>
          </a:p>
          <a:p>
            <a:pPr>
              <a:lnSpc>
                <a:spcPct val="90000"/>
              </a:lnSpc>
            </a:pPr>
            <a:endParaRPr lang="cs-CZ" sz="2800"/>
          </a:p>
          <a:p>
            <a:pPr>
              <a:lnSpc>
                <a:spcPct val="90000"/>
              </a:lnSpc>
            </a:pP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276567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Oophoritis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Zánět vaječníku</a:t>
            </a:r>
          </a:p>
          <a:p>
            <a:r>
              <a:rPr lang="cs-CZ"/>
              <a:t>Přestup zánětu z vejcovodu</a:t>
            </a:r>
          </a:p>
          <a:p>
            <a:r>
              <a:rPr lang="cs-CZ"/>
              <a:t>Ovariální absces – porušení tunica albuginea</a:t>
            </a:r>
          </a:p>
          <a:p>
            <a:r>
              <a:rPr lang="cs-CZ"/>
              <a:t>Většinou součást tuboovariálního                abscesu</a:t>
            </a:r>
          </a:p>
          <a:p>
            <a:pPr>
              <a:buFontTx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28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Adnexitis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7772400" cy="4114800"/>
          </a:xfrm>
        </p:spPr>
        <p:txBody>
          <a:bodyPr/>
          <a:lstStyle/>
          <a:p>
            <a:r>
              <a:rPr lang="cs-CZ" sz="2800"/>
              <a:t>Zánět vaječníku a vejcovodu</a:t>
            </a:r>
          </a:p>
          <a:p>
            <a:r>
              <a:rPr lang="cs-CZ" sz="2800"/>
              <a:t>Tumor adnexorum inflammatorius – zánětlivý tumor adnex – konvolut adnex, případně omenta    a kliček střevních – zánětlivý infiltrát</a:t>
            </a:r>
          </a:p>
          <a:p>
            <a:r>
              <a:rPr lang="cs-CZ" sz="2800"/>
              <a:t>Abscessus tuboovarialis</a:t>
            </a:r>
          </a:p>
          <a:p>
            <a:r>
              <a:rPr lang="cs-CZ" sz="2800"/>
              <a:t>Abscessus cavi Douglasi</a:t>
            </a:r>
          </a:p>
          <a:p>
            <a:r>
              <a:rPr lang="cs-CZ" sz="2800"/>
              <a:t>Pelveoperitonitis – zánět pánevní pobřišnice</a:t>
            </a:r>
          </a:p>
          <a:p>
            <a:r>
              <a:rPr lang="cs-CZ" sz="2800"/>
              <a:t>Peritonitis diffusa – difúzní zánět pobřišnice</a:t>
            </a:r>
          </a:p>
        </p:txBody>
      </p:sp>
    </p:spTree>
    <p:extLst>
      <p:ext uri="{BB962C8B-B14F-4D97-AF65-F5344CB8AC3E}">
        <p14:creationId xmlns:p14="http://schemas.microsoft.com/office/powerpoint/2010/main" val="156808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Diagnóza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Anamnéza, palpační vyšetření, klinický stav, laboratorní nález</a:t>
            </a:r>
          </a:p>
          <a:p>
            <a:r>
              <a:rPr lang="cs-CZ"/>
              <a:t>Laparoskopie – přímá diagnózy, cílený odběr materiálu k mikrobiologickému vyšetření, terapie</a:t>
            </a:r>
          </a:p>
        </p:txBody>
      </p:sp>
    </p:spTree>
    <p:extLst>
      <p:ext uri="{BB962C8B-B14F-4D97-AF65-F5344CB8AC3E}">
        <p14:creationId xmlns:p14="http://schemas.microsoft.com/office/powerpoint/2010/main" val="191139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Diagnóza - symptomy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Bolest 90%</a:t>
            </a:r>
          </a:p>
          <a:p>
            <a:pPr lvl="1"/>
            <a:r>
              <a:rPr lang="cs-CZ"/>
              <a:t>Tupá, trvalá,často následuje po menses</a:t>
            </a:r>
          </a:p>
          <a:p>
            <a:r>
              <a:rPr lang="cs-CZ"/>
              <a:t>Vaginální výtok 75%</a:t>
            </a:r>
          </a:p>
          <a:p>
            <a:r>
              <a:rPr lang="cs-CZ"/>
              <a:t>Vaginální krvácení 40%</a:t>
            </a:r>
          </a:p>
          <a:p>
            <a:r>
              <a:rPr lang="cs-CZ"/>
              <a:t>Febrilie nad 38%</a:t>
            </a:r>
          </a:p>
        </p:txBody>
      </p:sp>
    </p:spTree>
    <p:extLst>
      <p:ext uri="{BB962C8B-B14F-4D97-AF65-F5344CB8AC3E}">
        <p14:creationId xmlns:p14="http://schemas.microsoft.com/office/powerpoint/2010/main" val="33417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Laboratorní vyšetření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7772400" cy="4114800"/>
          </a:xfrm>
        </p:spPr>
        <p:txBody>
          <a:bodyPr/>
          <a:lstStyle/>
          <a:p>
            <a:r>
              <a:rPr lang="cs-CZ" sz="2800"/>
              <a:t>Zánětlivé markery – FW,CRP,cytokiny, leukocyty, bílkoviny akutní fáze</a:t>
            </a:r>
          </a:p>
          <a:p>
            <a:r>
              <a:rPr lang="cs-CZ" sz="2800"/>
              <a:t>Mikrobiologické vyšetření – kultivační vyšetřní – polymikrobiální původ onemocnění (Chlamydia trachomatis, Escherichia coli, bakteroidy, peptostreptokoky, Haemophilus influenzae, aerobní streptokoky, genitální mykoplazmata, Neisseria gonorrhoea, Actinomyces israeli)</a:t>
            </a:r>
          </a:p>
        </p:txBody>
      </p:sp>
    </p:spTree>
    <p:extLst>
      <p:ext uri="{BB962C8B-B14F-4D97-AF65-F5344CB8AC3E}">
        <p14:creationId xmlns:p14="http://schemas.microsoft.com/office/powerpoint/2010/main" val="303327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Mikrobiologické vyšetření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Chlamydia trachomatis</a:t>
            </a:r>
          </a:p>
          <a:p>
            <a:r>
              <a:rPr lang="cs-CZ"/>
              <a:t>Neiserria gonorrhoea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97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Léčba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7772400" cy="4114800"/>
          </a:xfrm>
        </p:spPr>
        <p:txBody>
          <a:bodyPr/>
          <a:lstStyle/>
          <a:p>
            <a:r>
              <a:rPr lang="cs-CZ" sz="2800"/>
              <a:t>Antibiotika – široké spektrum (anaerobní, aerobní bakterie) , dobrá dosažitelnost                         v tkáních</a:t>
            </a:r>
          </a:p>
          <a:p>
            <a:r>
              <a:rPr lang="cs-CZ" sz="2800"/>
              <a:t>Analgetika, infúzní terapie, kortiokoidy</a:t>
            </a:r>
          </a:p>
          <a:p>
            <a:r>
              <a:rPr lang="cs-CZ" sz="2800"/>
              <a:t>Operační léčba – tuboovariální absces, ruptura, rozvoj peritonitis, neúspěch konservativní léčby</a:t>
            </a:r>
          </a:p>
          <a:p>
            <a:r>
              <a:rPr lang="cs-CZ" sz="2800"/>
              <a:t>Chronické formy – popudová léčba, balneoterapie</a:t>
            </a:r>
          </a:p>
        </p:txBody>
      </p:sp>
    </p:spTree>
    <p:extLst>
      <p:ext uri="{BB962C8B-B14F-4D97-AF65-F5344CB8AC3E}">
        <p14:creationId xmlns:p14="http://schemas.microsoft.com/office/powerpoint/2010/main" val="128215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Cesty šíření infekce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Descendentně  </a:t>
            </a:r>
          </a:p>
          <a:p>
            <a:r>
              <a:rPr lang="cs-CZ"/>
              <a:t>Per continuitatem – z jiných chorobných ložisek v dutině břišní – appendix</a:t>
            </a:r>
          </a:p>
          <a:p>
            <a:r>
              <a:rPr lang="cs-CZ"/>
              <a:t>Hematogenně – krevními cévami</a:t>
            </a:r>
          </a:p>
          <a:p>
            <a:r>
              <a:rPr lang="cs-CZ"/>
              <a:t>Lymfogenně – lymfatickými cévami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86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Operační léčba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Tuboovariální abses</a:t>
            </a:r>
          </a:p>
          <a:p>
            <a:r>
              <a:rPr lang="cs-CZ"/>
              <a:t>Peritonitis</a:t>
            </a:r>
          </a:p>
          <a:p>
            <a:r>
              <a:rPr lang="cs-CZ"/>
              <a:t>Laparoskopie</a:t>
            </a:r>
          </a:p>
          <a:p>
            <a:r>
              <a:rPr lang="cs-CZ"/>
              <a:t>Laparotomie</a:t>
            </a:r>
          </a:p>
          <a:p>
            <a:pPr>
              <a:buFontTx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64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7"/>
            <a:ext cx="410627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915816" y="6536377"/>
            <a:ext cx="35557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http://reference.medscape.com/features/slideshow/stds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704" y="360502"/>
            <a:ext cx="4077574" cy="27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704" y="3505098"/>
            <a:ext cx="4077574" cy="282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82" y="3505097"/>
            <a:ext cx="4106270" cy="282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99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Zvláštní formy hlubokého pánevního zánětu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b="1"/>
              <a:t>Actinomykóza</a:t>
            </a:r>
            <a:r>
              <a:rPr lang="cs-CZ" sz="2800"/>
              <a:t> – specifický zánět – sklon                   k tvorbě infiltrátu a píštělí, šíří se na okolní tkáně, </a:t>
            </a:r>
            <a:r>
              <a:rPr lang="cs-CZ" sz="2800" b="1"/>
              <a:t>nitroděložní tělísko</a:t>
            </a:r>
            <a:r>
              <a:rPr lang="cs-CZ" sz="2800"/>
              <a:t>,diagnóza, mikrobiologická, cytologická, histologická – průkaz původce - Actinomyces Israeli , aktinomykotické drúzy</a:t>
            </a:r>
          </a:p>
          <a:p>
            <a:r>
              <a:rPr lang="cs-CZ" sz="2800"/>
              <a:t>Léčba – konservativní – megadávky penicilinu</a:t>
            </a:r>
          </a:p>
        </p:txBody>
      </p:sp>
    </p:spTree>
    <p:extLst>
      <p:ext uri="{BB962C8B-B14F-4D97-AF65-F5344CB8AC3E}">
        <p14:creationId xmlns:p14="http://schemas.microsoft.com/office/powerpoint/2010/main" val="266990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Tuberkulóza vnitřních rodidel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Salpingitis isthmica nodosa – uzlovité ztluštění vejcovodu</a:t>
            </a:r>
          </a:p>
          <a:p>
            <a:r>
              <a:rPr lang="cs-CZ"/>
              <a:t>Diagnóza mikrobiologická, histologická</a:t>
            </a:r>
          </a:p>
          <a:p>
            <a:r>
              <a:rPr lang="cs-CZ"/>
              <a:t>Léčba - antituberkulotika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68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Pohlavní choroby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Kapavka</a:t>
            </a:r>
          </a:p>
          <a:p>
            <a:r>
              <a:rPr lang="cs-CZ"/>
              <a:t>Syfilis</a:t>
            </a:r>
          </a:p>
          <a:p>
            <a:r>
              <a:rPr lang="cs-CZ"/>
              <a:t>Ulcus molle</a:t>
            </a:r>
          </a:p>
          <a:p>
            <a:r>
              <a:rPr lang="cs-CZ"/>
              <a:t>Lymfogranulomatosis inguinalis</a:t>
            </a:r>
          </a:p>
        </p:txBody>
      </p:sp>
    </p:spTree>
    <p:extLst>
      <p:ext uri="{BB962C8B-B14F-4D97-AF65-F5344CB8AC3E}">
        <p14:creationId xmlns:p14="http://schemas.microsoft.com/office/powerpoint/2010/main" val="34098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Pohlavně přenosné </a:t>
            </a:r>
            <a:r>
              <a:rPr lang="cs-CZ" dirty="0" smtClean="0"/>
              <a:t>choroby</a:t>
            </a:r>
            <a:endParaRPr lang="cs-CZ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Herpesvirové</a:t>
            </a:r>
            <a:r>
              <a:rPr lang="cs-CZ" dirty="0"/>
              <a:t> onemocnění – HSV</a:t>
            </a:r>
          </a:p>
          <a:p>
            <a:r>
              <a:rPr lang="cs-CZ" dirty="0" err="1"/>
              <a:t>Papilomvirové</a:t>
            </a:r>
            <a:r>
              <a:rPr lang="cs-CZ" dirty="0"/>
              <a:t> onemocnění – HPV</a:t>
            </a:r>
          </a:p>
          <a:p>
            <a:r>
              <a:rPr lang="cs-CZ" dirty="0" err="1"/>
              <a:t>Cytomegalovirové</a:t>
            </a:r>
            <a:r>
              <a:rPr lang="cs-CZ" dirty="0"/>
              <a:t> onemocnění – CMV</a:t>
            </a:r>
          </a:p>
          <a:p>
            <a:r>
              <a:rPr lang="cs-CZ" dirty="0"/>
              <a:t>Hepatitis </a:t>
            </a:r>
            <a:r>
              <a:rPr lang="cs-CZ" dirty="0" smtClean="0"/>
              <a:t>B, C</a:t>
            </a:r>
            <a:endParaRPr lang="cs-CZ" dirty="0"/>
          </a:p>
          <a:p>
            <a:r>
              <a:rPr lang="cs-CZ" dirty="0"/>
              <a:t>AIDS </a:t>
            </a:r>
            <a:r>
              <a:rPr lang="cs-CZ" dirty="0" smtClean="0"/>
              <a:t>– HIV</a:t>
            </a:r>
          </a:p>
          <a:p>
            <a:r>
              <a:rPr lang="cs-CZ" dirty="0" err="1" smtClean="0"/>
              <a:t>Pediculosis</a:t>
            </a:r>
            <a:r>
              <a:rPr lang="cs-CZ" dirty="0" smtClean="0"/>
              <a:t> </a:t>
            </a:r>
            <a:r>
              <a:rPr lang="cs-CZ" dirty="0" err="1" smtClean="0"/>
              <a:t>pubis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133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Gynekologické záněty a STD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722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cs-CZ" dirty="0" smtClean="0">
                <a:latin typeface="Desyrel" pitchFamily="2" charset="0"/>
              </a:rPr>
              <a:t>Děkuji za pozornost</a:t>
            </a:r>
            <a:br>
              <a:rPr lang="cs-CZ" dirty="0" smtClean="0">
                <a:latin typeface="Desyrel" pitchFamily="2" charset="0"/>
              </a:rPr>
            </a:br>
            <a:r>
              <a:rPr lang="cs-CZ" dirty="0" smtClean="0">
                <a:latin typeface="Desyrel" pitchFamily="2" charset="0"/>
              </a:rPr>
              <a:t>Petr Křepelka</a:t>
            </a:r>
            <a:endParaRPr lang="cs-CZ" dirty="0">
              <a:latin typeface="Desyre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8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Zánětlivá onemocnění zevních rodidel a pochvy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Vulvitis</a:t>
            </a:r>
          </a:p>
          <a:p>
            <a:r>
              <a:rPr lang="cs-CZ"/>
              <a:t>Zánět velké vestibulární žlázky (Bartholinitis)</a:t>
            </a:r>
          </a:p>
          <a:p>
            <a:r>
              <a:rPr lang="cs-CZ"/>
              <a:t>Kolpitis</a:t>
            </a:r>
          </a:p>
        </p:txBody>
      </p:sp>
    </p:spTree>
    <p:extLst>
      <p:ext uri="{BB962C8B-B14F-4D97-AF65-F5344CB8AC3E}">
        <p14:creationId xmlns:p14="http://schemas.microsoft.com/office/powerpoint/2010/main" val="26871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Zánětlivá onemocnění vnitřních rodidel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Cervicitis</a:t>
            </a:r>
          </a:p>
          <a:p>
            <a:r>
              <a:rPr lang="cs-CZ"/>
              <a:t>Endometritis</a:t>
            </a:r>
          </a:p>
          <a:p>
            <a:r>
              <a:rPr lang="cs-CZ"/>
              <a:t>Hluboký pánevní zánět</a:t>
            </a:r>
          </a:p>
        </p:txBody>
      </p:sp>
    </p:spTree>
    <p:extLst>
      <p:ext uri="{BB962C8B-B14F-4D97-AF65-F5344CB8AC3E}">
        <p14:creationId xmlns:p14="http://schemas.microsoft.com/office/powerpoint/2010/main" val="350026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Vulvitis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Obvykle u starších žen – poškození epitelu vulvy</a:t>
            </a:r>
          </a:p>
          <a:p>
            <a:r>
              <a:rPr lang="cs-CZ"/>
              <a:t>Bakteriální infekce – folikulóza, furunkulóza</a:t>
            </a:r>
          </a:p>
          <a:p>
            <a:r>
              <a:rPr lang="cs-CZ"/>
              <a:t>Mykotická infekce – u diabetiček</a:t>
            </a:r>
          </a:p>
          <a:p>
            <a:r>
              <a:rPr lang="cs-CZ"/>
              <a:t>Virová infekce – herpesvirus genitalis</a:t>
            </a:r>
          </a:p>
          <a:p>
            <a:r>
              <a:rPr lang="cs-CZ"/>
              <a:t>Alergická reakce – kontaktní alergie</a:t>
            </a:r>
          </a:p>
        </p:txBody>
      </p:sp>
    </p:spTree>
    <p:extLst>
      <p:ext uri="{BB962C8B-B14F-4D97-AF65-F5344CB8AC3E}">
        <p14:creationId xmlns:p14="http://schemas.microsoft.com/office/powerpoint/2010/main" val="37894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Book">
      <a:dk1>
        <a:sysClr val="windowText" lastClr="000000"/>
      </a:dk1>
      <a:lt1>
        <a:sysClr val="window" lastClr="FFFFFF"/>
      </a:lt1>
      <a:dk2>
        <a:srgbClr val="000082"/>
      </a:dk2>
      <a:lt2>
        <a:srgbClr val="F3F3FF"/>
      </a:lt2>
      <a:accent1>
        <a:srgbClr val="8282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FC9658"/>
      </a:hlink>
      <a:folHlink>
        <a:srgbClr val="E800E8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1420</Words>
  <Application>Microsoft Office PowerPoint</Application>
  <PresentationFormat>Předvádění na obrazovce (4:3)</PresentationFormat>
  <Paragraphs>378</Paragraphs>
  <Slides>67</Slides>
  <Notes>0</Notes>
  <HiddenSlides>18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69" baseType="lpstr">
      <vt:lpstr>Motiv systému Office</vt:lpstr>
      <vt:lpstr>602Photo</vt:lpstr>
      <vt:lpstr>Zánětlivá onemocnění v gynekologii</vt:lpstr>
      <vt:lpstr>Záněty orgánů reprodukční soustavy ženy </vt:lpstr>
      <vt:lpstr>Zevní a vnitřní rodidla tvoří komunikaci mezi zevním prostředím a dutinou břišní – nebezpečí šíření zánětu na pobřišnici ! </vt:lpstr>
      <vt:lpstr>Fyziologické ochranné faktory</vt:lpstr>
      <vt:lpstr>Cesty šíření infekce</vt:lpstr>
      <vt:lpstr>Cesty šíření infekce</vt:lpstr>
      <vt:lpstr>Zánětlivá onemocnění zevních rodidel a pochvy</vt:lpstr>
      <vt:lpstr>Zánětlivá onemocnění vnitřních rodidel</vt:lpstr>
      <vt:lpstr>Vulvitis</vt:lpstr>
      <vt:lpstr>Vulvitis</vt:lpstr>
      <vt:lpstr>Zánět velké vestibulární žlázy - Bartholinitis</vt:lpstr>
      <vt:lpstr>Batholinitis</vt:lpstr>
      <vt:lpstr>Léčba bartholinitis</vt:lpstr>
      <vt:lpstr>Kolpitis</vt:lpstr>
      <vt:lpstr>Fyziologie poševního ekosystému</vt:lpstr>
      <vt:lpstr>Funkce vaginálních laktobacilů</vt:lpstr>
      <vt:lpstr>Mikrobiální obraz poševní – MOP  (Jírovec,Peter,Málek)</vt:lpstr>
      <vt:lpstr>Poševní biocenóza -vyšetřovací metody </vt:lpstr>
      <vt:lpstr>Poševní biocenóza -vyšetřovací metody</vt:lpstr>
      <vt:lpstr>Bakteriální vaginóza</vt:lpstr>
      <vt:lpstr>Klinický průběh bakteriální vaginózy</vt:lpstr>
      <vt:lpstr>Diagnóza bakteriální vaginózy</vt:lpstr>
      <vt:lpstr>Léčba bakteriální vaginózy</vt:lpstr>
      <vt:lpstr>Trichomoniáza</vt:lpstr>
      <vt:lpstr>Prezentace aplikace PowerPoint</vt:lpstr>
      <vt:lpstr>Trichomoniáza – klinický průběh</vt:lpstr>
      <vt:lpstr>Diagnóza trichomoniázy</vt:lpstr>
      <vt:lpstr>Léčba trichomoniázy</vt:lpstr>
      <vt:lpstr>Prezentace aplikace PowerPoint</vt:lpstr>
      <vt:lpstr>Kvasinkový zánět pochvy</vt:lpstr>
      <vt:lpstr>Kandidóza</vt:lpstr>
      <vt:lpstr>Klinický obraz kandidózy</vt:lpstr>
      <vt:lpstr>Diagnostika kandidózy</vt:lpstr>
      <vt:lpstr>Léčba kandidózy</vt:lpstr>
      <vt:lpstr>Prezentace aplikace PowerPoint</vt:lpstr>
      <vt:lpstr>Záněty vnitřních rodidel </vt:lpstr>
      <vt:lpstr>Zánět vnitřních rodidel</vt:lpstr>
      <vt:lpstr>Hluboký pánevní Zánět -PID</vt:lpstr>
      <vt:lpstr>Zánět vnitřních rodidel PID</vt:lpstr>
      <vt:lpstr>Mikrobiologie </vt:lpstr>
      <vt:lpstr>Cervicitis</vt:lpstr>
      <vt:lpstr>Cervicitis – klinický průběh</vt:lpstr>
      <vt:lpstr>Cervicitis – gynekologický nález</vt:lpstr>
      <vt:lpstr>Paraklinická vyšetření</vt:lpstr>
      <vt:lpstr>Léčba cervicitis</vt:lpstr>
      <vt:lpstr>Endometritis</vt:lpstr>
      <vt:lpstr>Původci endometritis</vt:lpstr>
      <vt:lpstr>Endometritis - klinický průběh </vt:lpstr>
      <vt:lpstr>Endometritis – laboratorní vyšetření</vt:lpstr>
      <vt:lpstr>Endometritis - léčba</vt:lpstr>
      <vt:lpstr>Hluboký pánevní zánět  PID – pelvic inflammatory disease</vt:lpstr>
      <vt:lpstr>Salpingitis</vt:lpstr>
      <vt:lpstr>Oophoritis</vt:lpstr>
      <vt:lpstr>Adnexitis</vt:lpstr>
      <vt:lpstr>Diagnóza</vt:lpstr>
      <vt:lpstr>Diagnóza - symptomy</vt:lpstr>
      <vt:lpstr>Laboratorní vyšetření</vt:lpstr>
      <vt:lpstr>Mikrobiologické vyšetření</vt:lpstr>
      <vt:lpstr>Léčba</vt:lpstr>
      <vt:lpstr>Operační léčba</vt:lpstr>
      <vt:lpstr>Prezentace aplikace PowerPoint</vt:lpstr>
      <vt:lpstr>Zvláštní formy hlubokého pánevního zánětu</vt:lpstr>
      <vt:lpstr>Tuberkulóza vnitřních rodidel</vt:lpstr>
      <vt:lpstr>Pohlavní choroby</vt:lpstr>
      <vt:lpstr>Pohlavně přenosné choroby</vt:lpstr>
      <vt:lpstr>Otázky</vt:lpstr>
      <vt:lpstr>Děkuji za pozornost Petr Křepelka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Gynekologie</dc:title>
  <dc:creator>systém</dc:creator>
  <cp:lastModifiedBy>petr</cp:lastModifiedBy>
  <cp:revision>20</cp:revision>
  <dcterms:created xsi:type="dcterms:W3CDTF">2004-10-01T19:10:48Z</dcterms:created>
  <dcterms:modified xsi:type="dcterms:W3CDTF">2019-02-08T08:17:25Z</dcterms:modified>
</cp:coreProperties>
</file>