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92" r:id="rId3"/>
    <p:sldId id="286" r:id="rId4"/>
    <p:sldId id="287" r:id="rId5"/>
    <p:sldId id="288" r:id="rId6"/>
    <p:sldId id="289" r:id="rId7"/>
    <p:sldId id="290" r:id="rId8"/>
    <p:sldId id="291" r:id="rId9"/>
    <p:sldId id="294" r:id="rId10"/>
    <p:sldId id="293" r:id="rId11"/>
    <p:sldId id="29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3300"/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96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Klepnutím lze upravit styly předlohy textu.</a:t>
            </a:r>
          </a:p>
          <a:p>
            <a:pPr lvl="1"/>
            <a:r>
              <a:rPr lang="en-US" altLang="cs-CZ" smtClean="0"/>
              <a:t>Druhá úroveň</a:t>
            </a:r>
          </a:p>
          <a:p>
            <a:pPr lvl="2"/>
            <a:r>
              <a:rPr lang="en-US" altLang="cs-CZ" smtClean="0"/>
              <a:t>Třetí úroveň</a:t>
            </a:r>
          </a:p>
          <a:p>
            <a:pPr lvl="3"/>
            <a:r>
              <a:rPr lang="en-US" altLang="cs-CZ" smtClean="0"/>
              <a:t>Čtvrtá úroveň</a:t>
            </a:r>
          </a:p>
          <a:p>
            <a:pPr lvl="4"/>
            <a:r>
              <a:rPr lang="en-US" altLang="cs-CZ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1D3B05-3104-4C8C-AF1F-D99BACAD4146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7A578-443C-451A-A868-2D89A827F0EE}" type="slidenum">
              <a:rPr lang="en-US" altLang="cs-CZ"/>
              <a:pPr/>
              <a:t>2</a:t>
            </a:fld>
            <a:endParaRPr lang="en-US" altLang="cs-CZ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7680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7A578-443C-451A-A868-2D89A827F0EE}" type="slidenum">
              <a:rPr lang="en-US" altLang="cs-CZ"/>
              <a:pPr/>
              <a:t>3</a:t>
            </a:fld>
            <a:endParaRPr lang="en-US" altLang="cs-CZ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949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7A578-443C-451A-A868-2D89A827F0EE}" type="slidenum">
              <a:rPr lang="en-US" altLang="cs-CZ"/>
              <a:pPr/>
              <a:t>4</a:t>
            </a:fld>
            <a:endParaRPr lang="en-US" altLang="cs-CZ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4754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7A578-443C-451A-A868-2D89A827F0EE}" type="slidenum">
              <a:rPr lang="en-US" altLang="cs-CZ"/>
              <a:pPr/>
              <a:t>5</a:t>
            </a:fld>
            <a:endParaRPr lang="en-US" altLang="cs-CZ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9193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7A578-443C-451A-A868-2D89A827F0EE}" type="slidenum">
              <a:rPr lang="en-US" altLang="cs-CZ"/>
              <a:pPr/>
              <a:t>6</a:t>
            </a:fld>
            <a:endParaRPr lang="en-US" altLang="cs-CZ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073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7A578-443C-451A-A868-2D89A827F0EE}" type="slidenum">
              <a:rPr lang="en-US" altLang="cs-CZ"/>
              <a:pPr/>
              <a:t>7</a:t>
            </a:fld>
            <a:endParaRPr lang="en-US" altLang="cs-CZ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68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7A578-443C-451A-A868-2D89A827F0EE}" type="slidenum">
              <a:rPr lang="en-US" altLang="cs-CZ"/>
              <a:pPr/>
              <a:t>8</a:t>
            </a:fld>
            <a:endParaRPr lang="en-US" altLang="cs-CZ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0137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7A578-443C-451A-A868-2D89A827F0EE}" type="slidenum">
              <a:rPr lang="en-US" altLang="cs-CZ"/>
              <a:pPr/>
              <a:t>9</a:t>
            </a:fld>
            <a:endParaRPr lang="en-US" altLang="cs-CZ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7219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7A578-443C-451A-A868-2D89A827F0EE}" type="slidenum">
              <a:rPr lang="en-US" altLang="cs-CZ"/>
              <a:pPr/>
              <a:t>10</a:t>
            </a:fld>
            <a:endParaRPr lang="en-US" altLang="cs-CZ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603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0459-F3D2-4E14-B1A7-3BA736956937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7716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A41-D582-456B-9634-4F7C3084EBE6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236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6EF-6E94-4728-8966-19626A137084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2435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80459-F3D2-4E14-B1A7-3BA736956937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66673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0CD6-6D5E-436A-AC14-48DB42EB9055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47928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954D-AFDC-498B-9F8D-40AB36E1A635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79304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2E2-F71B-4AC3-B6C9-27114672FC46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95783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B5F8-3A06-4C84-9BE7-2F6050C75714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716022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0E572-0F0A-488B-A4A2-6093214FFBAB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2608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7931-73C3-4598-BA5E-6D05B20E8C2B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31993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6F3D-BF98-458B-A682-5FA6F8AF36A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480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0CD6-6D5E-436A-AC14-48DB42EB9055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468897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942-A547-4724-811E-A0E600D7228B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171327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83A41-D582-456B-9634-4F7C3084EBE6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19804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6EF-6E94-4728-8966-19626A137084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695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954D-AFDC-498B-9F8D-40AB36E1A635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8368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B2E2-F71B-4AC3-B6C9-27114672FC46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75308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3B5F8-3A06-4C84-9BE7-2F6050C75714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8431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70FE-EE85-4AD6-B542-B97536F166C1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22727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7931-73C3-4598-BA5E-6D05B20E8C2B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01531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36F3D-BF98-458B-A682-5FA6F8AF36AA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50273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3942-A547-4724-811E-A0E600D7228B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722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E572-0F0A-488B-A4A2-6093214FFBAB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03924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E572-0F0A-488B-A4A2-6093214FFBAB}" type="slidenum">
              <a:rPr lang="en-US" altLang="cs-CZ" smtClean="0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528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Modelování obslužných systémů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</a:t>
            </a:r>
            <a:r>
              <a:rPr lang="cs-CZ" sz="2000" dirty="0" smtClean="0">
                <a:solidFill>
                  <a:schemeClr val="tx1"/>
                </a:solidFill>
              </a:rPr>
              <a:t>oc. Ing. Jakub Dyntar, Ph.D.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81176" y="240823"/>
            <a:ext cx="8370368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b="1" dirty="0" smtClean="0">
                <a:latin typeface="Times New Roman" panose="02020603050405020304" pitchFamily="18" charset="0"/>
              </a:rPr>
              <a:t>Simulační přístup k modelování obslužných systémů</a:t>
            </a:r>
            <a:endParaRPr lang="cs-CZ" altLang="cs-CZ" sz="2600" dirty="0">
              <a:latin typeface="Times New Roman" panose="02020603050405020304" pitchFamily="18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5580063" y="836613"/>
            <a:ext cx="1152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3333" r="30120" b="30926"/>
          <a:stretch/>
        </p:blipFill>
        <p:spPr bwMode="auto">
          <a:xfrm>
            <a:off x="481176" y="908720"/>
            <a:ext cx="843403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62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81176" y="240823"/>
            <a:ext cx="8370368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b="1" dirty="0" smtClean="0">
                <a:latin typeface="Times New Roman" panose="02020603050405020304" pitchFamily="18" charset="0"/>
              </a:rPr>
              <a:t>Matematický přístup k modelování obslužných systémů</a:t>
            </a:r>
            <a:endParaRPr lang="cs-CZ" altLang="cs-CZ" sz="2600" dirty="0">
              <a:latin typeface="Times New Roman" panose="02020603050405020304" pitchFamily="18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5580063" y="836613"/>
            <a:ext cx="1152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800" dirty="0"/>
          </a:p>
        </p:txBody>
      </p:sp>
      <p:sp>
        <p:nvSpPr>
          <p:cNvPr id="38" name="object 2"/>
          <p:cNvSpPr txBox="1"/>
          <p:nvPr/>
        </p:nvSpPr>
        <p:spPr>
          <a:xfrm>
            <a:off x="536244" y="1066800"/>
            <a:ext cx="8379156" cy="41402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175"/>
              </a:spcBef>
            </a:pPr>
            <a:r>
              <a:rPr lang="cs-CZ" sz="2000" u="sng" spc="-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Cíl:</a:t>
            </a:r>
            <a:r>
              <a:rPr lang="cs-CZ" sz="2000" spc="-10" dirty="0" smtClean="0">
                <a:latin typeface="Times New Roman"/>
                <a:cs typeface="Times New Roman"/>
              </a:rPr>
              <a:t> </a:t>
            </a:r>
            <a:r>
              <a:rPr lang="cs-CZ" sz="2000" spc="-5" dirty="0" smtClean="0">
                <a:latin typeface="Times New Roman"/>
                <a:cs typeface="Times New Roman"/>
              </a:rPr>
              <a:t>Uspokojování požadavků </a:t>
            </a:r>
            <a:r>
              <a:rPr lang="cs-CZ" sz="2000" spc="-15" dirty="0" smtClean="0">
                <a:latin typeface="Times New Roman"/>
                <a:cs typeface="Times New Roman"/>
              </a:rPr>
              <a:t>na </a:t>
            </a:r>
            <a:r>
              <a:rPr lang="cs-CZ" sz="2000" spc="-10" dirty="0" smtClean="0">
                <a:latin typeface="Times New Roman"/>
                <a:cs typeface="Times New Roman"/>
              </a:rPr>
              <a:t>obsluhu</a:t>
            </a:r>
            <a:r>
              <a:rPr lang="cs-CZ" sz="2000" spc="-15" dirty="0" smtClean="0">
                <a:latin typeface="Times New Roman"/>
                <a:cs typeface="Times New Roman"/>
              </a:rPr>
              <a:t>. </a:t>
            </a:r>
            <a:r>
              <a:rPr lang="cs-CZ" sz="2000" spc="-10" dirty="0" smtClean="0">
                <a:latin typeface="Times New Roman"/>
                <a:cs typeface="Times New Roman"/>
              </a:rPr>
              <a:t>Obslužný </a:t>
            </a:r>
            <a:r>
              <a:rPr lang="cs-CZ" sz="2000" spc="-15" dirty="0" smtClean="0">
                <a:latin typeface="Times New Roman"/>
                <a:cs typeface="Times New Roman"/>
              </a:rPr>
              <a:t>systém</a:t>
            </a:r>
            <a:r>
              <a:rPr lang="cs-CZ" sz="2000" spc="-5" dirty="0" smtClean="0">
                <a:latin typeface="Times New Roman"/>
                <a:cs typeface="Times New Roman"/>
              </a:rPr>
              <a:t>!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39" name="object 5"/>
          <p:cNvSpPr txBox="1"/>
          <p:nvPr/>
        </p:nvSpPr>
        <p:spPr>
          <a:xfrm>
            <a:off x="3417950" y="2194434"/>
            <a:ext cx="1248410" cy="5149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2250">
              <a:lnSpc>
                <a:spcPct val="100000"/>
              </a:lnSpc>
              <a:spcBef>
                <a:spcPts val="105"/>
              </a:spcBef>
            </a:pPr>
            <a:r>
              <a:rPr lang="cs-CZ" sz="1600" spc="-30" dirty="0" smtClean="0">
                <a:latin typeface="Times New Roman"/>
                <a:cs typeface="Times New Roman"/>
              </a:rPr>
              <a:t>FRONTA  </a:t>
            </a:r>
            <a:r>
              <a:rPr lang="cs-CZ" sz="1600" spc="-5" dirty="0" smtClean="0">
                <a:latin typeface="Times New Roman"/>
                <a:cs typeface="Times New Roman"/>
              </a:rPr>
              <a:t>PO</a:t>
            </a:r>
            <a:r>
              <a:rPr lang="cs-CZ" sz="1600" spc="-25" dirty="0" smtClean="0">
                <a:latin typeface="Times New Roman"/>
                <a:cs typeface="Times New Roman"/>
              </a:rPr>
              <a:t>Ž</a:t>
            </a:r>
            <a:r>
              <a:rPr lang="cs-CZ" sz="1600" spc="-30" dirty="0" smtClean="0">
                <a:latin typeface="Times New Roman"/>
                <a:cs typeface="Times New Roman"/>
              </a:rPr>
              <a:t>A</a:t>
            </a:r>
            <a:r>
              <a:rPr lang="cs-CZ" sz="1600" spc="-5" dirty="0" smtClean="0">
                <a:latin typeface="Times New Roman"/>
                <a:cs typeface="Times New Roman"/>
              </a:rPr>
              <a:t>D</a:t>
            </a:r>
            <a:r>
              <a:rPr lang="cs-CZ" sz="1600" spc="-245" dirty="0" smtClean="0">
                <a:latin typeface="Times New Roman"/>
                <a:cs typeface="Times New Roman"/>
              </a:rPr>
              <a:t>A</a:t>
            </a:r>
            <a:r>
              <a:rPr lang="cs-CZ" sz="1600" spc="-5" dirty="0" smtClean="0">
                <a:latin typeface="Times New Roman"/>
                <a:cs typeface="Times New Roman"/>
              </a:rPr>
              <a:t>V</a:t>
            </a:r>
            <a:r>
              <a:rPr lang="cs-CZ" sz="1600" spc="-30" dirty="0" smtClean="0">
                <a:latin typeface="Times New Roman"/>
                <a:cs typeface="Times New Roman"/>
              </a:rPr>
              <a:t>K</a:t>
            </a:r>
            <a:r>
              <a:rPr lang="cs-CZ" sz="1600" spc="5" dirty="0" smtClean="0">
                <a:latin typeface="Times New Roman"/>
                <a:cs typeface="Times New Roman"/>
              </a:rPr>
              <a:t>Ů</a:t>
            </a:r>
            <a:endParaRPr lang="cs-CZ" sz="1600" dirty="0">
              <a:latin typeface="Times New Roman"/>
              <a:cs typeface="Times New Roman"/>
            </a:endParaRPr>
          </a:p>
        </p:txBody>
      </p:sp>
      <p:sp>
        <p:nvSpPr>
          <p:cNvPr id="40" name="object 6"/>
          <p:cNvSpPr txBox="1"/>
          <p:nvPr/>
        </p:nvSpPr>
        <p:spPr>
          <a:xfrm>
            <a:off x="5328157" y="2199260"/>
            <a:ext cx="11023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5"/>
              </a:spcBef>
            </a:pPr>
            <a:r>
              <a:rPr lang="cs-CZ" sz="1600" spc="-5" dirty="0" smtClean="0">
                <a:latin typeface="Times New Roman"/>
                <a:cs typeface="Times New Roman"/>
              </a:rPr>
              <a:t>O</a:t>
            </a:r>
            <a:r>
              <a:rPr lang="cs-CZ" sz="1600" spc="10" dirty="0" smtClean="0">
                <a:latin typeface="Times New Roman"/>
                <a:cs typeface="Times New Roman"/>
              </a:rPr>
              <a:t>B</a:t>
            </a:r>
            <a:r>
              <a:rPr lang="cs-CZ" sz="1600" spc="-10" dirty="0" smtClean="0">
                <a:latin typeface="Times New Roman"/>
                <a:cs typeface="Times New Roman"/>
              </a:rPr>
              <a:t>S</a:t>
            </a:r>
            <a:r>
              <a:rPr lang="cs-CZ" sz="1600" spc="-50" dirty="0" smtClean="0">
                <a:latin typeface="Times New Roman"/>
                <a:cs typeface="Times New Roman"/>
              </a:rPr>
              <a:t>L</a:t>
            </a:r>
            <a:r>
              <a:rPr lang="cs-CZ" sz="1600" spc="-5" dirty="0" smtClean="0">
                <a:latin typeface="Times New Roman"/>
                <a:cs typeface="Times New Roman"/>
              </a:rPr>
              <a:t>U</a:t>
            </a:r>
            <a:r>
              <a:rPr lang="cs-CZ" sz="1600" spc="-25" dirty="0" smtClean="0">
                <a:latin typeface="Times New Roman"/>
                <a:cs typeface="Times New Roman"/>
              </a:rPr>
              <a:t>Ž</a:t>
            </a:r>
            <a:r>
              <a:rPr lang="cs-CZ" sz="1600" spc="-5" dirty="0" smtClean="0">
                <a:latin typeface="Times New Roman"/>
                <a:cs typeface="Times New Roman"/>
              </a:rPr>
              <a:t>N</a:t>
            </a:r>
            <a:r>
              <a:rPr lang="cs-CZ" sz="1600" dirty="0" smtClean="0">
                <a:latin typeface="Times New Roman"/>
                <a:cs typeface="Times New Roman"/>
              </a:rPr>
              <a:t>Á  </a:t>
            </a:r>
            <a:r>
              <a:rPr lang="cs-CZ" sz="1600" spc="-40" dirty="0" smtClean="0">
                <a:latin typeface="Times New Roman"/>
                <a:cs typeface="Times New Roman"/>
              </a:rPr>
              <a:t>MÍSTA</a:t>
            </a:r>
            <a:endParaRPr lang="cs-CZ" sz="1600" dirty="0">
              <a:latin typeface="Times New Roman"/>
              <a:cs typeface="Times New Roman"/>
            </a:endParaRPr>
          </a:p>
        </p:txBody>
      </p:sp>
      <p:sp>
        <p:nvSpPr>
          <p:cNvPr id="41" name="object 7"/>
          <p:cNvSpPr/>
          <p:nvPr/>
        </p:nvSpPr>
        <p:spPr>
          <a:xfrm>
            <a:off x="3576891" y="2890077"/>
            <a:ext cx="153924" cy="1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2" name="object 8"/>
          <p:cNvSpPr/>
          <p:nvPr/>
        </p:nvSpPr>
        <p:spPr>
          <a:xfrm>
            <a:off x="3792791" y="2890077"/>
            <a:ext cx="153924" cy="152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3" name="object 9"/>
          <p:cNvSpPr/>
          <p:nvPr/>
        </p:nvSpPr>
        <p:spPr>
          <a:xfrm>
            <a:off x="4442015" y="2890077"/>
            <a:ext cx="154050" cy="152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4" name="object 10"/>
          <p:cNvSpPr txBox="1"/>
          <p:nvPr/>
        </p:nvSpPr>
        <p:spPr>
          <a:xfrm>
            <a:off x="4074160" y="2704339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z="2400" dirty="0" smtClean="0">
                <a:latin typeface="Times New Roman"/>
                <a:cs typeface="Times New Roman"/>
              </a:rPr>
              <a:t>…</a:t>
            </a:r>
            <a:endParaRPr lang="cs-CZ" sz="2400" dirty="0">
              <a:latin typeface="Times New Roman"/>
              <a:cs typeface="Times New Roman"/>
            </a:endParaRPr>
          </a:p>
        </p:txBody>
      </p:sp>
      <p:sp>
        <p:nvSpPr>
          <p:cNvPr id="45" name="object 11"/>
          <p:cNvSpPr/>
          <p:nvPr/>
        </p:nvSpPr>
        <p:spPr>
          <a:xfrm>
            <a:off x="1344803" y="2890077"/>
            <a:ext cx="153987" cy="152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6" name="object 12"/>
          <p:cNvSpPr/>
          <p:nvPr/>
        </p:nvSpPr>
        <p:spPr>
          <a:xfrm>
            <a:off x="1560766" y="2890077"/>
            <a:ext cx="153924" cy="1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7" name="object 13"/>
          <p:cNvSpPr/>
          <p:nvPr/>
        </p:nvSpPr>
        <p:spPr>
          <a:xfrm>
            <a:off x="2209990" y="2890077"/>
            <a:ext cx="154050" cy="152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8" name="object 14"/>
          <p:cNvSpPr txBox="1"/>
          <p:nvPr/>
        </p:nvSpPr>
        <p:spPr>
          <a:xfrm>
            <a:off x="996950" y="2172159"/>
            <a:ext cx="1715135" cy="127599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94615" algn="ctr">
              <a:lnSpc>
                <a:spcPct val="100000"/>
              </a:lnSpc>
              <a:spcBef>
                <a:spcPts val="110"/>
              </a:spcBef>
            </a:pPr>
            <a:r>
              <a:rPr lang="cs-CZ" sz="1600" spc="-10" dirty="0" smtClean="0">
                <a:latin typeface="Times New Roman"/>
                <a:cs typeface="Times New Roman"/>
              </a:rPr>
              <a:t>VSTUPNÍ</a:t>
            </a:r>
            <a:r>
              <a:rPr lang="cs-CZ" sz="1600" spc="-50" dirty="0" smtClean="0">
                <a:latin typeface="Times New Roman"/>
                <a:cs typeface="Times New Roman"/>
              </a:rPr>
              <a:t> </a:t>
            </a:r>
            <a:r>
              <a:rPr lang="cs-CZ" sz="1600" spc="-5" dirty="0" smtClean="0">
                <a:latin typeface="Times New Roman"/>
                <a:cs typeface="Times New Roman"/>
              </a:rPr>
              <a:t>PROUD</a:t>
            </a:r>
            <a:endParaRPr lang="cs-CZ" sz="1600" dirty="0" smtClean="0">
              <a:latin typeface="Times New Roman"/>
              <a:cs typeface="Times New Roman"/>
            </a:endParaRPr>
          </a:p>
          <a:p>
            <a:pPr marL="94615" algn="ctr">
              <a:lnSpc>
                <a:spcPct val="100000"/>
              </a:lnSpc>
            </a:pPr>
            <a:r>
              <a:rPr lang="cs-CZ" sz="1600" spc="-40" dirty="0" smtClean="0">
                <a:latin typeface="Times New Roman"/>
                <a:cs typeface="Times New Roman"/>
              </a:rPr>
              <a:t>POŽADAVKŮ</a:t>
            </a:r>
            <a:endParaRPr lang="cs-CZ" sz="1600" dirty="0" smtClean="0">
              <a:latin typeface="Times New Roman"/>
              <a:cs typeface="Times New Roman"/>
            </a:endParaRPr>
          </a:p>
          <a:p>
            <a:pPr marL="857250">
              <a:lnSpc>
                <a:spcPct val="100000"/>
              </a:lnSpc>
              <a:spcBef>
                <a:spcPts val="340"/>
              </a:spcBef>
            </a:pPr>
            <a:r>
              <a:rPr lang="cs-CZ" sz="2400" dirty="0" smtClean="0">
                <a:latin typeface="Times New Roman"/>
                <a:cs typeface="Times New Roman"/>
              </a:rPr>
              <a:t>…</a:t>
            </a:r>
          </a:p>
          <a:p>
            <a:pPr marL="12700" algn="ctr">
              <a:lnSpc>
                <a:spcPct val="100000"/>
              </a:lnSpc>
              <a:spcBef>
                <a:spcPts val="880"/>
              </a:spcBef>
            </a:pPr>
            <a:r>
              <a:rPr lang="cs-CZ" sz="1600" spc="-10" dirty="0" smtClean="0">
                <a:latin typeface="Times New Roman"/>
                <a:cs typeface="Times New Roman"/>
              </a:rPr>
              <a:t>náhodné vstupy</a:t>
            </a:r>
            <a:endParaRPr lang="cs-CZ" sz="1600" dirty="0">
              <a:latin typeface="Times New Roman"/>
              <a:cs typeface="Times New Roman"/>
            </a:endParaRPr>
          </a:p>
        </p:txBody>
      </p:sp>
      <p:sp>
        <p:nvSpPr>
          <p:cNvPr id="49" name="object 15"/>
          <p:cNvSpPr/>
          <p:nvPr/>
        </p:nvSpPr>
        <p:spPr>
          <a:xfrm>
            <a:off x="3578415" y="3080577"/>
            <a:ext cx="154050" cy="1525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0" name="object 16"/>
          <p:cNvSpPr/>
          <p:nvPr/>
        </p:nvSpPr>
        <p:spPr>
          <a:xfrm>
            <a:off x="3794315" y="3080577"/>
            <a:ext cx="154050" cy="152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1" name="object 17"/>
          <p:cNvSpPr/>
          <p:nvPr/>
        </p:nvSpPr>
        <p:spPr>
          <a:xfrm>
            <a:off x="4443666" y="3080577"/>
            <a:ext cx="153924" cy="152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2" name="object 18"/>
          <p:cNvSpPr/>
          <p:nvPr/>
        </p:nvSpPr>
        <p:spPr>
          <a:xfrm>
            <a:off x="3578415" y="3656903"/>
            <a:ext cx="154050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3" name="object 19"/>
          <p:cNvSpPr/>
          <p:nvPr/>
        </p:nvSpPr>
        <p:spPr>
          <a:xfrm>
            <a:off x="3794315" y="3656903"/>
            <a:ext cx="154050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4" name="object 20"/>
          <p:cNvSpPr/>
          <p:nvPr/>
        </p:nvSpPr>
        <p:spPr>
          <a:xfrm>
            <a:off x="4443666" y="3656903"/>
            <a:ext cx="153924" cy="15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5" name="object 21"/>
          <p:cNvSpPr txBox="1"/>
          <p:nvPr/>
        </p:nvSpPr>
        <p:spPr>
          <a:xfrm>
            <a:off x="3565902" y="3278506"/>
            <a:ext cx="346249" cy="33083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lang="cs-CZ" sz="2400" dirty="0" smtClean="0">
                <a:latin typeface="Times New Roman"/>
                <a:cs typeface="Times New Roman"/>
              </a:rPr>
              <a:t>…</a:t>
            </a:r>
            <a:endParaRPr lang="cs-CZ" sz="2400" dirty="0">
              <a:latin typeface="Times New Roman"/>
              <a:cs typeface="Times New Roman"/>
            </a:endParaRPr>
          </a:p>
        </p:txBody>
      </p:sp>
      <p:sp>
        <p:nvSpPr>
          <p:cNvPr id="56" name="object 22"/>
          <p:cNvSpPr/>
          <p:nvPr/>
        </p:nvSpPr>
        <p:spPr>
          <a:xfrm>
            <a:off x="5594540" y="2888553"/>
            <a:ext cx="154050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7" name="object 23"/>
          <p:cNvSpPr/>
          <p:nvPr/>
        </p:nvSpPr>
        <p:spPr>
          <a:xfrm>
            <a:off x="5526278" y="2821878"/>
            <a:ext cx="288925" cy="287655"/>
          </a:xfrm>
          <a:custGeom>
            <a:avLst/>
            <a:gdLst/>
            <a:ahLst/>
            <a:cxnLst/>
            <a:rect l="l" t="t" r="r" b="b"/>
            <a:pathLst>
              <a:path w="288925" h="287654">
                <a:moveTo>
                  <a:pt x="0" y="287337"/>
                </a:moveTo>
                <a:lnTo>
                  <a:pt x="288925" y="287337"/>
                </a:lnTo>
                <a:lnTo>
                  <a:pt x="288925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9" name="object 24"/>
          <p:cNvSpPr/>
          <p:nvPr/>
        </p:nvSpPr>
        <p:spPr>
          <a:xfrm>
            <a:off x="2646553" y="2928241"/>
            <a:ext cx="720725" cy="76200"/>
          </a:xfrm>
          <a:custGeom>
            <a:avLst/>
            <a:gdLst/>
            <a:ahLst/>
            <a:cxnLst/>
            <a:rect l="l" t="t" r="r" b="b"/>
            <a:pathLst>
              <a:path w="720725" h="76200">
                <a:moveTo>
                  <a:pt x="644525" y="0"/>
                </a:moveTo>
                <a:lnTo>
                  <a:pt x="644525" y="76200"/>
                </a:lnTo>
                <a:lnTo>
                  <a:pt x="708025" y="44450"/>
                </a:lnTo>
                <a:lnTo>
                  <a:pt x="657225" y="44450"/>
                </a:lnTo>
                <a:lnTo>
                  <a:pt x="657225" y="31750"/>
                </a:lnTo>
                <a:lnTo>
                  <a:pt x="708025" y="31750"/>
                </a:lnTo>
                <a:lnTo>
                  <a:pt x="644525" y="0"/>
                </a:lnTo>
                <a:close/>
              </a:path>
              <a:path w="720725" h="76200">
                <a:moveTo>
                  <a:pt x="6445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44525" y="44450"/>
                </a:lnTo>
                <a:lnTo>
                  <a:pt x="644525" y="31750"/>
                </a:lnTo>
                <a:close/>
              </a:path>
              <a:path w="720725" h="76200">
                <a:moveTo>
                  <a:pt x="708025" y="31750"/>
                </a:moveTo>
                <a:lnTo>
                  <a:pt x="657225" y="31750"/>
                </a:lnTo>
                <a:lnTo>
                  <a:pt x="657225" y="44450"/>
                </a:lnTo>
                <a:lnTo>
                  <a:pt x="708025" y="44450"/>
                </a:lnTo>
                <a:lnTo>
                  <a:pt x="720725" y="38100"/>
                </a:lnTo>
                <a:lnTo>
                  <a:pt x="70802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60" name="object 25"/>
          <p:cNvSpPr/>
          <p:nvPr/>
        </p:nvSpPr>
        <p:spPr>
          <a:xfrm>
            <a:off x="4807076" y="2928241"/>
            <a:ext cx="576580" cy="76200"/>
          </a:xfrm>
          <a:custGeom>
            <a:avLst/>
            <a:gdLst/>
            <a:ahLst/>
            <a:cxnLst/>
            <a:rect l="l" t="t" r="r" b="b"/>
            <a:pathLst>
              <a:path w="576579" h="76200">
                <a:moveTo>
                  <a:pt x="500125" y="0"/>
                </a:moveTo>
                <a:lnTo>
                  <a:pt x="500125" y="76200"/>
                </a:lnTo>
                <a:lnTo>
                  <a:pt x="563626" y="44450"/>
                </a:lnTo>
                <a:lnTo>
                  <a:pt x="512825" y="44450"/>
                </a:lnTo>
                <a:lnTo>
                  <a:pt x="512825" y="31750"/>
                </a:lnTo>
                <a:lnTo>
                  <a:pt x="563626" y="31750"/>
                </a:lnTo>
                <a:lnTo>
                  <a:pt x="500125" y="0"/>
                </a:lnTo>
                <a:close/>
              </a:path>
              <a:path w="576579" h="76200">
                <a:moveTo>
                  <a:pt x="5001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500125" y="44450"/>
                </a:lnTo>
                <a:lnTo>
                  <a:pt x="500125" y="31750"/>
                </a:lnTo>
                <a:close/>
              </a:path>
              <a:path w="576579" h="76200">
                <a:moveTo>
                  <a:pt x="563626" y="31750"/>
                </a:moveTo>
                <a:lnTo>
                  <a:pt x="512825" y="31750"/>
                </a:lnTo>
                <a:lnTo>
                  <a:pt x="512825" y="44450"/>
                </a:lnTo>
                <a:lnTo>
                  <a:pt x="563626" y="44450"/>
                </a:lnTo>
                <a:lnTo>
                  <a:pt x="576326" y="38100"/>
                </a:lnTo>
                <a:lnTo>
                  <a:pt x="56362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61" name="object 26"/>
          <p:cNvSpPr/>
          <p:nvPr/>
        </p:nvSpPr>
        <p:spPr>
          <a:xfrm>
            <a:off x="5594540" y="3682303"/>
            <a:ext cx="154050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62" name="object 27"/>
          <p:cNvSpPr/>
          <p:nvPr/>
        </p:nvSpPr>
        <p:spPr>
          <a:xfrm>
            <a:off x="5526278" y="3615628"/>
            <a:ext cx="288925" cy="287655"/>
          </a:xfrm>
          <a:custGeom>
            <a:avLst/>
            <a:gdLst/>
            <a:ahLst/>
            <a:cxnLst/>
            <a:rect l="l" t="t" r="r" b="b"/>
            <a:pathLst>
              <a:path w="288925" h="287654">
                <a:moveTo>
                  <a:pt x="0" y="287337"/>
                </a:moveTo>
                <a:lnTo>
                  <a:pt x="288925" y="287337"/>
                </a:lnTo>
                <a:lnTo>
                  <a:pt x="288925" y="0"/>
                </a:lnTo>
                <a:lnTo>
                  <a:pt x="0" y="0"/>
                </a:lnTo>
                <a:lnTo>
                  <a:pt x="0" y="2873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63" name="object 28"/>
          <p:cNvSpPr txBox="1"/>
          <p:nvPr/>
        </p:nvSpPr>
        <p:spPr>
          <a:xfrm>
            <a:off x="5582220" y="3191131"/>
            <a:ext cx="346249" cy="3302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720"/>
              </a:lnSpc>
            </a:pPr>
            <a:r>
              <a:rPr lang="cs-CZ" sz="2400" dirty="0" smtClean="0">
                <a:latin typeface="Times New Roman"/>
                <a:cs typeface="Times New Roman"/>
              </a:rPr>
              <a:t>…</a:t>
            </a:r>
            <a:endParaRPr lang="cs-CZ" sz="2400" dirty="0">
              <a:latin typeface="Times New Roman"/>
              <a:cs typeface="Times New Roman"/>
            </a:endParaRPr>
          </a:p>
        </p:txBody>
      </p:sp>
      <p:sp>
        <p:nvSpPr>
          <p:cNvPr id="64" name="object 29"/>
          <p:cNvSpPr/>
          <p:nvPr/>
        </p:nvSpPr>
        <p:spPr>
          <a:xfrm>
            <a:off x="7175690" y="2866328"/>
            <a:ext cx="154050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65" name="object 30"/>
          <p:cNvSpPr/>
          <p:nvPr/>
        </p:nvSpPr>
        <p:spPr>
          <a:xfrm>
            <a:off x="6910641" y="2866328"/>
            <a:ext cx="153924" cy="15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66" name="object 31"/>
          <p:cNvSpPr/>
          <p:nvPr/>
        </p:nvSpPr>
        <p:spPr>
          <a:xfrm>
            <a:off x="7774241" y="2866328"/>
            <a:ext cx="153924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67" name="object 32"/>
          <p:cNvSpPr txBox="1"/>
          <p:nvPr/>
        </p:nvSpPr>
        <p:spPr>
          <a:xfrm>
            <a:off x="7078980" y="2199260"/>
            <a:ext cx="1074420" cy="867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360" marR="5080" indent="-152400">
              <a:lnSpc>
                <a:spcPct val="100000"/>
              </a:lnSpc>
              <a:spcBef>
                <a:spcPts val="105"/>
              </a:spcBef>
            </a:pPr>
            <a:r>
              <a:rPr lang="cs-CZ" sz="1600" spc="-5" dirty="0" smtClean="0">
                <a:latin typeface="Times New Roman"/>
                <a:cs typeface="Times New Roman"/>
              </a:rPr>
              <a:t>VÝS</a:t>
            </a:r>
            <a:r>
              <a:rPr lang="cs-CZ" sz="1600" spc="-25" dirty="0" smtClean="0">
                <a:latin typeface="Times New Roman"/>
                <a:cs typeface="Times New Roman"/>
              </a:rPr>
              <a:t>T</a:t>
            </a:r>
            <a:r>
              <a:rPr lang="cs-CZ" sz="1600" spc="-5" dirty="0" smtClean="0">
                <a:latin typeface="Times New Roman"/>
                <a:cs typeface="Times New Roman"/>
              </a:rPr>
              <a:t>UPN</a:t>
            </a:r>
            <a:r>
              <a:rPr lang="cs-CZ" sz="1600" dirty="0" smtClean="0">
                <a:latin typeface="Times New Roman"/>
                <a:cs typeface="Times New Roman"/>
              </a:rPr>
              <a:t>Í  PROUD</a:t>
            </a:r>
          </a:p>
          <a:p>
            <a:pPr marL="12700">
              <a:lnSpc>
                <a:spcPts val="2780"/>
              </a:lnSpc>
              <a:tabLst>
                <a:tab pos="277495" algn="l"/>
              </a:tabLst>
            </a:pPr>
            <a:r>
              <a:rPr lang="cs-CZ" sz="1600" spc="5" dirty="0" smtClean="0">
                <a:latin typeface="Times New Roman"/>
                <a:cs typeface="Times New Roman"/>
              </a:rPr>
              <a:t>	 </a:t>
            </a:r>
            <a:r>
              <a:rPr lang="cs-CZ" sz="3600" baseline="8101" dirty="0" smtClean="0">
                <a:latin typeface="Times New Roman"/>
                <a:cs typeface="Times New Roman"/>
              </a:rPr>
              <a:t>…</a:t>
            </a:r>
            <a:endParaRPr lang="cs-CZ" sz="1600" dirty="0">
              <a:latin typeface="Times New Roman"/>
              <a:cs typeface="Times New Roman"/>
            </a:endParaRPr>
          </a:p>
        </p:txBody>
      </p:sp>
      <p:sp>
        <p:nvSpPr>
          <p:cNvPr id="68" name="object 33"/>
          <p:cNvSpPr txBox="1"/>
          <p:nvPr/>
        </p:nvSpPr>
        <p:spPr>
          <a:xfrm>
            <a:off x="3518535" y="2683892"/>
            <a:ext cx="1368425" cy="1997983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569595">
              <a:lnSpc>
                <a:spcPct val="100000"/>
              </a:lnSpc>
              <a:spcBef>
                <a:spcPts val="1760"/>
              </a:spcBef>
            </a:pPr>
            <a:r>
              <a:rPr lang="cs-CZ" sz="2400" dirty="0" smtClean="0">
                <a:latin typeface="Times New Roman"/>
                <a:cs typeface="Times New Roman"/>
              </a:rPr>
              <a:t>…</a:t>
            </a:r>
          </a:p>
          <a:p>
            <a:pPr marL="569595">
              <a:lnSpc>
                <a:spcPct val="100000"/>
              </a:lnSpc>
              <a:spcBef>
                <a:spcPts val="1660"/>
              </a:spcBef>
            </a:pPr>
            <a:r>
              <a:rPr lang="cs-CZ" sz="2400" dirty="0" smtClean="0">
                <a:latin typeface="Times New Roman"/>
                <a:cs typeface="Times New Roman"/>
              </a:rPr>
              <a:t>…</a:t>
            </a:r>
          </a:p>
          <a:p>
            <a:pPr marL="127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spc="5" dirty="0" smtClean="0">
                <a:latin typeface="Times New Roman"/>
                <a:cs typeface="Times New Roman"/>
              </a:rPr>
              <a:t>N</a:t>
            </a:r>
            <a:r>
              <a:rPr lang="cs-CZ" sz="1600" spc="10" dirty="0" smtClean="0">
                <a:latin typeface="Wingdings"/>
                <a:cs typeface="Wingdings"/>
              </a:rPr>
              <a:t></a:t>
            </a:r>
            <a:r>
              <a:rPr lang="cs-CZ" sz="1600" spc="-195" dirty="0" smtClean="0">
                <a:latin typeface="Times New Roman"/>
                <a:cs typeface="Times New Roman"/>
              </a:rPr>
              <a:t> </a:t>
            </a:r>
            <a:r>
              <a:rPr lang="cs-CZ" sz="1600" spc="5" dirty="0" smtClean="0">
                <a:latin typeface="Times New Roman"/>
                <a:cs typeface="Times New Roman"/>
              </a:rPr>
              <a:t>∞</a:t>
            </a:r>
            <a:endParaRPr lang="cs-CZ" sz="160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spc="5" dirty="0" smtClean="0">
                <a:latin typeface="Times New Roman"/>
                <a:cs typeface="Times New Roman"/>
              </a:rPr>
              <a:t>N </a:t>
            </a:r>
            <a:r>
              <a:rPr lang="cs-CZ" sz="1600" dirty="0" smtClean="0">
                <a:latin typeface="Wingdings"/>
                <a:cs typeface="Wingdings"/>
              </a:rPr>
              <a:t></a:t>
            </a:r>
            <a:r>
              <a:rPr lang="cs-CZ" sz="1600" dirty="0" smtClean="0">
                <a:latin typeface="Times New Roman"/>
                <a:cs typeface="Times New Roman"/>
              </a:rPr>
              <a:t>konečné  disciplína</a:t>
            </a:r>
            <a:r>
              <a:rPr lang="cs-CZ" sz="1600" spc="-75" dirty="0" smtClean="0">
                <a:latin typeface="Times New Roman"/>
                <a:cs typeface="Times New Roman"/>
              </a:rPr>
              <a:t> </a:t>
            </a:r>
            <a:r>
              <a:rPr lang="cs-CZ" sz="1600" spc="-5" dirty="0" smtClean="0">
                <a:latin typeface="Times New Roman"/>
                <a:cs typeface="Times New Roman"/>
              </a:rPr>
              <a:t>fronty</a:t>
            </a:r>
            <a:endParaRPr lang="cs-CZ" sz="1600" dirty="0">
              <a:latin typeface="Times New Roman"/>
              <a:cs typeface="Times New Roman"/>
            </a:endParaRPr>
          </a:p>
        </p:txBody>
      </p:sp>
      <p:sp>
        <p:nvSpPr>
          <p:cNvPr id="69" name="object 34"/>
          <p:cNvSpPr txBox="1"/>
          <p:nvPr/>
        </p:nvSpPr>
        <p:spPr>
          <a:xfrm>
            <a:off x="5390895" y="3928746"/>
            <a:ext cx="1938845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cs-CZ" sz="1600" spc="-10" dirty="0" smtClean="0">
                <a:latin typeface="Times New Roman"/>
                <a:cs typeface="Times New Roman"/>
              </a:rPr>
              <a:t>vedle</a:t>
            </a:r>
            <a:r>
              <a:rPr lang="cs-CZ" sz="1600" spc="-45" dirty="0" smtClean="0">
                <a:latin typeface="Times New Roman"/>
                <a:cs typeface="Times New Roman"/>
              </a:rPr>
              <a:t> </a:t>
            </a:r>
            <a:r>
              <a:rPr lang="cs-CZ" sz="1600" spc="-5" dirty="0" smtClean="0">
                <a:latin typeface="Times New Roman"/>
                <a:cs typeface="Times New Roman"/>
              </a:rPr>
              <a:t>sebe  </a:t>
            </a:r>
            <a:r>
              <a:rPr lang="cs-CZ" sz="1600" dirty="0" smtClean="0">
                <a:latin typeface="Times New Roman"/>
                <a:cs typeface="Times New Roman"/>
              </a:rPr>
              <a:t>S =</a:t>
            </a:r>
            <a:r>
              <a:rPr lang="cs-CZ" sz="1600" spc="-35" dirty="0" smtClean="0">
                <a:latin typeface="Times New Roman"/>
                <a:cs typeface="Times New Roman"/>
              </a:rPr>
              <a:t> </a:t>
            </a:r>
            <a:r>
              <a:rPr lang="cs-CZ" sz="1600" dirty="0" smtClean="0">
                <a:latin typeface="Times New Roman"/>
                <a:cs typeface="Times New Roman"/>
              </a:rPr>
              <a:t>1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s-CZ" sz="1600" dirty="0" smtClean="0">
                <a:latin typeface="Times New Roman"/>
                <a:cs typeface="Times New Roman"/>
              </a:rPr>
              <a:t>S &gt;</a:t>
            </a:r>
            <a:r>
              <a:rPr lang="cs-CZ" sz="1600" spc="-105" dirty="0" smtClean="0">
                <a:latin typeface="Times New Roman"/>
                <a:cs typeface="Times New Roman"/>
              </a:rPr>
              <a:t> </a:t>
            </a:r>
            <a:r>
              <a:rPr lang="cs-CZ" sz="1600" dirty="0" smtClean="0">
                <a:latin typeface="Times New Roman"/>
                <a:cs typeface="Times New Roman"/>
              </a:rPr>
              <a:t>1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s-CZ" sz="1600" dirty="0" smtClean="0">
                <a:latin typeface="Times New Roman"/>
                <a:cs typeface="Times New Roman"/>
              </a:rPr>
              <a:t>náhodné trvání obsluhy</a:t>
            </a:r>
            <a:endParaRPr lang="cs-CZ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45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5580063" y="836613"/>
            <a:ext cx="1152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800" dirty="0"/>
          </a:p>
        </p:txBody>
      </p:sp>
      <p:sp>
        <p:nvSpPr>
          <p:cNvPr id="7" name="object 2"/>
          <p:cNvSpPr txBox="1"/>
          <p:nvPr/>
        </p:nvSpPr>
        <p:spPr>
          <a:xfrm>
            <a:off x="1050644" y="1292568"/>
            <a:ext cx="533115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400" spc="-5" dirty="0" smtClean="0">
                <a:latin typeface="Times New Roman"/>
                <a:cs typeface="Times New Roman"/>
              </a:rPr>
              <a:t>1. Rozdělení pravděpodobností</a:t>
            </a:r>
            <a:r>
              <a:rPr lang="cs-CZ" sz="2400" spc="-45" dirty="0" smtClean="0">
                <a:latin typeface="Times New Roman"/>
                <a:cs typeface="Times New Roman"/>
              </a:rPr>
              <a:t> </a:t>
            </a:r>
            <a:r>
              <a:rPr lang="cs-CZ" sz="2400" spc="-10" dirty="0" smtClean="0">
                <a:latin typeface="Times New Roman"/>
                <a:cs typeface="Times New Roman"/>
              </a:rPr>
              <a:t>vstupů</a:t>
            </a:r>
            <a:endParaRPr lang="cs-CZ" sz="2400" dirty="0">
              <a:latin typeface="Times New Roman"/>
              <a:cs typeface="Times New Roman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050644" y="1643730"/>
            <a:ext cx="16573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cs-CZ" sz="2000" u="sng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Jak</a:t>
            </a:r>
            <a:r>
              <a:rPr lang="cs-CZ" sz="2000" u="sng" spc="-9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cs-CZ" sz="2000" u="sng" spc="-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formulovat?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1050644" y="3002214"/>
            <a:ext cx="29292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t </a:t>
            </a:r>
            <a:r>
              <a:rPr lang="cs-CZ" sz="2000" spc="-10" dirty="0" smtClean="0">
                <a:latin typeface="Wingdings"/>
                <a:cs typeface="Wingdings"/>
              </a:rPr>
              <a:t></a:t>
            </a:r>
            <a:r>
              <a:rPr lang="cs-CZ" sz="2000" spc="-10" dirty="0" smtClean="0">
                <a:latin typeface="Times New Roman"/>
                <a:cs typeface="Times New Roman"/>
              </a:rPr>
              <a:t> exponenciální</a:t>
            </a:r>
            <a:r>
              <a:rPr lang="cs-CZ" sz="2000" spc="-229" dirty="0" smtClean="0">
                <a:latin typeface="Times New Roman"/>
                <a:cs typeface="Times New Roman"/>
              </a:rPr>
              <a:t> </a:t>
            </a:r>
            <a:r>
              <a:rPr lang="cs-CZ" sz="2000" spc="-5" dirty="0" smtClean="0">
                <a:latin typeface="Times New Roman"/>
                <a:cs typeface="Times New Roman"/>
              </a:rPr>
              <a:t>rozdělení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6010705" y="2938350"/>
            <a:ext cx="759156" cy="38215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cs-CZ" sz="2000" spc="-1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průměr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4019600" y="2952735"/>
            <a:ext cx="3361054" cy="389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50190" algn="l"/>
              </a:tabLst>
            </a:pPr>
            <a:r>
              <a:rPr lang="cs-CZ" sz="1800" i="1" spc="195" dirty="0" smtClean="0">
                <a:latin typeface="Times New Roman"/>
                <a:cs typeface="Times New Roman"/>
              </a:rPr>
              <a:t>f</a:t>
            </a:r>
            <a:r>
              <a:rPr lang="cs-CZ" sz="2350" dirty="0" smtClean="0">
                <a:latin typeface="Symbol"/>
                <a:cs typeface="Symbol"/>
              </a:rPr>
              <a:t></a:t>
            </a:r>
            <a:r>
              <a:rPr lang="cs-CZ" spc="409" dirty="0" smtClean="0">
                <a:latin typeface="Symbol"/>
                <a:cs typeface="Symbol"/>
              </a:rPr>
              <a:t> </a:t>
            </a:r>
            <a:r>
              <a:rPr lang="cs-CZ" sz="1800" i="1" spc="-60" dirty="0" smtClean="0">
                <a:latin typeface="Times New Roman"/>
                <a:cs typeface="Times New Roman"/>
              </a:rPr>
              <a:t> </a:t>
            </a:r>
            <a:r>
              <a:rPr lang="cs-CZ" sz="2350" spc="40" dirty="0" smtClean="0">
                <a:latin typeface="Symbol"/>
                <a:cs typeface="Symbol"/>
              </a:rPr>
              <a:t></a:t>
            </a:r>
            <a:r>
              <a:rPr lang="cs-CZ" sz="2350" spc="-315" dirty="0" smtClean="0">
                <a:latin typeface="Times New Roman"/>
                <a:cs typeface="Times New Roman"/>
              </a:rPr>
              <a:t> </a:t>
            </a:r>
            <a:r>
              <a:rPr lang="cs-CZ" sz="1800" spc="390" dirty="0" smtClean="0">
                <a:latin typeface="Symbol"/>
                <a:cs typeface="Symbol"/>
              </a:rPr>
              <a:t></a:t>
            </a:r>
            <a:r>
              <a:rPr lang="cs-CZ" sz="1800" dirty="0" smtClean="0">
                <a:latin typeface="Times New Roman"/>
                <a:cs typeface="Times New Roman"/>
              </a:rPr>
              <a:t> </a:t>
            </a:r>
            <a:r>
              <a:rPr lang="cs-CZ" sz="1800" spc="40" dirty="0" smtClean="0">
                <a:latin typeface="Times New Roman"/>
                <a:cs typeface="Times New Roman"/>
              </a:rPr>
              <a:t> </a:t>
            </a:r>
            <a:r>
              <a:rPr lang="cs-CZ" sz="2000" i="1" spc="280" dirty="0" smtClean="0">
                <a:latin typeface="Symbol"/>
                <a:cs typeface="Symbol"/>
              </a:rPr>
              <a:t></a:t>
            </a:r>
            <a:r>
              <a:rPr lang="cs-CZ" sz="1575" i="1" spc="60" baseline="50264" dirty="0" smtClean="0">
                <a:latin typeface="Times New Roman"/>
                <a:cs typeface="Times New Roman"/>
              </a:rPr>
              <a:t> </a:t>
            </a:r>
            <a:r>
              <a:rPr lang="cs-CZ" sz="1800" spc="175" dirty="0" smtClean="0">
                <a:latin typeface="Symbol"/>
                <a:cs typeface="Symbol"/>
              </a:rPr>
              <a:t></a:t>
            </a:r>
            <a:r>
              <a:rPr lang="cs-CZ" sz="1800" spc="-185" dirty="0" smtClean="0">
                <a:latin typeface="Times New Roman"/>
                <a:cs typeface="Times New Roman"/>
              </a:rPr>
              <a:t> </a:t>
            </a:r>
            <a:r>
              <a:rPr lang="cs-CZ" sz="1800" i="1" spc="425" dirty="0" smtClean="0">
                <a:latin typeface="Times New Roman"/>
                <a:cs typeface="Times New Roman"/>
              </a:rPr>
              <a:t>e</a:t>
            </a:r>
            <a:r>
              <a:rPr lang="cs-CZ" sz="1575" spc="405" baseline="42328" dirty="0" smtClean="0">
                <a:latin typeface="Symbol"/>
                <a:cs typeface="Symbol"/>
              </a:rPr>
              <a:t></a:t>
            </a:r>
            <a:r>
              <a:rPr lang="cs-CZ" sz="1725" i="1" spc="397" baseline="38647" dirty="0" smtClean="0">
                <a:latin typeface="Symbol"/>
                <a:cs typeface="Symbol"/>
              </a:rPr>
              <a:t></a:t>
            </a:r>
            <a:r>
              <a:rPr lang="cs-CZ" sz="1575" spc="165" baseline="42328" dirty="0" smtClean="0">
                <a:latin typeface="Symbol"/>
                <a:cs typeface="Symbol"/>
              </a:rPr>
              <a:t></a:t>
            </a:r>
            <a:endParaRPr lang="cs-CZ" sz="1575" baseline="42328" dirty="0">
              <a:latin typeface="Times New Roman"/>
              <a:cs typeface="Times New Roman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6955743" y="3034969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05" y="0"/>
                </a:lnTo>
              </a:path>
            </a:pathLst>
          </a:custGeom>
          <a:ln w="10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13" name="object 14"/>
          <p:cNvSpPr/>
          <p:nvPr/>
        </p:nvSpPr>
        <p:spPr>
          <a:xfrm>
            <a:off x="7470477" y="3150590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27" y="0"/>
                </a:lnTo>
              </a:path>
            </a:pathLst>
          </a:custGeom>
          <a:ln w="10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14" name="object 15"/>
          <p:cNvSpPr txBox="1"/>
          <p:nvPr/>
        </p:nvSpPr>
        <p:spPr>
          <a:xfrm>
            <a:off x="7477163" y="3116773"/>
            <a:ext cx="233679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cs-CZ" sz="2250" i="1" spc="400" dirty="0" smtClean="0">
                <a:latin typeface="Symbol"/>
                <a:cs typeface="Symbol"/>
              </a:rPr>
              <a:t></a:t>
            </a:r>
            <a:endParaRPr lang="cs-CZ" sz="2250" dirty="0">
              <a:latin typeface="Symbol"/>
              <a:cs typeface="Symbo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7169339" y="2852936"/>
            <a:ext cx="557530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lang="cs-CZ" sz="3075" spc="765" baseline="-35230" dirty="0" smtClean="0">
                <a:latin typeface="Symbol"/>
                <a:cs typeface="Symbol"/>
              </a:rPr>
              <a:t></a:t>
            </a:r>
            <a:r>
              <a:rPr lang="cs-CZ" sz="3075" spc="765" baseline="-35230" dirty="0" smtClean="0">
                <a:latin typeface="Times New Roman"/>
                <a:cs typeface="Times New Roman"/>
              </a:rPr>
              <a:t>	</a:t>
            </a:r>
            <a:r>
              <a:rPr lang="cs-CZ" sz="2050" spc="465" dirty="0" smtClean="0">
                <a:latin typeface="Times New Roman"/>
                <a:cs typeface="Times New Roman"/>
              </a:rPr>
              <a:t>1</a:t>
            </a:r>
            <a:endParaRPr lang="cs-CZ" sz="2050" dirty="0">
              <a:latin typeface="Times New Roman"/>
              <a:cs typeface="Times New Roman"/>
            </a:endParaRPr>
          </a:p>
        </p:txBody>
      </p:sp>
      <p:sp>
        <p:nvSpPr>
          <p:cNvPr id="16" name="object 18"/>
          <p:cNvSpPr txBox="1"/>
          <p:nvPr/>
        </p:nvSpPr>
        <p:spPr>
          <a:xfrm>
            <a:off x="6925162" y="3003886"/>
            <a:ext cx="130810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2050" i="1" spc="254" dirty="0" smtClean="0">
                <a:latin typeface="Times New Roman"/>
                <a:cs typeface="Times New Roman"/>
              </a:rPr>
              <a:t>t</a:t>
            </a:r>
            <a:endParaRPr lang="cs-CZ" sz="2050" dirty="0">
              <a:latin typeface="Times New Roman"/>
              <a:cs typeface="Times New Roman"/>
            </a:endParaRPr>
          </a:p>
        </p:txBody>
      </p:sp>
      <p:sp>
        <p:nvSpPr>
          <p:cNvPr id="17" name="object 20"/>
          <p:cNvSpPr txBox="1"/>
          <p:nvPr/>
        </p:nvSpPr>
        <p:spPr>
          <a:xfrm>
            <a:off x="971600" y="3150866"/>
            <a:ext cx="383897" cy="51360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cs-CZ" sz="3225" i="1" spc="60" baseline="-23255" dirty="0" smtClean="0">
                <a:latin typeface="Symbol"/>
                <a:cs typeface="Symbol"/>
              </a:rPr>
              <a:t> </a:t>
            </a:r>
            <a:endParaRPr lang="cs-CZ" sz="1200" dirty="0">
              <a:latin typeface="Times New Roman"/>
              <a:cs typeface="Times New Roman"/>
            </a:endParaRPr>
          </a:p>
        </p:txBody>
      </p:sp>
      <p:sp>
        <p:nvSpPr>
          <p:cNvPr id="18" name="object 27"/>
          <p:cNvSpPr txBox="1"/>
          <p:nvPr/>
        </p:nvSpPr>
        <p:spPr>
          <a:xfrm>
            <a:off x="3821606" y="1811370"/>
            <a:ext cx="417058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1600" spc="5" dirty="0" smtClean="0">
                <a:latin typeface="Times New Roman"/>
                <a:cs typeface="Times New Roman"/>
              </a:rPr>
              <a:t>t - čas mezi 2 následujícími požadavky</a:t>
            </a:r>
            <a:endParaRPr lang="cs-CZ" sz="1575" baseline="-21164" dirty="0">
              <a:latin typeface="Times New Roman"/>
              <a:cs typeface="Times New Roman"/>
            </a:endParaRPr>
          </a:p>
        </p:txBody>
      </p:sp>
      <p:sp>
        <p:nvSpPr>
          <p:cNvPr id="19" name="object 28"/>
          <p:cNvSpPr/>
          <p:nvPr/>
        </p:nvSpPr>
        <p:spPr>
          <a:xfrm>
            <a:off x="1976551" y="2244059"/>
            <a:ext cx="4034154" cy="0"/>
          </a:xfrm>
          <a:custGeom>
            <a:avLst/>
            <a:gdLst/>
            <a:ahLst/>
            <a:cxnLst/>
            <a:rect l="l" t="t" r="r" b="b"/>
            <a:pathLst>
              <a:path w="4034154">
                <a:moveTo>
                  <a:pt x="0" y="0"/>
                </a:moveTo>
                <a:lnTo>
                  <a:pt x="403377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0" name="object 29"/>
          <p:cNvSpPr/>
          <p:nvPr/>
        </p:nvSpPr>
        <p:spPr>
          <a:xfrm>
            <a:off x="5218226" y="260435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1" name="object 30"/>
          <p:cNvSpPr/>
          <p:nvPr/>
        </p:nvSpPr>
        <p:spPr>
          <a:xfrm>
            <a:off x="1976551" y="260435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2" name="object 31"/>
          <p:cNvSpPr/>
          <p:nvPr/>
        </p:nvSpPr>
        <p:spPr>
          <a:xfrm>
            <a:off x="2625775" y="260435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3" name="object 32"/>
          <p:cNvSpPr/>
          <p:nvPr/>
        </p:nvSpPr>
        <p:spPr>
          <a:xfrm>
            <a:off x="3273475" y="260435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4" name="object 33"/>
          <p:cNvSpPr/>
          <p:nvPr/>
        </p:nvSpPr>
        <p:spPr>
          <a:xfrm>
            <a:off x="1976551" y="2675859"/>
            <a:ext cx="4034154" cy="0"/>
          </a:xfrm>
          <a:custGeom>
            <a:avLst/>
            <a:gdLst/>
            <a:ahLst/>
            <a:cxnLst/>
            <a:rect l="l" t="t" r="r" b="b"/>
            <a:pathLst>
              <a:path w="4034154">
                <a:moveTo>
                  <a:pt x="0" y="0"/>
                </a:moveTo>
                <a:lnTo>
                  <a:pt x="403377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5" name="object 34"/>
          <p:cNvSpPr/>
          <p:nvPr/>
        </p:nvSpPr>
        <p:spPr>
          <a:xfrm>
            <a:off x="2011476" y="2170906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750" y="428625"/>
                </a:moveTo>
                <a:lnTo>
                  <a:pt x="0" y="428625"/>
                </a:lnTo>
                <a:lnTo>
                  <a:pt x="38100" y="504825"/>
                </a:lnTo>
                <a:lnTo>
                  <a:pt x="69850" y="441325"/>
                </a:lnTo>
                <a:lnTo>
                  <a:pt x="31750" y="441325"/>
                </a:lnTo>
                <a:lnTo>
                  <a:pt x="31750" y="428625"/>
                </a:lnTo>
                <a:close/>
              </a:path>
              <a:path w="76200" h="504825">
                <a:moveTo>
                  <a:pt x="44450" y="0"/>
                </a:moveTo>
                <a:lnTo>
                  <a:pt x="31750" y="0"/>
                </a:lnTo>
                <a:lnTo>
                  <a:pt x="31750" y="441325"/>
                </a:lnTo>
                <a:lnTo>
                  <a:pt x="44450" y="441325"/>
                </a:lnTo>
                <a:lnTo>
                  <a:pt x="44450" y="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450" y="428625"/>
                </a:lnTo>
                <a:lnTo>
                  <a:pt x="44450" y="441325"/>
                </a:lnTo>
                <a:lnTo>
                  <a:pt x="69850" y="441325"/>
                </a:lnTo>
                <a:lnTo>
                  <a:pt x="76200" y="42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6" name="object 35"/>
          <p:cNvSpPr/>
          <p:nvPr/>
        </p:nvSpPr>
        <p:spPr>
          <a:xfrm>
            <a:off x="2227376" y="2170906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750" y="428625"/>
                </a:moveTo>
                <a:lnTo>
                  <a:pt x="0" y="428625"/>
                </a:lnTo>
                <a:lnTo>
                  <a:pt x="38100" y="504825"/>
                </a:lnTo>
                <a:lnTo>
                  <a:pt x="69850" y="441325"/>
                </a:lnTo>
                <a:lnTo>
                  <a:pt x="31750" y="441325"/>
                </a:lnTo>
                <a:lnTo>
                  <a:pt x="31750" y="428625"/>
                </a:lnTo>
                <a:close/>
              </a:path>
              <a:path w="76200" h="504825">
                <a:moveTo>
                  <a:pt x="44450" y="0"/>
                </a:moveTo>
                <a:lnTo>
                  <a:pt x="31750" y="0"/>
                </a:lnTo>
                <a:lnTo>
                  <a:pt x="31750" y="441325"/>
                </a:lnTo>
                <a:lnTo>
                  <a:pt x="44450" y="441325"/>
                </a:lnTo>
                <a:lnTo>
                  <a:pt x="44450" y="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450" y="428625"/>
                </a:lnTo>
                <a:lnTo>
                  <a:pt x="44450" y="441325"/>
                </a:lnTo>
                <a:lnTo>
                  <a:pt x="69850" y="441325"/>
                </a:lnTo>
                <a:lnTo>
                  <a:pt x="76200" y="42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7" name="object 36"/>
          <p:cNvSpPr/>
          <p:nvPr/>
        </p:nvSpPr>
        <p:spPr>
          <a:xfrm>
            <a:off x="2443276" y="2170906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746" y="428625"/>
                </a:moveTo>
                <a:lnTo>
                  <a:pt x="0" y="428625"/>
                </a:lnTo>
                <a:lnTo>
                  <a:pt x="38100" y="504825"/>
                </a:lnTo>
                <a:lnTo>
                  <a:pt x="69850" y="441325"/>
                </a:lnTo>
                <a:lnTo>
                  <a:pt x="31750" y="441325"/>
                </a:lnTo>
                <a:lnTo>
                  <a:pt x="31746" y="428625"/>
                </a:lnTo>
                <a:close/>
              </a:path>
              <a:path w="76200" h="504825">
                <a:moveTo>
                  <a:pt x="44323" y="0"/>
                </a:moveTo>
                <a:lnTo>
                  <a:pt x="31623" y="0"/>
                </a:lnTo>
                <a:lnTo>
                  <a:pt x="31750" y="441325"/>
                </a:lnTo>
                <a:lnTo>
                  <a:pt x="44450" y="441325"/>
                </a:lnTo>
                <a:lnTo>
                  <a:pt x="44323" y="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446" y="428625"/>
                </a:lnTo>
                <a:lnTo>
                  <a:pt x="44450" y="441325"/>
                </a:lnTo>
                <a:lnTo>
                  <a:pt x="69850" y="441325"/>
                </a:lnTo>
                <a:lnTo>
                  <a:pt x="76200" y="42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8" name="object 37"/>
          <p:cNvSpPr/>
          <p:nvPr/>
        </p:nvSpPr>
        <p:spPr>
          <a:xfrm>
            <a:off x="2514650" y="2170906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750" y="428625"/>
                </a:moveTo>
                <a:lnTo>
                  <a:pt x="0" y="428625"/>
                </a:lnTo>
                <a:lnTo>
                  <a:pt x="38100" y="504825"/>
                </a:lnTo>
                <a:lnTo>
                  <a:pt x="69850" y="441325"/>
                </a:lnTo>
                <a:lnTo>
                  <a:pt x="31750" y="441325"/>
                </a:lnTo>
                <a:lnTo>
                  <a:pt x="31750" y="428625"/>
                </a:lnTo>
                <a:close/>
              </a:path>
              <a:path w="76200" h="504825">
                <a:moveTo>
                  <a:pt x="44450" y="0"/>
                </a:moveTo>
                <a:lnTo>
                  <a:pt x="31750" y="0"/>
                </a:lnTo>
                <a:lnTo>
                  <a:pt x="31750" y="441325"/>
                </a:lnTo>
                <a:lnTo>
                  <a:pt x="44450" y="441325"/>
                </a:lnTo>
                <a:lnTo>
                  <a:pt x="44450" y="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450" y="428625"/>
                </a:lnTo>
                <a:lnTo>
                  <a:pt x="44450" y="441325"/>
                </a:lnTo>
                <a:lnTo>
                  <a:pt x="69850" y="441325"/>
                </a:lnTo>
                <a:lnTo>
                  <a:pt x="76200" y="42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9" name="object 38"/>
          <p:cNvSpPr/>
          <p:nvPr/>
        </p:nvSpPr>
        <p:spPr>
          <a:xfrm>
            <a:off x="3019475" y="2170906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750" y="428625"/>
                </a:moveTo>
                <a:lnTo>
                  <a:pt x="0" y="428625"/>
                </a:lnTo>
                <a:lnTo>
                  <a:pt x="38100" y="504825"/>
                </a:lnTo>
                <a:lnTo>
                  <a:pt x="69850" y="441325"/>
                </a:lnTo>
                <a:lnTo>
                  <a:pt x="31750" y="441325"/>
                </a:lnTo>
                <a:lnTo>
                  <a:pt x="31750" y="428625"/>
                </a:lnTo>
                <a:close/>
              </a:path>
              <a:path w="76200" h="504825">
                <a:moveTo>
                  <a:pt x="44450" y="0"/>
                </a:moveTo>
                <a:lnTo>
                  <a:pt x="31750" y="0"/>
                </a:lnTo>
                <a:lnTo>
                  <a:pt x="31750" y="441325"/>
                </a:lnTo>
                <a:lnTo>
                  <a:pt x="44450" y="441325"/>
                </a:lnTo>
                <a:lnTo>
                  <a:pt x="44450" y="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450" y="428625"/>
                </a:lnTo>
                <a:lnTo>
                  <a:pt x="44450" y="441325"/>
                </a:lnTo>
                <a:lnTo>
                  <a:pt x="69850" y="441325"/>
                </a:lnTo>
                <a:lnTo>
                  <a:pt x="76200" y="42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30" name="object 39"/>
          <p:cNvSpPr/>
          <p:nvPr/>
        </p:nvSpPr>
        <p:spPr>
          <a:xfrm>
            <a:off x="3595673" y="2170906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873" y="428625"/>
                </a:moveTo>
                <a:lnTo>
                  <a:pt x="0" y="428625"/>
                </a:lnTo>
                <a:lnTo>
                  <a:pt x="38226" y="504825"/>
                </a:lnTo>
                <a:lnTo>
                  <a:pt x="69871" y="441325"/>
                </a:lnTo>
                <a:lnTo>
                  <a:pt x="31876" y="441325"/>
                </a:lnTo>
                <a:lnTo>
                  <a:pt x="31873" y="428625"/>
                </a:lnTo>
                <a:close/>
              </a:path>
              <a:path w="76200" h="504825">
                <a:moveTo>
                  <a:pt x="44450" y="0"/>
                </a:moveTo>
                <a:lnTo>
                  <a:pt x="31750" y="0"/>
                </a:lnTo>
                <a:lnTo>
                  <a:pt x="31876" y="441325"/>
                </a:lnTo>
                <a:lnTo>
                  <a:pt x="44576" y="441325"/>
                </a:lnTo>
                <a:lnTo>
                  <a:pt x="44450" y="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573" y="428625"/>
                </a:lnTo>
                <a:lnTo>
                  <a:pt x="44576" y="441325"/>
                </a:lnTo>
                <a:lnTo>
                  <a:pt x="69871" y="441325"/>
                </a:lnTo>
                <a:lnTo>
                  <a:pt x="76200" y="42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31" name="object 40"/>
          <p:cNvSpPr/>
          <p:nvPr/>
        </p:nvSpPr>
        <p:spPr>
          <a:xfrm>
            <a:off x="3667175" y="2170906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750" y="428625"/>
                </a:moveTo>
                <a:lnTo>
                  <a:pt x="0" y="428625"/>
                </a:lnTo>
                <a:lnTo>
                  <a:pt x="38100" y="504825"/>
                </a:lnTo>
                <a:lnTo>
                  <a:pt x="69850" y="441325"/>
                </a:lnTo>
                <a:lnTo>
                  <a:pt x="31750" y="441325"/>
                </a:lnTo>
                <a:lnTo>
                  <a:pt x="31750" y="428625"/>
                </a:lnTo>
                <a:close/>
              </a:path>
              <a:path w="76200" h="504825">
                <a:moveTo>
                  <a:pt x="44450" y="0"/>
                </a:moveTo>
                <a:lnTo>
                  <a:pt x="31750" y="0"/>
                </a:lnTo>
                <a:lnTo>
                  <a:pt x="31750" y="441325"/>
                </a:lnTo>
                <a:lnTo>
                  <a:pt x="44450" y="441325"/>
                </a:lnTo>
                <a:lnTo>
                  <a:pt x="44450" y="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450" y="428625"/>
                </a:lnTo>
                <a:lnTo>
                  <a:pt x="44450" y="441325"/>
                </a:lnTo>
                <a:lnTo>
                  <a:pt x="69850" y="441325"/>
                </a:lnTo>
                <a:lnTo>
                  <a:pt x="76200" y="42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32" name="object 41"/>
          <p:cNvSpPr/>
          <p:nvPr/>
        </p:nvSpPr>
        <p:spPr>
          <a:xfrm>
            <a:off x="3738548" y="2170906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873" y="428625"/>
                </a:moveTo>
                <a:lnTo>
                  <a:pt x="0" y="428625"/>
                </a:lnTo>
                <a:lnTo>
                  <a:pt x="38226" y="504825"/>
                </a:lnTo>
                <a:lnTo>
                  <a:pt x="69871" y="441325"/>
                </a:lnTo>
                <a:lnTo>
                  <a:pt x="31876" y="441325"/>
                </a:lnTo>
                <a:lnTo>
                  <a:pt x="31873" y="428625"/>
                </a:lnTo>
                <a:close/>
              </a:path>
              <a:path w="76200" h="504825">
                <a:moveTo>
                  <a:pt x="44450" y="0"/>
                </a:moveTo>
                <a:lnTo>
                  <a:pt x="31750" y="0"/>
                </a:lnTo>
                <a:lnTo>
                  <a:pt x="31876" y="441325"/>
                </a:lnTo>
                <a:lnTo>
                  <a:pt x="44576" y="441325"/>
                </a:lnTo>
                <a:lnTo>
                  <a:pt x="44450" y="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573" y="428625"/>
                </a:lnTo>
                <a:lnTo>
                  <a:pt x="44576" y="441325"/>
                </a:lnTo>
                <a:lnTo>
                  <a:pt x="69871" y="441325"/>
                </a:lnTo>
                <a:lnTo>
                  <a:pt x="76200" y="42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33" name="object 42"/>
          <p:cNvSpPr/>
          <p:nvPr/>
        </p:nvSpPr>
        <p:spPr>
          <a:xfrm>
            <a:off x="4027601" y="2170906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746" y="428625"/>
                </a:moveTo>
                <a:lnTo>
                  <a:pt x="0" y="428625"/>
                </a:lnTo>
                <a:lnTo>
                  <a:pt x="38100" y="504825"/>
                </a:lnTo>
                <a:lnTo>
                  <a:pt x="69850" y="441325"/>
                </a:lnTo>
                <a:lnTo>
                  <a:pt x="31750" y="441325"/>
                </a:lnTo>
                <a:lnTo>
                  <a:pt x="31746" y="428625"/>
                </a:lnTo>
                <a:close/>
              </a:path>
              <a:path w="76200" h="504825">
                <a:moveTo>
                  <a:pt x="44323" y="0"/>
                </a:moveTo>
                <a:lnTo>
                  <a:pt x="31623" y="0"/>
                </a:lnTo>
                <a:lnTo>
                  <a:pt x="31750" y="441325"/>
                </a:lnTo>
                <a:lnTo>
                  <a:pt x="44450" y="441325"/>
                </a:lnTo>
                <a:lnTo>
                  <a:pt x="44323" y="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446" y="428625"/>
                </a:lnTo>
                <a:lnTo>
                  <a:pt x="44450" y="441325"/>
                </a:lnTo>
                <a:lnTo>
                  <a:pt x="69850" y="441325"/>
                </a:lnTo>
                <a:lnTo>
                  <a:pt x="76200" y="42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34" name="object 43"/>
          <p:cNvSpPr/>
          <p:nvPr/>
        </p:nvSpPr>
        <p:spPr>
          <a:xfrm>
            <a:off x="4098975" y="2170906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750" y="428625"/>
                </a:moveTo>
                <a:lnTo>
                  <a:pt x="0" y="428625"/>
                </a:lnTo>
                <a:lnTo>
                  <a:pt x="38100" y="504825"/>
                </a:lnTo>
                <a:lnTo>
                  <a:pt x="69850" y="441325"/>
                </a:lnTo>
                <a:lnTo>
                  <a:pt x="31750" y="441325"/>
                </a:lnTo>
                <a:lnTo>
                  <a:pt x="31750" y="428625"/>
                </a:lnTo>
                <a:close/>
              </a:path>
              <a:path w="76200" h="504825">
                <a:moveTo>
                  <a:pt x="44450" y="0"/>
                </a:moveTo>
                <a:lnTo>
                  <a:pt x="31750" y="0"/>
                </a:lnTo>
                <a:lnTo>
                  <a:pt x="31750" y="441325"/>
                </a:lnTo>
                <a:lnTo>
                  <a:pt x="44450" y="441325"/>
                </a:lnTo>
                <a:lnTo>
                  <a:pt x="44450" y="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450" y="428625"/>
                </a:lnTo>
                <a:lnTo>
                  <a:pt x="44450" y="441325"/>
                </a:lnTo>
                <a:lnTo>
                  <a:pt x="69850" y="441325"/>
                </a:lnTo>
                <a:lnTo>
                  <a:pt x="76200" y="42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35" name="object 44"/>
          <p:cNvSpPr/>
          <p:nvPr/>
        </p:nvSpPr>
        <p:spPr>
          <a:xfrm>
            <a:off x="4964226" y="2170906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746" y="428625"/>
                </a:moveTo>
                <a:lnTo>
                  <a:pt x="0" y="428625"/>
                </a:lnTo>
                <a:lnTo>
                  <a:pt x="38100" y="504825"/>
                </a:lnTo>
                <a:lnTo>
                  <a:pt x="69850" y="441325"/>
                </a:lnTo>
                <a:lnTo>
                  <a:pt x="31750" y="441325"/>
                </a:lnTo>
                <a:lnTo>
                  <a:pt x="31746" y="428625"/>
                </a:lnTo>
                <a:close/>
              </a:path>
              <a:path w="76200" h="504825">
                <a:moveTo>
                  <a:pt x="44323" y="0"/>
                </a:moveTo>
                <a:lnTo>
                  <a:pt x="31623" y="0"/>
                </a:lnTo>
                <a:lnTo>
                  <a:pt x="31750" y="441325"/>
                </a:lnTo>
                <a:lnTo>
                  <a:pt x="44450" y="441325"/>
                </a:lnTo>
                <a:lnTo>
                  <a:pt x="44323" y="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446" y="428625"/>
                </a:lnTo>
                <a:lnTo>
                  <a:pt x="44450" y="441325"/>
                </a:lnTo>
                <a:lnTo>
                  <a:pt x="69850" y="441325"/>
                </a:lnTo>
                <a:lnTo>
                  <a:pt x="76200" y="42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36" name="object 45"/>
          <p:cNvSpPr/>
          <p:nvPr/>
        </p:nvSpPr>
        <p:spPr>
          <a:xfrm>
            <a:off x="5108625" y="2170906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750" y="428625"/>
                </a:moveTo>
                <a:lnTo>
                  <a:pt x="0" y="428625"/>
                </a:lnTo>
                <a:lnTo>
                  <a:pt x="38100" y="504825"/>
                </a:lnTo>
                <a:lnTo>
                  <a:pt x="69850" y="441325"/>
                </a:lnTo>
                <a:lnTo>
                  <a:pt x="31750" y="441325"/>
                </a:lnTo>
                <a:lnTo>
                  <a:pt x="31750" y="428625"/>
                </a:lnTo>
                <a:close/>
              </a:path>
              <a:path w="76200" h="504825">
                <a:moveTo>
                  <a:pt x="44450" y="0"/>
                </a:moveTo>
                <a:lnTo>
                  <a:pt x="31750" y="0"/>
                </a:lnTo>
                <a:lnTo>
                  <a:pt x="31750" y="441325"/>
                </a:lnTo>
                <a:lnTo>
                  <a:pt x="44450" y="441325"/>
                </a:lnTo>
                <a:lnTo>
                  <a:pt x="44450" y="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450" y="428625"/>
                </a:lnTo>
                <a:lnTo>
                  <a:pt x="44450" y="441325"/>
                </a:lnTo>
                <a:lnTo>
                  <a:pt x="69850" y="441325"/>
                </a:lnTo>
                <a:lnTo>
                  <a:pt x="76200" y="42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37" name="object 46"/>
          <p:cNvSpPr/>
          <p:nvPr/>
        </p:nvSpPr>
        <p:spPr>
          <a:xfrm>
            <a:off x="5251500" y="2170906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750" y="428625"/>
                </a:moveTo>
                <a:lnTo>
                  <a:pt x="0" y="428625"/>
                </a:lnTo>
                <a:lnTo>
                  <a:pt x="38100" y="504825"/>
                </a:lnTo>
                <a:lnTo>
                  <a:pt x="69850" y="441325"/>
                </a:lnTo>
                <a:lnTo>
                  <a:pt x="31750" y="441325"/>
                </a:lnTo>
                <a:lnTo>
                  <a:pt x="31750" y="428625"/>
                </a:lnTo>
                <a:close/>
              </a:path>
              <a:path w="76200" h="504825">
                <a:moveTo>
                  <a:pt x="44450" y="0"/>
                </a:moveTo>
                <a:lnTo>
                  <a:pt x="31750" y="0"/>
                </a:lnTo>
                <a:lnTo>
                  <a:pt x="31750" y="441325"/>
                </a:lnTo>
                <a:lnTo>
                  <a:pt x="44450" y="441325"/>
                </a:lnTo>
                <a:lnTo>
                  <a:pt x="44450" y="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450" y="428625"/>
                </a:lnTo>
                <a:lnTo>
                  <a:pt x="44450" y="441325"/>
                </a:lnTo>
                <a:lnTo>
                  <a:pt x="69850" y="441325"/>
                </a:lnTo>
                <a:lnTo>
                  <a:pt x="76200" y="42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38" name="object 47"/>
          <p:cNvSpPr/>
          <p:nvPr/>
        </p:nvSpPr>
        <p:spPr>
          <a:xfrm>
            <a:off x="5538901" y="2170906"/>
            <a:ext cx="76200" cy="504825"/>
          </a:xfrm>
          <a:custGeom>
            <a:avLst/>
            <a:gdLst/>
            <a:ahLst/>
            <a:cxnLst/>
            <a:rect l="l" t="t" r="r" b="b"/>
            <a:pathLst>
              <a:path w="76200" h="504825">
                <a:moveTo>
                  <a:pt x="31623" y="428625"/>
                </a:moveTo>
                <a:lnTo>
                  <a:pt x="0" y="428625"/>
                </a:lnTo>
                <a:lnTo>
                  <a:pt x="38100" y="504825"/>
                </a:lnTo>
                <a:lnTo>
                  <a:pt x="69850" y="441325"/>
                </a:lnTo>
                <a:lnTo>
                  <a:pt x="31623" y="441325"/>
                </a:lnTo>
                <a:lnTo>
                  <a:pt x="31623" y="428625"/>
                </a:lnTo>
                <a:close/>
              </a:path>
              <a:path w="76200" h="504825">
                <a:moveTo>
                  <a:pt x="44323" y="0"/>
                </a:moveTo>
                <a:lnTo>
                  <a:pt x="31623" y="0"/>
                </a:lnTo>
                <a:lnTo>
                  <a:pt x="31623" y="441325"/>
                </a:lnTo>
                <a:lnTo>
                  <a:pt x="44323" y="441325"/>
                </a:lnTo>
                <a:lnTo>
                  <a:pt x="44323" y="0"/>
                </a:lnTo>
                <a:close/>
              </a:path>
              <a:path w="76200" h="504825">
                <a:moveTo>
                  <a:pt x="76200" y="428625"/>
                </a:moveTo>
                <a:lnTo>
                  <a:pt x="44323" y="428625"/>
                </a:lnTo>
                <a:lnTo>
                  <a:pt x="44323" y="441325"/>
                </a:lnTo>
                <a:lnTo>
                  <a:pt x="69850" y="441325"/>
                </a:lnTo>
                <a:lnTo>
                  <a:pt x="76200" y="4286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39" name="object 48"/>
          <p:cNvSpPr/>
          <p:nvPr/>
        </p:nvSpPr>
        <p:spPr>
          <a:xfrm>
            <a:off x="3921175" y="260435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0" name="object 49"/>
          <p:cNvSpPr/>
          <p:nvPr/>
        </p:nvSpPr>
        <p:spPr>
          <a:xfrm>
            <a:off x="4568875" y="260435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1" name="object 50"/>
          <p:cNvSpPr/>
          <p:nvPr/>
        </p:nvSpPr>
        <p:spPr>
          <a:xfrm>
            <a:off x="5865926" y="2604358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0"/>
                </a:moveTo>
                <a:lnTo>
                  <a:pt x="0" y="142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2" name="object 53"/>
          <p:cNvSpPr/>
          <p:nvPr/>
        </p:nvSpPr>
        <p:spPr>
          <a:xfrm>
            <a:off x="1978075" y="2171034"/>
            <a:ext cx="142875" cy="144780"/>
          </a:xfrm>
          <a:custGeom>
            <a:avLst/>
            <a:gdLst/>
            <a:ahLst/>
            <a:cxnLst/>
            <a:rect l="l" t="t" r="r" b="b"/>
            <a:pathLst>
              <a:path w="142875" h="144780">
                <a:moveTo>
                  <a:pt x="142875" y="0"/>
                </a:moveTo>
                <a:lnTo>
                  <a:pt x="0" y="1443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3" name="object 54"/>
          <p:cNvSpPr/>
          <p:nvPr/>
        </p:nvSpPr>
        <p:spPr>
          <a:xfrm>
            <a:off x="2193975" y="2171034"/>
            <a:ext cx="142875" cy="144780"/>
          </a:xfrm>
          <a:custGeom>
            <a:avLst/>
            <a:gdLst/>
            <a:ahLst/>
            <a:cxnLst/>
            <a:rect l="l" t="t" r="r" b="b"/>
            <a:pathLst>
              <a:path w="142875" h="144780">
                <a:moveTo>
                  <a:pt x="142875" y="0"/>
                </a:moveTo>
                <a:lnTo>
                  <a:pt x="0" y="1443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4" name="object 55"/>
          <p:cNvSpPr/>
          <p:nvPr/>
        </p:nvSpPr>
        <p:spPr>
          <a:xfrm>
            <a:off x="2411526" y="2171034"/>
            <a:ext cx="142875" cy="144780"/>
          </a:xfrm>
          <a:custGeom>
            <a:avLst/>
            <a:gdLst/>
            <a:ahLst/>
            <a:cxnLst/>
            <a:rect l="l" t="t" r="r" b="b"/>
            <a:pathLst>
              <a:path w="142875" h="144780">
                <a:moveTo>
                  <a:pt x="142875" y="0"/>
                </a:moveTo>
                <a:lnTo>
                  <a:pt x="0" y="1443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5" name="object 56"/>
          <p:cNvSpPr/>
          <p:nvPr/>
        </p:nvSpPr>
        <p:spPr>
          <a:xfrm>
            <a:off x="2482900" y="2171034"/>
            <a:ext cx="142875" cy="144780"/>
          </a:xfrm>
          <a:custGeom>
            <a:avLst/>
            <a:gdLst/>
            <a:ahLst/>
            <a:cxnLst/>
            <a:rect l="l" t="t" r="r" b="b"/>
            <a:pathLst>
              <a:path w="142875" h="144780">
                <a:moveTo>
                  <a:pt x="142875" y="0"/>
                </a:moveTo>
                <a:lnTo>
                  <a:pt x="0" y="1443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6" name="object 57"/>
          <p:cNvSpPr/>
          <p:nvPr/>
        </p:nvSpPr>
        <p:spPr>
          <a:xfrm>
            <a:off x="2986201" y="2171034"/>
            <a:ext cx="142875" cy="144780"/>
          </a:xfrm>
          <a:custGeom>
            <a:avLst/>
            <a:gdLst/>
            <a:ahLst/>
            <a:cxnLst/>
            <a:rect l="l" t="t" r="r" b="b"/>
            <a:pathLst>
              <a:path w="142875" h="144780">
                <a:moveTo>
                  <a:pt x="142875" y="0"/>
                </a:moveTo>
                <a:lnTo>
                  <a:pt x="0" y="1443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7" name="object 58"/>
          <p:cNvSpPr/>
          <p:nvPr/>
        </p:nvSpPr>
        <p:spPr>
          <a:xfrm>
            <a:off x="3562400" y="2171034"/>
            <a:ext cx="142875" cy="144780"/>
          </a:xfrm>
          <a:custGeom>
            <a:avLst/>
            <a:gdLst/>
            <a:ahLst/>
            <a:cxnLst/>
            <a:rect l="l" t="t" r="r" b="b"/>
            <a:pathLst>
              <a:path w="142875" h="144780">
                <a:moveTo>
                  <a:pt x="142875" y="0"/>
                </a:moveTo>
                <a:lnTo>
                  <a:pt x="0" y="1443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8" name="object 59"/>
          <p:cNvSpPr/>
          <p:nvPr/>
        </p:nvSpPr>
        <p:spPr>
          <a:xfrm>
            <a:off x="3635425" y="2171034"/>
            <a:ext cx="142875" cy="144780"/>
          </a:xfrm>
          <a:custGeom>
            <a:avLst/>
            <a:gdLst/>
            <a:ahLst/>
            <a:cxnLst/>
            <a:rect l="l" t="t" r="r" b="b"/>
            <a:pathLst>
              <a:path w="142875" h="144780">
                <a:moveTo>
                  <a:pt x="142875" y="0"/>
                </a:moveTo>
                <a:lnTo>
                  <a:pt x="0" y="1443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49" name="object 60"/>
          <p:cNvSpPr/>
          <p:nvPr/>
        </p:nvSpPr>
        <p:spPr>
          <a:xfrm>
            <a:off x="3705275" y="2171034"/>
            <a:ext cx="142875" cy="144780"/>
          </a:xfrm>
          <a:custGeom>
            <a:avLst/>
            <a:gdLst/>
            <a:ahLst/>
            <a:cxnLst/>
            <a:rect l="l" t="t" r="r" b="b"/>
            <a:pathLst>
              <a:path w="142875" h="144780">
                <a:moveTo>
                  <a:pt x="142875" y="0"/>
                </a:moveTo>
                <a:lnTo>
                  <a:pt x="0" y="1443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0" name="object 61"/>
          <p:cNvSpPr/>
          <p:nvPr/>
        </p:nvSpPr>
        <p:spPr>
          <a:xfrm>
            <a:off x="3994200" y="2171034"/>
            <a:ext cx="142875" cy="144780"/>
          </a:xfrm>
          <a:custGeom>
            <a:avLst/>
            <a:gdLst/>
            <a:ahLst/>
            <a:cxnLst/>
            <a:rect l="l" t="t" r="r" b="b"/>
            <a:pathLst>
              <a:path w="142875" h="144780">
                <a:moveTo>
                  <a:pt x="142875" y="0"/>
                </a:moveTo>
                <a:lnTo>
                  <a:pt x="0" y="1443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1" name="object 62"/>
          <p:cNvSpPr/>
          <p:nvPr/>
        </p:nvSpPr>
        <p:spPr>
          <a:xfrm>
            <a:off x="4067225" y="2171034"/>
            <a:ext cx="142875" cy="144780"/>
          </a:xfrm>
          <a:custGeom>
            <a:avLst/>
            <a:gdLst/>
            <a:ahLst/>
            <a:cxnLst/>
            <a:rect l="l" t="t" r="r" b="b"/>
            <a:pathLst>
              <a:path w="142875" h="144780">
                <a:moveTo>
                  <a:pt x="142875" y="0"/>
                </a:moveTo>
                <a:lnTo>
                  <a:pt x="0" y="1443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2" name="object 63"/>
          <p:cNvSpPr/>
          <p:nvPr/>
        </p:nvSpPr>
        <p:spPr>
          <a:xfrm>
            <a:off x="4929301" y="2171034"/>
            <a:ext cx="142875" cy="144780"/>
          </a:xfrm>
          <a:custGeom>
            <a:avLst/>
            <a:gdLst/>
            <a:ahLst/>
            <a:cxnLst/>
            <a:rect l="l" t="t" r="r" b="b"/>
            <a:pathLst>
              <a:path w="142875" h="144780">
                <a:moveTo>
                  <a:pt x="142875" y="0"/>
                </a:moveTo>
                <a:lnTo>
                  <a:pt x="0" y="1443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3" name="object 64"/>
          <p:cNvSpPr/>
          <p:nvPr/>
        </p:nvSpPr>
        <p:spPr>
          <a:xfrm>
            <a:off x="5073700" y="2171034"/>
            <a:ext cx="142875" cy="144780"/>
          </a:xfrm>
          <a:custGeom>
            <a:avLst/>
            <a:gdLst/>
            <a:ahLst/>
            <a:cxnLst/>
            <a:rect l="l" t="t" r="r" b="b"/>
            <a:pathLst>
              <a:path w="142875" h="144780">
                <a:moveTo>
                  <a:pt x="142875" y="0"/>
                </a:moveTo>
                <a:lnTo>
                  <a:pt x="0" y="1443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4" name="object 65"/>
          <p:cNvSpPr/>
          <p:nvPr/>
        </p:nvSpPr>
        <p:spPr>
          <a:xfrm>
            <a:off x="5219750" y="2171034"/>
            <a:ext cx="142875" cy="144780"/>
          </a:xfrm>
          <a:custGeom>
            <a:avLst/>
            <a:gdLst/>
            <a:ahLst/>
            <a:cxnLst/>
            <a:rect l="l" t="t" r="r" b="b"/>
            <a:pathLst>
              <a:path w="142875" h="144780">
                <a:moveTo>
                  <a:pt x="142875" y="0"/>
                </a:moveTo>
                <a:lnTo>
                  <a:pt x="0" y="1443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5" name="object 66"/>
          <p:cNvSpPr/>
          <p:nvPr/>
        </p:nvSpPr>
        <p:spPr>
          <a:xfrm>
            <a:off x="5507151" y="2171034"/>
            <a:ext cx="142875" cy="144780"/>
          </a:xfrm>
          <a:custGeom>
            <a:avLst/>
            <a:gdLst/>
            <a:ahLst/>
            <a:cxnLst/>
            <a:rect l="l" t="t" r="r" b="b"/>
            <a:pathLst>
              <a:path w="142875" h="144780">
                <a:moveTo>
                  <a:pt x="142875" y="0"/>
                </a:moveTo>
                <a:lnTo>
                  <a:pt x="0" y="1443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56" name="object 18"/>
          <p:cNvSpPr txBox="1"/>
          <p:nvPr/>
        </p:nvSpPr>
        <p:spPr>
          <a:xfrm>
            <a:off x="4248200" y="2994645"/>
            <a:ext cx="130810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2050" i="1" spc="254" dirty="0" smtClean="0">
                <a:latin typeface="Times New Roman"/>
                <a:cs typeface="Times New Roman"/>
              </a:rPr>
              <a:t>t</a:t>
            </a:r>
            <a:endParaRPr lang="cs-CZ" sz="2050" dirty="0">
              <a:latin typeface="Times New Roman"/>
              <a:cs typeface="Times New Roman"/>
            </a:endParaRPr>
          </a:p>
        </p:txBody>
      </p:sp>
      <p:sp>
        <p:nvSpPr>
          <p:cNvPr id="57" name="object 18"/>
          <p:cNvSpPr txBox="1"/>
          <p:nvPr/>
        </p:nvSpPr>
        <p:spPr>
          <a:xfrm>
            <a:off x="5565190" y="3028935"/>
            <a:ext cx="130810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1200" i="1" spc="254" dirty="0" smtClean="0">
                <a:latin typeface="Times New Roman"/>
                <a:cs typeface="Times New Roman"/>
              </a:rPr>
              <a:t>t</a:t>
            </a:r>
            <a:endParaRPr lang="cs-CZ" sz="1200" dirty="0">
              <a:latin typeface="Times New Roman"/>
              <a:cs typeface="Times New Roman"/>
            </a:endParaRPr>
          </a:p>
        </p:txBody>
      </p:sp>
      <p:sp>
        <p:nvSpPr>
          <p:cNvPr id="59" name="object 2"/>
          <p:cNvSpPr txBox="1"/>
          <p:nvPr/>
        </p:nvSpPr>
        <p:spPr>
          <a:xfrm>
            <a:off x="1339700" y="3387467"/>
            <a:ext cx="3669029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intenzita vstupu požadavků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60" name="object 2"/>
          <p:cNvSpPr txBox="1"/>
          <p:nvPr/>
        </p:nvSpPr>
        <p:spPr>
          <a:xfrm>
            <a:off x="971600" y="4264368"/>
            <a:ext cx="634797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400" spc="-5" dirty="0" smtClean="0">
                <a:latin typeface="Times New Roman"/>
                <a:cs typeface="Times New Roman"/>
              </a:rPr>
              <a:t>2. Rozdělení pravděpodobností</a:t>
            </a:r>
            <a:r>
              <a:rPr lang="cs-CZ" sz="2400" spc="-45" dirty="0" smtClean="0">
                <a:latin typeface="Times New Roman"/>
                <a:cs typeface="Times New Roman"/>
              </a:rPr>
              <a:t> </a:t>
            </a:r>
            <a:r>
              <a:rPr lang="cs-CZ" sz="2400" spc="-10" dirty="0" smtClean="0">
                <a:latin typeface="Times New Roman"/>
                <a:cs typeface="Times New Roman"/>
              </a:rPr>
              <a:t>trvání obsluhy</a:t>
            </a:r>
            <a:endParaRPr lang="cs-CZ" sz="2400" dirty="0">
              <a:latin typeface="Times New Roman"/>
              <a:cs typeface="Times New Roman"/>
            </a:endParaRPr>
          </a:p>
        </p:txBody>
      </p:sp>
      <p:sp>
        <p:nvSpPr>
          <p:cNvPr id="63" name="object 2"/>
          <p:cNvSpPr txBox="1"/>
          <p:nvPr/>
        </p:nvSpPr>
        <p:spPr>
          <a:xfrm>
            <a:off x="1040404" y="5495757"/>
            <a:ext cx="3669029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400" spc="-5" dirty="0" smtClean="0">
                <a:latin typeface="Times New Roman"/>
                <a:cs typeface="Times New Roman"/>
              </a:rPr>
              <a:t>µ</a:t>
            </a:r>
            <a:r>
              <a:rPr lang="cs-CZ" sz="2000" spc="-5" dirty="0" smtClean="0">
                <a:latin typeface="Times New Roman"/>
                <a:cs typeface="Times New Roman"/>
              </a:rPr>
              <a:t>  intenzita obsluhy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64" name="object 4"/>
          <p:cNvSpPr txBox="1"/>
          <p:nvPr/>
        </p:nvSpPr>
        <p:spPr>
          <a:xfrm>
            <a:off x="1054224" y="5142166"/>
            <a:ext cx="29292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t' </a:t>
            </a:r>
            <a:r>
              <a:rPr lang="cs-CZ" sz="2000" spc="-10" dirty="0" smtClean="0">
                <a:latin typeface="Wingdings"/>
                <a:cs typeface="Wingdings"/>
              </a:rPr>
              <a:t></a:t>
            </a:r>
            <a:r>
              <a:rPr lang="cs-CZ" sz="2000" spc="-10" dirty="0" smtClean="0">
                <a:latin typeface="Times New Roman"/>
                <a:cs typeface="Times New Roman"/>
              </a:rPr>
              <a:t> exponenciální</a:t>
            </a:r>
            <a:r>
              <a:rPr lang="cs-CZ" sz="2000" spc="-229" dirty="0" smtClean="0">
                <a:latin typeface="Times New Roman"/>
                <a:cs typeface="Times New Roman"/>
              </a:rPr>
              <a:t> </a:t>
            </a:r>
            <a:r>
              <a:rPr lang="cs-CZ" sz="2000" spc="-5" dirty="0" smtClean="0">
                <a:latin typeface="Times New Roman"/>
                <a:cs typeface="Times New Roman"/>
              </a:rPr>
              <a:t>rozdělení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65" name="object 12"/>
          <p:cNvSpPr txBox="1"/>
          <p:nvPr/>
        </p:nvSpPr>
        <p:spPr>
          <a:xfrm>
            <a:off x="4023180" y="5085184"/>
            <a:ext cx="3361054" cy="3898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50190" algn="l"/>
              </a:tabLst>
            </a:pPr>
            <a:r>
              <a:rPr lang="cs-CZ" sz="1800" i="1" spc="195" dirty="0" smtClean="0">
                <a:latin typeface="Times New Roman"/>
                <a:cs typeface="Times New Roman"/>
              </a:rPr>
              <a:t>f</a:t>
            </a:r>
            <a:r>
              <a:rPr lang="cs-CZ" sz="2350" dirty="0" smtClean="0">
                <a:latin typeface="Symbol"/>
                <a:cs typeface="Symbol"/>
              </a:rPr>
              <a:t></a:t>
            </a:r>
            <a:r>
              <a:rPr lang="cs-CZ" spc="409" dirty="0" smtClean="0">
                <a:latin typeface="Symbol"/>
                <a:cs typeface="Symbol"/>
              </a:rPr>
              <a:t> </a:t>
            </a:r>
            <a:r>
              <a:rPr lang="cs-CZ" sz="1800" i="1" spc="-60" dirty="0" smtClean="0">
                <a:latin typeface="Times New Roman"/>
                <a:cs typeface="Times New Roman"/>
              </a:rPr>
              <a:t> </a:t>
            </a:r>
            <a:r>
              <a:rPr lang="cs-CZ" sz="2350" spc="40" dirty="0" smtClean="0">
                <a:latin typeface="Symbol"/>
                <a:cs typeface="Symbol"/>
              </a:rPr>
              <a:t></a:t>
            </a:r>
            <a:r>
              <a:rPr lang="cs-CZ" sz="2350" spc="-315" dirty="0" smtClean="0">
                <a:latin typeface="Times New Roman"/>
                <a:cs typeface="Times New Roman"/>
              </a:rPr>
              <a:t> </a:t>
            </a:r>
            <a:r>
              <a:rPr lang="cs-CZ" sz="1800" spc="390" dirty="0" smtClean="0">
                <a:latin typeface="Symbol"/>
                <a:cs typeface="Symbol"/>
              </a:rPr>
              <a:t></a:t>
            </a:r>
            <a:r>
              <a:rPr lang="cs-CZ" sz="1800" dirty="0" smtClean="0">
                <a:latin typeface="Times New Roman"/>
                <a:cs typeface="Times New Roman"/>
              </a:rPr>
              <a:t> </a:t>
            </a:r>
            <a:r>
              <a:rPr lang="cs-CZ" spc="-5" dirty="0" smtClean="0">
                <a:latin typeface="Times New Roman"/>
                <a:cs typeface="Times New Roman"/>
              </a:rPr>
              <a:t>µ</a:t>
            </a:r>
            <a:r>
              <a:rPr lang="cs-CZ" sz="1575" i="1" spc="60" baseline="50264" dirty="0" smtClean="0">
                <a:latin typeface="Times New Roman"/>
                <a:cs typeface="Times New Roman"/>
              </a:rPr>
              <a:t> </a:t>
            </a:r>
            <a:r>
              <a:rPr lang="cs-CZ" sz="1800" spc="175" dirty="0" smtClean="0">
                <a:latin typeface="Symbol"/>
                <a:cs typeface="Symbol"/>
              </a:rPr>
              <a:t></a:t>
            </a:r>
            <a:r>
              <a:rPr lang="cs-CZ" sz="1800" spc="-185" dirty="0" smtClean="0">
                <a:latin typeface="Times New Roman"/>
                <a:cs typeface="Times New Roman"/>
              </a:rPr>
              <a:t> </a:t>
            </a:r>
            <a:r>
              <a:rPr lang="cs-CZ" sz="1800" i="1" spc="425" dirty="0" smtClean="0">
                <a:latin typeface="Times New Roman"/>
                <a:cs typeface="Times New Roman"/>
              </a:rPr>
              <a:t>e</a:t>
            </a:r>
            <a:r>
              <a:rPr lang="cs-CZ" sz="1575" spc="405" baseline="42328" dirty="0" smtClean="0">
                <a:latin typeface="Symbol"/>
                <a:cs typeface="Symbol"/>
              </a:rPr>
              <a:t></a:t>
            </a:r>
            <a:r>
              <a:rPr lang="cs-CZ" sz="1575" spc="405" baseline="42328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cs-CZ" sz="1575" spc="165" baseline="42328" dirty="0" smtClean="0">
                <a:latin typeface="Symbol"/>
                <a:cs typeface="Symbol"/>
              </a:rPr>
              <a:t></a:t>
            </a:r>
            <a:endParaRPr lang="cs-CZ" sz="1575" baseline="42328" dirty="0">
              <a:latin typeface="Times New Roman"/>
              <a:cs typeface="Times New Roman"/>
            </a:endParaRPr>
          </a:p>
        </p:txBody>
      </p:sp>
      <p:sp>
        <p:nvSpPr>
          <p:cNvPr id="66" name="object 18"/>
          <p:cNvSpPr txBox="1"/>
          <p:nvPr/>
        </p:nvSpPr>
        <p:spPr>
          <a:xfrm>
            <a:off x="4209446" y="5141598"/>
            <a:ext cx="248212" cy="3289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2050" i="1" spc="254" dirty="0" smtClean="0">
                <a:latin typeface="Times New Roman"/>
                <a:cs typeface="Times New Roman"/>
              </a:rPr>
              <a:t>t'</a:t>
            </a:r>
            <a:endParaRPr lang="cs-CZ" sz="2050" dirty="0">
              <a:latin typeface="Times New Roman"/>
              <a:cs typeface="Times New Roman"/>
            </a:endParaRPr>
          </a:p>
        </p:txBody>
      </p:sp>
      <p:sp>
        <p:nvSpPr>
          <p:cNvPr id="67" name="object 18"/>
          <p:cNvSpPr txBox="1"/>
          <p:nvPr/>
        </p:nvSpPr>
        <p:spPr>
          <a:xfrm>
            <a:off x="5475592" y="5159122"/>
            <a:ext cx="202818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1200" i="1" spc="254" dirty="0" smtClean="0">
                <a:latin typeface="Times New Roman"/>
                <a:cs typeface="Times New Roman"/>
              </a:rPr>
              <a:t>t'</a:t>
            </a:r>
            <a:endParaRPr lang="cs-CZ" sz="1200" dirty="0">
              <a:latin typeface="Times New Roman"/>
              <a:cs typeface="Times New Roman"/>
            </a:endParaRPr>
          </a:p>
        </p:txBody>
      </p:sp>
      <p:sp>
        <p:nvSpPr>
          <p:cNvPr id="68" name="object 4"/>
          <p:cNvSpPr txBox="1"/>
          <p:nvPr/>
        </p:nvSpPr>
        <p:spPr>
          <a:xfrm>
            <a:off x="1067876" y="4746279"/>
            <a:ext cx="292925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t' trvání obsluhy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69" name="object 13"/>
          <p:cNvSpPr/>
          <p:nvPr/>
        </p:nvSpPr>
        <p:spPr>
          <a:xfrm>
            <a:off x="6978846" y="5134056"/>
            <a:ext cx="187325" cy="0"/>
          </a:xfrm>
          <a:custGeom>
            <a:avLst/>
            <a:gdLst/>
            <a:ahLst/>
            <a:cxnLst/>
            <a:rect l="l" t="t" r="r" b="b"/>
            <a:pathLst>
              <a:path w="187325">
                <a:moveTo>
                  <a:pt x="0" y="0"/>
                </a:moveTo>
                <a:lnTo>
                  <a:pt x="187005" y="0"/>
                </a:lnTo>
              </a:path>
            </a:pathLst>
          </a:custGeom>
          <a:ln w="10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70" name="object 14"/>
          <p:cNvSpPr/>
          <p:nvPr/>
        </p:nvSpPr>
        <p:spPr>
          <a:xfrm>
            <a:off x="7493580" y="5249677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727" y="0"/>
                </a:lnTo>
              </a:path>
            </a:pathLst>
          </a:custGeom>
          <a:ln w="107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71" name="object 15"/>
          <p:cNvSpPr txBox="1"/>
          <p:nvPr/>
        </p:nvSpPr>
        <p:spPr>
          <a:xfrm>
            <a:off x="7500266" y="5215860"/>
            <a:ext cx="233679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cs-CZ" sz="2250" i="1" spc="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endParaRPr lang="cs-CZ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bject 16"/>
          <p:cNvSpPr txBox="1"/>
          <p:nvPr/>
        </p:nvSpPr>
        <p:spPr>
          <a:xfrm>
            <a:off x="7192442" y="4952023"/>
            <a:ext cx="557530" cy="33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lang="cs-CZ" sz="3075" spc="765" baseline="-35230" dirty="0" smtClean="0">
                <a:latin typeface="Symbol"/>
                <a:cs typeface="Symbol"/>
              </a:rPr>
              <a:t></a:t>
            </a:r>
            <a:r>
              <a:rPr lang="cs-CZ" sz="3075" spc="765" baseline="-35230" dirty="0" smtClean="0">
                <a:latin typeface="Times New Roman"/>
                <a:cs typeface="Times New Roman"/>
              </a:rPr>
              <a:t>	</a:t>
            </a:r>
            <a:r>
              <a:rPr lang="cs-CZ" sz="2050" spc="465" dirty="0" smtClean="0">
                <a:latin typeface="Times New Roman"/>
                <a:cs typeface="Times New Roman"/>
              </a:rPr>
              <a:t>1</a:t>
            </a:r>
            <a:endParaRPr lang="cs-CZ" sz="2050" dirty="0">
              <a:latin typeface="Times New Roman"/>
              <a:cs typeface="Times New Roman"/>
            </a:endParaRPr>
          </a:p>
        </p:txBody>
      </p:sp>
      <p:sp>
        <p:nvSpPr>
          <p:cNvPr id="73" name="object 18"/>
          <p:cNvSpPr txBox="1"/>
          <p:nvPr/>
        </p:nvSpPr>
        <p:spPr>
          <a:xfrm>
            <a:off x="6948264" y="5102973"/>
            <a:ext cx="244177" cy="3289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cs-CZ" sz="2050" i="1" spc="254" dirty="0" smtClean="0">
                <a:latin typeface="Times New Roman"/>
                <a:cs typeface="Times New Roman"/>
              </a:rPr>
              <a:t>t'</a:t>
            </a:r>
            <a:endParaRPr lang="cs-CZ" sz="2050" dirty="0">
              <a:latin typeface="Times New Roman"/>
              <a:cs typeface="Times New Roman"/>
            </a:endParaRPr>
          </a:p>
        </p:txBody>
      </p:sp>
      <p:sp>
        <p:nvSpPr>
          <p:cNvPr id="74" name="object 6"/>
          <p:cNvSpPr txBox="1"/>
          <p:nvPr/>
        </p:nvSpPr>
        <p:spPr>
          <a:xfrm>
            <a:off x="6053715" y="5046898"/>
            <a:ext cx="759156" cy="38215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cs-CZ" sz="2000" spc="-1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průměr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481176" y="240823"/>
            <a:ext cx="8370368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b="1" dirty="0" smtClean="0">
                <a:latin typeface="Times New Roman" panose="02020603050405020304" pitchFamily="18" charset="0"/>
              </a:rPr>
              <a:t>Matematický přístup k modelování obslužných systémů</a:t>
            </a:r>
            <a:endParaRPr lang="cs-CZ" altLang="cs-CZ" sz="2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34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5580063" y="836613"/>
            <a:ext cx="1152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800"/>
          </a:p>
        </p:txBody>
      </p:sp>
      <p:sp>
        <p:nvSpPr>
          <p:cNvPr id="7" name="object 2"/>
          <p:cNvSpPr txBox="1"/>
          <p:nvPr/>
        </p:nvSpPr>
        <p:spPr>
          <a:xfrm>
            <a:off x="970756" y="953985"/>
            <a:ext cx="6813609" cy="3520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000" u="sng" spc="-1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Značení modelů</a:t>
            </a:r>
            <a:r>
              <a:rPr lang="cs-CZ" sz="2000" u="sng" spc="-1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hromadné obsluhy </a:t>
            </a:r>
            <a:r>
              <a:rPr sz="2000" u="sng" spc="-5" smtClean="0">
                <a:latin typeface="Times New Roman"/>
                <a:cs typeface="Times New Roman"/>
              </a:rPr>
              <a:t>Kendal</a:t>
            </a:r>
            <a:r>
              <a:rPr lang="cs-CZ" sz="2000" u="sng" spc="-5" smtClean="0">
                <a:latin typeface="Times New Roman"/>
                <a:cs typeface="Times New Roman"/>
              </a:rPr>
              <a:t>l-</a:t>
            </a:r>
            <a:r>
              <a:rPr sz="2000" u="sng" spc="-10" smtClean="0">
                <a:latin typeface="Times New Roman"/>
                <a:cs typeface="Times New Roman"/>
              </a:rPr>
              <a:t>Lee</a:t>
            </a:r>
            <a:r>
              <a:rPr lang="cs-CZ" sz="2000" u="sng" spc="-10" smtClean="0">
                <a:latin typeface="Times New Roman"/>
                <a:cs typeface="Times New Roman"/>
              </a:rPr>
              <a:t> </a:t>
            </a:r>
            <a:r>
              <a:rPr lang="cs-CZ" sz="2000" spc="-10" smtClean="0">
                <a:latin typeface="Times New Roman"/>
                <a:cs typeface="Times New Roman"/>
              </a:rPr>
              <a:t>- </a:t>
            </a:r>
            <a:r>
              <a:rPr sz="2000" spc="-5" smtClean="0">
                <a:latin typeface="Times New Roman"/>
                <a:cs typeface="Times New Roman"/>
              </a:rPr>
              <a:t>6</a:t>
            </a:r>
            <a:r>
              <a:rPr lang="cs-CZ" sz="2000" spc="-5" smtClean="0">
                <a:latin typeface="Times New Roman"/>
                <a:cs typeface="Times New Roman"/>
              </a:rPr>
              <a:t> </a:t>
            </a:r>
            <a:r>
              <a:rPr sz="2000" spc="-10" smtClean="0">
                <a:latin typeface="Times New Roman"/>
                <a:cs typeface="Times New Roman"/>
              </a:rPr>
              <a:t>znaků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970756" y="1486623"/>
            <a:ext cx="7173649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  <a:tabLst>
                <a:tab pos="356870" algn="l"/>
                <a:tab pos="357505" algn="l"/>
              </a:tabLst>
            </a:pPr>
            <a:r>
              <a:rPr lang="cs-CZ" sz="2000" spc="-15" smtClean="0">
                <a:latin typeface="Times New Roman"/>
                <a:cs typeface="Times New Roman"/>
              </a:rPr>
              <a:t>1. Pravděpodobnostní rozdělení vstupů </a:t>
            </a:r>
            <a:r>
              <a:rPr lang="cs-CZ" sz="2000" spc="-10">
                <a:latin typeface="Times New Roman"/>
                <a:cs typeface="Times New Roman"/>
              </a:rPr>
              <a:t>- </a:t>
            </a:r>
            <a:r>
              <a:rPr lang="cs-CZ" sz="2000" spc="-10" smtClean="0">
                <a:latin typeface="Times New Roman"/>
                <a:cs typeface="Times New Roman"/>
              </a:rPr>
              <a:t>např. M-exponenciální</a:t>
            </a:r>
            <a:r>
              <a:rPr lang="cs-CZ" sz="2000" spc="-10">
                <a:latin typeface="Times New Roman"/>
                <a:cs typeface="Times New Roman"/>
              </a:rPr>
              <a:t>, </a:t>
            </a:r>
            <a:r>
              <a:rPr lang="cs-CZ" sz="2000" spc="-10" smtClean="0">
                <a:latin typeface="Times New Roman"/>
                <a:cs typeface="Times New Roman"/>
              </a:rPr>
              <a:t>D</a:t>
            </a:r>
            <a:r>
              <a:rPr lang="cs-CZ" sz="2000" spc="-25" smtClean="0">
                <a:latin typeface="Times New Roman"/>
                <a:cs typeface="Times New Roman"/>
              </a:rPr>
              <a:t>-</a:t>
            </a:r>
            <a:r>
              <a:rPr lang="cs-CZ" sz="2000" spc="5" smtClean="0">
                <a:latin typeface="Times New Roman"/>
                <a:cs typeface="Times New Roman"/>
              </a:rPr>
              <a:t>d</a:t>
            </a:r>
            <a:r>
              <a:rPr lang="cs-CZ" sz="2000" spc="-5" smtClean="0">
                <a:latin typeface="Times New Roman"/>
                <a:cs typeface="Times New Roman"/>
              </a:rPr>
              <a:t>ete</a:t>
            </a:r>
            <a:r>
              <a:rPr lang="cs-CZ" sz="2000" spc="5" smtClean="0">
                <a:latin typeface="Times New Roman"/>
                <a:cs typeface="Times New Roman"/>
              </a:rPr>
              <a:t>r</a:t>
            </a:r>
            <a:r>
              <a:rPr lang="cs-CZ" sz="2000" spc="-50" smtClean="0">
                <a:latin typeface="Times New Roman"/>
                <a:cs typeface="Times New Roman"/>
              </a:rPr>
              <a:t>m</a:t>
            </a:r>
            <a:r>
              <a:rPr lang="cs-CZ" sz="2000" spc="-5" smtClean="0">
                <a:latin typeface="Times New Roman"/>
                <a:cs typeface="Times New Roman"/>
              </a:rPr>
              <a:t>i</a:t>
            </a:r>
            <a:r>
              <a:rPr lang="cs-CZ" sz="2000" spc="-20" smtClean="0">
                <a:latin typeface="Times New Roman"/>
                <a:cs typeface="Times New Roman"/>
              </a:rPr>
              <a:t>n</a:t>
            </a:r>
            <a:r>
              <a:rPr lang="cs-CZ" sz="2000" spc="-5" smtClean="0">
                <a:latin typeface="Times New Roman"/>
                <a:cs typeface="Times New Roman"/>
              </a:rPr>
              <a:t>i</a:t>
            </a:r>
            <a:r>
              <a:rPr lang="cs-CZ" sz="2000" spc="-15" smtClean="0">
                <a:latin typeface="Times New Roman"/>
                <a:cs typeface="Times New Roman"/>
              </a:rPr>
              <a:t>s</a:t>
            </a:r>
            <a:r>
              <a:rPr lang="cs-CZ" sz="2000" spc="-5" smtClean="0">
                <a:latin typeface="Times New Roman"/>
                <a:cs typeface="Times New Roman"/>
              </a:rPr>
              <a:t>tic</a:t>
            </a:r>
            <a:r>
              <a:rPr lang="cs-CZ" sz="2000" spc="-20" smtClean="0">
                <a:latin typeface="Times New Roman"/>
                <a:cs typeface="Times New Roman"/>
              </a:rPr>
              <a:t>k</a:t>
            </a:r>
            <a:r>
              <a:rPr lang="cs-CZ" sz="2000" spc="-5" smtClean="0">
                <a:latin typeface="Times New Roman"/>
                <a:cs typeface="Times New Roman"/>
              </a:rPr>
              <a:t>é,   </a:t>
            </a:r>
            <a:r>
              <a:rPr lang="cs-CZ" sz="2000" spc="-10" smtClean="0">
                <a:latin typeface="Times New Roman"/>
                <a:cs typeface="Times New Roman"/>
              </a:rPr>
              <a:t>E</a:t>
            </a:r>
            <a:r>
              <a:rPr lang="cs-CZ" sz="2025" spc="-15" baseline="-20576" smtClean="0">
                <a:latin typeface="Times New Roman"/>
                <a:cs typeface="Times New Roman"/>
              </a:rPr>
              <a:t>q</a:t>
            </a:r>
            <a:r>
              <a:rPr lang="cs-CZ" sz="2000" spc="-10" smtClean="0">
                <a:latin typeface="Times New Roman"/>
                <a:cs typeface="Times New Roman"/>
              </a:rPr>
              <a:t>-Erlangovo aj.</a:t>
            </a:r>
            <a:endParaRPr lang="cs-CZ" sz="2000">
              <a:latin typeface="Times New Roman"/>
              <a:cs typeface="Times New Roman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970756" y="3510331"/>
            <a:ext cx="7369271" cy="35759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1289685">
              <a:lnSpc>
                <a:spcPct val="110000"/>
              </a:lnSpc>
            </a:pPr>
            <a:r>
              <a:rPr lang="cs-CZ" sz="2000" spc="-10" smtClean="0">
                <a:latin typeface="Times New Roman"/>
                <a:cs typeface="Times New Roman"/>
              </a:rPr>
              <a:t>4. </a:t>
            </a:r>
            <a:r>
              <a:rPr sz="2000" spc="-10" smtClean="0">
                <a:latin typeface="Times New Roman"/>
                <a:cs typeface="Times New Roman"/>
              </a:rPr>
              <a:t>Disciplína</a:t>
            </a:r>
            <a:r>
              <a:rPr sz="2000" spc="20" smtClean="0">
                <a:latin typeface="Times New Roman"/>
                <a:cs typeface="Times New Roman"/>
              </a:rPr>
              <a:t> </a:t>
            </a:r>
            <a:r>
              <a:rPr sz="2000" spc="-10" smtClean="0">
                <a:latin typeface="Times New Roman"/>
                <a:cs typeface="Times New Roman"/>
              </a:rPr>
              <a:t>fronty</a:t>
            </a:r>
            <a:r>
              <a:rPr lang="cs-CZ" sz="2000" spc="-10" smtClean="0">
                <a:latin typeface="Times New Roman"/>
                <a:cs typeface="Times New Roman"/>
              </a:rPr>
              <a:t> - </a:t>
            </a:r>
            <a:r>
              <a:rPr lang="cs-CZ" sz="2000" spc="-5" smtClean="0">
                <a:latin typeface="Times New Roman"/>
                <a:cs typeface="Times New Roman"/>
              </a:rPr>
              <a:t>FIFO</a:t>
            </a:r>
            <a:r>
              <a:rPr lang="cs-CZ" sz="2000" smtClean="0">
                <a:latin typeface="Times New Roman"/>
                <a:cs typeface="Times New Roman"/>
              </a:rPr>
              <a:t>, </a:t>
            </a:r>
            <a:r>
              <a:rPr lang="cs-CZ" sz="2000" spc="-10" smtClean="0">
                <a:latin typeface="Times New Roman"/>
                <a:cs typeface="Times New Roman"/>
              </a:rPr>
              <a:t>LIFO</a:t>
            </a:r>
            <a:r>
              <a:rPr lang="cs-CZ" sz="2000" smtClean="0">
                <a:latin typeface="Times New Roman"/>
                <a:cs typeface="Times New Roman"/>
              </a:rPr>
              <a:t>, </a:t>
            </a:r>
            <a:r>
              <a:rPr lang="cs-CZ" sz="2000" spc="-10" smtClean="0">
                <a:latin typeface="Times New Roman"/>
                <a:cs typeface="Times New Roman"/>
              </a:rPr>
              <a:t>SIRO</a:t>
            </a:r>
            <a:r>
              <a:rPr lang="cs-CZ" sz="2000" spc="5" smtClean="0">
                <a:latin typeface="Times New Roman"/>
                <a:cs typeface="Times New Roman"/>
              </a:rPr>
              <a:t> </a:t>
            </a:r>
            <a:r>
              <a:rPr lang="cs-CZ" sz="2000" spc="-10">
                <a:latin typeface="Times New Roman"/>
                <a:cs typeface="Times New Roman"/>
              </a:rPr>
              <a:t>(náhodně</a:t>
            </a:r>
            <a:r>
              <a:rPr lang="cs-CZ" sz="2000" spc="-10" smtClean="0">
                <a:latin typeface="Times New Roman"/>
                <a:cs typeface="Times New Roman"/>
              </a:rPr>
              <a:t>) aj.</a:t>
            </a:r>
            <a:endParaRPr lang="cs-CZ" sz="2000">
              <a:latin typeface="Times New Roman"/>
              <a:cs typeface="Times New Roman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970756" y="4007309"/>
            <a:ext cx="8037746" cy="35137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356870" algn="l"/>
                <a:tab pos="357505" algn="l"/>
              </a:tabLst>
            </a:pPr>
            <a:r>
              <a:rPr lang="cs-CZ" sz="2000" spc="-15" smtClean="0">
                <a:latin typeface="Times New Roman"/>
                <a:cs typeface="Times New Roman"/>
              </a:rPr>
              <a:t>5. </a:t>
            </a:r>
            <a:r>
              <a:rPr sz="2000" spc="-15" smtClean="0">
                <a:latin typeface="Times New Roman"/>
                <a:cs typeface="Times New Roman"/>
              </a:rPr>
              <a:t>Maximální </a:t>
            </a:r>
            <a:r>
              <a:rPr sz="2000">
                <a:latin typeface="Times New Roman"/>
                <a:cs typeface="Times New Roman"/>
              </a:rPr>
              <a:t>počet </a:t>
            </a:r>
            <a:r>
              <a:rPr sz="2000" spc="-5" smtClean="0">
                <a:latin typeface="Times New Roman"/>
                <a:cs typeface="Times New Roman"/>
              </a:rPr>
              <a:t>požadavků</a:t>
            </a:r>
            <a:r>
              <a:rPr lang="cs-CZ" sz="2000" spc="-5" smtClean="0">
                <a:latin typeface="Times New Roman"/>
                <a:cs typeface="Times New Roman"/>
              </a:rPr>
              <a:t> na obsluhu</a:t>
            </a:r>
            <a:r>
              <a:rPr sz="2000" spc="-5" smtClean="0">
                <a:latin typeface="Times New Roman"/>
                <a:cs typeface="Times New Roman"/>
              </a:rPr>
              <a:t> </a:t>
            </a:r>
            <a:r>
              <a:rPr sz="2000" spc="-15">
                <a:latin typeface="Times New Roman"/>
                <a:cs typeface="Times New Roman"/>
              </a:rPr>
              <a:t>ve</a:t>
            </a:r>
            <a:r>
              <a:rPr sz="2000" spc="70">
                <a:latin typeface="Times New Roman"/>
                <a:cs typeface="Times New Roman"/>
              </a:rPr>
              <a:t> </a:t>
            </a:r>
            <a:r>
              <a:rPr sz="2000" spc="-10" smtClean="0">
                <a:latin typeface="Times New Roman"/>
                <a:cs typeface="Times New Roman"/>
              </a:rPr>
              <a:t>frontě</a:t>
            </a:r>
            <a:r>
              <a:rPr lang="cs-CZ" sz="2000" spc="-10" smtClean="0">
                <a:latin typeface="Times New Roman"/>
                <a:cs typeface="Times New Roman"/>
              </a:rPr>
              <a:t> - ∞ nebo N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970756" y="2253098"/>
            <a:ext cx="7173649" cy="6270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  <a:tabLst>
                <a:tab pos="356870" algn="l"/>
                <a:tab pos="357505" algn="l"/>
              </a:tabLst>
            </a:pPr>
            <a:r>
              <a:rPr lang="cs-CZ" sz="2000" spc="-15" smtClean="0">
                <a:latin typeface="Times New Roman"/>
                <a:cs typeface="Times New Roman"/>
              </a:rPr>
              <a:t>2. Pravděpodobnostní rozdělení obsluhy </a:t>
            </a:r>
            <a:r>
              <a:rPr lang="cs-CZ" sz="2000" spc="-10">
                <a:latin typeface="Times New Roman"/>
                <a:cs typeface="Times New Roman"/>
              </a:rPr>
              <a:t>- </a:t>
            </a:r>
            <a:r>
              <a:rPr lang="cs-CZ" sz="2000" spc="-10" smtClean="0">
                <a:latin typeface="Times New Roman"/>
                <a:cs typeface="Times New Roman"/>
              </a:rPr>
              <a:t>např. M-exponenciální</a:t>
            </a:r>
            <a:r>
              <a:rPr lang="cs-CZ" sz="2000" spc="-10">
                <a:latin typeface="Times New Roman"/>
                <a:cs typeface="Times New Roman"/>
              </a:rPr>
              <a:t>, </a:t>
            </a:r>
            <a:r>
              <a:rPr lang="cs-CZ" sz="2000" spc="-10" smtClean="0">
                <a:latin typeface="Times New Roman"/>
                <a:cs typeface="Times New Roman"/>
              </a:rPr>
              <a:t>D</a:t>
            </a:r>
            <a:r>
              <a:rPr lang="cs-CZ" sz="2000" spc="-25" smtClean="0">
                <a:latin typeface="Times New Roman"/>
                <a:cs typeface="Times New Roman"/>
              </a:rPr>
              <a:t>-</a:t>
            </a:r>
            <a:r>
              <a:rPr lang="cs-CZ" sz="2000" spc="5" smtClean="0">
                <a:latin typeface="Times New Roman"/>
                <a:cs typeface="Times New Roman"/>
              </a:rPr>
              <a:t>d</a:t>
            </a:r>
            <a:r>
              <a:rPr lang="cs-CZ" sz="2000" spc="-5" smtClean="0">
                <a:latin typeface="Times New Roman"/>
                <a:cs typeface="Times New Roman"/>
              </a:rPr>
              <a:t>ete</a:t>
            </a:r>
            <a:r>
              <a:rPr lang="cs-CZ" sz="2000" spc="5" smtClean="0">
                <a:latin typeface="Times New Roman"/>
                <a:cs typeface="Times New Roman"/>
              </a:rPr>
              <a:t>r</a:t>
            </a:r>
            <a:r>
              <a:rPr lang="cs-CZ" sz="2000" spc="-50" smtClean="0">
                <a:latin typeface="Times New Roman"/>
                <a:cs typeface="Times New Roman"/>
              </a:rPr>
              <a:t>m</a:t>
            </a:r>
            <a:r>
              <a:rPr lang="cs-CZ" sz="2000" spc="-5" smtClean="0">
                <a:latin typeface="Times New Roman"/>
                <a:cs typeface="Times New Roman"/>
              </a:rPr>
              <a:t>i</a:t>
            </a:r>
            <a:r>
              <a:rPr lang="cs-CZ" sz="2000" spc="-20" smtClean="0">
                <a:latin typeface="Times New Roman"/>
                <a:cs typeface="Times New Roman"/>
              </a:rPr>
              <a:t>n</a:t>
            </a:r>
            <a:r>
              <a:rPr lang="cs-CZ" sz="2000" spc="-5" smtClean="0">
                <a:latin typeface="Times New Roman"/>
                <a:cs typeface="Times New Roman"/>
              </a:rPr>
              <a:t>i</a:t>
            </a:r>
            <a:r>
              <a:rPr lang="cs-CZ" sz="2000" spc="-15" smtClean="0">
                <a:latin typeface="Times New Roman"/>
                <a:cs typeface="Times New Roman"/>
              </a:rPr>
              <a:t>s</a:t>
            </a:r>
            <a:r>
              <a:rPr lang="cs-CZ" sz="2000" spc="-5" smtClean="0">
                <a:latin typeface="Times New Roman"/>
                <a:cs typeface="Times New Roman"/>
              </a:rPr>
              <a:t>tic</a:t>
            </a:r>
            <a:r>
              <a:rPr lang="cs-CZ" sz="2000" spc="-20" smtClean="0">
                <a:latin typeface="Times New Roman"/>
                <a:cs typeface="Times New Roman"/>
              </a:rPr>
              <a:t>k</a:t>
            </a:r>
            <a:r>
              <a:rPr lang="cs-CZ" sz="2000" spc="-5" smtClean="0">
                <a:latin typeface="Times New Roman"/>
                <a:cs typeface="Times New Roman"/>
              </a:rPr>
              <a:t>é,   </a:t>
            </a:r>
            <a:r>
              <a:rPr lang="cs-CZ" sz="2000" spc="-10" smtClean="0">
                <a:latin typeface="Times New Roman"/>
                <a:cs typeface="Times New Roman"/>
              </a:rPr>
              <a:t>E</a:t>
            </a:r>
            <a:r>
              <a:rPr lang="cs-CZ" sz="2025" spc="-15" baseline="-20576" smtClean="0">
                <a:latin typeface="Times New Roman"/>
                <a:cs typeface="Times New Roman"/>
              </a:rPr>
              <a:t>q</a:t>
            </a:r>
            <a:r>
              <a:rPr lang="cs-CZ" sz="2000" spc="-10" smtClean="0">
                <a:latin typeface="Times New Roman"/>
                <a:cs typeface="Times New Roman"/>
              </a:rPr>
              <a:t>-Erlangovo aj.</a:t>
            </a:r>
            <a:endParaRPr lang="cs-CZ" sz="2000">
              <a:latin typeface="Times New Roman"/>
              <a:cs typeface="Times New Roman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970756" y="3019573"/>
            <a:ext cx="6157743" cy="35137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  <a:tabLst>
                <a:tab pos="356870" algn="l"/>
                <a:tab pos="357505" algn="l"/>
              </a:tabLst>
            </a:pPr>
            <a:r>
              <a:rPr lang="cs-CZ" sz="2000" smtClean="0">
                <a:latin typeface="Times New Roman"/>
                <a:cs typeface="Times New Roman"/>
              </a:rPr>
              <a:t>3. </a:t>
            </a:r>
            <a:r>
              <a:rPr sz="2000" smtClean="0">
                <a:latin typeface="Times New Roman"/>
                <a:cs typeface="Times New Roman"/>
              </a:rPr>
              <a:t>Počet</a:t>
            </a:r>
            <a:r>
              <a:rPr lang="cs-CZ" sz="2000" smtClean="0">
                <a:latin typeface="Times New Roman"/>
                <a:cs typeface="Times New Roman"/>
              </a:rPr>
              <a:t> obslužných</a:t>
            </a:r>
            <a:r>
              <a:rPr sz="2000" smtClean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míst </a:t>
            </a:r>
            <a:r>
              <a:rPr sz="2000" spc="-5">
                <a:latin typeface="Times New Roman"/>
                <a:cs typeface="Times New Roman"/>
              </a:rPr>
              <a:t>vedle</a:t>
            </a:r>
            <a:r>
              <a:rPr sz="2000" spc="-60">
                <a:latin typeface="Times New Roman"/>
                <a:cs typeface="Times New Roman"/>
              </a:rPr>
              <a:t> </a:t>
            </a:r>
            <a:r>
              <a:rPr sz="2000" spc="-5" smtClean="0">
                <a:latin typeface="Times New Roman"/>
                <a:cs typeface="Times New Roman"/>
              </a:rPr>
              <a:t>sebe</a:t>
            </a:r>
            <a:r>
              <a:rPr lang="cs-CZ" sz="2000" spc="-5" smtClean="0">
                <a:latin typeface="Times New Roman"/>
                <a:cs typeface="Times New Roman"/>
              </a:rPr>
              <a:t> - 1 nebo S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899592" y="4486283"/>
            <a:ext cx="4406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356870" algn="l"/>
                <a:tab pos="357505" algn="l"/>
              </a:tabLst>
            </a:pPr>
            <a:r>
              <a:rPr lang="cs-CZ" sz="2000" spc="-15">
                <a:latin typeface="Times New Roman"/>
                <a:cs typeface="Times New Roman"/>
              </a:rPr>
              <a:t>6. Omezení zdroje požadavků - </a:t>
            </a:r>
            <a:r>
              <a:rPr lang="cs-CZ" sz="2000" spc="-15" smtClean="0">
                <a:latin typeface="Times New Roman"/>
                <a:cs typeface="Times New Roman"/>
              </a:rPr>
              <a:t>∞ nebo m</a:t>
            </a:r>
            <a:endParaRPr lang="cs-CZ" sz="2000" spc="-15" dirty="0">
              <a:latin typeface="Times New Roman"/>
              <a:cs typeface="Times New Roman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4211960" y="5013176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ject 2"/>
          <p:cNvSpPr txBox="1"/>
          <p:nvPr/>
        </p:nvSpPr>
        <p:spPr>
          <a:xfrm>
            <a:off x="1248586" y="5392270"/>
            <a:ext cx="6813609" cy="629018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45"/>
              </a:spcBef>
            </a:pPr>
            <a:r>
              <a:rPr lang="cs-CZ" sz="3800" spc="-1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např. M/M/S/FIFO/N/∞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81176" y="240823"/>
            <a:ext cx="8370368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b="1" dirty="0" smtClean="0">
                <a:latin typeface="Times New Roman" panose="02020603050405020304" pitchFamily="18" charset="0"/>
              </a:rPr>
              <a:t>Matematický přístup k modelování obslužných systémů</a:t>
            </a:r>
            <a:endParaRPr lang="cs-CZ" altLang="cs-CZ" sz="2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05035" y="776916"/>
            <a:ext cx="4177084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b="1" dirty="0" smtClean="0">
                <a:latin typeface="Times New Roman" panose="02020603050405020304" pitchFamily="18" charset="0"/>
              </a:rPr>
              <a:t>Nestacionární a stacionární stav obslužného systému</a:t>
            </a:r>
            <a:endParaRPr lang="cs-CZ" altLang="cs-CZ" sz="1400" b="1" dirty="0">
              <a:latin typeface="Times New Roman" panose="02020603050405020304" pitchFamily="18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5580063" y="836613"/>
            <a:ext cx="1152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800" dirty="0"/>
          </a:p>
        </p:txBody>
      </p:sp>
      <p:sp>
        <p:nvSpPr>
          <p:cNvPr id="7" name="object 2"/>
          <p:cNvSpPr txBox="1"/>
          <p:nvPr/>
        </p:nvSpPr>
        <p:spPr>
          <a:xfrm>
            <a:off x="533400" y="1124744"/>
            <a:ext cx="815055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Jaká </a:t>
            </a:r>
            <a:r>
              <a:rPr lang="cs-CZ" sz="2000" spc="5" dirty="0" smtClean="0">
                <a:latin typeface="Times New Roman"/>
                <a:cs typeface="Times New Roman"/>
              </a:rPr>
              <a:t>je </a:t>
            </a:r>
            <a:r>
              <a:rPr lang="cs-CZ" sz="2000" spc="-5" dirty="0" smtClean="0">
                <a:latin typeface="Times New Roman"/>
                <a:cs typeface="Times New Roman"/>
              </a:rPr>
              <a:t>pravděpodobnost </a:t>
            </a:r>
            <a:r>
              <a:rPr lang="cs-CZ" sz="2000" dirty="0" err="1" smtClean="0">
                <a:latin typeface="Times New Roman"/>
                <a:cs typeface="Times New Roman"/>
              </a:rPr>
              <a:t>P</a:t>
            </a:r>
            <a:r>
              <a:rPr lang="cs-CZ" sz="2025" baseline="-20576" dirty="0" err="1" smtClean="0">
                <a:latin typeface="Times New Roman"/>
                <a:cs typeface="Times New Roman"/>
              </a:rPr>
              <a:t>n</a:t>
            </a:r>
            <a:r>
              <a:rPr lang="cs-CZ" sz="2000" dirty="0" smtClean="0">
                <a:latin typeface="Times New Roman"/>
                <a:cs typeface="Times New Roman"/>
              </a:rPr>
              <a:t>(T)</a:t>
            </a:r>
            <a:r>
              <a:rPr lang="cs-CZ" sz="2000" spc="-5" dirty="0" smtClean="0">
                <a:latin typeface="Times New Roman"/>
                <a:cs typeface="Times New Roman"/>
              </a:rPr>
              <a:t> toho, že v </a:t>
            </a:r>
            <a:r>
              <a:rPr lang="cs-CZ" sz="2000" spc="-15" dirty="0" smtClean="0">
                <a:latin typeface="Times New Roman"/>
                <a:cs typeface="Times New Roman"/>
              </a:rPr>
              <a:t>okamžiku </a:t>
            </a:r>
            <a:r>
              <a:rPr lang="cs-CZ" sz="2000" spc="-5" dirty="0" smtClean="0">
                <a:latin typeface="Times New Roman"/>
                <a:cs typeface="Times New Roman"/>
              </a:rPr>
              <a:t>T bude v </a:t>
            </a:r>
            <a:r>
              <a:rPr lang="cs-CZ" sz="2000" spc="-20" dirty="0" smtClean="0">
                <a:latin typeface="Times New Roman"/>
                <a:cs typeface="Times New Roman"/>
              </a:rPr>
              <a:t>systému</a:t>
            </a:r>
            <a:r>
              <a:rPr lang="cs-CZ" sz="2000" spc="190" dirty="0" smtClean="0">
                <a:latin typeface="Times New Roman"/>
                <a:cs typeface="Times New Roman"/>
              </a:rPr>
              <a:t> n</a:t>
            </a:r>
            <a:r>
              <a:rPr lang="cs-CZ" sz="2000" dirty="0" smtClean="0">
                <a:latin typeface="Times New Roman"/>
                <a:cs typeface="Times New Roman"/>
              </a:rPr>
              <a:t> </a:t>
            </a:r>
            <a:r>
              <a:rPr lang="cs-CZ" sz="2000" spc="-10" dirty="0" smtClean="0">
                <a:latin typeface="Times New Roman"/>
                <a:cs typeface="Times New Roman"/>
              </a:rPr>
              <a:t>prvků</a:t>
            </a:r>
            <a:r>
              <a:rPr lang="cs-CZ" sz="2000" spc="-5" dirty="0" smtClean="0">
                <a:latin typeface="Times New Roman"/>
                <a:cs typeface="Times New Roman"/>
              </a:rPr>
              <a:t>?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8" name="object 13"/>
          <p:cNvSpPr txBox="1"/>
          <p:nvPr/>
        </p:nvSpPr>
        <p:spPr>
          <a:xfrm>
            <a:off x="6054759" y="1846049"/>
            <a:ext cx="41973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cs-CZ" sz="2000" spc="-20" dirty="0" smtClean="0">
                <a:latin typeface="Times New Roman"/>
                <a:cs typeface="Times New Roman"/>
              </a:rPr>
              <a:t>n</a:t>
            </a:r>
            <a:r>
              <a:rPr lang="cs-CZ" sz="2000" spc="-5" dirty="0" smtClean="0">
                <a:latin typeface="Times New Roman"/>
                <a:cs typeface="Times New Roman"/>
              </a:rPr>
              <a:t>&gt;0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9" name="object 14"/>
          <p:cNvSpPr txBox="1"/>
          <p:nvPr/>
        </p:nvSpPr>
        <p:spPr>
          <a:xfrm>
            <a:off x="6059584" y="2494002"/>
            <a:ext cx="419734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cs-CZ" sz="2000" spc="-20" dirty="0" smtClean="0">
                <a:latin typeface="Times New Roman"/>
                <a:cs typeface="Times New Roman"/>
              </a:rPr>
              <a:t>n</a:t>
            </a:r>
            <a:r>
              <a:rPr lang="cs-CZ" sz="2000" spc="-5" dirty="0" smtClean="0">
                <a:latin typeface="Times New Roman"/>
                <a:cs typeface="Times New Roman"/>
              </a:rPr>
              <a:t>=0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10" name="object 16"/>
          <p:cNvSpPr/>
          <p:nvPr/>
        </p:nvSpPr>
        <p:spPr>
          <a:xfrm>
            <a:off x="838357" y="2026135"/>
            <a:ext cx="650875" cy="0"/>
          </a:xfrm>
          <a:custGeom>
            <a:avLst/>
            <a:gdLst/>
            <a:ahLst/>
            <a:cxnLst/>
            <a:rect l="l" t="t" r="r" b="b"/>
            <a:pathLst>
              <a:path w="650875">
                <a:moveTo>
                  <a:pt x="0" y="0"/>
                </a:moveTo>
                <a:lnTo>
                  <a:pt x="650300" y="0"/>
                </a:lnTo>
              </a:path>
            </a:pathLst>
          </a:custGeom>
          <a:ln w="107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11" name="object 17"/>
          <p:cNvSpPr/>
          <p:nvPr/>
        </p:nvSpPr>
        <p:spPr>
          <a:xfrm>
            <a:off x="838357" y="2716471"/>
            <a:ext cx="645795" cy="0"/>
          </a:xfrm>
          <a:custGeom>
            <a:avLst/>
            <a:gdLst/>
            <a:ahLst/>
            <a:cxnLst/>
            <a:rect l="l" t="t" r="r" b="b"/>
            <a:pathLst>
              <a:path w="645794">
                <a:moveTo>
                  <a:pt x="0" y="0"/>
                </a:moveTo>
                <a:lnTo>
                  <a:pt x="645477" y="0"/>
                </a:lnTo>
              </a:path>
            </a:pathLst>
          </a:custGeom>
          <a:ln w="107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12" name="object 18"/>
          <p:cNvSpPr txBox="1"/>
          <p:nvPr/>
        </p:nvSpPr>
        <p:spPr>
          <a:xfrm>
            <a:off x="1073623" y="2519896"/>
            <a:ext cx="95885" cy="1930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cs-CZ" sz="1150" spc="-25" dirty="0" smtClean="0">
                <a:latin typeface="Times New Roman"/>
                <a:cs typeface="Times New Roman"/>
              </a:rPr>
              <a:t>0</a:t>
            </a:r>
            <a:endParaRPr lang="cs-CZ" sz="1150" dirty="0">
              <a:latin typeface="Times New Roman"/>
              <a:cs typeface="Times New Roman"/>
            </a:endParaRPr>
          </a:p>
        </p:txBody>
      </p:sp>
      <p:sp>
        <p:nvSpPr>
          <p:cNvPr id="13" name="object 19"/>
          <p:cNvSpPr txBox="1"/>
          <p:nvPr/>
        </p:nvSpPr>
        <p:spPr>
          <a:xfrm>
            <a:off x="1010425" y="2711528"/>
            <a:ext cx="27495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2000" spc="-85" dirty="0" smtClean="0">
                <a:latin typeface="Symbol"/>
                <a:cs typeface="Symbol"/>
              </a:rPr>
              <a:t></a:t>
            </a:r>
            <a:r>
              <a:rPr lang="cs-CZ" sz="2000" i="1" spc="-60" dirty="0" smtClean="0">
                <a:latin typeface="Times New Roman"/>
                <a:cs typeface="Times New Roman"/>
              </a:rPr>
              <a:t>T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14" name="object 20"/>
          <p:cNvSpPr txBox="1"/>
          <p:nvPr/>
        </p:nvSpPr>
        <p:spPr>
          <a:xfrm>
            <a:off x="838200" y="2267251"/>
            <a:ext cx="666750" cy="431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2000" spc="-65" dirty="0" smtClean="0">
                <a:latin typeface="Symbol"/>
                <a:cs typeface="Symbol"/>
              </a:rPr>
              <a:t></a:t>
            </a:r>
            <a:r>
              <a:rPr lang="cs-CZ" sz="2000" i="1" spc="-65" dirty="0" smtClean="0">
                <a:latin typeface="Times New Roman"/>
                <a:cs typeface="Times New Roman"/>
              </a:rPr>
              <a:t>p </a:t>
            </a:r>
            <a:r>
              <a:rPr lang="cs-CZ" sz="2650" spc="-240" dirty="0" smtClean="0">
                <a:latin typeface="Symbol"/>
                <a:cs typeface="Symbol"/>
              </a:rPr>
              <a:t></a:t>
            </a:r>
            <a:r>
              <a:rPr lang="cs-CZ" sz="2000" i="1" spc="-240" dirty="0" smtClean="0">
                <a:latin typeface="Times New Roman"/>
                <a:cs typeface="Times New Roman"/>
              </a:rPr>
              <a:t>T</a:t>
            </a:r>
            <a:r>
              <a:rPr lang="cs-CZ" sz="2000" i="1" spc="-420" dirty="0" smtClean="0">
                <a:latin typeface="Times New Roman"/>
                <a:cs typeface="Times New Roman"/>
              </a:rPr>
              <a:t> </a:t>
            </a:r>
            <a:r>
              <a:rPr lang="cs-CZ" sz="2650" spc="-260" dirty="0" smtClean="0">
                <a:latin typeface="Symbol"/>
                <a:cs typeface="Symbol"/>
              </a:rPr>
              <a:t></a:t>
            </a:r>
            <a:endParaRPr lang="cs-CZ" sz="2650" dirty="0">
              <a:latin typeface="Symbol"/>
              <a:cs typeface="Symbol"/>
            </a:endParaRPr>
          </a:p>
        </p:txBody>
      </p:sp>
      <p:sp>
        <p:nvSpPr>
          <p:cNvPr id="15" name="object 21"/>
          <p:cNvSpPr txBox="1"/>
          <p:nvPr/>
        </p:nvSpPr>
        <p:spPr>
          <a:xfrm>
            <a:off x="1012837" y="2021203"/>
            <a:ext cx="274955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2000" spc="-85" dirty="0" smtClean="0">
                <a:latin typeface="Symbol"/>
                <a:cs typeface="Symbol"/>
              </a:rPr>
              <a:t></a:t>
            </a:r>
            <a:r>
              <a:rPr lang="cs-CZ" sz="2000" i="1" spc="-60" dirty="0" smtClean="0">
                <a:latin typeface="Times New Roman"/>
                <a:cs typeface="Times New Roman"/>
              </a:rPr>
              <a:t>T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16" name="object 22"/>
          <p:cNvSpPr txBox="1"/>
          <p:nvPr/>
        </p:nvSpPr>
        <p:spPr>
          <a:xfrm>
            <a:off x="2138793" y="1992161"/>
            <a:ext cx="243204" cy="1930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cs-CZ" sz="1150" i="1" spc="40" dirty="0" smtClean="0">
                <a:latin typeface="Times New Roman"/>
                <a:cs typeface="Times New Roman"/>
              </a:rPr>
              <a:t>n</a:t>
            </a:r>
            <a:r>
              <a:rPr lang="cs-CZ" sz="1150" spc="-95" dirty="0" smtClean="0">
                <a:latin typeface="Symbol"/>
                <a:cs typeface="Symbol"/>
              </a:rPr>
              <a:t></a:t>
            </a:r>
            <a:r>
              <a:rPr lang="cs-CZ" sz="1150" spc="-25" dirty="0" smtClean="0">
                <a:latin typeface="Times New Roman"/>
                <a:cs typeface="Times New Roman"/>
              </a:rPr>
              <a:t>1</a:t>
            </a:r>
            <a:endParaRPr lang="cs-CZ" sz="1150" dirty="0">
              <a:latin typeface="Times New Roman"/>
              <a:cs typeface="Times New Roman"/>
            </a:endParaRPr>
          </a:p>
        </p:txBody>
      </p:sp>
      <p:sp>
        <p:nvSpPr>
          <p:cNvPr id="17" name="object 23"/>
          <p:cNvSpPr txBox="1"/>
          <p:nvPr/>
        </p:nvSpPr>
        <p:spPr>
          <a:xfrm>
            <a:off x="1534807" y="2429325"/>
            <a:ext cx="2169160" cy="431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2000" spc="-60" dirty="0" smtClean="0">
                <a:latin typeface="Symbol"/>
                <a:cs typeface="Symbol"/>
              </a:rPr>
              <a:t></a:t>
            </a:r>
            <a:r>
              <a:rPr lang="cs-CZ" sz="2000" spc="-85" dirty="0" smtClean="0">
                <a:latin typeface="Times New Roman"/>
                <a:cs typeface="Times New Roman"/>
              </a:rPr>
              <a:t> </a:t>
            </a:r>
            <a:r>
              <a:rPr lang="cs-CZ" sz="2000" spc="-80" dirty="0" smtClean="0">
                <a:latin typeface="Symbol"/>
                <a:cs typeface="Symbol"/>
              </a:rPr>
              <a:t></a:t>
            </a:r>
            <a:r>
              <a:rPr lang="cs-CZ" sz="2100" i="1" spc="-80" dirty="0" smtClean="0">
                <a:latin typeface="Symbol"/>
                <a:cs typeface="Symbol"/>
              </a:rPr>
              <a:t></a:t>
            </a:r>
            <a:r>
              <a:rPr lang="cs-CZ" sz="2100" i="1" spc="-195" dirty="0" smtClean="0">
                <a:latin typeface="Times New Roman"/>
                <a:cs typeface="Times New Roman"/>
              </a:rPr>
              <a:t> </a:t>
            </a:r>
            <a:r>
              <a:rPr lang="cs-CZ" sz="2000" spc="-30" dirty="0" smtClean="0">
                <a:latin typeface="Symbol"/>
                <a:cs typeface="Symbol"/>
              </a:rPr>
              <a:t></a:t>
            </a:r>
            <a:r>
              <a:rPr lang="cs-CZ" sz="2000" spc="-45" dirty="0" smtClean="0">
                <a:latin typeface="Times New Roman"/>
                <a:cs typeface="Times New Roman"/>
              </a:rPr>
              <a:t> </a:t>
            </a:r>
            <a:r>
              <a:rPr lang="cs-CZ" sz="2000" i="1" spc="-40" dirty="0" smtClean="0">
                <a:latin typeface="Times New Roman"/>
                <a:cs typeface="Times New Roman"/>
              </a:rPr>
              <a:t>p</a:t>
            </a:r>
            <a:r>
              <a:rPr lang="cs-CZ" sz="1725" spc="-60" baseline="-24154" dirty="0" smtClean="0">
                <a:latin typeface="Times New Roman"/>
                <a:cs typeface="Times New Roman"/>
              </a:rPr>
              <a:t>0</a:t>
            </a:r>
            <a:r>
              <a:rPr lang="cs-CZ" sz="1725" spc="-142" baseline="-24154" dirty="0" smtClean="0">
                <a:latin typeface="Times New Roman"/>
                <a:cs typeface="Times New Roman"/>
              </a:rPr>
              <a:t> </a:t>
            </a:r>
            <a:r>
              <a:rPr lang="cs-CZ" sz="2650" spc="-240" dirty="0" smtClean="0">
                <a:latin typeface="Symbol"/>
                <a:cs typeface="Symbol"/>
              </a:rPr>
              <a:t></a:t>
            </a:r>
            <a:r>
              <a:rPr lang="cs-CZ" sz="2000" i="1" spc="-240" dirty="0" smtClean="0">
                <a:latin typeface="Times New Roman"/>
                <a:cs typeface="Times New Roman"/>
              </a:rPr>
              <a:t>T</a:t>
            </a:r>
            <a:r>
              <a:rPr lang="cs-CZ" sz="2000" i="1" spc="-215" dirty="0" smtClean="0">
                <a:latin typeface="Times New Roman"/>
                <a:cs typeface="Times New Roman"/>
              </a:rPr>
              <a:t> </a:t>
            </a:r>
            <a:r>
              <a:rPr lang="cs-CZ" sz="2650" spc="-105" dirty="0" smtClean="0">
                <a:latin typeface="Symbol"/>
                <a:cs typeface="Symbol"/>
              </a:rPr>
              <a:t></a:t>
            </a:r>
            <a:r>
              <a:rPr lang="cs-CZ" sz="2000" spc="-105" dirty="0" smtClean="0">
                <a:latin typeface="Symbol"/>
                <a:cs typeface="Symbol"/>
              </a:rPr>
              <a:t></a:t>
            </a:r>
            <a:r>
              <a:rPr lang="cs-CZ" sz="2000" spc="-140" dirty="0" smtClean="0">
                <a:latin typeface="Times New Roman"/>
                <a:cs typeface="Times New Roman"/>
              </a:rPr>
              <a:t> </a:t>
            </a:r>
            <a:r>
              <a:rPr lang="cs-CZ" sz="2100" i="1" spc="-120" dirty="0" smtClean="0">
                <a:latin typeface="Symbol"/>
                <a:cs typeface="Symbol"/>
              </a:rPr>
              <a:t></a:t>
            </a:r>
            <a:r>
              <a:rPr lang="cs-CZ" sz="2100" i="1" spc="-190" dirty="0" smtClean="0">
                <a:latin typeface="Times New Roman"/>
                <a:cs typeface="Times New Roman"/>
              </a:rPr>
              <a:t> </a:t>
            </a:r>
            <a:r>
              <a:rPr lang="cs-CZ" sz="2000" spc="-30" dirty="0" smtClean="0">
                <a:latin typeface="Symbol"/>
                <a:cs typeface="Symbol"/>
              </a:rPr>
              <a:t></a:t>
            </a:r>
            <a:r>
              <a:rPr lang="cs-CZ" sz="2000" spc="-45" dirty="0" smtClean="0">
                <a:latin typeface="Times New Roman"/>
                <a:cs typeface="Times New Roman"/>
              </a:rPr>
              <a:t> </a:t>
            </a:r>
            <a:r>
              <a:rPr lang="cs-CZ" sz="2000" i="1" spc="-95" dirty="0" smtClean="0">
                <a:latin typeface="Times New Roman"/>
                <a:cs typeface="Times New Roman"/>
              </a:rPr>
              <a:t>p</a:t>
            </a:r>
            <a:r>
              <a:rPr lang="cs-CZ" sz="1725" spc="-142" baseline="-24154" dirty="0" smtClean="0">
                <a:latin typeface="Times New Roman"/>
                <a:cs typeface="Times New Roman"/>
              </a:rPr>
              <a:t>1</a:t>
            </a:r>
            <a:r>
              <a:rPr lang="cs-CZ" sz="1725" spc="-262" baseline="-24154" dirty="0" smtClean="0">
                <a:latin typeface="Times New Roman"/>
                <a:cs typeface="Times New Roman"/>
              </a:rPr>
              <a:t> </a:t>
            </a:r>
            <a:r>
              <a:rPr lang="cs-CZ" sz="2650" spc="-240" dirty="0" smtClean="0">
                <a:latin typeface="Symbol"/>
                <a:cs typeface="Symbol"/>
              </a:rPr>
              <a:t></a:t>
            </a:r>
            <a:r>
              <a:rPr lang="cs-CZ" sz="2000" i="1" spc="-240" dirty="0" smtClean="0">
                <a:latin typeface="Times New Roman"/>
                <a:cs typeface="Times New Roman"/>
              </a:rPr>
              <a:t>T</a:t>
            </a:r>
            <a:r>
              <a:rPr lang="cs-CZ" sz="2000" i="1" spc="-215" dirty="0" smtClean="0">
                <a:latin typeface="Times New Roman"/>
                <a:cs typeface="Times New Roman"/>
              </a:rPr>
              <a:t> </a:t>
            </a:r>
            <a:r>
              <a:rPr lang="cs-CZ" sz="2650" spc="-260" dirty="0" smtClean="0">
                <a:latin typeface="Symbol"/>
                <a:cs typeface="Symbol"/>
              </a:rPr>
              <a:t></a:t>
            </a:r>
            <a:endParaRPr lang="cs-CZ" sz="2650" dirty="0">
              <a:latin typeface="Symbol"/>
              <a:cs typeface="Symbol"/>
            </a:endParaRPr>
          </a:p>
        </p:txBody>
      </p:sp>
      <p:sp>
        <p:nvSpPr>
          <p:cNvPr id="18" name="object 24"/>
          <p:cNvSpPr txBox="1"/>
          <p:nvPr/>
        </p:nvSpPr>
        <p:spPr>
          <a:xfrm>
            <a:off x="2371303" y="1739010"/>
            <a:ext cx="3029585" cy="431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2650" spc="-240" dirty="0" smtClean="0">
                <a:latin typeface="Symbol"/>
                <a:cs typeface="Symbol"/>
              </a:rPr>
              <a:t></a:t>
            </a:r>
            <a:r>
              <a:rPr lang="cs-CZ" sz="2000" i="1" spc="-240" dirty="0" smtClean="0">
                <a:latin typeface="Times New Roman"/>
                <a:cs typeface="Times New Roman"/>
              </a:rPr>
              <a:t>T</a:t>
            </a:r>
            <a:r>
              <a:rPr lang="cs-CZ" sz="2000" i="1" spc="-210" dirty="0" smtClean="0">
                <a:latin typeface="Times New Roman"/>
                <a:cs typeface="Times New Roman"/>
              </a:rPr>
              <a:t> </a:t>
            </a:r>
            <a:r>
              <a:rPr lang="cs-CZ" sz="2650" spc="-105" dirty="0" smtClean="0">
                <a:latin typeface="Symbol"/>
                <a:cs typeface="Symbol"/>
              </a:rPr>
              <a:t></a:t>
            </a:r>
            <a:r>
              <a:rPr lang="cs-CZ" sz="2000" spc="-105" dirty="0" smtClean="0">
                <a:latin typeface="Symbol"/>
                <a:cs typeface="Symbol"/>
              </a:rPr>
              <a:t></a:t>
            </a:r>
            <a:r>
              <a:rPr lang="cs-CZ" sz="2000" spc="-229" dirty="0" smtClean="0">
                <a:latin typeface="Times New Roman"/>
                <a:cs typeface="Times New Roman"/>
              </a:rPr>
              <a:t> </a:t>
            </a:r>
            <a:r>
              <a:rPr lang="cs-CZ" sz="2650" spc="-215" dirty="0" smtClean="0">
                <a:latin typeface="Symbol"/>
                <a:cs typeface="Symbol"/>
              </a:rPr>
              <a:t></a:t>
            </a:r>
            <a:r>
              <a:rPr lang="cs-CZ" sz="2100" i="1" spc="-215" dirty="0" smtClean="0">
                <a:latin typeface="Symbol"/>
                <a:cs typeface="Symbol"/>
              </a:rPr>
              <a:t></a:t>
            </a:r>
            <a:r>
              <a:rPr lang="cs-CZ" sz="2100" i="1" spc="-105" dirty="0" smtClean="0">
                <a:latin typeface="Times New Roman"/>
                <a:cs typeface="Times New Roman"/>
              </a:rPr>
              <a:t> </a:t>
            </a:r>
            <a:r>
              <a:rPr lang="cs-CZ" sz="2000" spc="-60" dirty="0" smtClean="0">
                <a:latin typeface="Symbol"/>
                <a:cs typeface="Symbol"/>
              </a:rPr>
              <a:t></a:t>
            </a:r>
            <a:r>
              <a:rPr lang="cs-CZ" sz="2000" spc="-140" dirty="0" smtClean="0">
                <a:latin typeface="Times New Roman"/>
                <a:cs typeface="Times New Roman"/>
              </a:rPr>
              <a:t> </a:t>
            </a:r>
            <a:r>
              <a:rPr lang="cs-CZ" sz="2100" i="1" spc="-120" dirty="0" smtClean="0">
                <a:latin typeface="Symbol"/>
                <a:cs typeface="Symbol"/>
              </a:rPr>
              <a:t></a:t>
            </a:r>
            <a:r>
              <a:rPr lang="cs-CZ" sz="2100" i="1" spc="-330" dirty="0" smtClean="0">
                <a:latin typeface="Times New Roman"/>
                <a:cs typeface="Times New Roman"/>
              </a:rPr>
              <a:t> </a:t>
            </a:r>
            <a:r>
              <a:rPr lang="cs-CZ" sz="2650" spc="-120" dirty="0" smtClean="0">
                <a:latin typeface="Symbol"/>
                <a:cs typeface="Symbol"/>
              </a:rPr>
              <a:t></a:t>
            </a:r>
            <a:r>
              <a:rPr lang="cs-CZ" sz="2000" spc="-120" dirty="0" smtClean="0">
                <a:latin typeface="Symbol"/>
                <a:cs typeface="Symbol"/>
              </a:rPr>
              <a:t></a:t>
            </a:r>
            <a:r>
              <a:rPr lang="cs-CZ" sz="2000" spc="-45" dirty="0" smtClean="0">
                <a:latin typeface="Times New Roman"/>
                <a:cs typeface="Times New Roman"/>
              </a:rPr>
              <a:t> </a:t>
            </a:r>
            <a:r>
              <a:rPr lang="cs-CZ" sz="2000" i="1" spc="-30" dirty="0" err="1" smtClean="0">
                <a:latin typeface="Times New Roman"/>
                <a:cs typeface="Times New Roman"/>
              </a:rPr>
              <a:t>p</a:t>
            </a:r>
            <a:r>
              <a:rPr lang="cs-CZ" sz="1725" i="1" spc="-44" baseline="-24154" dirty="0" err="1" smtClean="0">
                <a:latin typeface="Times New Roman"/>
                <a:cs typeface="Times New Roman"/>
              </a:rPr>
              <a:t>n</a:t>
            </a:r>
            <a:r>
              <a:rPr lang="cs-CZ" sz="1725" i="1" spc="-104" baseline="-24154" dirty="0" smtClean="0">
                <a:latin typeface="Times New Roman"/>
                <a:cs typeface="Times New Roman"/>
              </a:rPr>
              <a:t> </a:t>
            </a:r>
            <a:r>
              <a:rPr lang="cs-CZ" sz="2650" spc="-240" dirty="0" smtClean="0">
                <a:latin typeface="Symbol"/>
                <a:cs typeface="Symbol"/>
              </a:rPr>
              <a:t></a:t>
            </a:r>
            <a:r>
              <a:rPr lang="cs-CZ" sz="2000" i="1" spc="-240" dirty="0" smtClean="0">
                <a:latin typeface="Times New Roman"/>
                <a:cs typeface="Times New Roman"/>
              </a:rPr>
              <a:t>T</a:t>
            </a:r>
            <a:r>
              <a:rPr lang="cs-CZ" sz="2000" i="1" spc="-210" dirty="0" smtClean="0">
                <a:latin typeface="Times New Roman"/>
                <a:cs typeface="Times New Roman"/>
              </a:rPr>
              <a:t> </a:t>
            </a:r>
            <a:r>
              <a:rPr lang="cs-CZ" sz="2650" spc="-105" dirty="0" smtClean="0">
                <a:latin typeface="Symbol"/>
                <a:cs typeface="Symbol"/>
              </a:rPr>
              <a:t></a:t>
            </a:r>
            <a:r>
              <a:rPr lang="cs-CZ" sz="2000" spc="-105" dirty="0" smtClean="0">
                <a:latin typeface="Symbol"/>
                <a:cs typeface="Symbol"/>
              </a:rPr>
              <a:t></a:t>
            </a:r>
            <a:r>
              <a:rPr lang="cs-CZ" sz="2000" spc="-140" dirty="0" smtClean="0">
                <a:latin typeface="Times New Roman"/>
                <a:cs typeface="Times New Roman"/>
              </a:rPr>
              <a:t> </a:t>
            </a:r>
            <a:r>
              <a:rPr lang="cs-CZ" sz="2100" i="1" spc="-120" dirty="0" smtClean="0">
                <a:latin typeface="Symbol"/>
                <a:cs typeface="Symbol"/>
              </a:rPr>
              <a:t></a:t>
            </a:r>
            <a:r>
              <a:rPr lang="cs-CZ" sz="2100" i="1" spc="-185" dirty="0" smtClean="0">
                <a:latin typeface="Times New Roman"/>
                <a:cs typeface="Times New Roman"/>
              </a:rPr>
              <a:t> </a:t>
            </a:r>
            <a:r>
              <a:rPr lang="cs-CZ" sz="2000" spc="-30" dirty="0" smtClean="0">
                <a:latin typeface="Symbol"/>
                <a:cs typeface="Symbol"/>
              </a:rPr>
              <a:t></a:t>
            </a:r>
            <a:r>
              <a:rPr lang="cs-CZ" sz="2000" spc="-40" dirty="0" smtClean="0">
                <a:latin typeface="Times New Roman"/>
                <a:cs typeface="Times New Roman"/>
              </a:rPr>
              <a:t> </a:t>
            </a:r>
            <a:r>
              <a:rPr lang="cs-CZ" sz="2000" i="1" spc="-25" dirty="0" smtClean="0">
                <a:latin typeface="Times New Roman"/>
                <a:cs typeface="Times New Roman"/>
              </a:rPr>
              <a:t>p</a:t>
            </a:r>
            <a:r>
              <a:rPr lang="cs-CZ" sz="1725" i="1" spc="-37" baseline="-24154" dirty="0" smtClean="0">
                <a:latin typeface="Times New Roman"/>
                <a:cs typeface="Times New Roman"/>
              </a:rPr>
              <a:t>n</a:t>
            </a:r>
            <a:r>
              <a:rPr lang="cs-CZ" sz="1725" spc="-37" baseline="-24154" dirty="0" smtClean="0">
                <a:latin typeface="Symbol"/>
                <a:cs typeface="Symbol"/>
              </a:rPr>
              <a:t></a:t>
            </a:r>
            <a:r>
              <a:rPr lang="cs-CZ" sz="1725" spc="-37" baseline="-24154" dirty="0" smtClean="0">
                <a:latin typeface="Times New Roman"/>
                <a:cs typeface="Times New Roman"/>
              </a:rPr>
              <a:t>1</a:t>
            </a:r>
            <a:r>
              <a:rPr lang="cs-CZ" sz="1725" spc="-262" baseline="-24154" dirty="0" smtClean="0">
                <a:latin typeface="Times New Roman"/>
                <a:cs typeface="Times New Roman"/>
              </a:rPr>
              <a:t> </a:t>
            </a:r>
            <a:r>
              <a:rPr lang="cs-CZ" sz="2650" spc="-240" dirty="0" smtClean="0">
                <a:latin typeface="Symbol"/>
                <a:cs typeface="Symbol"/>
              </a:rPr>
              <a:t></a:t>
            </a:r>
            <a:r>
              <a:rPr lang="cs-CZ" sz="2000" i="1" spc="-240" dirty="0" smtClean="0">
                <a:latin typeface="Times New Roman"/>
                <a:cs typeface="Times New Roman"/>
              </a:rPr>
              <a:t>T</a:t>
            </a:r>
            <a:r>
              <a:rPr lang="cs-CZ" sz="2000" i="1" spc="-215" dirty="0" smtClean="0">
                <a:latin typeface="Times New Roman"/>
                <a:cs typeface="Times New Roman"/>
              </a:rPr>
              <a:t> </a:t>
            </a:r>
            <a:r>
              <a:rPr lang="cs-CZ" sz="2650" spc="-260" dirty="0" smtClean="0">
                <a:latin typeface="Symbol"/>
                <a:cs typeface="Symbol"/>
              </a:rPr>
              <a:t></a:t>
            </a:r>
            <a:endParaRPr lang="cs-CZ" sz="2650" dirty="0">
              <a:latin typeface="Symbol"/>
              <a:cs typeface="Symbol"/>
            </a:endParaRPr>
          </a:p>
        </p:txBody>
      </p:sp>
      <p:sp>
        <p:nvSpPr>
          <p:cNvPr id="19" name="object 25"/>
          <p:cNvSpPr txBox="1"/>
          <p:nvPr/>
        </p:nvSpPr>
        <p:spPr>
          <a:xfrm>
            <a:off x="838200" y="1576936"/>
            <a:ext cx="1324610" cy="431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cs-CZ" sz="2000" spc="-50" dirty="0" smtClean="0">
                <a:latin typeface="Symbol"/>
                <a:cs typeface="Symbol"/>
              </a:rPr>
              <a:t></a:t>
            </a:r>
            <a:r>
              <a:rPr lang="cs-CZ" sz="2000" i="1" spc="-50" dirty="0" err="1" smtClean="0">
                <a:latin typeface="Times New Roman"/>
                <a:cs typeface="Times New Roman"/>
              </a:rPr>
              <a:t>p</a:t>
            </a:r>
            <a:r>
              <a:rPr lang="cs-CZ" sz="1725" i="1" spc="-75" baseline="-24154" dirty="0" err="1" smtClean="0">
                <a:latin typeface="Times New Roman"/>
                <a:cs typeface="Times New Roman"/>
              </a:rPr>
              <a:t>n</a:t>
            </a:r>
            <a:r>
              <a:rPr lang="cs-CZ" sz="1725" i="1" spc="-75" baseline="-24154" dirty="0" smtClean="0">
                <a:latin typeface="Times New Roman"/>
                <a:cs typeface="Times New Roman"/>
              </a:rPr>
              <a:t> </a:t>
            </a:r>
            <a:r>
              <a:rPr lang="cs-CZ" sz="2650" spc="-240" dirty="0" smtClean="0">
                <a:latin typeface="Symbol"/>
                <a:cs typeface="Symbol"/>
              </a:rPr>
              <a:t></a:t>
            </a:r>
            <a:r>
              <a:rPr lang="cs-CZ" sz="2000" i="1" spc="-240" dirty="0" smtClean="0">
                <a:latin typeface="Times New Roman"/>
                <a:cs typeface="Times New Roman"/>
              </a:rPr>
              <a:t>T </a:t>
            </a:r>
            <a:r>
              <a:rPr lang="cs-CZ" sz="2650" spc="-260" dirty="0" smtClean="0">
                <a:latin typeface="Symbol"/>
                <a:cs typeface="Symbol"/>
              </a:rPr>
              <a:t></a:t>
            </a:r>
            <a:r>
              <a:rPr lang="cs-CZ" sz="2650" spc="-260" dirty="0" smtClean="0">
                <a:latin typeface="Times New Roman"/>
                <a:cs typeface="Times New Roman"/>
              </a:rPr>
              <a:t> </a:t>
            </a:r>
            <a:r>
              <a:rPr lang="cs-CZ" sz="3000" spc="-89" baseline="-36111" dirty="0" smtClean="0">
                <a:latin typeface="Symbol"/>
                <a:cs typeface="Symbol"/>
              </a:rPr>
              <a:t></a:t>
            </a:r>
            <a:r>
              <a:rPr lang="cs-CZ" sz="3000" spc="-89" baseline="-36111" dirty="0" smtClean="0">
                <a:latin typeface="Times New Roman"/>
                <a:cs typeface="Times New Roman"/>
              </a:rPr>
              <a:t> </a:t>
            </a:r>
            <a:r>
              <a:rPr lang="cs-CZ" sz="3150" i="1" spc="-172" baseline="-34391" dirty="0" smtClean="0">
                <a:latin typeface="Symbol"/>
                <a:cs typeface="Symbol"/>
              </a:rPr>
              <a:t></a:t>
            </a:r>
            <a:r>
              <a:rPr lang="cs-CZ" sz="3150" i="1" spc="-172" baseline="-34391" dirty="0" smtClean="0">
                <a:latin typeface="Times New Roman"/>
                <a:cs typeface="Times New Roman"/>
              </a:rPr>
              <a:t> </a:t>
            </a:r>
            <a:r>
              <a:rPr lang="cs-CZ" sz="3000" spc="-44" baseline="-36111" dirty="0" smtClean="0">
                <a:latin typeface="Symbol"/>
                <a:cs typeface="Symbol"/>
              </a:rPr>
              <a:t></a:t>
            </a:r>
            <a:r>
              <a:rPr lang="cs-CZ" sz="3000" spc="-434" baseline="-36111" dirty="0" smtClean="0">
                <a:latin typeface="Times New Roman"/>
                <a:cs typeface="Times New Roman"/>
              </a:rPr>
              <a:t> </a:t>
            </a:r>
            <a:r>
              <a:rPr lang="cs-CZ" sz="3000" i="1" spc="-82" baseline="-36111" dirty="0" smtClean="0">
                <a:latin typeface="Times New Roman"/>
                <a:cs typeface="Times New Roman"/>
              </a:rPr>
              <a:t>p</a:t>
            </a:r>
            <a:endParaRPr lang="cs-CZ" sz="3000" baseline="-36111" dirty="0">
              <a:latin typeface="Times New Roman"/>
              <a:cs typeface="Times New Roman"/>
            </a:endParaRPr>
          </a:p>
        </p:txBody>
      </p:sp>
      <p:sp>
        <p:nvSpPr>
          <p:cNvPr id="20" name="object 2"/>
          <p:cNvSpPr txBox="1"/>
          <p:nvPr/>
        </p:nvSpPr>
        <p:spPr>
          <a:xfrm>
            <a:off x="612444" y="3044903"/>
            <a:ext cx="8150556" cy="3238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Pravděpodobnosti jsou závislé na čase – jde o nestacionární stav systému!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21" name="Šipka dolů 20"/>
          <p:cNvSpPr/>
          <p:nvPr/>
        </p:nvSpPr>
        <p:spPr>
          <a:xfrm>
            <a:off x="4419600" y="3420736"/>
            <a:ext cx="579266" cy="4572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object 2"/>
          <p:cNvSpPr txBox="1"/>
          <p:nvPr/>
        </p:nvSpPr>
        <p:spPr>
          <a:xfrm>
            <a:off x="925195" y="4015177"/>
            <a:ext cx="699960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cs-CZ" sz="2000" spc="-10" dirty="0" smtClean="0">
                <a:latin typeface="Times New Roman"/>
                <a:cs typeface="Times New Roman"/>
              </a:rPr>
              <a:t>Nechť </a:t>
            </a:r>
            <a:r>
              <a:rPr lang="cs-CZ" sz="2000" spc="-5" dirty="0" smtClean="0">
                <a:latin typeface="Times New Roman"/>
                <a:cs typeface="Times New Roman"/>
              </a:rPr>
              <a:t>T </a:t>
            </a:r>
            <a:r>
              <a:rPr lang="cs-CZ" sz="2000" spc="-10" dirty="0" smtClean="0">
                <a:latin typeface="Wingdings"/>
                <a:cs typeface="Wingdings"/>
              </a:rPr>
              <a:t></a:t>
            </a:r>
            <a:r>
              <a:rPr lang="cs-CZ" sz="2000" spc="35" dirty="0" smtClean="0">
                <a:latin typeface="Times New Roman"/>
                <a:cs typeface="Times New Roman"/>
              </a:rPr>
              <a:t> </a:t>
            </a:r>
            <a:r>
              <a:rPr lang="cs-CZ" sz="2000" spc="-10" dirty="0" smtClean="0">
                <a:latin typeface="Times New Roman"/>
                <a:cs typeface="Times New Roman"/>
              </a:rPr>
              <a:t>∞</a:t>
            </a:r>
            <a:r>
              <a:rPr lang="cs-CZ" sz="2000" dirty="0" smtClean="0">
                <a:latin typeface="Times New Roman"/>
                <a:cs typeface="Times New Roman"/>
              </a:rPr>
              <a:t> a </a:t>
            </a:r>
            <a:r>
              <a:rPr lang="cs-CZ" sz="2000" spc="-10" dirty="0" smtClean="0">
                <a:latin typeface="Times New Roman"/>
                <a:cs typeface="Times New Roman"/>
              </a:rPr>
              <a:t>intenzita </a:t>
            </a:r>
            <a:r>
              <a:rPr lang="cs-CZ" sz="2000" spc="-5" dirty="0" smtClean="0">
                <a:latin typeface="Times New Roman"/>
                <a:cs typeface="Times New Roman"/>
              </a:rPr>
              <a:t>provozu </a:t>
            </a:r>
            <a:r>
              <a:rPr lang="cs-CZ" sz="2000" i="1" spc="-10" dirty="0" smtClean="0">
                <a:latin typeface="Times New Roman"/>
                <a:cs typeface="Times New Roman"/>
              </a:rPr>
              <a:t>ρ=λ/μ &lt; </a:t>
            </a:r>
            <a:r>
              <a:rPr lang="cs-CZ" sz="2000" i="1" spc="-5" dirty="0" smtClean="0">
                <a:latin typeface="Times New Roman"/>
                <a:cs typeface="Times New Roman"/>
              </a:rPr>
              <a:t>1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23" name="object 4"/>
          <p:cNvSpPr/>
          <p:nvPr/>
        </p:nvSpPr>
        <p:spPr>
          <a:xfrm>
            <a:off x="4198999" y="4932022"/>
            <a:ext cx="815340" cy="0"/>
          </a:xfrm>
          <a:custGeom>
            <a:avLst/>
            <a:gdLst/>
            <a:ahLst/>
            <a:cxnLst/>
            <a:rect l="l" t="t" r="r" b="b"/>
            <a:pathLst>
              <a:path w="815339">
                <a:moveTo>
                  <a:pt x="0" y="0"/>
                </a:moveTo>
                <a:lnTo>
                  <a:pt x="814724" y="0"/>
                </a:lnTo>
              </a:path>
            </a:pathLst>
          </a:custGeom>
          <a:ln w="104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lang="cs-CZ" dirty="0"/>
          </a:p>
        </p:txBody>
      </p:sp>
      <p:sp>
        <p:nvSpPr>
          <p:cNvPr id="24" name="object 5"/>
          <p:cNvSpPr txBox="1"/>
          <p:nvPr/>
        </p:nvSpPr>
        <p:spPr>
          <a:xfrm>
            <a:off x="4420535" y="4926369"/>
            <a:ext cx="3390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cs-CZ" sz="2000" spc="145" dirty="0" smtClean="0">
                <a:latin typeface="Symbol"/>
                <a:cs typeface="Symbol"/>
              </a:rPr>
              <a:t></a:t>
            </a:r>
            <a:r>
              <a:rPr lang="cs-CZ" sz="2000" i="1" spc="210" dirty="0" smtClean="0">
                <a:latin typeface="Times New Roman"/>
                <a:cs typeface="Times New Roman"/>
              </a:rPr>
              <a:t>T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25" name="object 6"/>
          <p:cNvSpPr txBox="1"/>
          <p:nvPr/>
        </p:nvSpPr>
        <p:spPr>
          <a:xfrm>
            <a:off x="4201795" y="4487536"/>
            <a:ext cx="1284605" cy="4273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cs-CZ" sz="2000" spc="155" dirty="0" smtClean="0">
                <a:latin typeface="Symbol"/>
                <a:cs typeface="Symbol"/>
              </a:rPr>
              <a:t></a:t>
            </a:r>
            <a:r>
              <a:rPr lang="cs-CZ" sz="2000" i="1" spc="155" dirty="0" err="1" smtClean="0">
                <a:latin typeface="Times New Roman"/>
                <a:cs typeface="Times New Roman"/>
              </a:rPr>
              <a:t>p</a:t>
            </a:r>
            <a:r>
              <a:rPr lang="cs-CZ" sz="1725" i="1" spc="232" baseline="-24154" dirty="0" err="1" smtClean="0">
                <a:latin typeface="Times New Roman"/>
                <a:cs typeface="Times New Roman"/>
              </a:rPr>
              <a:t>n</a:t>
            </a:r>
            <a:r>
              <a:rPr lang="cs-CZ" sz="1725" i="1" spc="-52" baseline="-24154" dirty="0" smtClean="0">
                <a:latin typeface="Times New Roman"/>
                <a:cs typeface="Times New Roman"/>
              </a:rPr>
              <a:t> </a:t>
            </a:r>
            <a:r>
              <a:rPr lang="cs-CZ" sz="2600" spc="-35" dirty="0" smtClean="0">
                <a:latin typeface="Symbol"/>
                <a:cs typeface="Symbol"/>
              </a:rPr>
              <a:t></a:t>
            </a:r>
            <a:r>
              <a:rPr lang="cs-CZ" sz="2000" i="1" spc="-35" dirty="0" smtClean="0">
                <a:latin typeface="Times New Roman"/>
                <a:cs typeface="Times New Roman"/>
              </a:rPr>
              <a:t>T</a:t>
            </a:r>
            <a:r>
              <a:rPr lang="cs-CZ" sz="2000" i="1" spc="-160" dirty="0" smtClean="0">
                <a:latin typeface="Times New Roman"/>
                <a:cs typeface="Times New Roman"/>
              </a:rPr>
              <a:t> </a:t>
            </a:r>
            <a:r>
              <a:rPr lang="cs-CZ" sz="2600" spc="-85" dirty="0" smtClean="0">
                <a:latin typeface="Symbol"/>
                <a:cs typeface="Symbol"/>
              </a:rPr>
              <a:t></a:t>
            </a:r>
            <a:r>
              <a:rPr lang="cs-CZ" sz="2600" spc="-265" dirty="0" smtClean="0">
                <a:latin typeface="Times New Roman"/>
                <a:cs typeface="Times New Roman"/>
              </a:rPr>
              <a:t> </a:t>
            </a:r>
            <a:r>
              <a:rPr lang="cs-CZ" sz="3000" spc="315" baseline="-34722" dirty="0" smtClean="0">
                <a:latin typeface="Symbol"/>
                <a:cs typeface="Symbol"/>
              </a:rPr>
              <a:t></a:t>
            </a:r>
            <a:r>
              <a:rPr lang="cs-CZ" sz="3000" spc="-52" baseline="-34722" dirty="0" smtClean="0">
                <a:latin typeface="Times New Roman"/>
                <a:cs typeface="Times New Roman"/>
              </a:rPr>
              <a:t> </a:t>
            </a:r>
            <a:r>
              <a:rPr lang="cs-CZ" sz="3000" spc="284" baseline="-34722" dirty="0" smtClean="0">
                <a:latin typeface="Times New Roman"/>
                <a:cs typeface="Times New Roman"/>
              </a:rPr>
              <a:t>0</a:t>
            </a:r>
            <a:endParaRPr lang="cs-CZ" sz="3000" baseline="-34722" dirty="0">
              <a:latin typeface="Times New Roman"/>
              <a:cs typeface="Times New Roman"/>
            </a:endParaRPr>
          </a:p>
        </p:txBody>
      </p:sp>
      <p:sp>
        <p:nvSpPr>
          <p:cNvPr id="26" name="object 2"/>
          <p:cNvSpPr txBox="1"/>
          <p:nvPr/>
        </p:nvSpPr>
        <p:spPr>
          <a:xfrm>
            <a:off x="685800" y="5249536"/>
            <a:ext cx="815055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Pravděpodobnosti jsou nezávislé na čase a dosahují maximální hodnoty – jde o stacionární stav systému!</a:t>
            </a:r>
            <a:endParaRPr lang="cs-CZ" sz="2000" dirty="0">
              <a:latin typeface="Times New Roman"/>
              <a:cs typeface="Times New Roman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481176" y="240823"/>
            <a:ext cx="8370368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b="1" dirty="0" smtClean="0">
                <a:latin typeface="Times New Roman" panose="02020603050405020304" pitchFamily="18" charset="0"/>
              </a:rPr>
              <a:t>Matematický přístup k modelování obslužných systémů</a:t>
            </a:r>
            <a:endParaRPr lang="cs-CZ" altLang="cs-CZ" sz="2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5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834247" y="671197"/>
            <a:ext cx="4753148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b="1" dirty="0">
                <a:latin typeface="Times New Roman" panose="02020603050405020304" pitchFamily="18" charset="0"/>
              </a:rPr>
              <a:t>Obslužný systém s 1 obslužným </a:t>
            </a:r>
            <a:r>
              <a:rPr lang="cs-CZ" altLang="cs-CZ" sz="1400" b="1" dirty="0" smtClean="0">
                <a:latin typeface="Times New Roman" panose="02020603050405020304" pitchFamily="18" charset="0"/>
              </a:rPr>
              <a:t>místem - charakteristiky</a:t>
            </a:r>
            <a:endParaRPr lang="cs-CZ" altLang="cs-CZ" sz="1400" b="1" dirty="0">
              <a:latin typeface="Times New Roman" panose="02020603050405020304" pitchFamily="18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5580063" y="836613"/>
            <a:ext cx="1152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800"/>
          </a:p>
        </p:txBody>
      </p:sp>
      <p:sp>
        <p:nvSpPr>
          <p:cNvPr id="7" name="object 2"/>
          <p:cNvSpPr txBox="1"/>
          <p:nvPr/>
        </p:nvSpPr>
        <p:spPr>
          <a:xfrm>
            <a:off x="6005264" y="1052736"/>
            <a:ext cx="266415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sz="2000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 M / 1 /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FIFO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 N /</a:t>
            </a:r>
            <a:r>
              <a:rPr sz="20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∞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1052264" y="1069178"/>
            <a:ext cx="259080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2100"/>
              </a:spcBef>
            </a:pPr>
            <a:r>
              <a:rPr sz="2000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 M / 1 /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FIFO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 </a:t>
            </a:r>
            <a:r>
              <a:rPr lang="en-US" sz="2000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∞</a:t>
            </a:r>
            <a:r>
              <a:rPr lang="cs-CZ" sz="2000" dirty="0" smtClean="0">
                <a:latin typeface="Times New Roman"/>
                <a:cs typeface="Times New Roman"/>
              </a:rPr>
              <a:t> </a:t>
            </a:r>
            <a:r>
              <a:rPr sz="2000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</a:t>
            </a:r>
            <a:r>
              <a:rPr sz="2000" u="sng" spc="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∞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28"/>
          <p:cNvSpPr txBox="1"/>
          <p:nvPr/>
        </p:nvSpPr>
        <p:spPr>
          <a:xfrm>
            <a:off x="1357064" y="1579719"/>
            <a:ext cx="1534160" cy="480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05"/>
              </a:lnSpc>
              <a:spcBef>
                <a:spcPts val="95"/>
              </a:spcBef>
              <a:tabLst>
                <a:tab pos="577850" algn="l"/>
              </a:tabLst>
            </a:pPr>
            <a:r>
              <a:rPr sz="2500" i="1" spc="-25" dirty="0" smtClean="0">
                <a:latin typeface="Times New Roman"/>
                <a:cs typeface="Times New Roman"/>
              </a:rPr>
              <a:t>p</a:t>
            </a:r>
            <a:r>
              <a:rPr lang="cs-CZ" sz="1200" i="1" spc="-25" dirty="0" smtClean="0">
                <a:latin typeface="Times New Roman"/>
                <a:cs typeface="Times New Roman"/>
              </a:rPr>
              <a:t>n</a:t>
            </a:r>
            <a:r>
              <a:rPr sz="2500" i="1" spc="-25" dirty="0" smtClean="0">
                <a:latin typeface="Times New Roman"/>
                <a:cs typeface="Times New Roman"/>
              </a:rPr>
              <a:t>	</a:t>
            </a:r>
            <a:r>
              <a:rPr sz="2500" spc="-105" dirty="0" smtClean="0">
                <a:latin typeface="Symbol"/>
                <a:cs typeface="Symbol"/>
              </a:rPr>
              <a:t></a:t>
            </a:r>
            <a:r>
              <a:rPr sz="2500" spc="-105" dirty="0" smtClean="0">
                <a:latin typeface="Times New Roman"/>
                <a:cs typeface="Times New Roman"/>
              </a:rPr>
              <a:t> </a:t>
            </a:r>
            <a:r>
              <a:rPr sz="2650" i="1" spc="-185" dirty="0">
                <a:latin typeface="Symbol"/>
                <a:cs typeface="Symbol"/>
              </a:rPr>
              <a:t></a:t>
            </a:r>
            <a:r>
              <a:rPr sz="2650" i="1" spc="-185" dirty="0">
                <a:latin typeface="Times New Roman"/>
                <a:cs typeface="Times New Roman"/>
              </a:rPr>
              <a:t> </a:t>
            </a:r>
            <a:r>
              <a:rPr sz="2175" i="1" spc="-75" baseline="44061" dirty="0">
                <a:latin typeface="Times New Roman"/>
                <a:cs typeface="Times New Roman"/>
              </a:rPr>
              <a:t>n </a:t>
            </a:r>
            <a:r>
              <a:rPr sz="2500" spc="-50" dirty="0">
                <a:latin typeface="Symbol"/>
                <a:cs typeface="Symbol"/>
              </a:rPr>
              <a:t></a:t>
            </a:r>
            <a:r>
              <a:rPr sz="2500" spc="-180" dirty="0">
                <a:latin typeface="Times New Roman"/>
                <a:cs typeface="Times New Roman"/>
              </a:rPr>
              <a:t> </a:t>
            </a:r>
            <a:r>
              <a:rPr sz="2500" i="1" spc="-95" dirty="0" smtClean="0">
                <a:latin typeface="Times New Roman"/>
                <a:cs typeface="Times New Roman"/>
              </a:rPr>
              <a:t>p</a:t>
            </a:r>
            <a:endParaRPr sz="2500" dirty="0" smtClean="0">
              <a:latin typeface="Times New Roman"/>
              <a:cs typeface="Times New Roman"/>
            </a:endParaRPr>
          </a:p>
          <a:p>
            <a:pPr marL="398145">
              <a:lnSpc>
                <a:spcPts val="1065"/>
              </a:lnSpc>
              <a:tabLst>
                <a:tab pos="1435100" algn="l"/>
              </a:tabLst>
            </a:pPr>
            <a:r>
              <a:rPr sz="1450" i="1" spc="-50" dirty="0" smtClean="0">
                <a:latin typeface="Times New Roman"/>
                <a:cs typeface="Times New Roman"/>
              </a:rPr>
              <a:t>	</a:t>
            </a:r>
            <a:r>
              <a:rPr sz="1450" spc="-50" dirty="0" smtClean="0">
                <a:latin typeface="Times New Roman"/>
                <a:cs typeface="Times New Roman"/>
              </a:rPr>
              <a:t>0</a:t>
            </a:r>
            <a:endParaRPr sz="1450" dirty="0">
              <a:latin typeface="Times New Roman"/>
              <a:cs typeface="Times New Roman"/>
            </a:endParaRPr>
          </a:p>
        </p:txBody>
      </p:sp>
      <p:sp>
        <p:nvSpPr>
          <p:cNvPr id="10" name="object 28"/>
          <p:cNvSpPr txBox="1"/>
          <p:nvPr/>
        </p:nvSpPr>
        <p:spPr>
          <a:xfrm>
            <a:off x="6444936" y="1577726"/>
            <a:ext cx="1534160" cy="480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05"/>
              </a:lnSpc>
              <a:spcBef>
                <a:spcPts val="95"/>
              </a:spcBef>
              <a:tabLst>
                <a:tab pos="577850" algn="l"/>
              </a:tabLst>
            </a:pPr>
            <a:r>
              <a:rPr sz="2500" i="1" spc="-25" dirty="0" smtClean="0">
                <a:latin typeface="Times New Roman"/>
                <a:cs typeface="Times New Roman"/>
              </a:rPr>
              <a:t>p</a:t>
            </a:r>
            <a:r>
              <a:rPr lang="cs-CZ" sz="1200" i="1" spc="-25" dirty="0" smtClean="0">
                <a:latin typeface="Times New Roman"/>
                <a:cs typeface="Times New Roman"/>
              </a:rPr>
              <a:t>n</a:t>
            </a:r>
            <a:r>
              <a:rPr sz="2500" i="1" spc="-25" dirty="0" smtClean="0">
                <a:latin typeface="Times New Roman"/>
                <a:cs typeface="Times New Roman"/>
              </a:rPr>
              <a:t>	</a:t>
            </a:r>
            <a:r>
              <a:rPr sz="2500" spc="-105" dirty="0" smtClean="0">
                <a:latin typeface="Symbol"/>
                <a:cs typeface="Symbol"/>
              </a:rPr>
              <a:t></a:t>
            </a:r>
            <a:r>
              <a:rPr sz="2500" spc="-105" dirty="0" smtClean="0">
                <a:latin typeface="Times New Roman"/>
                <a:cs typeface="Times New Roman"/>
              </a:rPr>
              <a:t> </a:t>
            </a:r>
            <a:r>
              <a:rPr sz="2650" i="1" spc="-185" dirty="0">
                <a:latin typeface="Symbol"/>
                <a:cs typeface="Symbol"/>
              </a:rPr>
              <a:t></a:t>
            </a:r>
            <a:r>
              <a:rPr sz="2650" i="1" spc="-185" dirty="0">
                <a:latin typeface="Times New Roman"/>
                <a:cs typeface="Times New Roman"/>
              </a:rPr>
              <a:t> </a:t>
            </a:r>
            <a:r>
              <a:rPr sz="2175" i="1" spc="-75" baseline="44061" dirty="0">
                <a:latin typeface="Times New Roman"/>
                <a:cs typeface="Times New Roman"/>
              </a:rPr>
              <a:t>n </a:t>
            </a:r>
            <a:r>
              <a:rPr sz="2500" spc="-50" dirty="0">
                <a:latin typeface="Symbol"/>
                <a:cs typeface="Symbol"/>
              </a:rPr>
              <a:t></a:t>
            </a:r>
            <a:r>
              <a:rPr sz="2500" spc="-180" dirty="0">
                <a:latin typeface="Times New Roman"/>
                <a:cs typeface="Times New Roman"/>
              </a:rPr>
              <a:t> </a:t>
            </a:r>
            <a:r>
              <a:rPr sz="2500" i="1" spc="-95" dirty="0" smtClean="0">
                <a:latin typeface="Times New Roman"/>
                <a:cs typeface="Times New Roman"/>
              </a:rPr>
              <a:t>p</a:t>
            </a:r>
            <a:endParaRPr sz="2500" dirty="0" smtClean="0">
              <a:latin typeface="Times New Roman"/>
              <a:cs typeface="Times New Roman"/>
            </a:endParaRPr>
          </a:p>
          <a:p>
            <a:pPr marL="398145">
              <a:lnSpc>
                <a:spcPts val="1065"/>
              </a:lnSpc>
              <a:tabLst>
                <a:tab pos="1435100" algn="l"/>
              </a:tabLst>
            </a:pPr>
            <a:r>
              <a:rPr sz="1450" i="1" spc="-50" dirty="0" smtClean="0">
                <a:latin typeface="Times New Roman"/>
                <a:cs typeface="Times New Roman"/>
              </a:rPr>
              <a:t>	</a:t>
            </a:r>
            <a:r>
              <a:rPr sz="1450" spc="-50" dirty="0" smtClean="0">
                <a:latin typeface="Times New Roman"/>
                <a:cs typeface="Times New Roman"/>
              </a:rPr>
              <a:t>0</a:t>
            </a:r>
            <a:endParaRPr sz="1450" dirty="0">
              <a:latin typeface="Times New Roman"/>
              <a:cs typeface="Times New Roman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6386264" y="2135978"/>
            <a:ext cx="1720850" cy="5757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30"/>
              </a:lnSpc>
              <a:spcBef>
                <a:spcPts val="90"/>
              </a:spcBef>
              <a:tabLst>
                <a:tab pos="1619250" algn="l"/>
              </a:tabLst>
            </a:pPr>
            <a:r>
              <a:rPr sz="2000" i="1" spc="517" smtClean="0">
                <a:latin typeface="Times New Roman"/>
                <a:cs typeface="Times New Roman"/>
              </a:rPr>
              <a:t>p</a:t>
            </a:r>
            <a:r>
              <a:rPr lang="cs-CZ" i="1" spc="517" baseline="-44000" smtClean="0">
                <a:latin typeface="Times New Roman"/>
                <a:cs typeface="Times New Roman"/>
              </a:rPr>
              <a:t>0</a:t>
            </a:r>
            <a:r>
              <a:rPr sz="2925" i="1" spc="517" baseline="-35612" smtClean="0">
                <a:latin typeface="Times New Roman"/>
                <a:cs typeface="Times New Roman"/>
              </a:rPr>
              <a:t> </a:t>
            </a:r>
            <a:r>
              <a:rPr sz="2925" spc="569" baseline="-35612" dirty="0">
                <a:latin typeface="Symbol"/>
                <a:cs typeface="Symbol"/>
              </a:rPr>
              <a:t></a:t>
            </a:r>
            <a:r>
              <a:rPr sz="1950" u="sng" spc="3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50" u="sng" spc="4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1950" u="sng" spc="46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</a:t>
            </a:r>
            <a:r>
              <a:rPr sz="1950" u="sng" spc="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50" i="1" u="sng" spc="27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</a:t>
            </a:r>
            <a:r>
              <a:rPr sz="2150" u="sng" spc="2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150" dirty="0">
              <a:latin typeface="Times New Roman"/>
              <a:cs typeface="Times New Roman"/>
            </a:endParaRPr>
          </a:p>
          <a:p>
            <a:pPr marL="518795">
              <a:lnSpc>
                <a:spcPts val="2230"/>
              </a:lnSpc>
            </a:pPr>
            <a:r>
              <a:rPr lang="cs-CZ" sz="2925" spc="697" baseline="-24216" smtClean="0">
                <a:latin typeface="Times New Roman"/>
                <a:cs typeface="Times New Roman"/>
              </a:rPr>
              <a:t> </a:t>
            </a:r>
            <a:r>
              <a:rPr sz="2925" spc="697" baseline="-24216" smtClean="0">
                <a:latin typeface="Times New Roman"/>
                <a:cs typeface="Times New Roman"/>
              </a:rPr>
              <a:t>1</a:t>
            </a:r>
            <a:r>
              <a:rPr sz="2925" spc="697" baseline="-24216" dirty="0">
                <a:latin typeface="Symbol"/>
                <a:cs typeface="Symbol"/>
              </a:rPr>
              <a:t></a:t>
            </a:r>
            <a:r>
              <a:rPr sz="2925" spc="15" baseline="-24216" dirty="0">
                <a:latin typeface="Times New Roman"/>
                <a:cs typeface="Times New Roman"/>
              </a:rPr>
              <a:t> </a:t>
            </a:r>
            <a:r>
              <a:rPr sz="3225" i="1" spc="405" baseline="-21963" dirty="0">
                <a:latin typeface="Symbol"/>
                <a:cs typeface="Symbol"/>
              </a:rPr>
              <a:t></a:t>
            </a:r>
            <a:r>
              <a:rPr sz="3225" i="1" spc="-217" baseline="-21963" dirty="0">
                <a:latin typeface="Times New Roman"/>
                <a:cs typeface="Times New Roman"/>
              </a:rPr>
              <a:t> </a:t>
            </a:r>
            <a:r>
              <a:rPr sz="1100" i="1" spc="290" dirty="0">
                <a:latin typeface="Times New Roman"/>
                <a:cs typeface="Times New Roman"/>
              </a:rPr>
              <a:t>N</a:t>
            </a:r>
            <a:r>
              <a:rPr sz="1100" i="1" spc="-45" dirty="0">
                <a:latin typeface="Times New Roman"/>
                <a:cs typeface="Times New Roman"/>
              </a:rPr>
              <a:t> </a:t>
            </a:r>
            <a:r>
              <a:rPr sz="1100" spc="200" dirty="0">
                <a:latin typeface="Symbol"/>
                <a:cs typeface="Symbol"/>
              </a:rPr>
              <a:t></a:t>
            </a:r>
            <a:r>
              <a:rPr sz="1100" spc="200" dirty="0">
                <a:latin typeface="Times New Roman"/>
                <a:cs typeface="Times New Roman"/>
              </a:rPr>
              <a:t>1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2" name="object 18"/>
          <p:cNvSpPr txBox="1"/>
          <p:nvPr/>
        </p:nvSpPr>
        <p:spPr>
          <a:xfrm>
            <a:off x="222511" y="1967910"/>
            <a:ext cx="2549289" cy="562333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1189990">
              <a:lnSpc>
                <a:spcPct val="100000"/>
              </a:lnSpc>
              <a:spcBef>
                <a:spcPts val="1685"/>
              </a:spcBef>
            </a:pPr>
            <a:r>
              <a:rPr sz="2350" i="1" spc="165" dirty="0" smtClean="0">
                <a:latin typeface="Times New Roman"/>
                <a:cs typeface="Times New Roman"/>
              </a:rPr>
              <a:t>p</a:t>
            </a:r>
            <a:r>
              <a:rPr sz="2025" spc="247" baseline="-24691" dirty="0" smtClean="0">
                <a:latin typeface="Times New Roman"/>
                <a:cs typeface="Times New Roman"/>
              </a:rPr>
              <a:t>0 </a:t>
            </a:r>
            <a:r>
              <a:rPr sz="2350" spc="254" dirty="0">
                <a:latin typeface="Symbol"/>
                <a:cs typeface="Symbol"/>
              </a:rPr>
              <a:t></a:t>
            </a:r>
            <a:r>
              <a:rPr sz="2350" spc="254" dirty="0">
                <a:latin typeface="Times New Roman"/>
                <a:cs typeface="Times New Roman"/>
              </a:rPr>
              <a:t> </a:t>
            </a:r>
            <a:r>
              <a:rPr sz="2350" spc="325" dirty="0">
                <a:latin typeface="Times New Roman"/>
                <a:cs typeface="Times New Roman"/>
              </a:rPr>
              <a:t>1</a:t>
            </a:r>
            <a:r>
              <a:rPr sz="2350" spc="325" dirty="0">
                <a:latin typeface="Symbol"/>
                <a:cs typeface="Symbol"/>
              </a:rPr>
              <a:t></a:t>
            </a:r>
            <a:r>
              <a:rPr sz="2350" spc="-310" dirty="0">
                <a:latin typeface="Times New Roman"/>
                <a:cs typeface="Times New Roman"/>
              </a:rPr>
              <a:t> </a:t>
            </a:r>
            <a:r>
              <a:rPr sz="2500" i="1" spc="175" dirty="0">
                <a:latin typeface="Symbol"/>
                <a:cs typeface="Symbol"/>
              </a:rPr>
              <a:t></a:t>
            </a:r>
            <a:endParaRPr sz="2500" dirty="0">
              <a:latin typeface="Symbol"/>
              <a:cs typeface="Symbol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2883908" y="3050378"/>
            <a:ext cx="3502356" cy="3238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Průměrný počet prvků v systému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4" name="object 2"/>
          <p:cNvSpPr txBox="1"/>
          <p:nvPr/>
        </p:nvSpPr>
        <p:spPr>
          <a:xfrm>
            <a:off x="2883908" y="3793371"/>
            <a:ext cx="3502356" cy="3238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Průměrná délka fronty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2655308" y="4559219"/>
            <a:ext cx="434055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Průměrný čas setrvání prvků v systému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object 2"/>
          <p:cNvSpPr txBox="1"/>
          <p:nvPr/>
        </p:nvSpPr>
        <p:spPr>
          <a:xfrm>
            <a:off x="2652464" y="5549819"/>
            <a:ext cx="434055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Průměrný čas setrvání prvků ve frontě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6794096" y="3073440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6825" y="0"/>
                </a:lnTo>
              </a:path>
            </a:pathLst>
          </a:custGeom>
          <a:ln w="10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4"/>
          <p:cNvSpPr txBox="1"/>
          <p:nvPr/>
        </p:nvSpPr>
        <p:spPr>
          <a:xfrm>
            <a:off x="7147291" y="3377753"/>
            <a:ext cx="316568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1100" spc="-5" dirty="0">
                <a:latin typeface="Times New Roman"/>
                <a:cs typeface="Times New Roman"/>
              </a:rPr>
              <a:t>n</a:t>
            </a:r>
            <a:r>
              <a:rPr lang="cs-CZ" sz="1100" spc="-5" dirty="0" smtClean="0">
                <a:latin typeface="Times New Roman"/>
                <a:cs typeface="Times New Roman"/>
              </a:rPr>
              <a:t>=</a:t>
            </a:r>
            <a:r>
              <a:rPr sz="1100" spc="-5" dirty="0" smtClean="0">
                <a:latin typeface="Times New Roman"/>
                <a:cs typeface="Times New Roman"/>
              </a:rPr>
              <a:t>0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9" name="object 22"/>
          <p:cNvSpPr txBox="1"/>
          <p:nvPr/>
        </p:nvSpPr>
        <p:spPr>
          <a:xfrm>
            <a:off x="6778059" y="2897978"/>
            <a:ext cx="1329055" cy="488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341630" algn="ctr">
              <a:lnSpc>
                <a:spcPts val="760"/>
              </a:lnSpc>
              <a:spcBef>
                <a:spcPts val="120"/>
              </a:spcBef>
            </a:pPr>
            <a:r>
              <a:rPr sz="1100" i="1" spc="-5" dirty="0">
                <a:latin typeface="Times New Roman"/>
                <a:cs typeface="Times New Roman"/>
              </a:rPr>
              <a:t>N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2860"/>
              </a:lnSpc>
              <a:tabLst>
                <a:tab pos="1184910" algn="l"/>
              </a:tabLst>
            </a:pPr>
            <a:r>
              <a:rPr sz="1900" i="1" spc="-15" dirty="0">
                <a:latin typeface="Times New Roman"/>
                <a:cs typeface="Times New Roman"/>
              </a:rPr>
              <a:t>n</a:t>
            </a:r>
            <a:r>
              <a:rPr sz="1900" i="1" spc="-5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Symbol"/>
                <a:cs typeface="Symbol"/>
              </a:rPr>
              <a:t>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4275" spc="292" baseline="-8771" dirty="0">
                <a:latin typeface="Symbol"/>
                <a:cs typeface="Symbol"/>
              </a:rPr>
              <a:t></a:t>
            </a:r>
            <a:r>
              <a:rPr sz="1900" i="1" spc="-15" dirty="0">
                <a:latin typeface="Times New Roman"/>
                <a:cs typeface="Times New Roman"/>
              </a:rPr>
              <a:t>n</a:t>
            </a:r>
            <a:r>
              <a:rPr sz="1900" i="1" spc="-2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Symbol"/>
                <a:cs typeface="Symbol"/>
              </a:rPr>
              <a:t>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i="1" spc="-15" dirty="0" smtClean="0">
                <a:latin typeface="Times New Roman"/>
                <a:cs typeface="Times New Roman"/>
              </a:rPr>
              <a:t>p</a:t>
            </a:r>
            <a:r>
              <a:rPr lang="cs-CZ" sz="1100" i="1" spc="-15" dirty="0" smtClean="0">
                <a:latin typeface="Times New Roman"/>
                <a:cs typeface="Times New Roman"/>
              </a:rPr>
              <a:t>n</a:t>
            </a:r>
            <a:r>
              <a:rPr sz="1900" i="1" dirty="0">
                <a:latin typeface="Times New Roman"/>
                <a:cs typeface="Times New Roman"/>
              </a:rPr>
              <a:t>	</a:t>
            </a:r>
            <a:endParaRPr sz="1900" dirty="0">
              <a:latin typeface="Symbol"/>
              <a:cs typeface="Symbol"/>
            </a:endParaRPr>
          </a:p>
        </p:txBody>
      </p:sp>
      <p:sp>
        <p:nvSpPr>
          <p:cNvPr id="20" name="object 8"/>
          <p:cNvSpPr/>
          <p:nvPr/>
        </p:nvSpPr>
        <p:spPr>
          <a:xfrm>
            <a:off x="1515343" y="2977032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6853" y="0"/>
                </a:lnTo>
              </a:path>
            </a:pathLst>
          </a:custGeom>
          <a:ln w="103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/>
          <p:cNvSpPr txBox="1"/>
          <p:nvPr/>
        </p:nvSpPr>
        <p:spPr>
          <a:xfrm>
            <a:off x="1499304" y="2745578"/>
            <a:ext cx="848360" cy="7131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835025" algn="l"/>
              </a:tabLst>
            </a:pPr>
            <a:r>
              <a:rPr sz="2850" i="1" spc="-30" baseline="-35087">
                <a:latin typeface="Times New Roman"/>
                <a:cs typeface="Times New Roman"/>
              </a:rPr>
              <a:t>n </a:t>
            </a:r>
            <a:r>
              <a:rPr sz="2850" spc="-37" baseline="-35087" smtClean="0">
                <a:latin typeface="Symbol"/>
                <a:cs typeface="Symbol"/>
              </a:rPr>
              <a:t></a:t>
            </a:r>
            <a:r>
              <a:rPr lang="cs-CZ" sz="2850" spc="-37" baseline="-35087" smtClean="0">
                <a:latin typeface="Symbol"/>
                <a:cs typeface="Symbol"/>
              </a:rPr>
              <a:t> </a:t>
            </a:r>
            <a:r>
              <a:rPr sz="1900" u="sng" spc="235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8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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000" dirty="0">
              <a:latin typeface="Times New Roman"/>
              <a:cs typeface="Times New Roman"/>
            </a:endParaRPr>
          </a:p>
          <a:p>
            <a:pPr marL="363220">
              <a:lnSpc>
                <a:spcPct val="100000"/>
              </a:lnSpc>
              <a:spcBef>
                <a:spcPts val="305"/>
              </a:spcBef>
            </a:pPr>
            <a:r>
              <a:rPr sz="1900" spc="45" dirty="0">
                <a:latin typeface="Times New Roman"/>
                <a:cs typeface="Times New Roman"/>
              </a:rPr>
              <a:t>1</a:t>
            </a:r>
            <a:r>
              <a:rPr sz="1900" spc="45" dirty="0">
                <a:latin typeface="Symbol"/>
                <a:cs typeface="Symbol"/>
              </a:rPr>
              <a:t></a:t>
            </a:r>
            <a:r>
              <a:rPr sz="1900" spc="-160" dirty="0">
                <a:latin typeface="Times New Roman"/>
                <a:cs typeface="Times New Roman"/>
              </a:rPr>
              <a:t> </a:t>
            </a:r>
            <a:r>
              <a:rPr sz="2000" i="1" spc="-80" dirty="0">
                <a:latin typeface="Symbol"/>
                <a:cs typeface="Symbol"/>
              </a:rPr>
              <a:t></a:t>
            </a:r>
            <a:endParaRPr sz="2000" dirty="0">
              <a:latin typeface="Symbol"/>
              <a:cs typeface="Symbol"/>
            </a:endParaRPr>
          </a:p>
        </p:txBody>
      </p:sp>
      <p:sp>
        <p:nvSpPr>
          <p:cNvPr id="24" name="object 40"/>
          <p:cNvSpPr/>
          <p:nvPr/>
        </p:nvSpPr>
        <p:spPr>
          <a:xfrm>
            <a:off x="6149049" y="3835684"/>
            <a:ext cx="402590" cy="0"/>
          </a:xfrm>
          <a:custGeom>
            <a:avLst/>
            <a:gdLst/>
            <a:ahLst/>
            <a:cxnLst/>
            <a:rect l="l" t="t" r="r" b="b"/>
            <a:pathLst>
              <a:path w="402590">
                <a:moveTo>
                  <a:pt x="0" y="0"/>
                </a:moveTo>
                <a:lnTo>
                  <a:pt x="401971" y="0"/>
                </a:lnTo>
              </a:path>
            </a:pathLst>
          </a:custGeom>
          <a:ln w="12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41"/>
          <p:cNvSpPr/>
          <p:nvPr/>
        </p:nvSpPr>
        <p:spPr>
          <a:xfrm>
            <a:off x="6997530" y="3835684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>
                <a:moveTo>
                  <a:pt x="0" y="0"/>
                </a:moveTo>
                <a:lnTo>
                  <a:pt x="190036" y="0"/>
                </a:lnTo>
              </a:path>
            </a:pathLst>
          </a:custGeom>
          <a:ln w="124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2"/>
          <p:cNvSpPr txBox="1"/>
          <p:nvPr/>
        </p:nvSpPr>
        <p:spPr>
          <a:xfrm>
            <a:off x="6088449" y="3235163"/>
            <a:ext cx="2660015" cy="9582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53340">
              <a:lnSpc>
                <a:spcPct val="100000"/>
              </a:lnSpc>
              <a:tabLst>
                <a:tab pos="573405" algn="l"/>
              </a:tabLst>
            </a:pPr>
            <a:r>
              <a:rPr sz="2400" i="1" spc="505" smtClean="0">
                <a:latin typeface="Times New Roman"/>
                <a:cs typeface="Times New Roman"/>
              </a:rPr>
              <a:t>n</a:t>
            </a:r>
            <a:r>
              <a:rPr sz="2400" i="1" spc="-310" smtClean="0">
                <a:latin typeface="Times New Roman"/>
                <a:cs typeface="Times New Roman"/>
              </a:rPr>
              <a:t> </a:t>
            </a:r>
            <a:r>
              <a:rPr sz="2100" i="1" spc="240" baseline="-23809" smtClean="0">
                <a:latin typeface="Times New Roman"/>
                <a:cs typeface="Times New Roman"/>
              </a:rPr>
              <a:t>f</a:t>
            </a:r>
            <a:r>
              <a:rPr sz="2100" i="1" spc="240" baseline="-23809" dirty="0">
                <a:latin typeface="Times New Roman"/>
                <a:cs typeface="Times New Roman"/>
              </a:rPr>
              <a:t>	</a:t>
            </a:r>
            <a:r>
              <a:rPr sz="2400" spc="550" dirty="0">
                <a:latin typeface="Symbol"/>
                <a:cs typeface="Symbol"/>
              </a:rPr>
              <a:t>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i="1" spc="505" dirty="0">
                <a:latin typeface="Times New Roman"/>
                <a:cs typeface="Times New Roman"/>
              </a:rPr>
              <a:t>n</a:t>
            </a:r>
            <a:r>
              <a:rPr sz="2400" i="1" spc="-100" dirty="0">
                <a:latin typeface="Times New Roman"/>
                <a:cs typeface="Times New Roman"/>
              </a:rPr>
              <a:t> </a:t>
            </a:r>
            <a:r>
              <a:rPr sz="2400" spc="650" dirty="0">
                <a:latin typeface="Symbol"/>
                <a:cs typeface="Symbol"/>
              </a:rPr>
              <a:t></a:t>
            </a:r>
            <a:r>
              <a:rPr sz="2400" spc="650" dirty="0">
                <a:latin typeface="Times New Roman"/>
                <a:cs typeface="Times New Roman"/>
              </a:rPr>
              <a:t>1</a:t>
            </a:r>
            <a:r>
              <a:rPr sz="2400" spc="650" dirty="0">
                <a:latin typeface="Symbol"/>
                <a:cs typeface="Symbol"/>
              </a:rPr>
              <a:t>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i="1" spc="375" dirty="0">
                <a:latin typeface="Times New Roman"/>
                <a:cs typeface="Times New Roman"/>
              </a:rPr>
              <a:t>p</a:t>
            </a:r>
            <a:r>
              <a:rPr sz="2100" spc="562" baseline="-23809" dirty="0">
                <a:latin typeface="Times New Roman"/>
                <a:cs typeface="Times New Roman"/>
              </a:rPr>
              <a:t>0</a:t>
            </a:r>
            <a:endParaRPr sz="2100" baseline="-23809" dirty="0">
              <a:latin typeface="Times New Roman"/>
              <a:cs typeface="Times New Roman"/>
            </a:endParaRPr>
          </a:p>
        </p:txBody>
      </p:sp>
      <p:grpSp>
        <p:nvGrpSpPr>
          <p:cNvPr id="27" name="Skupina 26"/>
          <p:cNvGrpSpPr/>
          <p:nvPr/>
        </p:nvGrpSpPr>
        <p:grpSpPr>
          <a:xfrm>
            <a:off x="1478351" y="4446778"/>
            <a:ext cx="793113" cy="661000"/>
            <a:chOff x="1447800" y="4292000"/>
            <a:chExt cx="793113" cy="661000"/>
          </a:xfrm>
        </p:grpSpPr>
        <p:sp>
          <p:nvSpPr>
            <p:cNvPr id="28" name="object 5"/>
            <p:cNvSpPr/>
            <p:nvPr/>
          </p:nvSpPr>
          <p:spPr>
            <a:xfrm>
              <a:off x="1483607" y="4451939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4">
                  <a:moveTo>
                    <a:pt x="0" y="0"/>
                  </a:moveTo>
                  <a:lnTo>
                    <a:pt x="226340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6"/>
            <p:cNvSpPr/>
            <p:nvPr/>
          </p:nvSpPr>
          <p:spPr>
            <a:xfrm>
              <a:off x="2066644" y="4292000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5">
                  <a:moveTo>
                    <a:pt x="0" y="0"/>
                  </a:moveTo>
                  <a:lnTo>
                    <a:pt x="135117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7"/>
            <p:cNvSpPr/>
            <p:nvPr/>
          </p:nvSpPr>
          <p:spPr>
            <a:xfrm>
              <a:off x="2027553" y="4624549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299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 txBox="1"/>
            <p:nvPr/>
          </p:nvSpPr>
          <p:spPr>
            <a:xfrm>
              <a:off x="2030247" y="4600575"/>
              <a:ext cx="187960" cy="3524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2150" i="1" spc="95" dirty="0">
                  <a:latin typeface="Symbol"/>
                  <a:cs typeface="Symbol"/>
                </a:rPr>
                <a:t></a:t>
              </a:r>
              <a:endParaRPr sz="2150">
                <a:latin typeface="Symbol"/>
                <a:cs typeface="Symbol"/>
              </a:endParaRPr>
            </a:p>
          </p:txBody>
        </p:sp>
        <p:sp>
          <p:nvSpPr>
            <p:cNvPr id="32" name="object 14"/>
            <p:cNvSpPr txBox="1"/>
            <p:nvPr/>
          </p:nvSpPr>
          <p:spPr>
            <a:xfrm>
              <a:off x="1604226" y="4590268"/>
              <a:ext cx="92710" cy="20320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50" i="1" spc="80" dirty="0">
                  <a:latin typeface="Times New Roman"/>
                  <a:cs typeface="Times New Roman"/>
                </a:rPr>
                <a:t>s</a:t>
              </a:r>
              <a:endParaRPr sz="1150">
                <a:latin typeface="Times New Roman"/>
                <a:cs typeface="Times New Roman"/>
              </a:endParaRPr>
            </a:p>
          </p:txBody>
        </p:sp>
        <p:sp>
          <p:nvSpPr>
            <p:cNvPr id="33" name="object 17"/>
            <p:cNvSpPr txBox="1"/>
            <p:nvPr/>
          </p:nvSpPr>
          <p:spPr>
            <a:xfrm>
              <a:off x="1447800" y="4421526"/>
              <a:ext cx="774700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340995" algn="l"/>
                </a:tabLst>
              </a:pPr>
              <a:r>
                <a:rPr sz="2000" i="1" spc="180" dirty="0">
                  <a:latin typeface="Times New Roman"/>
                  <a:cs typeface="Times New Roman"/>
                </a:rPr>
                <a:t>T	</a:t>
              </a:r>
              <a:r>
                <a:rPr sz="2000" spc="180" dirty="0">
                  <a:latin typeface="Symbol"/>
                  <a:cs typeface="Symbol"/>
                </a:rPr>
                <a:t></a:t>
              </a:r>
              <a:r>
                <a:rPr sz="2000" spc="275" dirty="0">
                  <a:latin typeface="Times New Roman"/>
                  <a:cs typeface="Times New Roman"/>
                </a:rPr>
                <a:t> </a:t>
              </a:r>
              <a:r>
                <a:rPr sz="3000" i="1" spc="240" baseline="34722" dirty="0">
                  <a:latin typeface="Times New Roman"/>
                  <a:cs typeface="Times New Roman"/>
                </a:rPr>
                <a:t>n</a:t>
              </a:r>
              <a:endParaRPr sz="3000" baseline="34722">
                <a:latin typeface="Times New Roman"/>
                <a:cs typeface="Times New Roman"/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7040951" y="4421978"/>
            <a:ext cx="793113" cy="661000"/>
            <a:chOff x="1447800" y="4292000"/>
            <a:chExt cx="793113" cy="661000"/>
          </a:xfrm>
        </p:grpSpPr>
        <p:sp>
          <p:nvSpPr>
            <p:cNvPr id="35" name="object 5"/>
            <p:cNvSpPr/>
            <p:nvPr/>
          </p:nvSpPr>
          <p:spPr>
            <a:xfrm>
              <a:off x="1483607" y="4451939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4">
                  <a:moveTo>
                    <a:pt x="0" y="0"/>
                  </a:moveTo>
                  <a:lnTo>
                    <a:pt x="226340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"/>
            <p:cNvSpPr/>
            <p:nvPr/>
          </p:nvSpPr>
          <p:spPr>
            <a:xfrm>
              <a:off x="2066644" y="4292000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5">
                  <a:moveTo>
                    <a:pt x="0" y="0"/>
                  </a:moveTo>
                  <a:lnTo>
                    <a:pt x="135117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7"/>
            <p:cNvSpPr/>
            <p:nvPr/>
          </p:nvSpPr>
          <p:spPr>
            <a:xfrm>
              <a:off x="2027553" y="4624549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299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2"/>
            <p:cNvSpPr txBox="1"/>
            <p:nvPr/>
          </p:nvSpPr>
          <p:spPr>
            <a:xfrm>
              <a:off x="2030247" y="4600575"/>
              <a:ext cx="187960" cy="3524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2150" i="1" spc="95" dirty="0">
                  <a:latin typeface="Symbol"/>
                  <a:cs typeface="Symbol"/>
                </a:rPr>
                <a:t></a:t>
              </a:r>
              <a:endParaRPr sz="2150">
                <a:latin typeface="Symbol"/>
                <a:cs typeface="Symbol"/>
              </a:endParaRPr>
            </a:p>
          </p:txBody>
        </p:sp>
        <p:sp>
          <p:nvSpPr>
            <p:cNvPr id="39" name="object 14"/>
            <p:cNvSpPr txBox="1"/>
            <p:nvPr/>
          </p:nvSpPr>
          <p:spPr>
            <a:xfrm>
              <a:off x="1604226" y="4590268"/>
              <a:ext cx="92710" cy="20320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50" i="1" spc="80" dirty="0">
                  <a:latin typeface="Times New Roman"/>
                  <a:cs typeface="Times New Roman"/>
                </a:rPr>
                <a:t>s</a:t>
              </a:r>
              <a:endParaRPr sz="1150">
                <a:latin typeface="Times New Roman"/>
                <a:cs typeface="Times New Roman"/>
              </a:endParaRPr>
            </a:p>
          </p:txBody>
        </p:sp>
        <p:sp>
          <p:nvSpPr>
            <p:cNvPr id="40" name="object 17"/>
            <p:cNvSpPr txBox="1"/>
            <p:nvPr/>
          </p:nvSpPr>
          <p:spPr>
            <a:xfrm>
              <a:off x="1447800" y="4421526"/>
              <a:ext cx="774700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340995" algn="l"/>
                </a:tabLst>
              </a:pPr>
              <a:r>
                <a:rPr sz="2000" i="1" spc="180" dirty="0">
                  <a:latin typeface="Times New Roman"/>
                  <a:cs typeface="Times New Roman"/>
                </a:rPr>
                <a:t>T	</a:t>
              </a:r>
              <a:r>
                <a:rPr sz="2000" spc="180" dirty="0">
                  <a:latin typeface="Symbol"/>
                  <a:cs typeface="Symbol"/>
                </a:rPr>
                <a:t></a:t>
              </a:r>
              <a:r>
                <a:rPr sz="2000" spc="275" dirty="0">
                  <a:latin typeface="Times New Roman"/>
                  <a:cs typeface="Times New Roman"/>
                </a:rPr>
                <a:t> </a:t>
              </a:r>
              <a:r>
                <a:rPr sz="3000" i="1" spc="240" baseline="34722" dirty="0">
                  <a:latin typeface="Times New Roman"/>
                  <a:cs typeface="Times New Roman"/>
                </a:rPr>
                <a:t>n</a:t>
              </a:r>
              <a:endParaRPr sz="3000" baseline="34722">
                <a:latin typeface="Times New Roman"/>
                <a:cs typeface="Times New Roman"/>
              </a:endParaRP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1462574" y="5412578"/>
            <a:ext cx="961290" cy="722341"/>
            <a:chOff x="914076" y="4335136"/>
            <a:chExt cx="961290" cy="722341"/>
          </a:xfrm>
        </p:grpSpPr>
        <p:sp>
          <p:nvSpPr>
            <p:cNvPr id="42" name="object 8"/>
            <p:cNvSpPr/>
            <p:nvPr/>
          </p:nvSpPr>
          <p:spPr>
            <a:xfrm>
              <a:off x="949883" y="4555914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>
                  <a:moveTo>
                    <a:pt x="0" y="0"/>
                  </a:moveTo>
                  <a:lnTo>
                    <a:pt x="272569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9"/>
            <p:cNvSpPr/>
            <p:nvPr/>
          </p:nvSpPr>
          <p:spPr>
            <a:xfrm>
              <a:off x="1564338" y="4365529"/>
              <a:ext cx="285750" cy="0"/>
            </a:xfrm>
            <a:custGeom>
              <a:avLst/>
              <a:gdLst/>
              <a:ahLst/>
              <a:cxnLst/>
              <a:rect l="l" t="t" r="r" b="b"/>
              <a:pathLst>
                <a:path w="285750">
                  <a:moveTo>
                    <a:pt x="0" y="0"/>
                  </a:moveTo>
                  <a:lnTo>
                    <a:pt x="285604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0"/>
            <p:cNvSpPr/>
            <p:nvPr/>
          </p:nvSpPr>
          <p:spPr>
            <a:xfrm>
              <a:off x="1539451" y="4729045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4">
                  <a:moveTo>
                    <a:pt x="0" y="0"/>
                  </a:moveTo>
                  <a:lnTo>
                    <a:pt x="335378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1"/>
            <p:cNvSpPr txBox="1"/>
            <p:nvPr/>
          </p:nvSpPr>
          <p:spPr>
            <a:xfrm>
              <a:off x="1603185" y="4705052"/>
              <a:ext cx="187960" cy="3524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2150" i="1" spc="95" dirty="0">
                  <a:latin typeface="Symbol"/>
                  <a:cs typeface="Symbol"/>
                </a:rPr>
                <a:t></a:t>
              </a:r>
              <a:endParaRPr sz="2150">
                <a:latin typeface="Symbol"/>
                <a:cs typeface="Symbol"/>
              </a:endParaRPr>
            </a:p>
          </p:txBody>
        </p:sp>
        <p:sp>
          <p:nvSpPr>
            <p:cNvPr id="46" name="object 13"/>
            <p:cNvSpPr txBox="1"/>
            <p:nvPr/>
          </p:nvSpPr>
          <p:spPr>
            <a:xfrm>
              <a:off x="1099536" y="4694764"/>
              <a:ext cx="73660" cy="20320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50" i="1" spc="55" dirty="0">
                  <a:latin typeface="Times New Roman"/>
                  <a:cs typeface="Times New Roman"/>
                </a:rPr>
                <a:t>f</a:t>
              </a:r>
              <a:endParaRPr sz="1150">
                <a:latin typeface="Times New Roman"/>
                <a:cs typeface="Times New Roman"/>
              </a:endParaRPr>
            </a:p>
          </p:txBody>
        </p:sp>
        <p:sp>
          <p:nvSpPr>
            <p:cNvPr id="47" name="object 15"/>
            <p:cNvSpPr txBox="1"/>
            <p:nvPr/>
          </p:nvSpPr>
          <p:spPr>
            <a:xfrm>
              <a:off x="914076" y="4525522"/>
              <a:ext cx="189865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i="1" spc="180" dirty="0">
                  <a:latin typeface="Times New Roman"/>
                  <a:cs typeface="Times New Roman"/>
                </a:rPr>
                <a:t>T</a:t>
              </a:r>
              <a:endParaRPr sz="2000">
                <a:latin typeface="Times New Roman"/>
                <a:cs typeface="Times New Roman"/>
              </a:endParaRPr>
            </a:p>
          </p:txBody>
        </p:sp>
        <p:sp>
          <p:nvSpPr>
            <p:cNvPr id="48" name="object 16"/>
            <p:cNvSpPr txBox="1"/>
            <p:nvPr/>
          </p:nvSpPr>
          <p:spPr>
            <a:xfrm>
              <a:off x="1289148" y="4335136"/>
              <a:ext cx="511809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3000" spc="270" baseline="-41666" dirty="0">
                  <a:latin typeface="Symbol"/>
                  <a:cs typeface="Symbol"/>
                </a:rPr>
                <a:t></a:t>
              </a:r>
              <a:r>
                <a:rPr sz="3000" spc="270" baseline="-41666" dirty="0">
                  <a:latin typeface="Times New Roman"/>
                  <a:cs typeface="Times New Roman"/>
                </a:rPr>
                <a:t> </a:t>
              </a:r>
              <a:r>
                <a:rPr sz="2000" i="1" spc="160" dirty="0">
                  <a:latin typeface="Times New Roman"/>
                  <a:cs typeface="Times New Roman"/>
                </a:rPr>
                <a:t>n</a:t>
              </a:r>
              <a:r>
                <a:rPr sz="2000" i="1" spc="-260" dirty="0">
                  <a:latin typeface="Times New Roman"/>
                  <a:cs typeface="Times New Roman"/>
                </a:rPr>
                <a:t> </a:t>
              </a:r>
              <a:r>
                <a:rPr sz="1725" i="1" spc="82" baseline="-24154" dirty="0">
                  <a:latin typeface="Times New Roman"/>
                  <a:cs typeface="Times New Roman"/>
                </a:rPr>
                <a:t>f</a:t>
              </a:r>
              <a:endParaRPr sz="1725" baseline="-24154">
                <a:latin typeface="Times New Roman"/>
                <a:cs typeface="Times New Roman"/>
              </a:endParaRPr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6995864" y="5336378"/>
            <a:ext cx="961290" cy="722341"/>
            <a:chOff x="914076" y="4335136"/>
            <a:chExt cx="961290" cy="722341"/>
          </a:xfrm>
        </p:grpSpPr>
        <p:sp>
          <p:nvSpPr>
            <p:cNvPr id="50" name="object 8"/>
            <p:cNvSpPr/>
            <p:nvPr/>
          </p:nvSpPr>
          <p:spPr>
            <a:xfrm>
              <a:off x="949883" y="4555914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>
                  <a:moveTo>
                    <a:pt x="0" y="0"/>
                  </a:moveTo>
                  <a:lnTo>
                    <a:pt x="272569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9"/>
            <p:cNvSpPr/>
            <p:nvPr/>
          </p:nvSpPr>
          <p:spPr>
            <a:xfrm>
              <a:off x="1564338" y="4365529"/>
              <a:ext cx="285750" cy="0"/>
            </a:xfrm>
            <a:custGeom>
              <a:avLst/>
              <a:gdLst/>
              <a:ahLst/>
              <a:cxnLst/>
              <a:rect l="l" t="t" r="r" b="b"/>
              <a:pathLst>
                <a:path w="285750">
                  <a:moveTo>
                    <a:pt x="0" y="0"/>
                  </a:moveTo>
                  <a:lnTo>
                    <a:pt x="285604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0"/>
            <p:cNvSpPr/>
            <p:nvPr/>
          </p:nvSpPr>
          <p:spPr>
            <a:xfrm>
              <a:off x="1539451" y="4729045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4">
                  <a:moveTo>
                    <a:pt x="0" y="0"/>
                  </a:moveTo>
                  <a:lnTo>
                    <a:pt x="335378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1"/>
            <p:cNvSpPr txBox="1"/>
            <p:nvPr/>
          </p:nvSpPr>
          <p:spPr>
            <a:xfrm>
              <a:off x="1603185" y="4705052"/>
              <a:ext cx="187960" cy="3524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2150" i="1" spc="95" dirty="0">
                  <a:latin typeface="Symbol"/>
                  <a:cs typeface="Symbol"/>
                </a:rPr>
                <a:t></a:t>
              </a:r>
              <a:endParaRPr sz="2150">
                <a:latin typeface="Symbol"/>
                <a:cs typeface="Symbol"/>
              </a:endParaRPr>
            </a:p>
          </p:txBody>
        </p:sp>
        <p:sp>
          <p:nvSpPr>
            <p:cNvPr id="54" name="object 13"/>
            <p:cNvSpPr txBox="1"/>
            <p:nvPr/>
          </p:nvSpPr>
          <p:spPr>
            <a:xfrm>
              <a:off x="1099536" y="4694764"/>
              <a:ext cx="73660" cy="20320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50" i="1" spc="55" dirty="0">
                  <a:latin typeface="Times New Roman"/>
                  <a:cs typeface="Times New Roman"/>
                </a:rPr>
                <a:t>f</a:t>
              </a:r>
              <a:endParaRPr sz="1150">
                <a:latin typeface="Times New Roman"/>
                <a:cs typeface="Times New Roman"/>
              </a:endParaRPr>
            </a:p>
          </p:txBody>
        </p:sp>
        <p:sp>
          <p:nvSpPr>
            <p:cNvPr id="55" name="object 15"/>
            <p:cNvSpPr txBox="1"/>
            <p:nvPr/>
          </p:nvSpPr>
          <p:spPr>
            <a:xfrm>
              <a:off x="914076" y="4525522"/>
              <a:ext cx="189865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i="1" spc="180" dirty="0">
                  <a:latin typeface="Times New Roman"/>
                  <a:cs typeface="Times New Roman"/>
                </a:rPr>
                <a:t>T</a:t>
              </a:r>
              <a:endParaRPr sz="2000">
                <a:latin typeface="Times New Roman"/>
                <a:cs typeface="Times New Roman"/>
              </a:endParaRPr>
            </a:p>
          </p:txBody>
        </p:sp>
        <p:sp>
          <p:nvSpPr>
            <p:cNvPr id="56" name="object 16"/>
            <p:cNvSpPr txBox="1"/>
            <p:nvPr/>
          </p:nvSpPr>
          <p:spPr>
            <a:xfrm>
              <a:off x="1289148" y="4335136"/>
              <a:ext cx="511809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3000" spc="270" baseline="-41666" dirty="0">
                  <a:latin typeface="Symbol"/>
                  <a:cs typeface="Symbol"/>
                </a:rPr>
                <a:t></a:t>
              </a:r>
              <a:r>
                <a:rPr sz="3000" spc="270" baseline="-41666" dirty="0">
                  <a:latin typeface="Times New Roman"/>
                  <a:cs typeface="Times New Roman"/>
                </a:rPr>
                <a:t> </a:t>
              </a:r>
              <a:r>
                <a:rPr sz="2000" i="1" spc="160" dirty="0">
                  <a:latin typeface="Times New Roman"/>
                  <a:cs typeface="Times New Roman"/>
                </a:rPr>
                <a:t>n</a:t>
              </a:r>
              <a:r>
                <a:rPr sz="2000" i="1" spc="-260" dirty="0">
                  <a:latin typeface="Times New Roman"/>
                  <a:cs typeface="Times New Roman"/>
                </a:rPr>
                <a:t> </a:t>
              </a:r>
              <a:r>
                <a:rPr sz="1725" i="1" spc="82" baseline="-24154" dirty="0">
                  <a:latin typeface="Times New Roman"/>
                  <a:cs typeface="Times New Roman"/>
                </a:rPr>
                <a:t>f</a:t>
              </a:r>
              <a:endParaRPr sz="1725" baseline="-24154" dirty="0">
                <a:latin typeface="Times New Roman"/>
                <a:cs typeface="Times New Roman"/>
              </a:endParaRPr>
            </a:p>
          </p:txBody>
        </p:sp>
      </p:grpSp>
      <p:sp>
        <p:nvSpPr>
          <p:cNvPr id="57" name="object 8"/>
          <p:cNvSpPr/>
          <p:nvPr/>
        </p:nvSpPr>
        <p:spPr>
          <a:xfrm>
            <a:off x="1522166" y="3787707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6853" y="0"/>
                </a:lnTo>
              </a:path>
            </a:pathLst>
          </a:custGeom>
          <a:ln w="103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5"/>
          <p:cNvSpPr txBox="1"/>
          <p:nvPr/>
        </p:nvSpPr>
        <p:spPr>
          <a:xfrm>
            <a:off x="1506127" y="3556253"/>
            <a:ext cx="848360" cy="71310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835025" algn="l"/>
              </a:tabLst>
            </a:pPr>
            <a:r>
              <a:rPr sz="2850" i="1" spc="-30" baseline="-35087" smtClean="0">
                <a:latin typeface="Times New Roman"/>
                <a:cs typeface="Times New Roman"/>
              </a:rPr>
              <a:t>n </a:t>
            </a:r>
            <a:r>
              <a:rPr sz="2850" spc="-37" baseline="-35087" smtClean="0">
                <a:latin typeface="Symbol"/>
                <a:cs typeface="Symbol"/>
              </a:rPr>
              <a:t></a:t>
            </a:r>
            <a:r>
              <a:rPr lang="cs-CZ" sz="2850" spc="-37" baseline="-35087" smtClean="0">
                <a:latin typeface="Symbol"/>
                <a:cs typeface="Symbol"/>
              </a:rPr>
              <a:t> </a:t>
            </a:r>
            <a:r>
              <a:rPr sz="1900" u="sng" spc="235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8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</a:t>
            </a:r>
            <a:r>
              <a:rPr lang="cs-CZ" sz="2000" i="1" u="sng" spc="-8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 </a:t>
            </a:r>
            <a:r>
              <a:rPr lang="cs-CZ" sz="2000" i="1" u="sng" spc="-80" baseline="30000" smtClean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2 </a:t>
            </a:r>
            <a:r>
              <a:rPr sz="2000" u="sng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2000" dirty="0">
              <a:latin typeface="Times New Roman"/>
              <a:cs typeface="Times New Roman"/>
            </a:endParaRPr>
          </a:p>
          <a:p>
            <a:pPr marL="363220">
              <a:lnSpc>
                <a:spcPct val="100000"/>
              </a:lnSpc>
              <a:spcBef>
                <a:spcPts val="305"/>
              </a:spcBef>
            </a:pPr>
            <a:r>
              <a:rPr sz="1900" spc="45" dirty="0">
                <a:latin typeface="Times New Roman"/>
                <a:cs typeface="Times New Roman"/>
              </a:rPr>
              <a:t>1</a:t>
            </a:r>
            <a:r>
              <a:rPr sz="1900" spc="45" dirty="0">
                <a:latin typeface="Symbol"/>
                <a:cs typeface="Symbol"/>
              </a:rPr>
              <a:t></a:t>
            </a:r>
            <a:r>
              <a:rPr sz="1900" spc="-160" dirty="0">
                <a:latin typeface="Times New Roman"/>
                <a:cs typeface="Times New Roman"/>
              </a:rPr>
              <a:t> </a:t>
            </a:r>
            <a:r>
              <a:rPr sz="2000" i="1" spc="-80" dirty="0">
                <a:latin typeface="Symbol"/>
                <a:cs typeface="Symbol"/>
              </a:rPr>
              <a:t></a:t>
            </a:r>
            <a:endParaRPr sz="2000" dirty="0">
              <a:latin typeface="Symbol"/>
              <a:cs typeface="Symbol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516217" y="3868929"/>
            <a:ext cx="2128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i="1" spc="-8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cs-CZ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bject 2"/>
          <p:cNvSpPr txBox="1"/>
          <p:nvPr/>
        </p:nvSpPr>
        <p:spPr>
          <a:xfrm>
            <a:off x="3347864" y="1576762"/>
            <a:ext cx="2372084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cs-CZ" sz="2000" spc="-5" smtClean="0">
                <a:latin typeface="Times New Roman"/>
                <a:cs typeface="Times New Roman"/>
              </a:rPr>
              <a:t>Pravděpodobnosti p</a:t>
            </a:r>
            <a:r>
              <a:rPr lang="cs-CZ" sz="2000" spc="-5" baseline="-25000" smtClean="0">
                <a:latin typeface="Times New Roman"/>
                <a:cs typeface="Times New Roman"/>
              </a:rPr>
              <a:t>n</a:t>
            </a:r>
            <a:r>
              <a:rPr lang="cs-CZ" sz="2000" spc="-5" smtClean="0">
                <a:latin typeface="Times New Roman"/>
                <a:cs typeface="Times New Roman"/>
              </a:rPr>
              <a:t>, že v systému bude n prvků jako funkce p</a:t>
            </a:r>
            <a:r>
              <a:rPr lang="cs-CZ" sz="2000" spc="-5" baseline="-25000" smtClean="0">
                <a:latin typeface="Times New Roman"/>
                <a:cs typeface="Times New Roman"/>
              </a:rPr>
              <a:t>0</a:t>
            </a:r>
            <a:endParaRPr sz="2000" baseline="-25000" dirty="0">
              <a:latin typeface="Times New Roman"/>
              <a:cs typeface="Times New Roman"/>
            </a:endParaRPr>
          </a:p>
        </p:txBody>
      </p:sp>
      <p:cxnSp>
        <p:nvCxnSpPr>
          <p:cNvPr id="4" name="Přímá spojnice se šipkou 3"/>
          <p:cNvCxnSpPr>
            <a:stCxn id="60" idx="1"/>
            <a:endCxn id="9" idx="3"/>
          </p:cNvCxnSpPr>
          <p:nvPr/>
        </p:nvCxnSpPr>
        <p:spPr>
          <a:xfrm flipH="1" flipV="1">
            <a:off x="2891224" y="1819749"/>
            <a:ext cx="456640" cy="2247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>
            <a:stCxn id="60" idx="1"/>
            <a:endCxn id="12" idx="3"/>
          </p:cNvCxnSpPr>
          <p:nvPr/>
        </p:nvCxnSpPr>
        <p:spPr>
          <a:xfrm flipH="1">
            <a:off x="2771800" y="2044519"/>
            <a:ext cx="576064" cy="2045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se šipkou 66"/>
          <p:cNvCxnSpPr>
            <a:stCxn id="60" idx="3"/>
            <a:endCxn id="10" idx="1"/>
          </p:cNvCxnSpPr>
          <p:nvPr/>
        </p:nvCxnSpPr>
        <p:spPr>
          <a:xfrm flipV="1">
            <a:off x="5719948" y="1817756"/>
            <a:ext cx="724988" cy="2267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>
            <a:stCxn id="60" idx="3"/>
            <a:endCxn id="11" idx="1"/>
          </p:cNvCxnSpPr>
          <p:nvPr/>
        </p:nvCxnSpPr>
        <p:spPr>
          <a:xfrm>
            <a:off x="5719948" y="2044519"/>
            <a:ext cx="666316" cy="3793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539552" y="207537"/>
            <a:ext cx="8370368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b="1" dirty="0" smtClean="0">
                <a:latin typeface="Times New Roman" panose="02020603050405020304" pitchFamily="18" charset="0"/>
              </a:rPr>
              <a:t>Matematický přístup k modelování obslužných systémů</a:t>
            </a:r>
            <a:endParaRPr lang="cs-CZ" altLang="cs-CZ" sz="2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941342" y="564624"/>
            <a:ext cx="3457004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400" b="1" dirty="0">
                <a:latin typeface="Times New Roman" panose="02020603050405020304" pitchFamily="18" charset="0"/>
              </a:rPr>
              <a:t>Obslužný systém s více obslužnými místy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5580063" y="944389"/>
            <a:ext cx="1152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800"/>
          </a:p>
        </p:txBody>
      </p:sp>
      <p:sp>
        <p:nvSpPr>
          <p:cNvPr id="7" name="object 2"/>
          <p:cNvSpPr txBox="1"/>
          <p:nvPr/>
        </p:nvSpPr>
        <p:spPr>
          <a:xfrm>
            <a:off x="6053394" y="878821"/>
            <a:ext cx="2664156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0"/>
              </a:spcBef>
            </a:pPr>
            <a:r>
              <a:rPr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 M / </a:t>
            </a:r>
            <a:r>
              <a:rPr lang="cs-CZ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 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FIFO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 N /</a:t>
            </a:r>
            <a:r>
              <a:rPr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∞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1066800" y="886218"/>
            <a:ext cx="25908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2100"/>
              </a:spcBef>
            </a:pPr>
            <a:r>
              <a:rPr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 M / </a:t>
            </a:r>
            <a:r>
              <a:rPr lang="cs-CZ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 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FIFO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 </a:t>
            </a:r>
            <a:r>
              <a:rPr lang="en-US"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∞</a:t>
            </a:r>
            <a:r>
              <a:rPr lang="cs-CZ" u="sng" dirty="0" smtClean="0">
                <a:latin typeface="Times New Roman"/>
                <a:cs typeface="Times New Roman"/>
              </a:rPr>
              <a:t> </a:t>
            </a:r>
            <a:r>
              <a:rPr u="sng" spc="-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/</a:t>
            </a:r>
            <a:r>
              <a:rPr u="sng" spc="1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∞</a:t>
            </a:r>
            <a:endParaRPr u="sng" dirty="0">
              <a:latin typeface="Times New Roman"/>
              <a:cs typeface="Times New Roman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2974644" y="3765376"/>
            <a:ext cx="3502356" cy="3238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Průměrný počet prvků v systému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2898444" y="4660769"/>
            <a:ext cx="3502356" cy="32380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Průměrná délka fronty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6808632" y="3788438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6825" y="0"/>
                </a:lnTo>
              </a:path>
            </a:pathLst>
          </a:custGeom>
          <a:ln w="10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 txBox="1"/>
          <p:nvPr/>
        </p:nvSpPr>
        <p:spPr>
          <a:xfrm>
            <a:off x="7161827" y="4092751"/>
            <a:ext cx="316568" cy="1846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cs-CZ" sz="1100" spc="-5" dirty="0">
                <a:latin typeface="Times New Roman"/>
                <a:cs typeface="Times New Roman"/>
              </a:rPr>
              <a:t>n</a:t>
            </a:r>
            <a:r>
              <a:rPr lang="cs-CZ" sz="1100" spc="-5" dirty="0" smtClean="0">
                <a:latin typeface="Times New Roman"/>
                <a:cs typeface="Times New Roman"/>
              </a:rPr>
              <a:t>=</a:t>
            </a:r>
            <a:r>
              <a:rPr sz="1100" spc="-5" dirty="0" smtClean="0">
                <a:latin typeface="Times New Roman"/>
                <a:cs typeface="Times New Roman"/>
              </a:rPr>
              <a:t>0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13" name="object 22"/>
          <p:cNvSpPr txBox="1"/>
          <p:nvPr/>
        </p:nvSpPr>
        <p:spPr>
          <a:xfrm>
            <a:off x="6915353" y="3612976"/>
            <a:ext cx="1329055" cy="488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341630" algn="ctr">
              <a:lnSpc>
                <a:spcPts val="760"/>
              </a:lnSpc>
              <a:spcBef>
                <a:spcPts val="120"/>
              </a:spcBef>
            </a:pPr>
            <a:r>
              <a:rPr sz="1100" i="1" spc="-5" dirty="0">
                <a:latin typeface="Times New Roman"/>
                <a:cs typeface="Times New Roman"/>
              </a:rPr>
              <a:t>N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2860"/>
              </a:lnSpc>
              <a:tabLst>
                <a:tab pos="1184910" algn="l"/>
              </a:tabLst>
            </a:pPr>
            <a:r>
              <a:rPr sz="1900" i="1" spc="-15" dirty="0">
                <a:latin typeface="Times New Roman"/>
                <a:cs typeface="Times New Roman"/>
              </a:rPr>
              <a:t>n</a:t>
            </a:r>
            <a:r>
              <a:rPr sz="1900" i="1" spc="-55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Symbol"/>
                <a:cs typeface="Symbol"/>
              </a:rPr>
              <a:t>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4275" spc="292" baseline="-8771" dirty="0">
                <a:latin typeface="Symbol"/>
                <a:cs typeface="Symbol"/>
              </a:rPr>
              <a:t></a:t>
            </a:r>
            <a:r>
              <a:rPr sz="1900" i="1" spc="-15" dirty="0">
                <a:latin typeface="Times New Roman"/>
                <a:cs typeface="Times New Roman"/>
              </a:rPr>
              <a:t>n</a:t>
            </a:r>
            <a:r>
              <a:rPr sz="1900" i="1" spc="-26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Symbol"/>
                <a:cs typeface="Symbol"/>
              </a:rPr>
              <a:t></a:t>
            </a:r>
            <a:r>
              <a:rPr sz="1900" spc="-20" dirty="0">
                <a:latin typeface="Times New Roman"/>
                <a:cs typeface="Times New Roman"/>
              </a:rPr>
              <a:t> </a:t>
            </a:r>
            <a:r>
              <a:rPr sz="1900" i="1" spc="-15" dirty="0" smtClean="0">
                <a:latin typeface="Times New Roman"/>
                <a:cs typeface="Times New Roman"/>
              </a:rPr>
              <a:t>p</a:t>
            </a:r>
            <a:r>
              <a:rPr lang="cs-CZ" sz="1100" i="1" spc="-15" dirty="0" smtClean="0">
                <a:latin typeface="Times New Roman"/>
                <a:cs typeface="Times New Roman"/>
              </a:rPr>
              <a:t>n</a:t>
            </a:r>
            <a:r>
              <a:rPr sz="1900" i="1" dirty="0">
                <a:latin typeface="Times New Roman"/>
                <a:cs typeface="Times New Roman"/>
              </a:rPr>
              <a:t>	</a:t>
            </a:r>
            <a:endParaRPr sz="1900" dirty="0">
              <a:latin typeface="Symbol"/>
              <a:cs typeface="Symbol"/>
            </a:endParaRPr>
          </a:p>
        </p:txBody>
      </p:sp>
      <p:sp>
        <p:nvSpPr>
          <p:cNvPr id="15" name="object 2"/>
          <p:cNvSpPr txBox="1"/>
          <p:nvPr/>
        </p:nvSpPr>
        <p:spPr>
          <a:xfrm>
            <a:off x="2669844" y="5350417"/>
            <a:ext cx="434055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Průměrný čas setrvání prvků v systému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6" name="object 2"/>
          <p:cNvSpPr txBox="1"/>
          <p:nvPr/>
        </p:nvSpPr>
        <p:spPr>
          <a:xfrm>
            <a:off x="2667000" y="6188617"/>
            <a:ext cx="434055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480"/>
              </a:spcBef>
            </a:pPr>
            <a:r>
              <a:rPr lang="cs-CZ" sz="2000" spc="-5" dirty="0" smtClean="0">
                <a:latin typeface="Times New Roman"/>
                <a:cs typeface="Times New Roman"/>
              </a:rPr>
              <a:t>Průměrný čas setrvání prvků ve frontě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1492887" y="5277635"/>
            <a:ext cx="793113" cy="661000"/>
            <a:chOff x="1447800" y="4292000"/>
            <a:chExt cx="793113" cy="661000"/>
          </a:xfrm>
        </p:grpSpPr>
        <p:sp>
          <p:nvSpPr>
            <p:cNvPr id="18" name="object 5"/>
            <p:cNvSpPr/>
            <p:nvPr/>
          </p:nvSpPr>
          <p:spPr>
            <a:xfrm>
              <a:off x="1483607" y="4451939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4">
                  <a:moveTo>
                    <a:pt x="0" y="0"/>
                  </a:moveTo>
                  <a:lnTo>
                    <a:pt x="226340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6"/>
            <p:cNvSpPr/>
            <p:nvPr/>
          </p:nvSpPr>
          <p:spPr>
            <a:xfrm>
              <a:off x="2066644" y="4292000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5">
                  <a:moveTo>
                    <a:pt x="0" y="0"/>
                  </a:moveTo>
                  <a:lnTo>
                    <a:pt x="135117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7"/>
            <p:cNvSpPr/>
            <p:nvPr/>
          </p:nvSpPr>
          <p:spPr>
            <a:xfrm>
              <a:off x="2027553" y="4624549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299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/>
            <p:cNvSpPr txBox="1"/>
            <p:nvPr/>
          </p:nvSpPr>
          <p:spPr>
            <a:xfrm>
              <a:off x="2030247" y="4600575"/>
              <a:ext cx="187960" cy="3524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2150" i="1" spc="95" dirty="0">
                  <a:latin typeface="Symbol"/>
                  <a:cs typeface="Symbol"/>
                </a:rPr>
                <a:t></a:t>
              </a:r>
              <a:endParaRPr sz="2150">
                <a:latin typeface="Symbol"/>
                <a:cs typeface="Symbol"/>
              </a:endParaRPr>
            </a:p>
          </p:txBody>
        </p:sp>
        <p:sp>
          <p:nvSpPr>
            <p:cNvPr id="22" name="object 14"/>
            <p:cNvSpPr txBox="1"/>
            <p:nvPr/>
          </p:nvSpPr>
          <p:spPr>
            <a:xfrm>
              <a:off x="1604226" y="4590268"/>
              <a:ext cx="92710" cy="20320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50" i="1" spc="80" dirty="0">
                  <a:latin typeface="Times New Roman"/>
                  <a:cs typeface="Times New Roman"/>
                </a:rPr>
                <a:t>s</a:t>
              </a:r>
              <a:endParaRPr sz="1150">
                <a:latin typeface="Times New Roman"/>
                <a:cs typeface="Times New Roman"/>
              </a:endParaRPr>
            </a:p>
          </p:txBody>
        </p:sp>
        <p:sp>
          <p:nvSpPr>
            <p:cNvPr id="23" name="object 17"/>
            <p:cNvSpPr txBox="1"/>
            <p:nvPr/>
          </p:nvSpPr>
          <p:spPr>
            <a:xfrm>
              <a:off x="1447800" y="4421526"/>
              <a:ext cx="774700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340995" algn="l"/>
                </a:tabLst>
              </a:pPr>
              <a:r>
                <a:rPr sz="2000" i="1" spc="180" dirty="0">
                  <a:latin typeface="Times New Roman"/>
                  <a:cs typeface="Times New Roman"/>
                </a:rPr>
                <a:t>T	</a:t>
              </a:r>
              <a:r>
                <a:rPr sz="2000" spc="180" dirty="0">
                  <a:latin typeface="Symbol"/>
                  <a:cs typeface="Symbol"/>
                </a:rPr>
                <a:t></a:t>
              </a:r>
              <a:r>
                <a:rPr sz="2000" spc="275" dirty="0">
                  <a:latin typeface="Times New Roman"/>
                  <a:cs typeface="Times New Roman"/>
                </a:rPr>
                <a:t> </a:t>
              </a:r>
              <a:r>
                <a:rPr sz="3000" i="1" spc="240" baseline="34722" dirty="0">
                  <a:latin typeface="Times New Roman"/>
                  <a:cs typeface="Times New Roman"/>
                </a:rPr>
                <a:t>n</a:t>
              </a:r>
              <a:endParaRPr sz="3000" baseline="34722">
                <a:latin typeface="Times New Roman"/>
                <a:cs typeface="Times New Roman"/>
              </a:endParaRPr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7055487" y="5213176"/>
            <a:ext cx="793113" cy="661000"/>
            <a:chOff x="1447800" y="4292000"/>
            <a:chExt cx="793113" cy="661000"/>
          </a:xfrm>
        </p:grpSpPr>
        <p:sp>
          <p:nvSpPr>
            <p:cNvPr id="25" name="object 5"/>
            <p:cNvSpPr/>
            <p:nvPr/>
          </p:nvSpPr>
          <p:spPr>
            <a:xfrm>
              <a:off x="1483607" y="4451939"/>
              <a:ext cx="226695" cy="0"/>
            </a:xfrm>
            <a:custGeom>
              <a:avLst/>
              <a:gdLst/>
              <a:ahLst/>
              <a:cxnLst/>
              <a:rect l="l" t="t" r="r" b="b"/>
              <a:pathLst>
                <a:path w="226694">
                  <a:moveTo>
                    <a:pt x="0" y="0"/>
                  </a:moveTo>
                  <a:lnTo>
                    <a:pt x="226340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6"/>
            <p:cNvSpPr/>
            <p:nvPr/>
          </p:nvSpPr>
          <p:spPr>
            <a:xfrm>
              <a:off x="2066644" y="4292000"/>
              <a:ext cx="135255" cy="0"/>
            </a:xfrm>
            <a:custGeom>
              <a:avLst/>
              <a:gdLst/>
              <a:ahLst/>
              <a:cxnLst/>
              <a:rect l="l" t="t" r="r" b="b"/>
              <a:pathLst>
                <a:path w="135255">
                  <a:moveTo>
                    <a:pt x="0" y="0"/>
                  </a:moveTo>
                  <a:lnTo>
                    <a:pt x="135117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7"/>
            <p:cNvSpPr/>
            <p:nvPr/>
          </p:nvSpPr>
          <p:spPr>
            <a:xfrm>
              <a:off x="2027553" y="4624549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299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/>
            <p:cNvSpPr txBox="1"/>
            <p:nvPr/>
          </p:nvSpPr>
          <p:spPr>
            <a:xfrm>
              <a:off x="2030247" y="4600575"/>
              <a:ext cx="187960" cy="3524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2150" i="1" spc="95" dirty="0">
                  <a:latin typeface="Symbol"/>
                  <a:cs typeface="Symbol"/>
                </a:rPr>
                <a:t></a:t>
              </a:r>
              <a:endParaRPr sz="2150">
                <a:latin typeface="Symbol"/>
                <a:cs typeface="Symbol"/>
              </a:endParaRPr>
            </a:p>
          </p:txBody>
        </p:sp>
        <p:sp>
          <p:nvSpPr>
            <p:cNvPr id="29" name="object 14"/>
            <p:cNvSpPr txBox="1"/>
            <p:nvPr/>
          </p:nvSpPr>
          <p:spPr>
            <a:xfrm>
              <a:off x="1604226" y="4590268"/>
              <a:ext cx="92710" cy="20320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50" i="1" spc="80" dirty="0">
                  <a:latin typeface="Times New Roman"/>
                  <a:cs typeface="Times New Roman"/>
                </a:rPr>
                <a:t>s</a:t>
              </a:r>
              <a:endParaRPr sz="1150">
                <a:latin typeface="Times New Roman"/>
                <a:cs typeface="Times New Roman"/>
              </a:endParaRPr>
            </a:p>
          </p:txBody>
        </p:sp>
        <p:sp>
          <p:nvSpPr>
            <p:cNvPr id="30" name="object 17"/>
            <p:cNvSpPr txBox="1"/>
            <p:nvPr/>
          </p:nvSpPr>
          <p:spPr>
            <a:xfrm>
              <a:off x="1447800" y="4421526"/>
              <a:ext cx="774700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  <a:tabLst>
                  <a:tab pos="340995" algn="l"/>
                </a:tabLst>
              </a:pPr>
              <a:r>
                <a:rPr sz="2000" i="1" spc="180" dirty="0">
                  <a:latin typeface="Times New Roman"/>
                  <a:cs typeface="Times New Roman"/>
                </a:rPr>
                <a:t>T	</a:t>
              </a:r>
              <a:r>
                <a:rPr sz="2000" spc="180" dirty="0">
                  <a:latin typeface="Symbol"/>
                  <a:cs typeface="Symbol"/>
                </a:rPr>
                <a:t></a:t>
              </a:r>
              <a:r>
                <a:rPr sz="2000" spc="275" dirty="0">
                  <a:latin typeface="Times New Roman"/>
                  <a:cs typeface="Times New Roman"/>
                </a:rPr>
                <a:t> </a:t>
              </a:r>
              <a:r>
                <a:rPr sz="3000" i="1" spc="240" baseline="34722" dirty="0">
                  <a:latin typeface="Times New Roman"/>
                  <a:cs typeface="Times New Roman"/>
                </a:rPr>
                <a:t>n</a:t>
              </a:r>
              <a:endParaRPr sz="3000" baseline="34722">
                <a:latin typeface="Times New Roman"/>
                <a:cs typeface="Times New Roman"/>
              </a:endParaRPr>
            </a:p>
          </p:txBody>
        </p:sp>
      </p:grpSp>
      <p:grpSp>
        <p:nvGrpSpPr>
          <p:cNvPr id="31" name="Skupina 30"/>
          <p:cNvGrpSpPr/>
          <p:nvPr/>
        </p:nvGrpSpPr>
        <p:grpSpPr>
          <a:xfrm>
            <a:off x="1477110" y="6091035"/>
            <a:ext cx="961290" cy="722341"/>
            <a:chOff x="914076" y="4335136"/>
            <a:chExt cx="961290" cy="722341"/>
          </a:xfrm>
        </p:grpSpPr>
        <p:sp>
          <p:nvSpPr>
            <p:cNvPr id="32" name="object 8"/>
            <p:cNvSpPr/>
            <p:nvPr/>
          </p:nvSpPr>
          <p:spPr>
            <a:xfrm>
              <a:off x="949883" y="4555914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>
                  <a:moveTo>
                    <a:pt x="0" y="0"/>
                  </a:moveTo>
                  <a:lnTo>
                    <a:pt x="272569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9"/>
            <p:cNvSpPr/>
            <p:nvPr/>
          </p:nvSpPr>
          <p:spPr>
            <a:xfrm>
              <a:off x="1564338" y="4365529"/>
              <a:ext cx="285750" cy="0"/>
            </a:xfrm>
            <a:custGeom>
              <a:avLst/>
              <a:gdLst/>
              <a:ahLst/>
              <a:cxnLst/>
              <a:rect l="l" t="t" r="r" b="b"/>
              <a:pathLst>
                <a:path w="285750">
                  <a:moveTo>
                    <a:pt x="0" y="0"/>
                  </a:moveTo>
                  <a:lnTo>
                    <a:pt x="285604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0"/>
            <p:cNvSpPr/>
            <p:nvPr/>
          </p:nvSpPr>
          <p:spPr>
            <a:xfrm>
              <a:off x="1539451" y="4729045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4">
                  <a:moveTo>
                    <a:pt x="0" y="0"/>
                  </a:moveTo>
                  <a:lnTo>
                    <a:pt x="335378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1"/>
            <p:cNvSpPr txBox="1"/>
            <p:nvPr/>
          </p:nvSpPr>
          <p:spPr>
            <a:xfrm>
              <a:off x="1603185" y="4705052"/>
              <a:ext cx="187960" cy="3524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2150" i="1" spc="95" dirty="0">
                  <a:latin typeface="Symbol"/>
                  <a:cs typeface="Symbol"/>
                </a:rPr>
                <a:t></a:t>
              </a:r>
              <a:endParaRPr sz="2150">
                <a:latin typeface="Symbol"/>
                <a:cs typeface="Symbol"/>
              </a:endParaRPr>
            </a:p>
          </p:txBody>
        </p:sp>
        <p:sp>
          <p:nvSpPr>
            <p:cNvPr id="36" name="object 13"/>
            <p:cNvSpPr txBox="1"/>
            <p:nvPr/>
          </p:nvSpPr>
          <p:spPr>
            <a:xfrm>
              <a:off x="1099536" y="4694764"/>
              <a:ext cx="73660" cy="20320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50" i="1" spc="55" dirty="0">
                  <a:latin typeface="Times New Roman"/>
                  <a:cs typeface="Times New Roman"/>
                </a:rPr>
                <a:t>f</a:t>
              </a:r>
              <a:endParaRPr sz="1150">
                <a:latin typeface="Times New Roman"/>
                <a:cs typeface="Times New Roman"/>
              </a:endParaRPr>
            </a:p>
          </p:txBody>
        </p:sp>
        <p:sp>
          <p:nvSpPr>
            <p:cNvPr id="37" name="object 15"/>
            <p:cNvSpPr txBox="1"/>
            <p:nvPr/>
          </p:nvSpPr>
          <p:spPr>
            <a:xfrm>
              <a:off x="914076" y="4525522"/>
              <a:ext cx="189865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i="1" spc="180" dirty="0">
                  <a:latin typeface="Times New Roman"/>
                  <a:cs typeface="Times New Roman"/>
                </a:rPr>
                <a:t>T</a:t>
              </a:r>
              <a:endParaRPr sz="2000">
                <a:latin typeface="Times New Roman"/>
                <a:cs typeface="Times New Roman"/>
              </a:endParaRPr>
            </a:p>
          </p:txBody>
        </p:sp>
        <p:sp>
          <p:nvSpPr>
            <p:cNvPr id="38" name="object 16"/>
            <p:cNvSpPr txBox="1"/>
            <p:nvPr/>
          </p:nvSpPr>
          <p:spPr>
            <a:xfrm>
              <a:off x="1289148" y="4335136"/>
              <a:ext cx="511809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3000" spc="270" baseline="-41666" dirty="0">
                  <a:latin typeface="Symbol"/>
                  <a:cs typeface="Symbol"/>
                </a:rPr>
                <a:t></a:t>
              </a:r>
              <a:r>
                <a:rPr sz="3000" spc="270" baseline="-41666" dirty="0">
                  <a:latin typeface="Times New Roman"/>
                  <a:cs typeface="Times New Roman"/>
                </a:rPr>
                <a:t> </a:t>
              </a:r>
              <a:r>
                <a:rPr sz="2000" i="1" spc="160" dirty="0">
                  <a:latin typeface="Times New Roman"/>
                  <a:cs typeface="Times New Roman"/>
                </a:rPr>
                <a:t>n</a:t>
              </a:r>
              <a:r>
                <a:rPr sz="2000" i="1" spc="-260" dirty="0">
                  <a:latin typeface="Times New Roman"/>
                  <a:cs typeface="Times New Roman"/>
                </a:rPr>
                <a:t> </a:t>
              </a:r>
              <a:r>
                <a:rPr sz="1725" i="1" spc="82" baseline="-24154" dirty="0">
                  <a:latin typeface="Times New Roman"/>
                  <a:cs typeface="Times New Roman"/>
                </a:rPr>
                <a:t>f</a:t>
              </a:r>
              <a:endParaRPr sz="1725" baseline="-24154">
                <a:latin typeface="Times New Roman"/>
                <a:cs typeface="Times New Roman"/>
              </a:endParaRPr>
            </a:p>
          </p:txBody>
        </p:sp>
      </p:grpSp>
      <p:grpSp>
        <p:nvGrpSpPr>
          <p:cNvPr id="39" name="Skupina 38"/>
          <p:cNvGrpSpPr/>
          <p:nvPr/>
        </p:nvGrpSpPr>
        <p:grpSpPr>
          <a:xfrm>
            <a:off x="7010400" y="5975176"/>
            <a:ext cx="961290" cy="722341"/>
            <a:chOff x="914076" y="4335136"/>
            <a:chExt cx="961290" cy="722341"/>
          </a:xfrm>
        </p:grpSpPr>
        <p:sp>
          <p:nvSpPr>
            <p:cNvPr id="40" name="object 8"/>
            <p:cNvSpPr/>
            <p:nvPr/>
          </p:nvSpPr>
          <p:spPr>
            <a:xfrm>
              <a:off x="949883" y="4555914"/>
              <a:ext cx="273050" cy="0"/>
            </a:xfrm>
            <a:custGeom>
              <a:avLst/>
              <a:gdLst/>
              <a:ahLst/>
              <a:cxnLst/>
              <a:rect l="l" t="t" r="r" b="b"/>
              <a:pathLst>
                <a:path w="273050">
                  <a:moveTo>
                    <a:pt x="0" y="0"/>
                  </a:moveTo>
                  <a:lnTo>
                    <a:pt x="272569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9"/>
            <p:cNvSpPr/>
            <p:nvPr/>
          </p:nvSpPr>
          <p:spPr>
            <a:xfrm>
              <a:off x="1564338" y="4365529"/>
              <a:ext cx="285750" cy="0"/>
            </a:xfrm>
            <a:custGeom>
              <a:avLst/>
              <a:gdLst/>
              <a:ahLst/>
              <a:cxnLst/>
              <a:rect l="l" t="t" r="r" b="b"/>
              <a:pathLst>
                <a:path w="285750">
                  <a:moveTo>
                    <a:pt x="0" y="0"/>
                  </a:moveTo>
                  <a:lnTo>
                    <a:pt x="285604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0"/>
            <p:cNvSpPr/>
            <p:nvPr/>
          </p:nvSpPr>
          <p:spPr>
            <a:xfrm>
              <a:off x="1539451" y="4729045"/>
              <a:ext cx="335915" cy="0"/>
            </a:xfrm>
            <a:custGeom>
              <a:avLst/>
              <a:gdLst/>
              <a:ahLst/>
              <a:cxnLst/>
              <a:rect l="l" t="t" r="r" b="b"/>
              <a:pathLst>
                <a:path w="335914">
                  <a:moveTo>
                    <a:pt x="0" y="0"/>
                  </a:moveTo>
                  <a:lnTo>
                    <a:pt x="335378" y="0"/>
                  </a:lnTo>
                </a:path>
              </a:pathLst>
            </a:custGeom>
            <a:ln w="10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11"/>
            <p:cNvSpPr txBox="1"/>
            <p:nvPr/>
          </p:nvSpPr>
          <p:spPr>
            <a:xfrm>
              <a:off x="1603185" y="4705052"/>
              <a:ext cx="187960" cy="352425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0"/>
                </a:spcBef>
              </a:pPr>
              <a:r>
                <a:rPr sz="2150" i="1" spc="95" dirty="0">
                  <a:latin typeface="Symbol"/>
                  <a:cs typeface="Symbol"/>
                </a:rPr>
                <a:t></a:t>
              </a:r>
              <a:endParaRPr sz="2150">
                <a:latin typeface="Symbol"/>
                <a:cs typeface="Symbol"/>
              </a:endParaRPr>
            </a:p>
          </p:txBody>
        </p:sp>
        <p:sp>
          <p:nvSpPr>
            <p:cNvPr id="44" name="object 13"/>
            <p:cNvSpPr txBox="1"/>
            <p:nvPr/>
          </p:nvSpPr>
          <p:spPr>
            <a:xfrm>
              <a:off x="1099536" y="4694764"/>
              <a:ext cx="73660" cy="20320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150" i="1" spc="55" dirty="0">
                  <a:latin typeface="Times New Roman"/>
                  <a:cs typeface="Times New Roman"/>
                </a:rPr>
                <a:t>f</a:t>
              </a:r>
              <a:endParaRPr sz="1150">
                <a:latin typeface="Times New Roman"/>
                <a:cs typeface="Times New Roman"/>
              </a:endParaRPr>
            </a:p>
          </p:txBody>
        </p:sp>
        <p:sp>
          <p:nvSpPr>
            <p:cNvPr id="45" name="object 15"/>
            <p:cNvSpPr txBox="1"/>
            <p:nvPr/>
          </p:nvSpPr>
          <p:spPr>
            <a:xfrm>
              <a:off x="914076" y="4525522"/>
              <a:ext cx="189865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000" i="1" spc="180" dirty="0">
                  <a:latin typeface="Times New Roman"/>
                  <a:cs typeface="Times New Roman"/>
                </a:rPr>
                <a:t>T</a:t>
              </a:r>
              <a:endParaRPr sz="2000">
                <a:latin typeface="Times New Roman"/>
                <a:cs typeface="Times New Roman"/>
              </a:endParaRPr>
            </a:p>
          </p:txBody>
        </p:sp>
        <p:sp>
          <p:nvSpPr>
            <p:cNvPr id="46" name="object 16"/>
            <p:cNvSpPr txBox="1"/>
            <p:nvPr/>
          </p:nvSpPr>
          <p:spPr>
            <a:xfrm>
              <a:off x="1289148" y="4335136"/>
              <a:ext cx="511809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3000" spc="270" baseline="-41666" dirty="0">
                  <a:latin typeface="Symbol"/>
                  <a:cs typeface="Symbol"/>
                </a:rPr>
                <a:t></a:t>
              </a:r>
              <a:r>
                <a:rPr sz="3000" spc="270" baseline="-41666" dirty="0">
                  <a:latin typeface="Times New Roman"/>
                  <a:cs typeface="Times New Roman"/>
                </a:rPr>
                <a:t> </a:t>
              </a:r>
              <a:r>
                <a:rPr sz="2000" i="1" spc="160" dirty="0">
                  <a:latin typeface="Times New Roman"/>
                  <a:cs typeface="Times New Roman"/>
                </a:rPr>
                <a:t>n</a:t>
              </a:r>
              <a:r>
                <a:rPr sz="2000" i="1" spc="-260" dirty="0">
                  <a:latin typeface="Times New Roman"/>
                  <a:cs typeface="Times New Roman"/>
                </a:rPr>
                <a:t> </a:t>
              </a:r>
              <a:r>
                <a:rPr sz="1725" i="1" spc="82" baseline="-24154" dirty="0">
                  <a:latin typeface="Times New Roman"/>
                  <a:cs typeface="Times New Roman"/>
                </a:rPr>
                <a:t>f</a:t>
              </a:r>
              <a:endParaRPr sz="1725" baseline="-24154" dirty="0">
                <a:latin typeface="Times New Roman"/>
                <a:cs typeface="Times New Roman"/>
              </a:endParaRPr>
            </a:p>
          </p:txBody>
        </p:sp>
      </p:grpSp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3"/>
          <a:srcRect t="15037" b="22985"/>
          <a:stretch/>
        </p:blipFill>
        <p:spPr>
          <a:xfrm>
            <a:off x="3100599" y="1174179"/>
            <a:ext cx="3073817" cy="537334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 rotWithShape="1">
          <a:blip r:embed="rId4"/>
          <a:srcRect t="32691" b="17313"/>
          <a:stretch/>
        </p:blipFill>
        <p:spPr>
          <a:xfrm>
            <a:off x="2961108" y="1775675"/>
            <a:ext cx="3439692" cy="558343"/>
          </a:xfrm>
          <a:prstGeom prst="rect">
            <a:avLst/>
          </a:prstGeom>
        </p:spPr>
      </p:pic>
      <p:pic>
        <p:nvPicPr>
          <p:cNvPr id="55" name="Obrázek 54"/>
          <p:cNvPicPr>
            <a:picLocks noChangeAspect="1"/>
          </p:cNvPicPr>
          <p:nvPr/>
        </p:nvPicPr>
        <p:blipFill rotWithShape="1">
          <a:blip r:embed="rId5"/>
          <a:srcRect l="30088" t="27083" r="58110" b="65632"/>
          <a:stretch/>
        </p:blipFill>
        <p:spPr>
          <a:xfrm>
            <a:off x="6624487" y="4466543"/>
            <a:ext cx="1594630" cy="55345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/>
          <a:srcRect l="16493" t="45002" r="67757" b="42398"/>
          <a:stretch/>
        </p:blipFill>
        <p:spPr>
          <a:xfrm>
            <a:off x="1146516" y="4347837"/>
            <a:ext cx="1911937" cy="860373"/>
          </a:xfrm>
          <a:prstGeom prst="rect">
            <a:avLst/>
          </a:prstGeom>
        </p:spPr>
      </p:pic>
      <p:sp>
        <p:nvSpPr>
          <p:cNvPr id="59" name="object 22"/>
          <p:cNvSpPr txBox="1"/>
          <p:nvPr/>
        </p:nvSpPr>
        <p:spPr>
          <a:xfrm>
            <a:off x="1390683" y="3591838"/>
            <a:ext cx="1329055" cy="488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341630" algn="ctr">
              <a:lnSpc>
                <a:spcPts val="760"/>
              </a:lnSpc>
              <a:spcBef>
                <a:spcPts val="12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2860"/>
              </a:lnSpc>
              <a:tabLst>
                <a:tab pos="1184910" algn="l"/>
              </a:tabLst>
            </a:pPr>
            <a:r>
              <a:rPr lang="cs-CZ" sz="1900" i="1" spc="-15">
                <a:latin typeface="Times New Roman"/>
                <a:cs typeface="Times New Roman"/>
              </a:rPr>
              <a:t>n</a:t>
            </a:r>
            <a:r>
              <a:rPr sz="1900" i="1" spc="-55" smtClean="0">
                <a:latin typeface="Times New Roman"/>
                <a:cs typeface="Times New Roman"/>
              </a:rPr>
              <a:t> </a:t>
            </a:r>
            <a:r>
              <a:rPr sz="1900" spc="-15">
                <a:latin typeface="Symbol"/>
                <a:cs typeface="Symbol"/>
              </a:rPr>
              <a:t></a:t>
            </a:r>
            <a:r>
              <a:rPr sz="1900" spc="-70">
                <a:latin typeface="Times New Roman"/>
                <a:cs typeface="Times New Roman"/>
              </a:rPr>
              <a:t> </a:t>
            </a:r>
            <a:r>
              <a:rPr sz="1900" i="1" spc="-15" smtClean="0">
                <a:latin typeface="Times New Roman"/>
                <a:cs typeface="Times New Roman"/>
              </a:rPr>
              <a:t>n</a:t>
            </a:r>
            <a:r>
              <a:rPr lang="cs-CZ" sz="1900" i="1" spc="-15" baseline="-25000" smtClean="0">
                <a:latin typeface="Times New Roman"/>
                <a:cs typeface="Times New Roman"/>
              </a:rPr>
              <a:t>f</a:t>
            </a:r>
            <a:r>
              <a:rPr sz="1900" i="1" spc="-260" smtClean="0">
                <a:latin typeface="Times New Roman"/>
                <a:cs typeface="Times New Roman"/>
              </a:rPr>
              <a:t> </a:t>
            </a:r>
            <a:r>
              <a:rPr lang="cs-CZ" sz="1900" i="1" spc="-260" smtClean="0">
                <a:latin typeface="Times New Roman"/>
                <a:cs typeface="Times New Roman"/>
              </a:rPr>
              <a:t> </a:t>
            </a:r>
            <a:r>
              <a:rPr lang="cs-CZ" sz="1900" spc="-10" smtClean="0">
                <a:latin typeface="Symbol"/>
                <a:cs typeface="Times New Roman"/>
              </a:rPr>
              <a:t>+</a:t>
            </a:r>
            <a:r>
              <a:rPr sz="1900" spc="-20" smtClean="0">
                <a:latin typeface="Times New Roman"/>
                <a:cs typeface="Times New Roman"/>
              </a:rPr>
              <a:t> </a:t>
            </a:r>
            <a:r>
              <a:rPr lang="el-GR" i="1" spc="-10">
                <a:latin typeface="Times New Roman"/>
                <a:cs typeface="Times New Roman"/>
              </a:rPr>
              <a:t>ρ</a:t>
            </a:r>
            <a:r>
              <a:rPr sz="1900" i="1" dirty="0">
                <a:latin typeface="Times New Roman"/>
                <a:cs typeface="Times New Roman"/>
              </a:rPr>
              <a:t>	</a:t>
            </a:r>
            <a:endParaRPr sz="1900" dirty="0">
              <a:latin typeface="Symbol"/>
              <a:cs typeface="Symbol"/>
            </a:endParaRPr>
          </a:p>
        </p:txBody>
      </p:sp>
      <p:sp>
        <p:nvSpPr>
          <p:cNvPr id="60" name="object 3"/>
          <p:cNvSpPr/>
          <p:nvPr/>
        </p:nvSpPr>
        <p:spPr>
          <a:xfrm>
            <a:off x="1403648" y="3824808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6825" y="0"/>
                </a:lnTo>
              </a:path>
            </a:pathLst>
          </a:custGeom>
          <a:ln w="10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"/>
          <p:cNvSpPr/>
          <p:nvPr/>
        </p:nvSpPr>
        <p:spPr>
          <a:xfrm>
            <a:off x="1763688" y="3824808"/>
            <a:ext cx="107314" cy="0"/>
          </a:xfrm>
          <a:custGeom>
            <a:avLst/>
            <a:gdLst/>
            <a:ahLst/>
            <a:cxnLst/>
            <a:rect l="l" t="t" r="r" b="b"/>
            <a:pathLst>
              <a:path w="107315">
                <a:moveTo>
                  <a:pt x="0" y="0"/>
                </a:moveTo>
                <a:lnTo>
                  <a:pt x="106825" y="0"/>
                </a:lnTo>
              </a:path>
            </a:pathLst>
          </a:custGeom>
          <a:ln w="10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2" name="Přímá spojnice se šipkou 61"/>
          <p:cNvCxnSpPr>
            <a:stCxn id="8" idx="2"/>
            <a:endCxn id="47" idx="1"/>
          </p:cNvCxnSpPr>
          <p:nvPr/>
        </p:nvCxnSpPr>
        <p:spPr>
          <a:xfrm>
            <a:off x="2362200" y="1176682"/>
            <a:ext cx="738399" cy="2661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>
            <a:stCxn id="7" idx="2"/>
          </p:cNvCxnSpPr>
          <p:nvPr/>
        </p:nvCxnSpPr>
        <p:spPr>
          <a:xfrm flipH="1">
            <a:off x="4644008" y="1169285"/>
            <a:ext cx="2741464" cy="92733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>
            <a:stCxn id="7" idx="2"/>
          </p:cNvCxnSpPr>
          <p:nvPr/>
        </p:nvCxnSpPr>
        <p:spPr>
          <a:xfrm flipH="1">
            <a:off x="4283968" y="1169285"/>
            <a:ext cx="3101504" cy="2735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>
            <a:stCxn id="8" idx="2"/>
            <a:endCxn id="48" idx="1"/>
          </p:cNvCxnSpPr>
          <p:nvPr/>
        </p:nvCxnSpPr>
        <p:spPr>
          <a:xfrm>
            <a:off x="2362200" y="1176682"/>
            <a:ext cx="598908" cy="8781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Obrázek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2408" y="2348797"/>
            <a:ext cx="2894223" cy="1103043"/>
          </a:xfrm>
          <a:prstGeom prst="rect">
            <a:avLst/>
          </a:prstGeom>
        </p:spPr>
      </p:pic>
      <p:cxnSp>
        <p:nvCxnSpPr>
          <p:cNvPr id="81" name="Přímá spojnice se šipkou 80"/>
          <p:cNvCxnSpPr>
            <a:endCxn id="75" idx="1"/>
          </p:cNvCxnSpPr>
          <p:nvPr/>
        </p:nvCxnSpPr>
        <p:spPr>
          <a:xfrm>
            <a:off x="4499992" y="2270045"/>
            <a:ext cx="1322416" cy="6302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Obrázek 81"/>
          <p:cNvPicPr>
            <a:picLocks noChangeAspect="1"/>
          </p:cNvPicPr>
          <p:nvPr/>
        </p:nvPicPr>
        <p:blipFill rotWithShape="1">
          <a:blip r:embed="rId8"/>
          <a:srcRect l="13959" t="34312" r="18973" b="11174"/>
          <a:stretch/>
        </p:blipFill>
        <p:spPr>
          <a:xfrm>
            <a:off x="870074" y="2383550"/>
            <a:ext cx="2592289" cy="1009210"/>
          </a:xfrm>
          <a:prstGeom prst="rect">
            <a:avLst/>
          </a:prstGeom>
        </p:spPr>
      </p:pic>
      <p:cxnSp>
        <p:nvCxnSpPr>
          <p:cNvPr id="87" name="Přímá spojnice se šipkou 86"/>
          <p:cNvCxnSpPr>
            <a:endCxn id="82" idx="3"/>
          </p:cNvCxnSpPr>
          <p:nvPr/>
        </p:nvCxnSpPr>
        <p:spPr>
          <a:xfrm flipH="1">
            <a:off x="3462363" y="2283099"/>
            <a:ext cx="965621" cy="605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2"/>
          <p:cNvSpPr txBox="1">
            <a:spLocks noChangeArrowheads="1"/>
          </p:cNvSpPr>
          <p:nvPr/>
        </p:nvSpPr>
        <p:spPr bwMode="auto">
          <a:xfrm>
            <a:off x="495770" y="76846"/>
            <a:ext cx="8370368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b="1" dirty="0" smtClean="0">
                <a:latin typeface="Times New Roman" panose="02020603050405020304" pitchFamily="18" charset="0"/>
              </a:rPr>
              <a:t>Matematický přístup k modelování obslužných systémů</a:t>
            </a:r>
            <a:endParaRPr lang="cs-CZ" altLang="cs-CZ" sz="2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7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81176" y="240823"/>
            <a:ext cx="8370368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b="1" dirty="0" smtClean="0">
                <a:latin typeface="Times New Roman" panose="02020603050405020304" pitchFamily="18" charset="0"/>
              </a:rPr>
              <a:t>Simulační přístup k modelování obslužných systémů</a:t>
            </a:r>
            <a:endParaRPr lang="cs-CZ" altLang="cs-CZ" sz="2600" dirty="0">
              <a:latin typeface="Times New Roman" panose="02020603050405020304" pitchFamily="18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5580063" y="836613"/>
            <a:ext cx="1152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7087" r="17313" b="3039"/>
          <a:stretch/>
        </p:blipFill>
        <p:spPr>
          <a:xfrm>
            <a:off x="899592" y="980728"/>
            <a:ext cx="7727595" cy="47894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28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81176" y="240823"/>
            <a:ext cx="8370368" cy="4924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600" b="1" dirty="0" smtClean="0">
                <a:latin typeface="Times New Roman" panose="02020603050405020304" pitchFamily="18" charset="0"/>
              </a:rPr>
              <a:t>Simulační přístup k modelování obslužných systémů</a:t>
            </a:r>
            <a:endParaRPr lang="cs-CZ" altLang="cs-CZ" sz="2600" dirty="0">
              <a:latin typeface="Times New Roman" panose="02020603050405020304" pitchFamily="18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5580063" y="836613"/>
            <a:ext cx="11525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cs-CZ" altLang="cs-CZ" sz="800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4821" r="5606" b="8882"/>
          <a:stretch/>
        </p:blipFill>
        <p:spPr bwMode="auto">
          <a:xfrm>
            <a:off x="632664" y="943769"/>
            <a:ext cx="8067392" cy="432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50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691</Words>
  <Application>Microsoft Office PowerPoint</Application>
  <PresentationFormat>Předvádění na obrazovce (4:3)</PresentationFormat>
  <Paragraphs>159</Paragraphs>
  <Slides>10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VSCHT v Praze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</dc:creator>
  <cp:lastModifiedBy>jakub.dyntar</cp:lastModifiedBy>
  <cp:revision>59</cp:revision>
  <dcterms:created xsi:type="dcterms:W3CDTF">2007-04-03T13:15:10Z</dcterms:created>
  <dcterms:modified xsi:type="dcterms:W3CDTF">2024-05-06T07:44:30Z</dcterms:modified>
</cp:coreProperties>
</file>