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60"/>
  </p:notesMasterIdLst>
  <p:handoutMasterIdLst>
    <p:handoutMasterId r:id="rId61"/>
  </p:handoutMasterIdLst>
  <p:sldIdLst>
    <p:sldId id="624" r:id="rId2"/>
    <p:sldId id="400" r:id="rId3"/>
    <p:sldId id="520" r:id="rId4"/>
    <p:sldId id="521" r:id="rId5"/>
    <p:sldId id="522" r:id="rId6"/>
    <p:sldId id="609" r:id="rId7"/>
    <p:sldId id="525" r:id="rId8"/>
    <p:sldId id="537" r:id="rId9"/>
    <p:sldId id="529" r:id="rId10"/>
    <p:sldId id="530" r:id="rId11"/>
    <p:sldId id="531" r:id="rId12"/>
    <p:sldId id="532" r:id="rId13"/>
    <p:sldId id="533" r:id="rId14"/>
    <p:sldId id="534" r:id="rId15"/>
    <p:sldId id="549" r:id="rId16"/>
    <p:sldId id="535" r:id="rId17"/>
    <p:sldId id="539" r:id="rId18"/>
    <p:sldId id="540" r:id="rId19"/>
    <p:sldId id="541" r:id="rId20"/>
    <p:sldId id="563" r:id="rId21"/>
    <p:sldId id="622" r:id="rId22"/>
    <p:sldId id="623" r:id="rId23"/>
    <p:sldId id="564" r:id="rId24"/>
    <p:sldId id="561" r:id="rId25"/>
    <p:sldId id="562" r:id="rId26"/>
    <p:sldId id="556" r:id="rId27"/>
    <p:sldId id="557" r:id="rId28"/>
    <p:sldId id="554" r:id="rId29"/>
    <p:sldId id="548" r:id="rId30"/>
    <p:sldId id="565" r:id="rId31"/>
    <p:sldId id="566" r:id="rId32"/>
    <p:sldId id="567" r:id="rId33"/>
    <p:sldId id="568" r:id="rId34"/>
    <p:sldId id="569" r:id="rId35"/>
    <p:sldId id="570" r:id="rId36"/>
    <p:sldId id="571" r:id="rId37"/>
    <p:sldId id="620" r:id="rId38"/>
    <p:sldId id="621" r:id="rId39"/>
    <p:sldId id="573" r:id="rId40"/>
    <p:sldId id="574" r:id="rId41"/>
    <p:sldId id="575" r:id="rId42"/>
    <p:sldId id="576" r:id="rId43"/>
    <p:sldId id="599" r:id="rId44"/>
    <p:sldId id="601" r:id="rId45"/>
    <p:sldId id="577" r:id="rId46"/>
    <p:sldId id="598" r:id="rId47"/>
    <p:sldId id="607" r:id="rId48"/>
    <p:sldId id="608" r:id="rId49"/>
    <p:sldId id="619" r:id="rId50"/>
    <p:sldId id="611" r:id="rId51"/>
    <p:sldId id="612" r:id="rId52"/>
    <p:sldId id="613" r:id="rId53"/>
    <p:sldId id="614" r:id="rId54"/>
    <p:sldId id="615" r:id="rId55"/>
    <p:sldId id="616" r:id="rId56"/>
    <p:sldId id="617" r:id="rId57"/>
    <p:sldId id="618" r:id="rId58"/>
    <p:sldId id="586" r:id="rId59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Holec" initials="PH" lastIdx="1" clrIdx="0">
    <p:extLst>
      <p:ext uri="{19B8F6BF-5375-455C-9EA6-DF929625EA0E}">
        <p15:presenceInfo xmlns:p15="http://schemas.microsoft.com/office/powerpoint/2012/main" userId="S::pavel.holec@tul.cz::168dc419-4436-452b-b75a-cd243a5e6b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953F"/>
    <a:srgbClr val="45821C"/>
    <a:srgbClr val="F3F3F3"/>
    <a:srgbClr val="F4F9F1"/>
    <a:srgbClr val="171CE5"/>
    <a:srgbClr val="FF0066"/>
    <a:srgbClr val="FF0000"/>
    <a:srgbClr val="8C6850"/>
    <a:srgbClr val="6C4E3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599" autoAdjust="0"/>
  </p:normalViewPr>
  <p:slideViewPr>
    <p:cSldViewPr>
      <p:cViewPr varScale="1">
        <p:scale>
          <a:sx n="101" d="100"/>
          <a:sy n="101" d="100"/>
        </p:scale>
        <p:origin x="72" y="4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990"/>
    </p:cViewPr>
  </p:sorterViewPr>
  <p:notesViewPr>
    <p:cSldViewPr>
      <p:cViewPr varScale="1">
        <p:scale>
          <a:sx n="84" d="100"/>
          <a:sy n="84" d="100"/>
        </p:scale>
        <p:origin x="289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9E75C-52A2-415E-A4B3-D183F0E5B19E}" type="doc">
      <dgm:prSet loTypeId="urn:microsoft.com/office/officeart/2005/8/layout/hierarchy2" loCatId="hierarchy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cs-CZ"/>
        </a:p>
      </dgm:t>
    </dgm:pt>
    <dgm:pt modelId="{DCAC6072-820A-429F-80C5-D2A01F0EF7A6}">
      <dgm:prSet phldrT="[Text]"/>
      <dgm:spPr/>
      <dgm:t>
        <a:bodyPr/>
        <a:lstStyle/>
        <a:p>
          <a:r>
            <a:rPr lang="en-US" dirty="0"/>
            <a:t>true solutions of low molecular weight substances</a:t>
          </a:r>
          <a:endParaRPr lang="cs-CZ" dirty="0"/>
        </a:p>
      </dgm:t>
    </dgm:pt>
    <dgm:pt modelId="{7115B786-32F9-46A2-B58B-E28BD0EC06B5}" type="parTrans" cxnId="{1673B27C-5CDC-432C-8C52-24B8BE0C198B}">
      <dgm:prSet/>
      <dgm:spPr/>
      <dgm:t>
        <a:bodyPr/>
        <a:lstStyle/>
        <a:p>
          <a:endParaRPr lang="cs-CZ"/>
        </a:p>
      </dgm:t>
    </dgm:pt>
    <dgm:pt modelId="{C3EF051C-4D44-4247-8340-0B7576CE27D1}" type="sibTrans" cxnId="{1673B27C-5CDC-432C-8C52-24B8BE0C198B}">
      <dgm:prSet/>
      <dgm:spPr/>
      <dgm:t>
        <a:bodyPr/>
        <a:lstStyle/>
        <a:p>
          <a:endParaRPr lang="cs-CZ"/>
        </a:p>
      </dgm:t>
    </dgm:pt>
    <dgm:pt modelId="{9DB50823-C719-410D-B92C-7E2E1ACFA078}">
      <dgm:prSet phldrT="[Text]" custT="1"/>
      <dgm:spPr/>
      <dgm:t>
        <a:bodyPr/>
        <a:lstStyle/>
        <a:p>
          <a:r>
            <a:rPr lang="cs-CZ" sz="2800" dirty="0" err="1"/>
            <a:t>coloidal</a:t>
          </a:r>
          <a:endParaRPr lang="cs-CZ" sz="2800" dirty="0"/>
        </a:p>
        <a:p>
          <a:r>
            <a:rPr lang="cs-CZ" sz="1800" dirty="0"/>
            <a:t>(1 – 1000 </a:t>
          </a:r>
          <a:r>
            <a:rPr lang="cs-CZ" sz="1800" dirty="0" err="1"/>
            <a:t>nm</a:t>
          </a:r>
          <a:r>
            <a:rPr lang="cs-CZ" sz="1800" dirty="0"/>
            <a:t>)</a:t>
          </a:r>
          <a:r>
            <a:rPr lang="cs-CZ" sz="1800" baseline="30000" dirty="0"/>
            <a:t>*</a:t>
          </a:r>
        </a:p>
      </dgm:t>
    </dgm:pt>
    <dgm:pt modelId="{DF99CA70-BB63-44B6-AF85-00B979FA1958}" type="parTrans" cxnId="{F36A50CE-0AE5-4885-9C0F-AC9C9E8AD393}">
      <dgm:prSet/>
      <dgm:spPr/>
      <dgm:t>
        <a:bodyPr/>
        <a:lstStyle/>
        <a:p>
          <a:endParaRPr lang="cs-CZ"/>
        </a:p>
      </dgm:t>
    </dgm:pt>
    <dgm:pt modelId="{7464F2F1-8B3A-44DB-B997-B205D98778E2}" type="sibTrans" cxnId="{F36A50CE-0AE5-4885-9C0F-AC9C9E8AD393}">
      <dgm:prSet/>
      <dgm:spPr/>
      <dgm:t>
        <a:bodyPr/>
        <a:lstStyle/>
        <a:p>
          <a:endParaRPr lang="cs-CZ"/>
        </a:p>
      </dgm:t>
    </dgm:pt>
    <dgm:pt modelId="{118B902B-AF10-41C6-B0E0-C1264A89565C}">
      <dgm:prSet phldrT="[Text]"/>
      <dgm:spPr/>
      <dgm:t>
        <a:bodyPr/>
        <a:lstStyle/>
        <a:p>
          <a:r>
            <a:rPr lang="cs-CZ" dirty="0" err="1"/>
            <a:t>micellar</a:t>
          </a:r>
          <a:r>
            <a:rPr lang="cs-CZ" dirty="0"/>
            <a:t> and </a:t>
          </a:r>
          <a:r>
            <a:rPr lang="cs-CZ" dirty="0" err="1"/>
            <a:t>macromolecular</a:t>
          </a:r>
          <a:r>
            <a:rPr lang="cs-CZ" dirty="0"/>
            <a:t> </a:t>
          </a:r>
          <a:r>
            <a:rPr lang="cs-CZ" dirty="0" err="1"/>
            <a:t>solutions</a:t>
          </a:r>
          <a:endParaRPr lang="cs-CZ" dirty="0"/>
        </a:p>
      </dgm:t>
    </dgm:pt>
    <dgm:pt modelId="{A0E6D6A8-22F2-4A82-AA04-FADB6DF3ADAE}" type="parTrans" cxnId="{AC0DC1B2-E4FC-48DF-8FB5-5523D4B2B9C1}">
      <dgm:prSet/>
      <dgm:spPr/>
      <dgm:t>
        <a:bodyPr/>
        <a:lstStyle/>
        <a:p>
          <a:endParaRPr lang="cs-CZ"/>
        </a:p>
      </dgm:t>
    </dgm:pt>
    <dgm:pt modelId="{E532A810-8B24-4497-BED1-622DDAF8DD01}" type="sibTrans" cxnId="{AC0DC1B2-E4FC-48DF-8FB5-5523D4B2B9C1}">
      <dgm:prSet/>
      <dgm:spPr/>
      <dgm:t>
        <a:bodyPr/>
        <a:lstStyle/>
        <a:p>
          <a:endParaRPr lang="cs-CZ"/>
        </a:p>
      </dgm:t>
    </dgm:pt>
    <dgm:pt modelId="{630C67E1-933D-47B9-8D67-5B0D0560C180}">
      <dgm:prSet phldrT="[Text]" custT="1"/>
      <dgm:spPr/>
      <dgm:t>
        <a:bodyPr/>
        <a:lstStyle/>
        <a:p>
          <a:r>
            <a:rPr lang="cs-CZ" sz="2800" dirty="0" err="1"/>
            <a:t>analytical</a:t>
          </a:r>
          <a:endParaRPr lang="cs-CZ" sz="2800" dirty="0"/>
        </a:p>
        <a:p>
          <a:r>
            <a:rPr lang="cs-CZ" sz="1800" dirty="0"/>
            <a:t>(&lt;1 </a:t>
          </a:r>
          <a:r>
            <a:rPr lang="cs-CZ" sz="1800" dirty="0" err="1"/>
            <a:t>nm</a:t>
          </a:r>
          <a:r>
            <a:rPr lang="cs-CZ" sz="1800" dirty="0"/>
            <a:t>)</a:t>
          </a:r>
          <a:endParaRPr lang="cs-CZ" sz="2800" dirty="0"/>
        </a:p>
      </dgm:t>
    </dgm:pt>
    <dgm:pt modelId="{122F1767-3DF7-47A0-8BA6-E4AFE3E62799}" type="sibTrans" cxnId="{0CD4B087-D7EE-44FB-9C82-81A7B9D4ABFD}">
      <dgm:prSet/>
      <dgm:spPr/>
      <dgm:t>
        <a:bodyPr/>
        <a:lstStyle/>
        <a:p>
          <a:endParaRPr lang="cs-CZ"/>
        </a:p>
      </dgm:t>
    </dgm:pt>
    <dgm:pt modelId="{799C39AC-C5B3-4FD8-864F-6373DE253144}" type="parTrans" cxnId="{0CD4B087-D7EE-44FB-9C82-81A7B9D4ABFD}">
      <dgm:prSet/>
      <dgm:spPr/>
      <dgm:t>
        <a:bodyPr/>
        <a:lstStyle/>
        <a:p>
          <a:endParaRPr lang="cs-CZ"/>
        </a:p>
      </dgm:t>
    </dgm:pt>
    <dgm:pt modelId="{975BDEC8-102C-4E08-A4C1-7E7C4F895413}">
      <dgm:prSet phldrT="[Text]" custT="1"/>
      <dgm:spPr/>
      <dgm:t>
        <a:bodyPr/>
        <a:lstStyle/>
        <a:p>
          <a:r>
            <a:rPr lang="cs-CZ" sz="2800" b="0" dirty="0" err="1"/>
            <a:t>dispersion</a:t>
          </a:r>
          <a:endParaRPr lang="cs-CZ" sz="2800" b="0" dirty="0"/>
        </a:p>
      </dgm:t>
    </dgm:pt>
    <dgm:pt modelId="{102ADAB7-237D-4B83-B500-59D60BB7613C}" type="sibTrans" cxnId="{369659F2-0C5E-4B1B-8A8A-84312BE3BF65}">
      <dgm:prSet/>
      <dgm:spPr/>
      <dgm:t>
        <a:bodyPr/>
        <a:lstStyle/>
        <a:p>
          <a:endParaRPr lang="cs-CZ"/>
        </a:p>
      </dgm:t>
    </dgm:pt>
    <dgm:pt modelId="{23FBF09A-D1AF-48D5-A340-22FBBA1CD078}" type="parTrans" cxnId="{369659F2-0C5E-4B1B-8A8A-84312BE3BF65}">
      <dgm:prSet/>
      <dgm:spPr/>
      <dgm:t>
        <a:bodyPr/>
        <a:lstStyle/>
        <a:p>
          <a:endParaRPr lang="cs-CZ"/>
        </a:p>
      </dgm:t>
    </dgm:pt>
    <dgm:pt modelId="{A58F439F-9B81-48F5-86D4-63E747DBCA56}">
      <dgm:prSet custT="1"/>
      <dgm:spPr/>
      <dgm:t>
        <a:bodyPr/>
        <a:lstStyle/>
        <a:p>
          <a:r>
            <a:rPr lang="cs-CZ" sz="2800" dirty="0" err="1"/>
            <a:t>coarse</a:t>
          </a:r>
          <a:endParaRPr lang="cs-CZ" sz="2800" dirty="0"/>
        </a:p>
        <a:p>
          <a:r>
            <a:rPr lang="cs-CZ" sz="1800" dirty="0"/>
            <a:t>(&gt; 1000 </a:t>
          </a:r>
          <a:r>
            <a:rPr lang="cs-CZ" sz="1800" dirty="0" err="1"/>
            <a:t>nm</a:t>
          </a:r>
          <a:r>
            <a:rPr lang="cs-CZ" sz="1800" dirty="0"/>
            <a:t>)</a:t>
          </a:r>
        </a:p>
      </dgm:t>
    </dgm:pt>
    <dgm:pt modelId="{D3662A94-F02D-4C99-999B-B31D6DB8A082}" type="parTrans" cxnId="{32B1F803-E2A9-4A27-A007-206C03194D7F}">
      <dgm:prSet/>
      <dgm:spPr/>
      <dgm:t>
        <a:bodyPr/>
        <a:lstStyle/>
        <a:p>
          <a:endParaRPr lang="cs-CZ"/>
        </a:p>
      </dgm:t>
    </dgm:pt>
    <dgm:pt modelId="{3EB55D6A-1368-4AED-B15E-6C84ACEFF2DE}" type="sibTrans" cxnId="{32B1F803-E2A9-4A27-A007-206C03194D7F}">
      <dgm:prSet/>
      <dgm:spPr/>
      <dgm:t>
        <a:bodyPr/>
        <a:lstStyle/>
        <a:p>
          <a:endParaRPr lang="cs-CZ"/>
        </a:p>
      </dgm:t>
    </dgm:pt>
    <dgm:pt modelId="{4FA2DEB5-89DC-4546-884B-66BC94317B77}">
      <dgm:prSet/>
      <dgm:spPr/>
      <dgm:t>
        <a:bodyPr/>
        <a:lstStyle/>
        <a:p>
          <a:r>
            <a:rPr lang="cs-CZ" dirty="0" err="1"/>
            <a:t>suspensions</a:t>
          </a:r>
          <a:r>
            <a:rPr lang="cs-CZ" dirty="0"/>
            <a:t>, </a:t>
          </a:r>
          <a:r>
            <a:rPr lang="cs-CZ" dirty="0" err="1"/>
            <a:t>emulsions</a:t>
          </a:r>
          <a:r>
            <a:rPr lang="cs-CZ" dirty="0"/>
            <a:t>, </a:t>
          </a:r>
          <a:r>
            <a:rPr lang="cs-CZ" dirty="0" err="1"/>
            <a:t>foams</a:t>
          </a:r>
          <a:r>
            <a:rPr lang="cs-CZ" dirty="0"/>
            <a:t>, </a:t>
          </a:r>
          <a:r>
            <a:rPr lang="cs-CZ" dirty="0" err="1"/>
            <a:t>dust</a:t>
          </a:r>
          <a:r>
            <a:rPr lang="cs-CZ" dirty="0"/>
            <a:t>, </a:t>
          </a:r>
          <a:r>
            <a:rPr lang="cs-CZ" dirty="0" err="1"/>
            <a:t>smoke</a:t>
          </a:r>
          <a:r>
            <a:rPr lang="cs-CZ" dirty="0"/>
            <a:t> </a:t>
          </a:r>
          <a:r>
            <a:rPr lang="cs-CZ" dirty="0" err="1"/>
            <a:t>etc</a:t>
          </a:r>
          <a:r>
            <a:rPr lang="cs-CZ" dirty="0"/>
            <a:t>.</a:t>
          </a:r>
        </a:p>
      </dgm:t>
    </dgm:pt>
    <dgm:pt modelId="{2F24632F-C263-48B5-99C7-6F3311ECE5F7}" type="parTrans" cxnId="{5D67A462-2028-418E-8467-7F38E2D0EB8F}">
      <dgm:prSet/>
      <dgm:spPr/>
      <dgm:t>
        <a:bodyPr/>
        <a:lstStyle/>
        <a:p>
          <a:endParaRPr lang="cs-CZ"/>
        </a:p>
      </dgm:t>
    </dgm:pt>
    <dgm:pt modelId="{F36BEB61-0326-4143-BF1E-5AFAD27E8005}" type="sibTrans" cxnId="{5D67A462-2028-418E-8467-7F38E2D0EB8F}">
      <dgm:prSet/>
      <dgm:spPr/>
      <dgm:t>
        <a:bodyPr/>
        <a:lstStyle/>
        <a:p>
          <a:endParaRPr lang="cs-CZ"/>
        </a:p>
      </dgm:t>
    </dgm:pt>
    <dgm:pt modelId="{1F22BAF1-4829-4F39-9F03-02361473AFBB}" type="pres">
      <dgm:prSet presAssocID="{1DC9E75C-52A2-415E-A4B3-D183F0E5B19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29CA608-1738-463D-A667-41BD33BE50D4}" type="pres">
      <dgm:prSet presAssocID="{975BDEC8-102C-4E08-A4C1-7E7C4F895413}" presName="root1" presStyleCnt="0"/>
      <dgm:spPr/>
    </dgm:pt>
    <dgm:pt modelId="{79A77D28-E3C8-4B95-A329-E1444990D445}" type="pres">
      <dgm:prSet presAssocID="{975BDEC8-102C-4E08-A4C1-7E7C4F89541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D1608C5-E424-4626-892C-D589F26A006B}" type="pres">
      <dgm:prSet presAssocID="{975BDEC8-102C-4E08-A4C1-7E7C4F895413}" presName="level2hierChild" presStyleCnt="0"/>
      <dgm:spPr/>
    </dgm:pt>
    <dgm:pt modelId="{7815AE0B-631B-4A97-83D8-3446D8381DD8}" type="pres">
      <dgm:prSet presAssocID="{799C39AC-C5B3-4FD8-864F-6373DE253144}" presName="conn2-1" presStyleLbl="parChTrans1D2" presStyleIdx="0" presStyleCnt="3"/>
      <dgm:spPr/>
      <dgm:t>
        <a:bodyPr/>
        <a:lstStyle/>
        <a:p>
          <a:endParaRPr lang="cs-CZ"/>
        </a:p>
      </dgm:t>
    </dgm:pt>
    <dgm:pt modelId="{7F81D5A8-6D2E-4758-827E-E3BB8A110970}" type="pres">
      <dgm:prSet presAssocID="{799C39AC-C5B3-4FD8-864F-6373DE253144}" presName="connTx" presStyleLbl="parChTrans1D2" presStyleIdx="0" presStyleCnt="3"/>
      <dgm:spPr/>
      <dgm:t>
        <a:bodyPr/>
        <a:lstStyle/>
        <a:p>
          <a:endParaRPr lang="cs-CZ"/>
        </a:p>
      </dgm:t>
    </dgm:pt>
    <dgm:pt modelId="{F4C1FB93-B95A-4E8C-AF6B-C589832F300F}" type="pres">
      <dgm:prSet presAssocID="{630C67E1-933D-47B9-8D67-5B0D0560C180}" presName="root2" presStyleCnt="0"/>
      <dgm:spPr/>
    </dgm:pt>
    <dgm:pt modelId="{B41F9C98-5E5B-4569-8DFD-7BBDA3A17E0D}" type="pres">
      <dgm:prSet presAssocID="{630C67E1-933D-47B9-8D67-5B0D0560C18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405191A-7AE7-457C-83E3-F8EE2619D78B}" type="pres">
      <dgm:prSet presAssocID="{630C67E1-933D-47B9-8D67-5B0D0560C180}" presName="level3hierChild" presStyleCnt="0"/>
      <dgm:spPr/>
    </dgm:pt>
    <dgm:pt modelId="{FE783F58-E955-44C8-9510-A53775302957}" type="pres">
      <dgm:prSet presAssocID="{7115B786-32F9-46A2-B58B-E28BD0EC06B5}" presName="conn2-1" presStyleLbl="parChTrans1D3" presStyleIdx="0" presStyleCnt="3"/>
      <dgm:spPr/>
      <dgm:t>
        <a:bodyPr/>
        <a:lstStyle/>
        <a:p>
          <a:endParaRPr lang="cs-CZ"/>
        </a:p>
      </dgm:t>
    </dgm:pt>
    <dgm:pt modelId="{A7F73059-87E1-4B48-BAEC-F79B385A833A}" type="pres">
      <dgm:prSet presAssocID="{7115B786-32F9-46A2-B58B-E28BD0EC06B5}" presName="connTx" presStyleLbl="parChTrans1D3" presStyleIdx="0" presStyleCnt="3"/>
      <dgm:spPr/>
      <dgm:t>
        <a:bodyPr/>
        <a:lstStyle/>
        <a:p>
          <a:endParaRPr lang="cs-CZ"/>
        </a:p>
      </dgm:t>
    </dgm:pt>
    <dgm:pt modelId="{71C29156-D5DE-4377-B33D-1AA74F0D1B05}" type="pres">
      <dgm:prSet presAssocID="{DCAC6072-820A-429F-80C5-D2A01F0EF7A6}" presName="root2" presStyleCnt="0"/>
      <dgm:spPr/>
    </dgm:pt>
    <dgm:pt modelId="{AB6A6FC5-465C-4695-93CA-B2DDC2F3C6BF}" type="pres">
      <dgm:prSet presAssocID="{DCAC6072-820A-429F-80C5-D2A01F0EF7A6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AA39B59-70E4-44A1-A9BA-86FD20315446}" type="pres">
      <dgm:prSet presAssocID="{DCAC6072-820A-429F-80C5-D2A01F0EF7A6}" presName="level3hierChild" presStyleCnt="0"/>
      <dgm:spPr/>
    </dgm:pt>
    <dgm:pt modelId="{E75496A4-DBEF-4AE1-8891-C81C23BA70B1}" type="pres">
      <dgm:prSet presAssocID="{DF99CA70-BB63-44B6-AF85-00B979FA1958}" presName="conn2-1" presStyleLbl="parChTrans1D2" presStyleIdx="1" presStyleCnt="3"/>
      <dgm:spPr/>
      <dgm:t>
        <a:bodyPr/>
        <a:lstStyle/>
        <a:p>
          <a:endParaRPr lang="cs-CZ"/>
        </a:p>
      </dgm:t>
    </dgm:pt>
    <dgm:pt modelId="{24EE7761-4DFB-4A78-9245-DEB728CD9ABD}" type="pres">
      <dgm:prSet presAssocID="{DF99CA70-BB63-44B6-AF85-00B979FA1958}" presName="connTx" presStyleLbl="parChTrans1D2" presStyleIdx="1" presStyleCnt="3"/>
      <dgm:spPr/>
      <dgm:t>
        <a:bodyPr/>
        <a:lstStyle/>
        <a:p>
          <a:endParaRPr lang="cs-CZ"/>
        </a:p>
      </dgm:t>
    </dgm:pt>
    <dgm:pt modelId="{86D36DE3-F3AE-44D3-B0F7-1BDE5E15DFBD}" type="pres">
      <dgm:prSet presAssocID="{9DB50823-C719-410D-B92C-7E2E1ACFA078}" presName="root2" presStyleCnt="0"/>
      <dgm:spPr/>
    </dgm:pt>
    <dgm:pt modelId="{BAA03299-3058-4825-98D6-101B8121E250}" type="pres">
      <dgm:prSet presAssocID="{9DB50823-C719-410D-B92C-7E2E1ACFA078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ED5A1F8-734E-40CB-BA0F-852F832C9B8A}" type="pres">
      <dgm:prSet presAssocID="{9DB50823-C719-410D-B92C-7E2E1ACFA078}" presName="level3hierChild" presStyleCnt="0"/>
      <dgm:spPr/>
    </dgm:pt>
    <dgm:pt modelId="{D4D586F4-D63D-4209-95ED-3DE27EF477CF}" type="pres">
      <dgm:prSet presAssocID="{A0E6D6A8-22F2-4A82-AA04-FADB6DF3ADAE}" presName="conn2-1" presStyleLbl="parChTrans1D3" presStyleIdx="1" presStyleCnt="3"/>
      <dgm:spPr/>
      <dgm:t>
        <a:bodyPr/>
        <a:lstStyle/>
        <a:p>
          <a:endParaRPr lang="cs-CZ"/>
        </a:p>
      </dgm:t>
    </dgm:pt>
    <dgm:pt modelId="{8F8755F2-25E2-4EFA-A853-EFB36528F283}" type="pres">
      <dgm:prSet presAssocID="{A0E6D6A8-22F2-4A82-AA04-FADB6DF3ADAE}" presName="connTx" presStyleLbl="parChTrans1D3" presStyleIdx="1" presStyleCnt="3"/>
      <dgm:spPr/>
      <dgm:t>
        <a:bodyPr/>
        <a:lstStyle/>
        <a:p>
          <a:endParaRPr lang="cs-CZ"/>
        </a:p>
      </dgm:t>
    </dgm:pt>
    <dgm:pt modelId="{6A51FD46-BF10-4B00-B386-06686A37F943}" type="pres">
      <dgm:prSet presAssocID="{118B902B-AF10-41C6-B0E0-C1264A89565C}" presName="root2" presStyleCnt="0"/>
      <dgm:spPr/>
    </dgm:pt>
    <dgm:pt modelId="{EA165169-9D56-480D-B8C7-FACF11500D39}" type="pres">
      <dgm:prSet presAssocID="{118B902B-AF10-41C6-B0E0-C1264A89565C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813C5DC-C31B-4840-B4C9-BE13C73C43DE}" type="pres">
      <dgm:prSet presAssocID="{118B902B-AF10-41C6-B0E0-C1264A89565C}" presName="level3hierChild" presStyleCnt="0"/>
      <dgm:spPr/>
    </dgm:pt>
    <dgm:pt modelId="{8D5A97CD-1779-49F8-91E6-108E1617DC6A}" type="pres">
      <dgm:prSet presAssocID="{D3662A94-F02D-4C99-999B-B31D6DB8A082}" presName="conn2-1" presStyleLbl="parChTrans1D2" presStyleIdx="2" presStyleCnt="3"/>
      <dgm:spPr/>
      <dgm:t>
        <a:bodyPr/>
        <a:lstStyle/>
        <a:p>
          <a:endParaRPr lang="cs-CZ"/>
        </a:p>
      </dgm:t>
    </dgm:pt>
    <dgm:pt modelId="{F72757A9-E736-4493-8E58-F55867F749BB}" type="pres">
      <dgm:prSet presAssocID="{D3662A94-F02D-4C99-999B-B31D6DB8A082}" presName="connTx" presStyleLbl="parChTrans1D2" presStyleIdx="2" presStyleCnt="3"/>
      <dgm:spPr/>
      <dgm:t>
        <a:bodyPr/>
        <a:lstStyle/>
        <a:p>
          <a:endParaRPr lang="cs-CZ"/>
        </a:p>
      </dgm:t>
    </dgm:pt>
    <dgm:pt modelId="{52341C51-CCD1-49C6-B1F4-DB2E3F797931}" type="pres">
      <dgm:prSet presAssocID="{A58F439F-9B81-48F5-86D4-63E747DBCA56}" presName="root2" presStyleCnt="0"/>
      <dgm:spPr/>
    </dgm:pt>
    <dgm:pt modelId="{1A3C71CD-BD27-44DF-B809-8F611BBBF04D}" type="pres">
      <dgm:prSet presAssocID="{A58F439F-9B81-48F5-86D4-63E747DBCA56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F8E1101-38B6-4BA4-9457-D6DDB84E9B04}" type="pres">
      <dgm:prSet presAssocID="{A58F439F-9B81-48F5-86D4-63E747DBCA56}" presName="level3hierChild" presStyleCnt="0"/>
      <dgm:spPr/>
    </dgm:pt>
    <dgm:pt modelId="{EEAEA3AB-B510-4F0F-9F40-6FEE3C1E148F}" type="pres">
      <dgm:prSet presAssocID="{2F24632F-C263-48B5-99C7-6F3311ECE5F7}" presName="conn2-1" presStyleLbl="parChTrans1D3" presStyleIdx="2" presStyleCnt="3"/>
      <dgm:spPr/>
      <dgm:t>
        <a:bodyPr/>
        <a:lstStyle/>
        <a:p>
          <a:endParaRPr lang="cs-CZ"/>
        </a:p>
      </dgm:t>
    </dgm:pt>
    <dgm:pt modelId="{5F9D37EF-5752-4D6B-9878-18FEEB756DF9}" type="pres">
      <dgm:prSet presAssocID="{2F24632F-C263-48B5-99C7-6F3311ECE5F7}" presName="connTx" presStyleLbl="parChTrans1D3" presStyleIdx="2" presStyleCnt="3"/>
      <dgm:spPr/>
      <dgm:t>
        <a:bodyPr/>
        <a:lstStyle/>
        <a:p>
          <a:endParaRPr lang="cs-CZ"/>
        </a:p>
      </dgm:t>
    </dgm:pt>
    <dgm:pt modelId="{ECEB5EF6-E4A3-487D-A350-848B43DAA920}" type="pres">
      <dgm:prSet presAssocID="{4FA2DEB5-89DC-4546-884B-66BC94317B77}" presName="root2" presStyleCnt="0"/>
      <dgm:spPr/>
    </dgm:pt>
    <dgm:pt modelId="{9B755358-D99C-4F39-BE25-6889D5DA8347}" type="pres">
      <dgm:prSet presAssocID="{4FA2DEB5-89DC-4546-884B-66BC94317B7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B8CCA11-A164-4A0B-B84B-EB546E1F25AC}" type="pres">
      <dgm:prSet presAssocID="{4FA2DEB5-89DC-4546-884B-66BC94317B77}" presName="level3hierChild" presStyleCnt="0"/>
      <dgm:spPr/>
    </dgm:pt>
  </dgm:ptLst>
  <dgm:cxnLst>
    <dgm:cxn modelId="{D881B38B-0868-4DFA-9B8B-568D8A02AC1C}" type="presOf" srcId="{630C67E1-933D-47B9-8D67-5B0D0560C180}" destId="{B41F9C98-5E5B-4569-8DFD-7BBDA3A17E0D}" srcOrd="0" destOrd="0" presId="urn:microsoft.com/office/officeart/2005/8/layout/hierarchy2"/>
    <dgm:cxn modelId="{1A0E6AAF-E344-4E03-A9CE-14D1F1131F19}" type="presOf" srcId="{1DC9E75C-52A2-415E-A4B3-D183F0E5B19E}" destId="{1F22BAF1-4829-4F39-9F03-02361473AFBB}" srcOrd="0" destOrd="0" presId="urn:microsoft.com/office/officeart/2005/8/layout/hierarchy2"/>
    <dgm:cxn modelId="{F36A50CE-0AE5-4885-9C0F-AC9C9E8AD393}" srcId="{975BDEC8-102C-4E08-A4C1-7E7C4F895413}" destId="{9DB50823-C719-410D-B92C-7E2E1ACFA078}" srcOrd="1" destOrd="0" parTransId="{DF99CA70-BB63-44B6-AF85-00B979FA1958}" sibTransId="{7464F2F1-8B3A-44DB-B997-B205D98778E2}"/>
    <dgm:cxn modelId="{5C82107E-FDF4-4095-984B-3CAA1F4297B7}" type="presOf" srcId="{975BDEC8-102C-4E08-A4C1-7E7C4F895413}" destId="{79A77D28-E3C8-4B95-A329-E1444990D445}" srcOrd="0" destOrd="0" presId="urn:microsoft.com/office/officeart/2005/8/layout/hierarchy2"/>
    <dgm:cxn modelId="{3275E657-C181-4CF9-B94E-91C6627ACB75}" type="presOf" srcId="{7115B786-32F9-46A2-B58B-E28BD0EC06B5}" destId="{A7F73059-87E1-4B48-BAEC-F79B385A833A}" srcOrd="1" destOrd="0" presId="urn:microsoft.com/office/officeart/2005/8/layout/hierarchy2"/>
    <dgm:cxn modelId="{D1D03818-8D6A-4CE1-807D-57A85E794891}" type="presOf" srcId="{A58F439F-9B81-48F5-86D4-63E747DBCA56}" destId="{1A3C71CD-BD27-44DF-B809-8F611BBBF04D}" srcOrd="0" destOrd="0" presId="urn:microsoft.com/office/officeart/2005/8/layout/hierarchy2"/>
    <dgm:cxn modelId="{CDCB7A7C-5C38-4929-9208-098003AD8C4F}" type="presOf" srcId="{2F24632F-C263-48B5-99C7-6F3311ECE5F7}" destId="{5F9D37EF-5752-4D6B-9878-18FEEB756DF9}" srcOrd="1" destOrd="0" presId="urn:microsoft.com/office/officeart/2005/8/layout/hierarchy2"/>
    <dgm:cxn modelId="{6D28CCD9-0652-432D-8000-1208F2D2D9D9}" type="presOf" srcId="{A0E6D6A8-22F2-4A82-AA04-FADB6DF3ADAE}" destId="{8F8755F2-25E2-4EFA-A853-EFB36528F283}" srcOrd="1" destOrd="0" presId="urn:microsoft.com/office/officeart/2005/8/layout/hierarchy2"/>
    <dgm:cxn modelId="{A9083773-EFB6-4FE9-9C8F-EBDAC584D14E}" type="presOf" srcId="{799C39AC-C5B3-4FD8-864F-6373DE253144}" destId="{7F81D5A8-6D2E-4758-827E-E3BB8A110970}" srcOrd="1" destOrd="0" presId="urn:microsoft.com/office/officeart/2005/8/layout/hierarchy2"/>
    <dgm:cxn modelId="{82ACC326-D0D7-4996-A5E9-D21A8FE964E4}" type="presOf" srcId="{DCAC6072-820A-429F-80C5-D2A01F0EF7A6}" destId="{AB6A6FC5-465C-4695-93CA-B2DDC2F3C6BF}" srcOrd="0" destOrd="0" presId="urn:microsoft.com/office/officeart/2005/8/layout/hierarchy2"/>
    <dgm:cxn modelId="{369659F2-0C5E-4B1B-8A8A-84312BE3BF65}" srcId="{1DC9E75C-52A2-415E-A4B3-D183F0E5B19E}" destId="{975BDEC8-102C-4E08-A4C1-7E7C4F895413}" srcOrd="0" destOrd="0" parTransId="{23FBF09A-D1AF-48D5-A340-22FBBA1CD078}" sibTransId="{102ADAB7-237D-4B83-B500-59D60BB7613C}"/>
    <dgm:cxn modelId="{A50A0800-8779-40A9-9233-35FE17F08407}" type="presOf" srcId="{7115B786-32F9-46A2-B58B-E28BD0EC06B5}" destId="{FE783F58-E955-44C8-9510-A53775302957}" srcOrd="0" destOrd="0" presId="urn:microsoft.com/office/officeart/2005/8/layout/hierarchy2"/>
    <dgm:cxn modelId="{C267AF05-40E8-4CD9-9ACE-7EE921221ED2}" type="presOf" srcId="{9DB50823-C719-410D-B92C-7E2E1ACFA078}" destId="{BAA03299-3058-4825-98D6-101B8121E250}" srcOrd="0" destOrd="0" presId="urn:microsoft.com/office/officeart/2005/8/layout/hierarchy2"/>
    <dgm:cxn modelId="{C1959375-F99C-45F8-BB34-CC71857DB470}" type="presOf" srcId="{D3662A94-F02D-4C99-999B-B31D6DB8A082}" destId="{8D5A97CD-1779-49F8-91E6-108E1617DC6A}" srcOrd="0" destOrd="0" presId="urn:microsoft.com/office/officeart/2005/8/layout/hierarchy2"/>
    <dgm:cxn modelId="{64BA95C2-C1AE-4253-8D24-8987EBF532E3}" type="presOf" srcId="{D3662A94-F02D-4C99-999B-B31D6DB8A082}" destId="{F72757A9-E736-4493-8E58-F55867F749BB}" srcOrd="1" destOrd="0" presId="urn:microsoft.com/office/officeart/2005/8/layout/hierarchy2"/>
    <dgm:cxn modelId="{7A0407AE-C14F-4013-B4EB-5864830ED2D8}" type="presOf" srcId="{4FA2DEB5-89DC-4546-884B-66BC94317B77}" destId="{9B755358-D99C-4F39-BE25-6889D5DA8347}" srcOrd="0" destOrd="0" presId="urn:microsoft.com/office/officeart/2005/8/layout/hierarchy2"/>
    <dgm:cxn modelId="{751264ED-E148-4A0D-97D9-2E0F9BC6E2DD}" type="presOf" srcId="{A0E6D6A8-22F2-4A82-AA04-FADB6DF3ADAE}" destId="{D4D586F4-D63D-4209-95ED-3DE27EF477CF}" srcOrd="0" destOrd="0" presId="urn:microsoft.com/office/officeart/2005/8/layout/hierarchy2"/>
    <dgm:cxn modelId="{AC0DC1B2-E4FC-48DF-8FB5-5523D4B2B9C1}" srcId="{9DB50823-C719-410D-B92C-7E2E1ACFA078}" destId="{118B902B-AF10-41C6-B0E0-C1264A89565C}" srcOrd="0" destOrd="0" parTransId="{A0E6D6A8-22F2-4A82-AA04-FADB6DF3ADAE}" sibTransId="{E532A810-8B24-4497-BED1-622DDAF8DD01}"/>
    <dgm:cxn modelId="{7005EAB9-51CF-4488-B71D-C1643BB11F1C}" type="presOf" srcId="{DF99CA70-BB63-44B6-AF85-00B979FA1958}" destId="{E75496A4-DBEF-4AE1-8891-C81C23BA70B1}" srcOrd="0" destOrd="0" presId="urn:microsoft.com/office/officeart/2005/8/layout/hierarchy2"/>
    <dgm:cxn modelId="{32B1F803-E2A9-4A27-A007-206C03194D7F}" srcId="{975BDEC8-102C-4E08-A4C1-7E7C4F895413}" destId="{A58F439F-9B81-48F5-86D4-63E747DBCA56}" srcOrd="2" destOrd="0" parTransId="{D3662A94-F02D-4C99-999B-B31D6DB8A082}" sibTransId="{3EB55D6A-1368-4AED-B15E-6C84ACEFF2DE}"/>
    <dgm:cxn modelId="{0CD4B087-D7EE-44FB-9C82-81A7B9D4ABFD}" srcId="{975BDEC8-102C-4E08-A4C1-7E7C4F895413}" destId="{630C67E1-933D-47B9-8D67-5B0D0560C180}" srcOrd="0" destOrd="0" parTransId="{799C39AC-C5B3-4FD8-864F-6373DE253144}" sibTransId="{122F1767-3DF7-47A0-8BA6-E4AFE3E62799}"/>
    <dgm:cxn modelId="{82F1B3C6-747C-4B6F-AE8C-5CD790B62898}" type="presOf" srcId="{118B902B-AF10-41C6-B0E0-C1264A89565C}" destId="{EA165169-9D56-480D-B8C7-FACF11500D39}" srcOrd="0" destOrd="0" presId="urn:microsoft.com/office/officeart/2005/8/layout/hierarchy2"/>
    <dgm:cxn modelId="{49F22375-9F15-4758-B27A-7B4A8119F937}" type="presOf" srcId="{DF99CA70-BB63-44B6-AF85-00B979FA1958}" destId="{24EE7761-4DFB-4A78-9245-DEB728CD9ABD}" srcOrd="1" destOrd="0" presId="urn:microsoft.com/office/officeart/2005/8/layout/hierarchy2"/>
    <dgm:cxn modelId="{56E7E20D-2DC5-4FCC-8D48-32261ABEA23A}" type="presOf" srcId="{2F24632F-C263-48B5-99C7-6F3311ECE5F7}" destId="{EEAEA3AB-B510-4F0F-9F40-6FEE3C1E148F}" srcOrd="0" destOrd="0" presId="urn:microsoft.com/office/officeart/2005/8/layout/hierarchy2"/>
    <dgm:cxn modelId="{5D67A462-2028-418E-8467-7F38E2D0EB8F}" srcId="{A58F439F-9B81-48F5-86D4-63E747DBCA56}" destId="{4FA2DEB5-89DC-4546-884B-66BC94317B77}" srcOrd="0" destOrd="0" parTransId="{2F24632F-C263-48B5-99C7-6F3311ECE5F7}" sibTransId="{F36BEB61-0326-4143-BF1E-5AFAD27E8005}"/>
    <dgm:cxn modelId="{9ECE7E65-2242-4A28-9915-DC561158B0B0}" type="presOf" srcId="{799C39AC-C5B3-4FD8-864F-6373DE253144}" destId="{7815AE0B-631B-4A97-83D8-3446D8381DD8}" srcOrd="0" destOrd="0" presId="urn:microsoft.com/office/officeart/2005/8/layout/hierarchy2"/>
    <dgm:cxn modelId="{1673B27C-5CDC-432C-8C52-24B8BE0C198B}" srcId="{630C67E1-933D-47B9-8D67-5B0D0560C180}" destId="{DCAC6072-820A-429F-80C5-D2A01F0EF7A6}" srcOrd="0" destOrd="0" parTransId="{7115B786-32F9-46A2-B58B-E28BD0EC06B5}" sibTransId="{C3EF051C-4D44-4247-8340-0B7576CE27D1}"/>
    <dgm:cxn modelId="{E1B9309C-B141-49EB-9DB8-D0C800405034}" type="presParOf" srcId="{1F22BAF1-4829-4F39-9F03-02361473AFBB}" destId="{229CA608-1738-463D-A667-41BD33BE50D4}" srcOrd="0" destOrd="0" presId="urn:microsoft.com/office/officeart/2005/8/layout/hierarchy2"/>
    <dgm:cxn modelId="{1550A7A3-5ECD-4F3D-BFF1-AD7F88995030}" type="presParOf" srcId="{229CA608-1738-463D-A667-41BD33BE50D4}" destId="{79A77D28-E3C8-4B95-A329-E1444990D445}" srcOrd="0" destOrd="0" presId="urn:microsoft.com/office/officeart/2005/8/layout/hierarchy2"/>
    <dgm:cxn modelId="{7D77760D-D6F1-4674-9302-FB81E38A43EB}" type="presParOf" srcId="{229CA608-1738-463D-A667-41BD33BE50D4}" destId="{DD1608C5-E424-4626-892C-D589F26A006B}" srcOrd="1" destOrd="0" presId="urn:microsoft.com/office/officeart/2005/8/layout/hierarchy2"/>
    <dgm:cxn modelId="{CA1DD7E4-38AF-4FF3-A5C0-5AFB3BDA6ED3}" type="presParOf" srcId="{DD1608C5-E424-4626-892C-D589F26A006B}" destId="{7815AE0B-631B-4A97-83D8-3446D8381DD8}" srcOrd="0" destOrd="0" presId="urn:microsoft.com/office/officeart/2005/8/layout/hierarchy2"/>
    <dgm:cxn modelId="{199983C1-87CA-49CD-8EF5-035E6C1365FA}" type="presParOf" srcId="{7815AE0B-631B-4A97-83D8-3446D8381DD8}" destId="{7F81D5A8-6D2E-4758-827E-E3BB8A110970}" srcOrd="0" destOrd="0" presId="urn:microsoft.com/office/officeart/2005/8/layout/hierarchy2"/>
    <dgm:cxn modelId="{C5F736EC-78C3-41EA-A48B-529F0B699193}" type="presParOf" srcId="{DD1608C5-E424-4626-892C-D589F26A006B}" destId="{F4C1FB93-B95A-4E8C-AF6B-C589832F300F}" srcOrd="1" destOrd="0" presId="urn:microsoft.com/office/officeart/2005/8/layout/hierarchy2"/>
    <dgm:cxn modelId="{D729BDA2-75A3-4750-888E-E678B7B48B97}" type="presParOf" srcId="{F4C1FB93-B95A-4E8C-AF6B-C589832F300F}" destId="{B41F9C98-5E5B-4569-8DFD-7BBDA3A17E0D}" srcOrd="0" destOrd="0" presId="urn:microsoft.com/office/officeart/2005/8/layout/hierarchy2"/>
    <dgm:cxn modelId="{A7077F5A-53F0-4F19-9116-A5AFEA9E7072}" type="presParOf" srcId="{F4C1FB93-B95A-4E8C-AF6B-C589832F300F}" destId="{B405191A-7AE7-457C-83E3-F8EE2619D78B}" srcOrd="1" destOrd="0" presId="urn:microsoft.com/office/officeart/2005/8/layout/hierarchy2"/>
    <dgm:cxn modelId="{B362EB19-41CB-4A67-A89A-2EC0A280764E}" type="presParOf" srcId="{B405191A-7AE7-457C-83E3-F8EE2619D78B}" destId="{FE783F58-E955-44C8-9510-A53775302957}" srcOrd="0" destOrd="0" presId="urn:microsoft.com/office/officeart/2005/8/layout/hierarchy2"/>
    <dgm:cxn modelId="{BA9E396A-00A9-43F1-9CAA-125321423A72}" type="presParOf" srcId="{FE783F58-E955-44C8-9510-A53775302957}" destId="{A7F73059-87E1-4B48-BAEC-F79B385A833A}" srcOrd="0" destOrd="0" presId="urn:microsoft.com/office/officeart/2005/8/layout/hierarchy2"/>
    <dgm:cxn modelId="{7BE50D66-22E9-4B5C-A5F4-0CE2881554EA}" type="presParOf" srcId="{B405191A-7AE7-457C-83E3-F8EE2619D78B}" destId="{71C29156-D5DE-4377-B33D-1AA74F0D1B05}" srcOrd="1" destOrd="0" presId="urn:microsoft.com/office/officeart/2005/8/layout/hierarchy2"/>
    <dgm:cxn modelId="{14B40F13-9FD5-481A-98C8-F9E6C8B67F9B}" type="presParOf" srcId="{71C29156-D5DE-4377-B33D-1AA74F0D1B05}" destId="{AB6A6FC5-465C-4695-93CA-B2DDC2F3C6BF}" srcOrd="0" destOrd="0" presId="urn:microsoft.com/office/officeart/2005/8/layout/hierarchy2"/>
    <dgm:cxn modelId="{137FB9C9-D22A-4D13-9578-7E7337CD42C6}" type="presParOf" srcId="{71C29156-D5DE-4377-B33D-1AA74F0D1B05}" destId="{4AA39B59-70E4-44A1-A9BA-86FD20315446}" srcOrd="1" destOrd="0" presId="urn:microsoft.com/office/officeart/2005/8/layout/hierarchy2"/>
    <dgm:cxn modelId="{1AEC8764-7D42-4923-8479-B665DA7B03B1}" type="presParOf" srcId="{DD1608C5-E424-4626-892C-D589F26A006B}" destId="{E75496A4-DBEF-4AE1-8891-C81C23BA70B1}" srcOrd="2" destOrd="0" presId="urn:microsoft.com/office/officeart/2005/8/layout/hierarchy2"/>
    <dgm:cxn modelId="{61B7A6B5-445E-47EA-BBDC-22346A30E591}" type="presParOf" srcId="{E75496A4-DBEF-4AE1-8891-C81C23BA70B1}" destId="{24EE7761-4DFB-4A78-9245-DEB728CD9ABD}" srcOrd="0" destOrd="0" presId="urn:microsoft.com/office/officeart/2005/8/layout/hierarchy2"/>
    <dgm:cxn modelId="{49BE3642-9F43-4FC5-9E7C-594D0BD1860E}" type="presParOf" srcId="{DD1608C5-E424-4626-892C-D589F26A006B}" destId="{86D36DE3-F3AE-44D3-B0F7-1BDE5E15DFBD}" srcOrd="3" destOrd="0" presId="urn:microsoft.com/office/officeart/2005/8/layout/hierarchy2"/>
    <dgm:cxn modelId="{E20EA1B1-958D-4B52-86DB-D8BC41BE332D}" type="presParOf" srcId="{86D36DE3-F3AE-44D3-B0F7-1BDE5E15DFBD}" destId="{BAA03299-3058-4825-98D6-101B8121E250}" srcOrd="0" destOrd="0" presId="urn:microsoft.com/office/officeart/2005/8/layout/hierarchy2"/>
    <dgm:cxn modelId="{4C7B1C84-41C2-4F34-9D6D-E68F50489DD5}" type="presParOf" srcId="{86D36DE3-F3AE-44D3-B0F7-1BDE5E15DFBD}" destId="{6ED5A1F8-734E-40CB-BA0F-852F832C9B8A}" srcOrd="1" destOrd="0" presId="urn:microsoft.com/office/officeart/2005/8/layout/hierarchy2"/>
    <dgm:cxn modelId="{8153A259-24CE-4C69-A46C-F6051084D3D4}" type="presParOf" srcId="{6ED5A1F8-734E-40CB-BA0F-852F832C9B8A}" destId="{D4D586F4-D63D-4209-95ED-3DE27EF477CF}" srcOrd="0" destOrd="0" presId="urn:microsoft.com/office/officeart/2005/8/layout/hierarchy2"/>
    <dgm:cxn modelId="{0627DAF5-8B06-4E4D-96E7-72C5A90CDAB6}" type="presParOf" srcId="{D4D586F4-D63D-4209-95ED-3DE27EF477CF}" destId="{8F8755F2-25E2-4EFA-A853-EFB36528F283}" srcOrd="0" destOrd="0" presId="urn:microsoft.com/office/officeart/2005/8/layout/hierarchy2"/>
    <dgm:cxn modelId="{B43C5E44-2B4F-4986-B4BF-03325A493361}" type="presParOf" srcId="{6ED5A1F8-734E-40CB-BA0F-852F832C9B8A}" destId="{6A51FD46-BF10-4B00-B386-06686A37F943}" srcOrd="1" destOrd="0" presId="urn:microsoft.com/office/officeart/2005/8/layout/hierarchy2"/>
    <dgm:cxn modelId="{D19033E8-A956-40A3-8CD7-F677B1F3D088}" type="presParOf" srcId="{6A51FD46-BF10-4B00-B386-06686A37F943}" destId="{EA165169-9D56-480D-B8C7-FACF11500D39}" srcOrd="0" destOrd="0" presId="urn:microsoft.com/office/officeart/2005/8/layout/hierarchy2"/>
    <dgm:cxn modelId="{C54DE114-DDB8-49CA-9B81-5A86B6374753}" type="presParOf" srcId="{6A51FD46-BF10-4B00-B386-06686A37F943}" destId="{B813C5DC-C31B-4840-B4C9-BE13C73C43DE}" srcOrd="1" destOrd="0" presId="urn:microsoft.com/office/officeart/2005/8/layout/hierarchy2"/>
    <dgm:cxn modelId="{0209BE4B-F2D4-4D0C-AF76-E32DF482EA41}" type="presParOf" srcId="{DD1608C5-E424-4626-892C-D589F26A006B}" destId="{8D5A97CD-1779-49F8-91E6-108E1617DC6A}" srcOrd="4" destOrd="0" presId="urn:microsoft.com/office/officeart/2005/8/layout/hierarchy2"/>
    <dgm:cxn modelId="{6EE21891-5B7F-4AB1-8B2C-6379F2B72E44}" type="presParOf" srcId="{8D5A97CD-1779-49F8-91E6-108E1617DC6A}" destId="{F72757A9-E736-4493-8E58-F55867F749BB}" srcOrd="0" destOrd="0" presId="urn:microsoft.com/office/officeart/2005/8/layout/hierarchy2"/>
    <dgm:cxn modelId="{0F56B5AE-98E1-4EDF-B37B-B5A053A1CA55}" type="presParOf" srcId="{DD1608C5-E424-4626-892C-D589F26A006B}" destId="{52341C51-CCD1-49C6-B1F4-DB2E3F797931}" srcOrd="5" destOrd="0" presId="urn:microsoft.com/office/officeart/2005/8/layout/hierarchy2"/>
    <dgm:cxn modelId="{77333984-30A7-435B-8419-74ECB7D91B06}" type="presParOf" srcId="{52341C51-CCD1-49C6-B1F4-DB2E3F797931}" destId="{1A3C71CD-BD27-44DF-B809-8F611BBBF04D}" srcOrd="0" destOrd="0" presId="urn:microsoft.com/office/officeart/2005/8/layout/hierarchy2"/>
    <dgm:cxn modelId="{06E0CCBE-74BF-468E-819C-3408F42519BE}" type="presParOf" srcId="{52341C51-CCD1-49C6-B1F4-DB2E3F797931}" destId="{BF8E1101-38B6-4BA4-9457-D6DDB84E9B04}" srcOrd="1" destOrd="0" presId="urn:microsoft.com/office/officeart/2005/8/layout/hierarchy2"/>
    <dgm:cxn modelId="{344C2DEC-BC1D-47F2-A450-C1F3DEFD56DC}" type="presParOf" srcId="{BF8E1101-38B6-4BA4-9457-D6DDB84E9B04}" destId="{EEAEA3AB-B510-4F0F-9F40-6FEE3C1E148F}" srcOrd="0" destOrd="0" presId="urn:microsoft.com/office/officeart/2005/8/layout/hierarchy2"/>
    <dgm:cxn modelId="{2D7D53DC-48C5-4FC4-ADD5-57D4C656FB56}" type="presParOf" srcId="{EEAEA3AB-B510-4F0F-9F40-6FEE3C1E148F}" destId="{5F9D37EF-5752-4D6B-9878-18FEEB756DF9}" srcOrd="0" destOrd="0" presId="urn:microsoft.com/office/officeart/2005/8/layout/hierarchy2"/>
    <dgm:cxn modelId="{519641B2-259D-40FA-A69B-739594E3AFE8}" type="presParOf" srcId="{BF8E1101-38B6-4BA4-9457-D6DDB84E9B04}" destId="{ECEB5EF6-E4A3-487D-A350-848B43DAA920}" srcOrd="1" destOrd="0" presId="urn:microsoft.com/office/officeart/2005/8/layout/hierarchy2"/>
    <dgm:cxn modelId="{B61ABC15-7DB2-4D36-A5D8-ED3A22ED4358}" type="presParOf" srcId="{ECEB5EF6-E4A3-487D-A350-848B43DAA920}" destId="{9B755358-D99C-4F39-BE25-6889D5DA8347}" srcOrd="0" destOrd="0" presId="urn:microsoft.com/office/officeart/2005/8/layout/hierarchy2"/>
    <dgm:cxn modelId="{D7D61700-54A5-4B1D-B655-5916C19F016E}" type="presParOf" srcId="{ECEB5EF6-E4A3-487D-A350-848B43DAA920}" destId="{3B8CCA11-A164-4A0B-B84B-EB546E1F25A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77D28-E3C8-4B95-A329-E1444990D445}">
      <dsp:nvSpPr>
        <dsp:cNvPr id="0" name=""/>
        <dsp:cNvSpPr/>
      </dsp:nvSpPr>
      <dsp:spPr>
        <a:xfrm>
          <a:off x="212872" y="1399159"/>
          <a:ext cx="2429913" cy="1214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0" kern="1200" dirty="0" err="1"/>
            <a:t>dispersion</a:t>
          </a:r>
          <a:endParaRPr lang="cs-CZ" sz="2800" b="0" kern="1200" dirty="0"/>
        </a:p>
      </dsp:txBody>
      <dsp:txXfrm>
        <a:off x="248457" y="1434744"/>
        <a:ext cx="2358743" cy="1143786"/>
      </dsp:txXfrm>
    </dsp:sp>
    <dsp:sp modelId="{7815AE0B-631B-4A97-83D8-3446D8381DD8}">
      <dsp:nvSpPr>
        <dsp:cNvPr id="0" name=""/>
        <dsp:cNvSpPr/>
      </dsp:nvSpPr>
      <dsp:spPr>
        <a:xfrm rot="18289469">
          <a:off x="2277756" y="1280791"/>
          <a:ext cx="170202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02023" y="2724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00" kern="1200"/>
        </a:p>
      </dsp:txBody>
      <dsp:txXfrm>
        <a:off x="3086218" y="1265487"/>
        <a:ext cx="85101" cy="85101"/>
      </dsp:txXfrm>
    </dsp:sp>
    <dsp:sp modelId="{B41F9C98-5E5B-4569-8DFD-7BBDA3A17E0D}">
      <dsp:nvSpPr>
        <dsp:cNvPr id="0" name=""/>
        <dsp:cNvSpPr/>
      </dsp:nvSpPr>
      <dsp:spPr>
        <a:xfrm>
          <a:off x="3614751" y="1959"/>
          <a:ext cx="2429913" cy="1214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err="1"/>
            <a:t>analytical</a:t>
          </a:r>
          <a:endParaRPr lang="cs-CZ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(&lt;1 </a:t>
          </a:r>
          <a:r>
            <a:rPr lang="cs-CZ" sz="1800" kern="1200" dirty="0" err="1"/>
            <a:t>nm</a:t>
          </a:r>
          <a:r>
            <a:rPr lang="cs-CZ" sz="1800" kern="1200" dirty="0"/>
            <a:t>)</a:t>
          </a:r>
          <a:endParaRPr lang="cs-CZ" sz="2800" kern="1200" dirty="0"/>
        </a:p>
      </dsp:txBody>
      <dsp:txXfrm>
        <a:off x="3650336" y="37544"/>
        <a:ext cx="2358743" cy="1143786"/>
      </dsp:txXfrm>
    </dsp:sp>
    <dsp:sp modelId="{FE783F58-E955-44C8-9510-A53775302957}">
      <dsp:nvSpPr>
        <dsp:cNvPr id="0" name=""/>
        <dsp:cNvSpPr/>
      </dsp:nvSpPr>
      <dsp:spPr>
        <a:xfrm>
          <a:off x="6044664" y="582191"/>
          <a:ext cx="9719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71965" y="27246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6506348" y="585138"/>
        <a:ext cx="48598" cy="48598"/>
      </dsp:txXfrm>
    </dsp:sp>
    <dsp:sp modelId="{AB6A6FC5-465C-4695-93CA-B2DDC2F3C6BF}">
      <dsp:nvSpPr>
        <dsp:cNvPr id="0" name=""/>
        <dsp:cNvSpPr/>
      </dsp:nvSpPr>
      <dsp:spPr>
        <a:xfrm>
          <a:off x="7016629" y="1959"/>
          <a:ext cx="2429913" cy="1214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true solutions of low molecular weight substances</a:t>
          </a:r>
          <a:endParaRPr lang="cs-CZ" sz="2400" kern="1200" dirty="0"/>
        </a:p>
      </dsp:txBody>
      <dsp:txXfrm>
        <a:off x="7052214" y="37544"/>
        <a:ext cx="2358743" cy="1143786"/>
      </dsp:txXfrm>
    </dsp:sp>
    <dsp:sp modelId="{E75496A4-DBEF-4AE1-8891-C81C23BA70B1}">
      <dsp:nvSpPr>
        <dsp:cNvPr id="0" name=""/>
        <dsp:cNvSpPr/>
      </dsp:nvSpPr>
      <dsp:spPr>
        <a:xfrm>
          <a:off x="2642786" y="1979391"/>
          <a:ext cx="9719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71965" y="2724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3104469" y="1982338"/>
        <a:ext cx="48598" cy="48598"/>
      </dsp:txXfrm>
    </dsp:sp>
    <dsp:sp modelId="{BAA03299-3058-4825-98D6-101B8121E250}">
      <dsp:nvSpPr>
        <dsp:cNvPr id="0" name=""/>
        <dsp:cNvSpPr/>
      </dsp:nvSpPr>
      <dsp:spPr>
        <a:xfrm>
          <a:off x="3614751" y="1399159"/>
          <a:ext cx="2429913" cy="1214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err="1"/>
            <a:t>coloidal</a:t>
          </a:r>
          <a:endParaRPr lang="cs-CZ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(1 – 1000 </a:t>
          </a:r>
          <a:r>
            <a:rPr lang="cs-CZ" sz="1800" kern="1200" dirty="0" err="1"/>
            <a:t>nm</a:t>
          </a:r>
          <a:r>
            <a:rPr lang="cs-CZ" sz="1800" kern="1200" dirty="0"/>
            <a:t>)</a:t>
          </a:r>
          <a:r>
            <a:rPr lang="cs-CZ" sz="1800" kern="1200" baseline="30000" dirty="0"/>
            <a:t>*</a:t>
          </a:r>
        </a:p>
      </dsp:txBody>
      <dsp:txXfrm>
        <a:off x="3650336" y="1434744"/>
        <a:ext cx="2358743" cy="1143786"/>
      </dsp:txXfrm>
    </dsp:sp>
    <dsp:sp modelId="{D4D586F4-D63D-4209-95ED-3DE27EF477CF}">
      <dsp:nvSpPr>
        <dsp:cNvPr id="0" name=""/>
        <dsp:cNvSpPr/>
      </dsp:nvSpPr>
      <dsp:spPr>
        <a:xfrm>
          <a:off x="6044664" y="1979391"/>
          <a:ext cx="9719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71965" y="27246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6506348" y="1982338"/>
        <a:ext cx="48598" cy="48598"/>
      </dsp:txXfrm>
    </dsp:sp>
    <dsp:sp modelId="{EA165169-9D56-480D-B8C7-FACF11500D39}">
      <dsp:nvSpPr>
        <dsp:cNvPr id="0" name=""/>
        <dsp:cNvSpPr/>
      </dsp:nvSpPr>
      <dsp:spPr>
        <a:xfrm>
          <a:off x="7016629" y="1399159"/>
          <a:ext cx="2429913" cy="1214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/>
            <a:t>micellar</a:t>
          </a:r>
          <a:r>
            <a:rPr lang="cs-CZ" sz="2400" kern="1200" dirty="0"/>
            <a:t> and </a:t>
          </a:r>
          <a:r>
            <a:rPr lang="cs-CZ" sz="2400" kern="1200" dirty="0" err="1"/>
            <a:t>macromolecular</a:t>
          </a:r>
          <a:r>
            <a:rPr lang="cs-CZ" sz="2400" kern="1200" dirty="0"/>
            <a:t> </a:t>
          </a:r>
          <a:r>
            <a:rPr lang="cs-CZ" sz="2400" kern="1200" dirty="0" err="1"/>
            <a:t>solutions</a:t>
          </a:r>
          <a:endParaRPr lang="cs-CZ" sz="2400" kern="1200" dirty="0"/>
        </a:p>
      </dsp:txBody>
      <dsp:txXfrm>
        <a:off x="7052214" y="1434744"/>
        <a:ext cx="2358743" cy="1143786"/>
      </dsp:txXfrm>
    </dsp:sp>
    <dsp:sp modelId="{8D5A97CD-1779-49F8-91E6-108E1617DC6A}">
      <dsp:nvSpPr>
        <dsp:cNvPr id="0" name=""/>
        <dsp:cNvSpPr/>
      </dsp:nvSpPr>
      <dsp:spPr>
        <a:xfrm rot="3310531">
          <a:off x="2277756" y="2677991"/>
          <a:ext cx="170202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02023" y="2724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00" kern="1200"/>
        </a:p>
      </dsp:txBody>
      <dsp:txXfrm>
        <a:off x="3086218" y="2662687"/>
        <a:ext cx="85101" cy="85101"/>
      </dsp:txXfrm>
    </dsp:sp>
    <dsp:sp modelId="{1A3C71CD-BD27-44DF-B809-8F611BBBF04D}">
      <dsp:nvSpPr>
        <dsp:cNvPr id="0" name=""/>
        <dsp:cNvSpPr/>
      </dsp:nvSpPr>
      <dsp:spPr>
        <a:xfrm>
          <a:off x="3614751" y="2796359"/>
          <a:ext cx="2429913" cy="1214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err="1"/>
            <a:t>coarse</a:t>
          </a:r>
          <a:endParaRPr lang="cs-CZ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(&gt; 1000 </a:t>
          </a:r>
          <a:r>
            <a:rPr lang="cs-CZ" sz="1800" kern="1200" dirty="0" err="1"/>
            <a:t>nm</a:t>
          </a:r>
          <a:r>
            <a:rPr lang="cs-CZ" sz="1800" kern="1200" dirty="0"/>
            <a:t>)</a:t>
          </a:r>
        </a:p>
      </dsp:txBody>
      <dsp:txXfrm>
        <a:off x="3650336" y="2831944"/>
        <a:ext cx="2358743" cy="1143786"/>
      </dsp:txXfrm>
    </dsp:sp>
    <dsp:sp modelId="{EEAEA3AB-B510-4F0F-9F40-6FEE3C1E148F}">
      <dsp:nvSpPr>
        <dsp:cNvPr id="0" name=""/>
        <dsp:cNvSpPr/>
      </dsp:nvSpPr>
      <dsp:spPr>
        <a:xfrm>
          <a:off x="6044664" y="3376591"/>
          <a:ext cx="9719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71965" y="27246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6506348" y="3379538"/>
        <a:ext cx="48598" cy="48598"/>
      </dsp:txXfrm>
    </dsp:sp>
    <dsp:sp modelId="{9B755358-D99C-4F39-BE25-6889D5DA8347}">
      <dsp:nvSpPr>
        <dsp:cNvPr id="0" name=""/>
        <dsp:cNvSpPr/>
      </dsp:nvSpPr>
      <dsp:spPr>
        <a:xfrm>
          <a:off x="7016629" y="2796359"/>
          <a:ext cx="2429913" cy="1214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/>
            <a:t>suspensions</a:t>
          </a:r>
          <a:r>
            <a:rPr lang="cs-CZ" sz="2400" kern="1200" dirty="0"/>
            <a:t>, </a:t>
          </a:r>
          <a:r>
            <a:rPr lang="cs-CZ" sz="2400" kern="1200" dirty="0" err="1"/>
            <a:t>emulsions</a:t>
          </a:r>
          <a:r>
            <a:rPr lang="cs-CZ" sz="2400" kern="1200" dirty="0"/>
            <a:t>, </a:t>
          </a:r>
          <a:r>
            <a:rPr lang="cs-CZ" sz="2400" kern="1200" dirty="0" err="1"/>
            <a:t>foams</a:t>
          </a:r>
          <a:r>
            <a:rPr lang="cs-CZ" sz="2400" kern="1200" dirty="0"/>
            <a:t>, </a:t>
          </a:r>
          <a:r>
            <a:rPr lang="cs-CZ" sz="2400" kern="1200" dirty="0" err="1"/>
            <a:t>dust</a:t>
          </a:r>
          <a:r>
            <a:rPr lang="cs-CZ" sz="2400" kern="1200" dirty="0"/>
            <a:t>, </a:t>
          </a:r>
          <a:r>
            <a:rPr lang="cs-CZ" sz="2400" kern="1200" dirty="0" err="1"/>
            <a:t>smoke</a:t>
          </a:r>
          <a:r>
            <a:rPr lang="cs-CZ" sz="2400" kern="1200" dirty="0"/>
            <a:t> </a:t>
          </a:r>
          <a:r>
            <a:rPr lang="cs-CZ" sz="2400" kern="1200" dirty="0" err="1"/>
            <a:t>etc</a:t>
          </a:r>
          <a:r>
            <a:rPr lang="cs-CZ" sz="2400" kern="1200" dirty="0"/>
            <a:t>.</a:t>
          </a:r>
        </a:p>
      </dsp:txBody>
      <dsp:txXfrm>
        <a:off x="7052214" y="2831944"/>
        <a:ext cx="2358743" cy="1143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27739722-8F26-4183-9695-A3EBB2EEEE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5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77F8A1C4-089E-44BB-8EF6-E3E725206BE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5414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4877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3667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9900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6769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0133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170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815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5779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4941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452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3685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2646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7099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134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8255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9811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1902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3865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535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8268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669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9950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1714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5900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3001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9698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41888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09209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48866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02606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42920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707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34228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29439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87445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0086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89362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82242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95344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98457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03026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68093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809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95290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23222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70906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88582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23873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37410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93050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58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932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964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5945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164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8A1C4-089E-44BB-8EF6-E3E725206BE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628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FF2A-DAEF-41F9-8524-A794C53AD2A9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65C8-7006-4A5C-8DE5-E66CB1FD63AC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998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2D40-35C4-4C2E-8A29-278A8A2D3C3A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107D-5322-42A9-ABC3-A3558B4680D9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12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6AC2-92DE-413E-A815-EAE8B8E8E910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50BAB-90BD-4608-AA57-A5F22B1A15F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831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CE0-173F-4881-A750-2C1564ABB701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7C93-FE08-4343-B886-52B7F44DD51B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563116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6818-3E2B-4279-A660-807538603A8F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A4DF-EB75-47C3-9C83-7CCEE2CA817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450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50A9-4961-4301-AF0C-9BBE82397DDC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EDC7-21DD-477C-A362-2854D2B441EC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143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5D07F-81D4-475C-B569-23FE7B0D6614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A743-C8D9-465E-962B-A4BA8127771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78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A6E5-7089-497A-81D9-777423E20184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FE4A-BC6C-4F83-BE4B-041BACE5238C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634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EB29-4B75-4FC1-BAC2-9CFCD5D251EC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5E62-0A33-4A4E-8805-B3435EF75E2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248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CDB4-07D9-4F95-8CFD-55AFB616120E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2A29-8DF8-4EDE-8471-4C1842DE308C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594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CAA6-D528-4D5B-8B7D-0285B2ED82FF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218C-31F9-4CBB-8C25-5662C211EA8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072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23CE0-173F-4881-A750-2C1564ABB701}" type="datetime1">
              <a:rPr lang="cs-CZ" altLang="cs-CZ" smtClean="0"/>
              <a:t>11.12.2023</a:t>
            </a:fld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27C93-FE08-4343-B886-52B7F44DD51B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962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lecular_vibra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Anharmonic_oscillator.gi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hyperlink" Target="https://youtu.be/6VdMp46ZIL8" TargetMode="Externa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/>
          <p:cNvSpPr>
            <a:spLocks noGrp="1"/>
          </p:cNvSpPr>
          <p:nvPr/>
        </p:nvSpPr>
        <p:spPr>
          <a:xfrm>
            <a:off x="2898069" y="3535802"/>
            <a:ext cx="6400800" cy="7468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7030A0"/>
                </a:solidFill>
              </a:rPr>
              <a:t>Inovace stávajících nebo tvorba nových metodických a elektronických studijních materiálů v </a:t>
            </a:r>
            <a:r>
              <a:rPr lang="cs-CZ" b="1" dirty="0" err="1">
                <a:solidFill>
                  <a:srgbClr val="7030A0"/>
                </a:solidFill>
              </a:rPr>
              <a:t>ČJ</a:t>
            </a:r>
            <a:r>
              <a:rPr lang="cs-CZ" b="1" dirty="0">
                <a:solidFill>
                  <a:srgbClr val="7030A0"/>
                </a:solidFill>
              </a:rPr>
              <a:t> nebo AJ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2898069" y="4781652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>
                <a:solidFill>
                  <a:schemeClr val="tx1"/>
                </a:solidFill>
              </a:rPr>
              <a:t>Ing. Pavel Holec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6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38300" y="-475235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7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638300" y="-475235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149" y="2880117"/>
            <a:ext cx="838200" cy="295275"/>
          </a:xfrm>
          <a:prstGeom prst="rect">
            <a:avLst/>
          </a:prstGeom>
        </p:spPr>
      </p:pic>
      <p:pic>
        <p:nvPicPr>
          <p:cNvPr id="10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14" y="630350"/>
            <a:ext cx="6602095" cy="859790"/>
          </a:xfrm>
          <a:prstGeom prst="rect">
            <a:avLst/>
          </a:prstGeom>
        </p:spPr>
      </p:pic>
      <p:sp>
        <p:nvSpPr>
          <p:cNvPr id="11" name="TextovéPole 12"/>
          <p:cNvSpPr txBox="1"/>
          <p:nvPr/>
        </p:nvSpPr>
        <p:spPr>
          <a:xfrm>
            <a:off x="2805851" y="1816103"/>
            <a:ext cx="6586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A2: Rozvoj v oblasti distanční výuky, online výuky a </a:t>
            </a:r>
            <a:r>
              <a:rPr lang="cs-CZ" sz="1400" b="1" u="sng" dirty="0" err="1"/>
              <a:t>blended</a:t>
            </a:r>
            <a:r>
              <a:rPr lang="cs-CZ" sz="1400" b="1" u="sng" dirty="0"/>
              <a:t> learning</a:t>
            </a:r>
          </a:p>
          <a:p>
            <a:pPr algn="ctr"/>
            <a:endParaRPr lang="cs-CZ" sz="800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pic>
        <p:nvPicPr>
          <p:cNvPr id="12" name="Obrázek 11" descr="https://opp.cuni.cz/OPP-85-version1-_npo1_252_67_bwfilt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64" y="6009259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https://opp.cuni.cz/OPP-85-version1-_npo2_142_64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4" y="6037834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https://opp.cuni.cz/OPP-85-version1-_npo3_127_6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94" y="6047359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418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10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Vibrational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movements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movements of the nuclei of the atoms of the molecule relative to the center of gravity of the molecule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3707C9E-0CF1-44AC-ACB2-480D1FA51FE7}"/>
              </a:ext>
            </a:extLst>
          </p:cNvPr>
          <p:cNvSpPr txBox="1"/>
          <p:nvPr/>
        </p:nvSpPr>
        <p:spPr>
          <a:xfrm>
            <a:off x="0" y="6555072"/>
            <a:ext cx="77152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704975" algn="l"/>
              </a:tabLst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vibrational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movements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https://en.wikipedia.org/wiki/Molecular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vibration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08" y="3140968"/>
            <a:ext cx="7056784" cy="332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11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Vibrational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motion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– valence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deformation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6595014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/>
              <a:t>the atoms oscillate with respect to the center of gravity of the molecule</a:t>
            </a:r>
          </a:p>
          <a:p>
            <a:pPr lvl="1"/>
            <a:r>
              <a:rPr lang="en-US" dirty="0"/>
              <a:t>in the animation, the hydrogen atom is static and the chlorine atom is moving</a:t>
            </a:r>
          </a:p>
          <a:p>
            <a:pPr lvl="2"/>
            <a:r>
              <a:rPr lang="en-US" dirty="0"/>
              <a:t>in fact, the lighter hydrogen atom vibrates more</a:t>
            </a:r>
          </a:p>
          <a:p>
            <a:r>
              <a:rPr lang="en-US" dirty="0"/>
              <a:t>the higher the temperature, the greater the movement path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90394CE-3C07-4FFF-83DA-15DC8145F0E9}"/>
              </a:ext>
            </a:extLst>
          </p:cNvPr>
          <p:cNvSpPr txBox="1"/>
          <p:nvPr/>
        </p:nvSpPr>
        <p:spPr>
          <a:xfrm>
            <a:off x="0" y="6548993"/>
            <a:ext cx="77152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704975" algn="l"/>
              </a:tabLst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vibrational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model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HCl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https://en.wikipedia.org/wiki/File:Anharmonic_oscillator.gif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Zástupný obsah 7">
            <a:extLst>
              <a:ext uri="{FF2B5EF4-FFF2-40B4-BE49-F238E27FC236}">
                <a16:creationId xmlns:a16="http://schemas.microsoft.com/office/drawing/2014/main" id="{ECA047AD-8B53-4112-98B5-7BCA5C993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14" y="2132856"/>
            <a:ext cx="3888432" cy="4121738"/>
          </a:xfrm>
        </p:spPr>
      </p:pic>
      <p:sp>
        <p:nvSpPr>
          <p:cNvPr id="2" name="Obdélník 1"/>
          <p:cNvSpPr/>
          <p:nvPr/>
        </p:nvSpPr>
        <p:spPr>
          <a:xfrm>
            <a:off x="9624393" y="4232498"/>
            <a:ext cx="2533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cs-CZ" sz="1400" baseline="-25000" dirty="0" err="1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…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dissociation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energy</a:t>
            </a: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12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Brownian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motion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6234974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disordered movement of small particles in a liquid observed in 1827 by the botanist Robert Brown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pollen grains of the sculpin (Clarkia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pulchella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in water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size of pollen grains approximately 1 μm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later he also tried the pollen grains of other plants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 first he believed that the living substance of the pollen was responsible for the movement, but after experiments with inanimate particles he disproved it himself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smaller the particles he used, the more vivid the movement he observed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A5F122B-CB3E-4DC3-9170-6A94A43F7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r="31100"/>
          <a:stretch/>
        </p:blipFill>
        <p:spPr bwMode="auto">
          <a:xfrm>
            <a:off x="7968208" y="2073995"/>
            <a:ext cx="2738146" cy="4281933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36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13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Brownian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motion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- model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5B1DAD-1791-4596-B58B-3CA6CEBDB600}"/>
              </a:ext>
            </a:extLst>
          </p:cNvPr>
          <p:cNvSpPr txBox="1"/>
          <p:nvPr/>
        </p:nvSpPr>
        <p:spPr>
          <a:xfrm>
            <a:off x="-2431" y="6554256"/>
            <a:ext cx="77152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704975" algn="l"/>
              </a:tabLst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molecular model of Brownian motion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https://youtu.be/6VdMp46ZIL8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01 - Brownův pohyb - model">
            <a:hlinkClick r:id="" action="ppaction://media"/>
            <a:extLst>
              <a:ext uri="{FF2B5EF4-FFF2-40B4-BE49-F238E27FC236}">
                <a16:creationId xmlns:a16="http://schemas.microsoft.com/office/drawing/2014/main" id="{E1C5BDAB-4232-4BF9-857A-85AB241D09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7548" y="1916832"/>
            <a:ext cx="8136904" cy="4530725"/>
          </a:xfr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186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14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Brownian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motion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fact</a:t>
            </a:r>
            <a:endParaRPr lang="cs-CZ" sz="4800" b="1" dirty="0">
              <a:ea typeface="+mn-ea"/>
              <a:cs typeface="+mn-cs"/>
            </a:endParaRPr>
          </a:p>
        </p:txBody>
      </p:sp>
      <p:pic>
        <p:nvPicPr>
          <p:cNvPr id="6" name="02 - Brownův pohyb - skutečnost">
            <a:hlinkClick r:id="" action="ppaction://media"/>
            <a:extLst>
              <a:ext uri="{FF2B5EF4-FFF2-40B4-BE49-F238E27FC236}">
                <a16:creationId xmlns:a16="http://schemas.microsoft.com/office/drawing/2014/main" id="{48201935-60C5-4930-97E0-2B404BC48A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5781" y="1916832"/>
            <a:ext cx="6040437" cy="4530725"/>
          </a:xfrm>
          <a:ln w="12700">
            <a:solidFill>
              <a:schemeClr val="tx2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681DC4F-6EA4-48FB-9EBC-728260E8532D}"/>
              </a:ext>
            </a:extLst>
          </p:cNvPr>
          <p:cNvSpPr txBox="1"/>
          <p:nvPr/>
        </p:nvSpPr>
        <p:spPr>
          <a:xfrm>
            <a:off x="0" y="6563444"/>
            <a:ext cx="1099254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85725" indent="-85725">
              <a:tabLst>
                <a:tab pos="1704975" algn="l"/>
              </a:tabLs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* real observation of Brownian motion (with extremely moving music, so you better turn off the sound for a moment): https://www.youtube.com/watch?v=R5t-oA796to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15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Translational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thermal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motion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causes equalization of concentrations in the system (given by the concentration gradient)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diffusion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movement of particles of the dispersion fraction into an environment with a lower concentration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osmosis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movement of molecules of the dispersion medium into an environment with a higher concentration of particles of the dispersion fraction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through a semipermeable (semipermeable) membrane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only passes the dispersion medium, it captures the dispersion part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8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16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Diffusion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movement of particles of the dispersion fraction into an environment with a lower concentration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46B7B1-6A3B-4349-AAF2-8FFEF58C0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3385083"/>
            <a:ext cx="5187752" cy="2880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FA940BC-1081-4B9A-956F-75C57FD0031A}"/>
              </a:ext>
            </a:extLst>
          </p:cNvPr>
          <p:cNvSpPr txBox="1"/>
          <p:nvPr/>
        </p:nvSpPr>
        <p:spPr>
          <a:xfrm>
            <a:off x="2001983" y="3152682"/>
            <a:ext cx="231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dispersion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fraction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2E5B4B7-5AE2-4587-B6C3-72C17CD6E917}"/>
              </a:ext>
            </a:extLst>
          </p:cNvPr>
          <p:cNvSpPr txBox="1"/>
          <p:nvPr/>
        </p:nvSpPr>
        <p:spPr>
          <a:xfrm>
            <a:off x="4565593" y="3178975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dispersion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medium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1B36660-32E2-4EF5-B179-8B52F80FCDF0}"/>
              </a:ext>
            </a:extLst>
          </p:cNvPr>
          <p:cNvSpPr txBox="1"/>
          <p:nvPr/>
        </p:nvSpPr>
        <p:spPr>
          <a:xfrm>
            <a:off x="3161500" y="62146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concentration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imbalance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723876-D7EC-4A16-AA56-E3CA039AA56A}"/>
              </a:ext>
            </a:extLst>
          </p:cNvPr>
          <p:cNvSpPr txBox="1"/>
          <p:nvPr/>
        </p:nvSpPr>
        <p:spPr>
          <a:xfrm>
            <a:off x="5953573" y="621469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concentration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equilibrium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17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Osmosis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4794814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movement of particles of the dispersion medium into an environment with a higher concentration of particles of the dispersion portion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5FCDFE47-4AC7-4C62-917C-AA284E760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47928" y="2076052"/>
            <a:ext cx="5610225" cy="33623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7407C49-2880-44C7-AED9-96AD27B5B244}"/>
              </a:ext>
            </a:extLst>
          </p:cNvPr>
          <p:cNvSpPr txBox="1"/>
          <p:nvPr/>
        </p:nvSpPr>
        <p:spPr>
          <a:xfrm>
            <a:off x="5660753" y="570384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concentration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imbalance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6F01B9-A519-4F7B-8891-8DBB6B11F722}"/>
              </a:ext>
            </a:extLst>
          </p:cNvPr>
          <p:cNvSpPr txBox="1"/>
          <p:nvPr/>
        </p:nvSpPr>
        <p:spPr>
          <a:xfrm>
            <a:off x="8685089" y="570384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concentration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equilibrium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8C49FA5-FD61-4DEB-9C2E-78C679F575E5}"/>
              </a:ext>
            </a:extLst>
          </p:cNvPr>
          <p:cNvSpPr txBox="1"/>
          <p:nvPr/>
        </p:nvSpPr>
        <p:spPr>
          <a:xfrm>
            <a:off x="7172920" y="185341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semipermeable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membrane</a:t>
            </a:r>
            <a:endParaRPr lang="cs-CZ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18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Osmotic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endParaRPr lang="cs-CZ" sz="4800" b="1" dirty="0"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/>
              <p:cNvSpPr txBox="1">
                <a:spLocks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latin typeface="+mn-lt"/>
                    <a:cs typeface="+mn-cs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cs-CZ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osmotic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pressure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π:</a:t>
                </a:r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  <m:r>
                        <a:rPr lang="cs-CZ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=−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𝑅𝑇</m:t>
                          </m:r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den>
                      </m:f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ln</m:t>
                          </m:r>
                        </m:fName>
                        <m:e>
                          <m:r>
                            <a:rPr lang="cs-CZ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1950" indent="0">
                  <a:buNone/>
                  <a:tabLst>
                    <a:tab pos="628650" algn="l"/>
                  </a:tabLst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 … relative gas constant (8.314 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J·K</a:t>
                </a:r>
                <a:r>
                  <a:rPr lang="en-US" baseline="30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·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</a:t>
                </a:r>
                <a:r>
                  <a:rPr lang="cs-CZ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n-US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361950" indent="0">
                  <a:buNone/>
                  <a:tabLst>
                    <a:tab pos="628650" algn="l"/>
                  </a:tabLst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 ... thermodynamic temperature [K]</a:t>
                </a:r>
              </a:p>
              <a:p>
                <a:pPr marL="361950" indent="0">
                  <a:buNone/>
                  <a:tabLst>
                    <a:tab pos="628650" algn="l"/>
                  </a:tabLst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 … system volume [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baseline="30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</a:p>
              <a:p>
                <a:pPr marL="361950" indent="0">
                  <a:buNone/>
                  <a:tabLst>
                    <a:tab pos="628650" algn="l"/>
                  </a:tabLst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… solvent activity (describes the degree of interaction of the fluid with its environment)</a:t>
                </a:r>
                <a:endParaRPr lang="cs-CZ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a </a:t>
                </a:r>
                <a:r>
                  <a:rPr lang="cs-CZ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highly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dilute solution:</a:t>
                </a:r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𝑅𝑇</m:t>
                          </m:r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den>
                      </m:f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𝑅𝑇𝑐</m:t>
                      </m:r>
                    </m:oMath>
                  </m:oMathPara>
                </a14:m>
                <a:endParaRPr lang="cs-CZ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361950" indent="0">
                  <a:buNone/>
                  <a:tabLst>
                    <a:tab pos="628650" algn="l"/>
                  </a:tabLst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 ... substance amount of solvent [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mol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</a:p>
              <a:p>
                <a:pPr marL="361950" indent="0">
                  <a:buNone/>
                  <a:tabLst>
                    <a:tab pos="628650" algn="l"/>
                  </a:tabLst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 … molar concentration·[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mol·dm</a:t>
                </a:r>
                <a:r>
                  <a:rPr lang="en-US" baseline="30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  <a:endParaRPr lang="cs-CZ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  <a:blipFill>
                <a:blip r:embed="rId3"/>
                <a:stretch>
                  <a:fillRect l="-511" t="-24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17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19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Osmometry</a:t>
            </a:r>
            <a:endParaRPr lang="cs-CZ" sz="4800" b="1" dirty="0"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/>
              <p:cNvSpPr txBox="1">
                <a:spLocks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latin typeface="+mn-lt"/>
                    <a:cs typeface="+mn-cs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determination of osmotic pressure π:</a:t>
                </a:r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  <m:r>
                        <a:rPr lang="cs-CZ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𝜌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h𝑔</m:t>
                      </m:r>
                    </m:oMath>
                  </m:oMathPara>
                </a14:m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1950" indent="0">
                  <a:buNone/>
                  <a:tabLst>
                    <a:tab pos="628650" algn="l"/>
                  </a:tabLst>
                </a:pPr>
                <a:r>
                  <a:rPr lang="el-GR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ρ</a:t>
                </a:r>
                <a:r>
                  <a:rPr lang="cs-CZ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 solvent density</a:t>
                </a:r>
              </a:p>
              <a:p>
                <a:pPr marL="361950" indent="0">
                  <a:buNone/>
                  <a:tabLst>
                    <a:tab pos="628650" algn="l"/>
                  </a:tabLst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... the difference in the heights of the levels</a:t>
                </a:r>
              </a:p>
              <a:p>
                <a:pPr marL="361950" indent="0">
                  <a:buNone/>
                  <a:tabLst>
                    <a:tab pos="628650" algn="l"/>
                  </a:tabLst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 … gravitational acceleration</a:t>
                </a:r>
                <a:endParaRPr lang="cs-CZ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  <a:blipFill>
                <a:blip r:embed="rId3"/>
                <a:stretch>
                  <a:fillRect l="-1022" t="-218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>
            <a:extLst>
              <a:ext uri="{FF2B5EF4-FFF2-40B4-BE49-F238E27FC236}">
                <a16:creationId xmlns:a16="http://schemas.microsoft.com/office/drawing/2014/main" id="{301B76CE-8078-4F26-AD54-24D0A6A33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32" y="4737274"/>
            <a:ext cx="3191880" cy="1655363"/>
          </a:xfrm>
          <a:prstGeom prst="rect">
            <a:avLst/>
          </a:prstGeom>
        </p:spPr>
      </p:pic>
      <p:pic>
        <p:nvPicPr>
          <p:cNvPr id="3074" name="Picture 2" descr="Membrane Osmometry | Diagram of a membrane osmometer. Format… | Flick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660" y="1891432"/>
            <a:ext cx="4384340" cy="402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7183" y="2851745"/>
            <a:ext cx="9117632" cy="115451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7200" b="1" dirty="0">
                <a:latin typeface="Calibri" panose="020F0502020204030204" pitchFamily="34" charset="0"/>
                <a:cs typeface="Calibri" panose="020F0502020204030204" pitchFamily="34" charset="0"/>
              </a:rPr>
              <a:t>Polymer </a:t>
            </a:r>
            <a:r>
              <a:rPr lang="cs-CZ" sz="7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endParaRPr lang="cs-CZ" sz="7200" b="1" dirty="0">
              <a:ln>
                <a:solidFill>
                  <a:schemeClr val="bg1"/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774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20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14725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Solubility</a:t>
            </a:r>
            <a:r>
              <a:rPr lang="cs-CZ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polymers</a:t>
            </a:r>
            <a:endParaRPr lang="cs-CZ" sz="5400" b="1" dirty="0">
              <a:ea typeface="+mn-ea"/>
              <a:cs typeface="+mn-cs"/>
            </a:endParaRPr>
          </a:p>
        </p:txBody>
      </p:sp>
      <p:pic>
        <p:nvPicPr>
          <p:cNvPr id="5" name="Picture 2" descr="Paracelsus – Wikiped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/>
          <a:stretch/>
        </p:blipFill>
        <p:spPr bwMode="auto">
          <a:xfrm>
            <a:off x="4473361" y="2683520"/>
            <a:ext cx="3245277" cy="36724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užka nahoru 6"/>
          <p:cNvSpPr/>
          <p:nvPr/>
        </p:nvSpPr>
        <p:spPr bwMode="auto">
          <a:xfrm>
            <a:off x="2819636" y="2474099"/>
            <a:ext cx="6552728" cy="648072"/>
          </a:xfrm>
          <a:prstGeom prst="ribbon2">
            <a:avLst>
              <a:gd name="adj1" fmla="val 17878"/>
              <a:gd name="adj2" fmla="val 67196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tBoemieRex" panose="02000000000000000000" pitchFamily="2" charset="-1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EtBoemieRex" panose="02000000000000000000" pitchFamily="2" charset="-18"/>
              </a:rPr>
              <a:t>Similia</a:t>
            </a: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tBoemieRex" panose="02000000000000000000" pitchFamily="2" charset="-18"/>
              </a:rPr>
              <a:t> </a:t>
            </a:r>
            <a:r>
              <a:rPr kumimoji="0" 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EtBoemieRex" panose="02000000000000000000" pitchFamily="2" charset="-18"/>
              </a:rPr>
              <a:t>similibus</a:t>
            </a:r>
            <a:r>
              <a:rPr kumimoji="0" lang="cs-CZ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EtBoemieRex" panose="02000000000000000000" pitchFamily="2" charset="-18"/>
              </a:rPr>
              <a:t> </a:t>
            </a:r>
            <a:r>
              <a:rPr kumimoji="0" lang="cs-CZ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EtBoemieRex" panose="02000000000000000000" pitchFamily="2" charset="-18"/>
              </a:rPr>
              <a:t>solvuntur</a:t>
            </a:r>
            <a:r>
              <a:rPr lang="cs-CZ" dirty="0">
                <a:latin typeface="EtBoemieRex" panose="02000000000000000000" pitchFamily="2" charset="-18"/>
              </a:rPr>
              <a:t>.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tBoemieRex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193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21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Macromolecules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endParaRPr lang="cs-CZ" sz="4800" b="1" dirty="0">
              <a:ea typeface="+mn-ea"/>
              <a:cs typeface="+mn-cs"/>
            </a:endParaRP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5C76960D-242B-4B7E-AE86-D59BFDECA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584" y="2073963"/>
            <a:ext cx="5400000" cy="1704672"/>
          </a:xfrm>
          <a:prstGeom prst="rect">
            <a:avLst/>
          </a:prstGeom>
        </p:spPr>
      </p:pic>
      <p:sp>
        <p:nvSpPr>
          <p:cNvPr id="7" name="Šipka: doprava 5">
            <a:extLst>
              <a:ext uri="{FF2B5EF4-FFF2-40B4-BE49-F238E27FC236}">
                <a16:creationId xmlns:a16="http://schemas.microsoft.com/office/drawing/2014/main" id="{2B4D74BE-646F-4373-A2B5-8C7CD6A7A860}"/>
              </a:ext>
            </a:extLst>
          </p:cNvPr>
          <p:cNvSpPr/>
          <p:nvPr/>
        </p:nvSpPr>
        <p:spPr bwMode="auto">
          <a:xfrm>
            <a:off x="2348111" y="5659414"/>
            <a:ext cx="5400000" cy="75241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concentration of macromolecules in solution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F144F9-33BA-44B0-9D56-E93D2D9DE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111" y="3894372"/>
            <a:ext cx="5400000" cy="17357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1B4E799-B162-4218-8BC8-B8268AE3F6E4}"/>
              </a:ext>
            </a:extLst>
          </p:cNvPr>
          <p:cNvSpPr txBox="1"/>
          <p:nvPr/>
        </p:nvSpPr>
        <p:spPr>
          <a:xfrm>
            <a:off x="7824192" y="2772877"/>
            <a:ext cx="2706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flexible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chains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CEF206E-45F5-4C08-8495-436272F83D6A}"/>
              </a:ext>
            </a:extLst>
          </p:cNvPr>
          <p:cNvSpPr txBox="1"/>
          <p:nvPr/>
        </p:nvSpPr>
        <p:spPr>
          <a:xfrm>
            <a:off x="7896200" y="4581128"/>
            <a:ext cx="2706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rigide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chains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84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22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cs typeface="Calibri" panose="020F0502020204030204" pitchFamily="34" charset="0"/>
              </a:rPr>
              <a:t>Shapes of macromolecules in solution</a:t>
            </a:r>
            <a:endParaRPr lang="cs-CZ" sz="36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globules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tightly coiled polymer chains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interaction with the solvent only on the surface of the globule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chemical or physical bonds ensure a more permanent shape of the globule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coil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very tightly coiled polymer chains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polymer chains interact with other chains and with solvent molecules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unfolded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chains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polymer chain interacts almost exclusively with solvent molecules (good soln.)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23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quantities</a:t>
            </a:r>
            <a:endParaRPr lang="cs-CZ" sz="4800" b="1" dirty="0"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/>
              <p:cNvSpPr txBox="1">
                <a:spLocks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latin typeface="+mn-lt"/>
                    <a:cs typeface="+mn-cs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Gibbs (free) energy G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basic condition for the spontaneity of the plot</a:t>
                </a:r>
              </a:p>
              <a:p>
                <a:pPr lvl="1"/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ΔG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&lt; 0 says that the action can be spontaneous (at constant temperature and pressure)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 a state quantity, it considers only the initial and final state, not the progress</a:t>
                </a:r>
              </a:p>
              <a:p>
                <a:pPr lvl="2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due to e.g. an energy barrier, the event may not occur spontaneously, even though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ΔG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&lt; 0 applies to it</a:t>
                </a:r>
                <a:endParaRPr lang="cs-CZ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cs-CZ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=∆</m:t>
                      </m:r>
                      <m:r>
                        <a:rPr lang="cs-CZ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𝐻</m:t>
                      </m:r>
                      <m:r>
                        <a:rPr lang="cs-CZ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cs-CZ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𝑇</m:t>
                      </m:r>
                      <m:r>
                        <a:rPr lang="cs-CZ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𝑆</m:t>
                      </m:r>
                    </m:oMath>
                  </m:oMathPara>
                </a14:m>
                <a:endParaRPr lang="cs-CZ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enthalpy H</a:t>
                </a:r>
              </a:p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transferred energy (heat) at constant pressure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exothermic reaction (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ΔH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&lt; 0) – energy leaves the system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endothermic reaction (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ΔH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&gt; 0) – energy enriches the system</a:t>
                </a:r>
                <a:endParaRPr lang="cs-CZ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𝐻</m:t>
                      </m:r>
                      <m:r>
                        <a:rPr lang="cs-CZ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=∆</m:t>
                      </m:r>
                      <m:r>
                        <a:rPr lang="cs-CZ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𝑈</m:t>
                      </m:r>
                      <m:r>
                        <a:rPr lang="cs-CZ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cs-CZ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cs-CZ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</m:oMath>
                  </m:oMathPara>
                </a14:m>
                <a:endParaRPr lang="cs-CZ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entropy S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degree of system disorder (the larger, the more disordered)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mixing it must practically always increase (i.e. be positive)</a:t>
                </a:r>
              </a:p>
              <a:p>
                <a:pPr lvl="2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thus, the change in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Gybbs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energy during mixing is mainly influenced by the change in enthalpy</a:t>
                </a:r>
                <a:endParaRPr lang="cs-CZ" sz="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  <a:blipFill>
                <a:blip r:embed="rId3"/>
                <a:stretch>
                  <a:fillRect l="-284" t="-191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2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24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Gibbs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free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cs-CZ" sz="4800" b="1" dirty="0"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/>
              <p:cNvSpPr txBox="1">
                <a:spLocks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latin typeface="+mn-lt"/>
                    <a:cs typeface="+mn-cs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possibility of self-mixing of the solvent assumes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ΔG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&lt; 0</a:t>
                </a:r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𝑮</m:t>
                      </m:r>
                      <m:r>
                        <a:rPr lang="cs-CZ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=∆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𝑯</m:t>
                      </m:r>
                      <m:r>
                        <a:rPr lang="cs-CZ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cs-CZ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𝑻</m:t>
                      </m:r>
                      <m:r>
                        <a:rPr lang="cs-CZ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𝑺</m:t>
                      </m:r>
                    </m:oMath>
                  </m:oMathPara>
                </a14:m>
                <a:endParaRPr lang="cs-CZ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  <a:blipFill>
                <a:blip r:embed="rId3"/>
                <a:stretch>
                  <a:fillRect l="-1022" t="-218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délník 6">
            <a:extLst>
              <a:ext uri="{FF2B5EF4-FFF2-40B4-BE49-F238E27FC236}">
                <a16:creationId xmlns:a16="http://schemas.microsoft.com/office/drawing/2014/main" id="{62599B2C-59C6-4705-8C9B-5A4DA5F9B55B}"/>
              </a:ext>
            </a:extLst>
          </p:cNvPr>
          <p:cNvSpPr/>
          <p:nvPr/>
        </p:nvSpPr>
        <p:spPr bwMode="auto">
          <a:xfrm>
            <a:off x="8611242" y="3936264"/>
            <a:ext cx="360040" cy="101600"/>
          </a:xfrm>
          <a:prstGeom prst="rect">
            <a:avLst/>
          </a:prstGeom>
          <a:solidFill>
            <a:srgbClr val="C9062D"/>
          </a:solidFill>
          <a:ln w="9525" cap="flat" cmpd="sng" algn="ctr">
            <a:solidFill>
              <a:srgbClr val="C9062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D6D7E51-981A-4021-9582-D57D2F092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745" y="3068960"/>
            <a:ext cx="4910510" cy="3407181"/>
          </a:xfrm>
          <a:prstGeom prst="rect">
            <a:avLst/>
          </a:prstGeom>
        </p:spPr>
      </p:pic>
      <p:sp>
        <p:nvSpPr>
          <p:cNvPr id="6" name="Kříž 5">
            <a:extLst>
              <a:ext uri="{FF2B5EF4-FFF2-40B4-BE49-F238E27FC236}">
                <a16:creationId xmlns:a16="http://schemas.microsoft.com/office/drawing/2014/main" id="{6EC73C0B-ADCE-4BB6-8875-2F2482349CA3}"/>
              </a:ext>
            </a:extLst>
          </p:cNvPr>
          <p:cNvSpPr/>
          <p:nvPr/>
        </p:nvSpPr>
        <p:spPr bwMode="auto">
          <a:xfrm>
            <a:off x="8371186" y="5108157"/>
            <a:ext cx="360040" cy="360040"/>
          </a:xfrm>
          <a:prstGeom prst="plus">
            <a:avLst>
              <a:gd name="adj" fmla="val 38228"/>
            </a:avLst>
          </a:prstGeom>
          <a:solidFill>
            <a:srgbClr val="24489C"/>
          </a:solidFill>
          <a:ln w="9525" cap="flat" cmpd="sng" algn="ctr">
            <a:solidFill>
              <a:srgbClr val="2448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CDDF09E-9688-4C4A-AE5A-2841B4454A66}"/>
              </a:ext>
            </a:extLst>
          </p:cNvPr>
          <p:cNvSpPr txBox="1"/>
          <p:nvPr/>
        </p:nvSpPr>
        <p:spPr>
          <a:xfrm>
            <a:off x="2423592" y="311135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surrounding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1AA65A-3B10-40AE-A3A4-4D2CFA0A1349}"/>
              </a:ext>
            </a:extLst>
          </p:cNvPr>
          <p:cNvSpPr txBox="1"/>
          <p:nvPr/>
        </p:nvSpPr>
        <p:spPr>
          <a:xfrm>
            <a:off x="2783632" y="523736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9053"/>
                </a:solidFill>
              </a:rPr>
              <a:t>system</a:t>
            </a:r>
            <a:endParaRPr lang="cs-CZ" dirty="0">
              <a:solidFill>
                <a:srgbClr val="0090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25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Solvent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lattice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model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two-dimensional mixture of two components at grid nodes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does not contain blank spaces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each node is occupied by exactly one segment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after mixing, the total volume does not change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volume of one segment of solvent equal to the volume of one molecule* of solvent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coordination number of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number of interactions of one segment with others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 = 4 in our case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segment interaction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their total number does not change, only the "links" between them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types of mutual interactions of segments in a two-dimensional grid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polymer-polymer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polymer-solvent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solvent-solvent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4DC8F3-CB66-47AB-BE21-DC58027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6166" y="2196219"/>
            <a:ext cx="3565858" cy="357707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6561951"/>
            <a:ext cx="105830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* in the case of the lattice model, the term segment will be used for the volume unit in the lattice, whether it is a polymer or a solvent</a:t>
            </a:r>
            <a:endParaRPr lang="cs-CZ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4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26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Enthalpy of a two-component mixture</a:t>
            </a:r>
            <a:endParaRPr lang="cs-CZ" sz="4800" b="1" dirty="0"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/>
              <p:cNvSpPr txBox="1">
                <a:spLocks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latin typeface="+mn-lt"/>
                    <a:cs typeface="+mn-cs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the change in enthalpy of mixing </a:t>
                </a:r>
                <a:r>
                  <a:rPr lang="en-US" sz="16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ΔH</a:t>
                </a:r>
                <a:r>
                  <a:rPr lang="cs-CZ" sz="1600" baseline="-25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160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corresponds to the energy change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Δε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all new bonds (their total number is l) polymer-solvent</a:t>
                </a:r>
                <a:endParaRPr lang="cs-CZ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sSub>
                        <m:sSubPr>
                          <m:ctrlPr>
                            <a:rPr lang="cs-CZ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𝑯</m:t>
                          </m:r>
                        </m:e>
                        <m:sub>
                          <m:r>
                            <a:rPr lang="cs-CZ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𝒎</m:t>
                          </m:r>
                        </m:sub>
                      </m:sSub>
                      <m:r>
                        <a:rPr lang="cs-CZ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≅∆</m:t>
                      </m:r>
                      <m:r>
                        <a:rPr lang="cs-CZ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𝜺</m:t>
                      </m:r>
                      <m:r>
                        <a:rPr lang="cs-CZ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r>
                        <a:rPr lang="cs-CZ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𝒍</m:t>
                      </m:r>
                    </m:oMath>
                  </m:oMathPara>
                </a14:m>
                <a:endParaRPr lang="cs-CZ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cs-CZ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bond </a:t>
                </a:r>
                <a:r>
                  <a:rPr lang="cs-CZ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cs-CZ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change</a:t>
                </a:r>
                <a:r>
                  <a:rPr lang="cs-CZ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 </a:t>
                </a:r>
                <a:r>
                  <a:rPr lang="cs-CZ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upon</a:t>
                </a:r>
                <a:r>
                  <a:rPr lang="cs-CZ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mixing</a:t>
                </a:r>
                <a:endParaRPr lang="cs-CZ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given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by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sum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changes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polymer-polymer (</a:t>
                </a:r>
                <a:r>
                  <a:rPr lang="el-G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cs-CZ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pp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polymer-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solvent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l-G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cs-CZ" sz="12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and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solvent-solvent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l-G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cs-CZ" sz="12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rr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interaction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energies</a:t>
                </a:r>
                <a:endParaRPr lang="cs-CZ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 </a:t>
                </a:r>
                <a:r>
                  <a:rPr lang="el-G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cs-CZ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pp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1 </a:t>
                </a:r>
                <a:r>
                  <a:rPr lang="el-G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cs-CZ" sz="12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rr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disappear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2 </a:t>
                </a:r>
                <a:r>
                  <a:rPr lang="el-G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cs-CZ" sz="12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bonds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can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formed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by </a:t>
                </a:r>
                <a:r>
                  <a:rPr lang="cs-CZ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mixing</a:t>
                </a:r>
                <a:endParaRPr lang="cs-CZ" sz="1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𝜀</m:t>
                      </m:r>
                      <m:r>
                        <a:rPr lang="cs-CZ" sz="16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=2</m:t>
                      </m:r>
                      <m:sSub>
                        <m:sSubPr>
                          <m:ctrlPr>
                            <a:rPr lang="cs-CZ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cs-CZ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𝑝𝑟</m:t>
                          </m:r>
                        </m:sub>
                      </m:sSub>
                      <m:r>
                        <a:rPr lang="cs-CZ" sz="16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cs-CZ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cs-CZ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𝑝𝑝</m:t>
                          </m:r>
                        </m:sub>
                      </m:sSub>
                      <m:r>
                        <a:rPr lang="cs-CZ" sz="16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cs-CZ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cs-CZ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𝑟𝑟</m:t>
                          </m:r>
                        </m:sub>
                      </m:sSub>
                    </m:oMath>
                  </m:oMathPara>
                </a14:m>
                <a:endParaRPr 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  <a:blipFill>
                <a:blip r:embed="rId3"/>
                <a:stretch>
                  <a:fillRect l="-227" t="-9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délník 5"/>
          <p:cNvSpPr/>
          <p:nvPr/>
        </p:nvSpPr>
        <p:spPr>
          <a:xfrm>
            <a:off x="2911172" y="5808180"/>
            <a:ext cx="1018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cs-CZ" sz="20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</a:t>
            </a:r>
            <a:r>
              <a:rPr lang="cs-CZ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cs-CZ" sz="20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</a:t>
            </a:r>
            <a:endParaRPr lang="cs-CZ" sz="2000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522196" y="5808180"/>
            <a:ext cx="938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cs-CZ" sz="20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cs-CZ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cs-CZ" sz="2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rr</a:t>
            </a:r>
            <a:endParaRPr lang="cs-CZ" sz="2000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771520" y="5808180"/>
            <a:ext cx="978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cs-CZ" sz="20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cs-CZ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cs-CZ" sz="2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</a:t>
            </a:r>
            <a:endParaRPr lang="cs-CZ" sz="2000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218" y="4581128"/>
            <a:ext cx="6943564" cy="13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9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27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Enthalpy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mixing</a:t>
            </a:r>
            <a:endParaRPr lang="cs-CZ" sz="4800" b="1" dirty="0"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/>
              <p:cNvSpPr txBox="1">
                <a:spLocks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latin typeface="+mn-lt"/>
                    <a:cs typeface="+mn-cs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total number of polymer-solvent interactions l is given by:</a:t>
                </a:r>
              </a:p>
              <a:p>
                <a:pPr lvl="1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probability of the occurrence of a solvent in the vicinity of a given polymer segment</a:t>
                </a:r>
              </a:p>
              <a:p>
                <a:pPr lvl="2"/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it is represented by the solvent volume fraction </a:t>
                </a:r>
                <a:r>
                  <a:rPr lang="en-US" sz="1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ϕ</a:t>
                </a:r>
                <a:r>
                  <a:rPr lang="en-US" sz="10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(small phi)</a:t>
                </a:r>
                <a:endParaRPr lang="cs-CZ" sz="1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𝜑</m:t>
                          </m:r>
                        </m:e>
                        <m:sub>
                          <m:r>
                            <a:rPr lang="cs-CZ" sz="1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</m:sub>
                      </m:sSub>
                      <m:r>
                        <a:rPr lang="cs-CZ" sz="11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cs-CZ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cs-CZ" sz="11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cs-CZ" sz="11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cs-CZ" sz="11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cs-CZ" sz="11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𝑐𝑒𝑙𝑘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1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 the coordination number z (number of neighbors of each segment)</a:t>
                </a:r>
              </a:p>
              <a:p>
                <a:pPr lvl="1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 the number of polymer segments N</a:t>
                </a:r>
                <a:r>
                  <a:rPr lang="en-US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</a:p>
              <a:p>
                <a:pPr lvl="2"/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number of N</a:t>
                </a:r>
                <a:r>
                  <a:rPr lang="en-US" sz="1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segments can be calculated using Avogadro's constant N</a:t>
                </a:r>
                <a:r>
                  <a:rPr lang="en-US" sz="1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the molar amount of polymer segments n</a:t>
                </a:r>
                <a:r>
                  <a:rPr lang="en-US" sz="1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endParaRPr lang="cs-CZ" sz="1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cs-CZ" sz="1000" i="1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cs-CZ" sz="700" i="1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</m:e>
                        <m:sub>
                          <m:r>
                            <a:rPr lang="cs-CZ" sz="1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cs-CZ" sz="11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cs-CZ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</m:e>
                        <m:sub>
                          <m:r>
                            <a:rPr lang="cs-CZ" sz="1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𝐴</m:t>
                          </m:r>
                        </m:sub>
                      </m:sSub>
                      <m:r>
                        <a:rPr lang="cs-CZ" sz="11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cs-CZ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cs-CZ" sz="1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cs-CZ" sz="1100" i="1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1">
                  <a:spcAft>
                    <a:spcPts val="1200"/>
                  </a:spcAft>
                </a:pPr>
                <a:r>
                  <a:rPr 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 overal:</a:t>
                </a:r>
                <a: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cs-CZ" sz="11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𝑙</m:t>
                    </m:r>
                    <m:r>
                      <a:rPr lang="cs-CZ" sz="11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cs-CZ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cs-CZ" sz="11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𝜑</m:t>
                        </m:r>
                      </m:e>
                      <m:sub>
                        <m:r>
                          <a:rPr lang="cs-CZ" sz="11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𝑟</m:t>
                        </m:r>
                      </m:sub>
                    </m:sSub>
                    <m:r>
                      <a:rPr lang="cs-CZ" sz="11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r>
                      <a:rPr lang="cs-CZ" sz="11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  <m:r>
                      <a:rPr lang="cs-CZ" sz="11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sSub>
                      <m:sSubPr>
                        <m:ctrlPr>
                          <a:rPr lang="cs-CZ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cs-CZ" sz="11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𝑁</m:t>
                        </m:r>
                      </m:e>
                      <m:sub>
                        <m:r>
                          <a:rPr lang="cs-CZ" sz="11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𝐴</m:t>
                        </m:r>
                      </m:sub>
                    </m:sSub>
                    <m:r>
                      <a:rPr lang="cs-CZ" sz="11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sSub>
                      <m:sSubPr>
                        <m:ctrlPr>
                          <a:rPr lang="cs-CZ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cs-CZ" sz="11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cs-CZ" sz="11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sub>
                    </m:sSub>
                  </m:oMath>
                </a14:m>
                <a:endParaRPr lang="cs-CZ" sz="1200" i="1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change in enthalpy of mixing </a:t>
                </a:r>
                <a:r>
                  <a:rPr lang="en-US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ΔH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corresponds to the energy change </a:t>
                </a:r>
                <a:r>
                  <a:rPr lang="en-US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Δε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all new polymer-solvent bonds</a:t>
                </a:r>
                <a:endParaRPr 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1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sz="11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𝐻</m:t>
                      </m:r>
                      <m:r>
                        <a:rPr lang="cs-CZ" sz="11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≅∆</m:t>
                      </m:r>
                      <m:r>
                        <a:rPr lang="cs-CZ" sz="11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𝜀</m:t>
                      </m:r>
                      <m:r>
                        <a:rPr lang="cs-CZ" sz="11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r>
                        <a:rPr lang="cs-CZ" sz="11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𝑙</m:t>
                      </m:r>
                    </m:oMath>
                  </m:oMathPara>
                </a14:m>
                <a:endParaRPr lang="cs-CZ" sz="1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cs-CZ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then</a:t>
                </a:r>
                <a:r>
                  <a:rPr 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𝐻</m:t>
                      </m:r>
                      <m:r>
                        <a:rPr lang="cs-CZ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≅</m:t>
                      </m:r>
                      <m:f>
                        <m:fPr>
                          <m:ctrlPr>
                            <a:rPr lang="cs-CZ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cs-CZ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cs-CZ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cs-CZ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cs-CZ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𝜀</m:t>
                      </m:r>
                      <m:sSub>
                        <m:sSubPr>
                          <m:ctrlPr>
                            <a:rPr lang="cs-CZ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∙</m:t>
                          </m:r>
                          <m:r>
                            <a:rPr lang="cs-CZ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𝜑</m:t>
                          </m:r>
                        </m:e>
                        <m:sub>
                          <m:r>
                            <a:rPr lang="cs-CZ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</m:sub>
                      </m:sSub>
                      <m:r>
                        <a:rPr lang="cs-CZ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r>
                        <a:rPr lang="cs-CZ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𝑧</m:t>
                      </m:r>
                      <m:r>
                        <a:rPr lang="cs-CZ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cs-CZ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</m:e>
                        <m:sub>
                          <m:r>
                            <a:rPr lang="cs-CZ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𝐴</m:t>
                          </m:r>
                        </m:sub>
                      </m:sSub>
                      <m:r>
                        <a:rPr lang="cs-CZ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cs-CZ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cs-CZ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cs-CZ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cs-CZ" sz="1400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  <a:blipFill>
                <a:blip r:embed="rId3"/>
                <a:stretch>
                  <a:fillRect l="-114" t="-6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58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28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Hildebrand-Scott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solubility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  <a:endParaRPr lang="cs-CZ" sz="4800" b="1" dirty="0"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/>
              <p:cNvSpPr txBox="1">
                <a:spLocks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latin typeface="+mn-lt"/>
                    <a:cs typeface="+mn-cs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pPr>
                  <a:spcAft>
                    <a:spcPts val="0"/>
                  </a:spcAft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denoted by δ (small delta)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sometimes also called the total solubility parameter</a:t>
                </a:r>
                <a:endParaRPr lang="cs-CZ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𝛿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𝐶</m:t>
                          </m:r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</m:t>
                          </m:r>
                        </m:e>
                      </m:rad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𝑣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cs-CZ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cs-CZ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∆</m:t>
                              </m:r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cs-CZ" sz="20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CED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the 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cohesive energy density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en-US" sz="18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US" sz="18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the molar vapor enthalpy change, p is the pressure, ΔV is the volume change, and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18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the molar volume</a:t>
                </a:r>
              </a:p>
              <a:p>
                <a:r>
                  <a:rPr lang="cs-CZ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CED</a:t>
                </a:r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describes the mutual cohesion of the molecules of the given substance, or the total energy of its secondary bonds (therefore we do not consider gases)</a:t>
                </a:r>
              </a:p>
              <a:p>
                <a:pPr lvl="1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defined as the internal vapor energy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</a:t>
                </a:r>
                <a:r>
                  <a:rPr lang="en-US" sz="18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a unit volume of liquid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18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en-US" sz="18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increases with the polarity of the substance</a:t>
                </a:r>
                <a:endParaRPr lang="cs-CZ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  <a:blipFill>
                <a:blip r:embed="rId3"/>
                <a:stretch>
                  <a:fillRect l="-681" t="-1364" r="-22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043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29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Hildebrand-Scott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solubility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substances with similar δ tend to be miscible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 mixture of several substances, the resulting δ is equal to the weighted (according to their volumes) average of the parameters of the mixed substances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Solubility parameters of materials used in this paper | Download Table">
            <a:extLst>
              <a:ext uri="{FF2B5EF4-FFF2-40B4-BE49-F238E27FC236}">
                <a16:creationId xmlns:a16="http://schemas.microsoft.com/office/drawing/2014/main" id="{085F2B41-CAD2-24C3-414D-56BEACDF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18" y="3861048"/>
            <a:ext cx="6349042" cy="255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2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14725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ea typeface="+mn-ea"/>
                <a:cs typeface="+mn-cs"/>
              </a:rPr>
              <a:t>1. </a:t>
            </a:r>
            <a:r>
              <a:rPr lang="cs-CZ" sz="5400" b="1" dirty="0" err="1">
                <a:ea typeface="+mn-ea"/>
                <a:cs typeface="+mn-cs"/>
              </a:rPr>
              <a:t>Dispersions</a:t>
            </a:r>
            <a:endParaRPr lang="cs-CZ" sz="5400" b="1" dirty="0">
              <a:ea typeface="+mn-ea"/>
              <a:cs typeface="+mn-cs"/>
            </a:endParaRPr>
          </a:p>
        </p:txBody>
      </p:sp>
      <p:pic>
        <p:nvPicPr>
          <p:cNvPr id="6" name="Picture 4" descr="Rodzaje Roztworów - Lessons - Tes Teach">
            <a:extLst>
              <a:ext uri="{FF2B5EF4-FFF2-40B4-BE49-F238E27FC236}">
                <a16:creationId xmlns:a16="http://schemas.microsoft.com/office/drawing/2014/main" id="{2B23675B-F3FC-4DA1-98F8-319FE795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74" y="2789113"/>
            <a:ext cx="7668852" cy="3566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78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30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Determination of δ of polymers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6378990" cy="4464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 am not able to evaporate polymers without their decomposition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it is not possible to determine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CED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by the usual method</a:t>
            </a:r>
          </a:p>
          <a:p>
            <a:pPr>
              <a:spcAft>
                <a:spcPts val="0"/>
              </a:spcAft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non-solvent precipitation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dissolve the polymer in the right solvent and titrate with the non-solvent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the moment of precipitation, we determine the δ of the polymer</a:t>
            </a:r>
          </a:p>
          <a:p>
            <a:pPr>
              <a:spcAft>
                <a:spcPts val="0"/>
              </a:spcAft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swelling in solvent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soak the cross-linked polymer in solvents of different δ values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which it swells the most, we assign such a δ to the polymer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Percentage of swelling after 48 h as a function of the Hildebrand... |  Download Scientific Diagram">
            <a:extLst>
              <a:ext uri="{FF2B5EF4-FFF2-40B4-BE49-F238E27FC236}">
                <a16:creationId xmlns:a16="http://schemas.microsoft.com/office/drawing/2014/main" id="{C1C8F41B-FCF4-5B29-BDA1-EC646B325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46" y="2234283"/>
            <a:ext cx="4837646" cy="387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31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Disadvantages of the Hildebrand parameter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6883046" cy="4464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some substances, discrepancies appeared between the theoretical (calculated) value of the Hildebrand solubility parameters and the experimentally determined value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Hildebrand parameter describes the contribution of all secondary bonds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would be more appropriate to consider individual contributions separately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three contributors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dispersion forces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polar forces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hydrogen bonds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Šipka dolů 5"/>
          <p:cNvSpPr/>
          <p:nvPr/>
        </p:nvSpPr>
        <p:spPr bwMode="auto">
          <a:xfrm>
            <a:off x="4026424" y="5445224"/>
            <a:ext cx="469170" cy="731168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439816" y="5579948"/>
            <a:ext cx="2505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  <a:r>
              <a:rPr lang="cs-CZ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bond </a:t>
            </a:r>
            <a:r>
              <a:rPr lang="cs-CZ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7892" name="Picture 4" descr="any more problems - Skeptical Third World Kid | Make a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49" y="2348880"/>
            <a:ext cx="3502024" cy="3502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8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32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Hansen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cs-CZ" sz="4800" b="1" dirty="0"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/>
              <p:cNvSpPr txBox="1">
                <a:spLocks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latin typeface="+mn-lt"/>
                    <a:cs typeface="+mn-cs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r>
                  <a:rPr lang="cs-CZ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splitting</a:t>
                </a:r>
                <a:r>
                  <a:rPr 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Hildebrand</a:t>
                </a:r>
                <a:r>
                  <a:rPr 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cs-CZ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total</a:t>
                </a:r>
                <a:r>
                  <a:rPr 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cs-CZ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solubility</a:t>
                </a:r>
                <a:r>
                  <a:rPr 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parameter</a:t>
                </a:r>
                <a:r>
                  <a:rPr 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 </a:t>
                </a:r>
                <a:r>
                  <a:rPr lang="cs-CZ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into</a:t>
                </a:r>
                <a:r>
                  <a:rPr 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three</a:t>
                </a:r>
                <a:r>
                  <a:rPr 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partial</a:t>
                </a:r>
                <a:r>
                  <a:rPr lang="cs-CZ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solubility</a:t>
                </a:r>
                <a:r>
                  <a:rPr lang="cs-CZ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parameters</a:t>
                </a:r>
                <a:r>
                  <a:rPr 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lvl="1"/>
                <a:r>
                  <a:rPr 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dispersion</a:t>
                </a:r>
                <a:r>
                  <a:rPr 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forces</a:t>
                </a:r>
                <a:r>
                  <a:rPr 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cs-CZ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  <a:p>
                <a:pPr lvl="1"/>
                <a:r>
                  <a:rPr 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polar</a:t>
                </a:r>
                <a:r>
                  <a:rPr 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forces</a:t>
                </a:r>
                <a:r>
                  <a:rPr 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cs-CZ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</a:p>
              <a:p>
                <a:pPr lvl="1"/>
                <a:r>
                  <a:rPr 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hydrogen </a:t>
                </a:r>
                <a:r>
                  <a:rPr 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bonds</a:t>
                </a:r>
                <a:r>
                  <a:rPr 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cs-CZ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endParaRPr lang="cs-CZ" sz="1600" i="1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𝛿</m:t>
                      </m:r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cs-CZ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cs-CZ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cs-CZ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cs-CZ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unit </a:t>
                </a:r>
                <a:r>
                  <a:rPr 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cs-CZ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𝑀𝑃𝑎</m:t>
                        </m:r>
                        <m:r>
                          <m:rPr>
                            <m:nor/>
                          </m:rPr>
                          <a:rPr lang="cs-CZ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rad>
                  </m:oMath>
                </a14:m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ionic interactions are not considered</a:t>
                </a:r>
              </a:p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they are determined experimentally and by calculation</a:t>
                </a:r>
                <a:endParaRPr lang="cs-CZ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22" y="2073995"/>
                <a:ext cx="10741756" cy="4464495"/>
              </a:xfrm>
              <a:prstGeom prst="rect">
                <a:avLst/>
              </a:prstGeom>
              <a:blipFill>
                <a:blip r:embed="rId3"/>
                <a:stretch>
                  <a:fillRect l="-795" t="-191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2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33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(London)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forces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generally the weakest of the physical forces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they decrease with the 6th power of the distance (so they act over a short distance)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temporary weak dipoles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they arise due to short-term random changes in the electron density in the atomic shell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consequence of the imaginary movement of electrons in the shell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they can induce a similar change in neighboring atoms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their number increases with the size of the surface of the molecule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straightened chains therefore a greater number than coiled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274705D-7A80-4CB7-881F-0CFE8E8C0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976" y="5134543"/>
            <a:ext cx="6962047" cy="1187029"/>
          </a:xfrm>
          <a:prstGeom prst="rect">
            <a:avLst/>
          </a:prstGeom>
        </p:spPr>
      </p:pic>
      <p:sp>
        <p:nvSpPr>
          <p:cNvPr id="7" name="Šipka: doprava 5">
            <a:extLst>
              <a:ext uri="{FF2B5EF4-FFF2-40B4-BE49-F238E27FC236}">
                <a16:creationId xmlns:a16="http://schemas.microsoft.com/office/drawing/2014/main" id="{A3F6B7D7-0680-4C37-8915-F7487201236B}"/>
              </a:ext>
            </a:extLst>
          </p:cNvPr>
          <p:cNvSpPr/>
          <p:nvPr/>
        </p:nvSpPr>
        <p:spPr bwMode="auto">
          <a:xfrm>
            <a:off x="5375920" y="5476029"/>
            <a:ext cx="1296144" cy="504056"/>
          </a:xfrm>
          <a:prstGeom prst="rightArrow">
            <a:avLst/>
          </a:prstGeom>
          <a:solidFill>
            <a:srgbClr val="C9E2A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34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Polar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interactions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permanent dipoles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they arise due to a permanent imbalance of the electron density distribution in the molecule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consequence of the different electronegativities of the atoms in the molecule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E8604D-DFAD-404E-B61A-BFCBDEC20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62" r="34644" b="13513"/>
          <a:stretch/>
        </p:blipFill>
        <p:spPr>
          <a:xfrm>
            <a:off x="2715870" y="3933056"/>
            <a:ext cx="6760259" cy="180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E8BE450-A98C-47E4-9A46-E48CEEF79807}"/>
              </a:ext>
            </a:extLst>
          </p:cNvPr>
          <p:cNvSpPr txBox="1"/>
          <p:nvPr/>
        </p:nvSpPr>
        <p:spPr>
          <a:xfrm>
            <a:off x="3147918" y="5567055"/>
            <a:ext cx="23042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polar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molecule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 permanent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dipole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74BABEC-C473-4D0A-BB3C-5935C124B84B}"/>
              </a:ext>
            </a:extLst>
          </p:cNvPr>
          <p:cNvSpPr txBox="1"/>
          <p:nvPr/>
        </p:nvSpPr>
        <p:spPr>
          <a:xfrm>
            <a:off x="6892334" y="5567055"/>
            <a:ext cx="23042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polar molecule</a:t>
            </a:r>
          </a:p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(forms a permanent dipole)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62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35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Hydrogen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bridges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6090958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strongest of physical forces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basically a special case of polar interaction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permanent dipole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hydrogen bonded to a very electronegative element (F, O, N)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hydrogen bond strength given by the structure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hydrogen electron is attracted to the more electronegative atom so much that the hydrogen nucleus (proton) is practically exposed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allows interaction with a neighboring dipole to form a "proton bridge"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E51D08-3870-4B15-B1B6-EC28E47D59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0540" y="3004938"/>
            <a:ext cx="3281547" cy="26026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0694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36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Solubility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ball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5370878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plotting Hansen's parameters in a three-dimensional graph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unfortunately, the dispersion forces are so small that the ball usually does not come out</a:t>
            </a:r>
          </a:p>
          <a:p>
            <a:pPr lvl="2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dispersion forces parameter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12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is therefore multiplied by 2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center of the sphere corresponds to the parameters of the solute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each substance there is the largest radius R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of the solubility sphere, for which it is valid that if the solvent lies in the solubility sphere, it dissolves the given substance</a:t>
            </a:r>
          </a:p>
          <a:p>
            <a:pPr lvl="1"/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 call R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the interaction radius</a:t>
            </a:r>
            <a:endParaRPr lang="cs-CZ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CE14DA-05A9-447E-84D1-17555A40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721" y="1784995"/>
            <a:ext cx="3180500" cy="3288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2FB82378-8819-4508-91B4-6B7F37009D9D}"/>
                  </a:ext>
                </a:extLst>
              </p:cNvPr>
              <p:cNvSpPr txBox="1"/>
              <p:nvPr/>
            </p:nvSpPr>
            <p:spPr>
              <a:xfrm>
                <a:off x="7104100" y="5311054"/>
                <a:ext cx="4114800" cy="694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s-CZ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cs-CZ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cs-CZ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p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  <m:sup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cs-CZ" sz="1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s-CZ" sz="1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cs-CZ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s-CZ" sz="1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cs-CZ" sz="1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cs-CZ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cs-CZ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cs-CZ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cs-CZ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cs-CZ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cs-CZ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cs-CZ" sz="1400" dirty="0"/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2FB82378-8819-4508-91B4-6B7F37009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100" y="5311054"/>
                <a:ext cx="4114800" cy="694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>
            <a:extLst>
              <a:ext uri="{FF2B5EF4-FFF2-40B4-BE49-F238E27FC236}">
                <a16:creationId xmlns:a16="http://schemas.microsoft.com/office/drawing/2014/main" id="{65BB593E-A18E-465B-B2AD-9E44AD6156E0}"/>
              </a:ext>
            </a:extLst>
          </p:cNvPr>
          <p:cNvSpPr txBox="1"/>
          <p:nvPr/>
        </p:nvSpPr>
        <p:spPr>
          <a:xfrm>
            <a:off x="7094575" y="6071541"/>
            <a:ext cx="4355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... is the distance of the solvent position from the center of the sphere</a:t>
            </a:r>
            <a:endParaRPr lang="cs-CZ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6CE14DA-05A9-447E-84D1-17555A40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3140968"/>
            <a:ext cx="3180500" cy="3288010"/>
          </a:xfrm>
          <a:prstGeom prst="rect">
            <a:avLst/>
          </a:prstGeom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37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2D graphs of Hansen parameters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5370878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plotting two Hansen parameters in a two-dimensional graph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rectangular projection of the 3D graph into one of the planes given by the coordinate axes (one parameter constant)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3209925" y="3252788"/>
            <a:ext cx="1630272" cy="2230196"/>
            <a:chOff x="2114039" y="3965652"/>
            <a:chExt cx="1630272" cy="2230196"/>
          </a:xfrm>
        </p:grpSpPr>
        <p:cxnSp>
          <p:nvCxnSpPr>
            <p:cNvPr id="3" name="Přímá spojnice se šipkou 2"/>
            <p:cNvCxnSpPr/>
            <p:nvPr/>
          </p:nvCxnSpPr>
          <p:spPr>
            <a:xfrm>
              <a:off x="2119794" y="5733256"/>
              <a:ext cx="1624517" cy="46259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H="1" flipV="1">
              <a:off x="2114039" y="3965652"/>
              <a:ext cx="5755" cy="17676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6" name="Skupina 15"/>
          <p:cNvGrpSpPr/>
          <p:nvPr/>
        </p:nvGrpSpPr>
        <p:grpSpPr>
          <a:xfrm flipH="1">
            <a:off x="2124075" y="3252787"/>
            <a:ext cx="1090614" cy="2466975"/>
            <a:chOff x="2111215" y="3965652"/>
            <a:chExt cx="1633096" cy="2230196"/>
          </a:xfrm>
        </p:grpSpPr>
        <p:cxnSp>
          <p:nvCxnSpPr>
            <p:cNvPr id="18" name="Přímá spojnice se šipkou 17"/>
            <p:cNvCxnSpPr/>
            <p:nvPr/>
          </p:nvCxnSpPr>
          <p:spPr>
            <a:xfrm flipV="1">
              <a:off x="2111215" y="3965652"/>
              <a:ext cx="2823" cy="1597303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>
              <a:off x="2118350" y="5562955"/>
              <a:ext cx="1625961" cy="632893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3" name="Skupina 22"/>
          <p:cNvGrpSpPr/>
          <p:nvPr/>
        </p:nvGrpSpPr>
        <p:grpSpPr>
          <a:xfrm>
            <a:off x="2124075" y="5019675"/>
            <a:ext cx="2716122" cy="700087"/>
            <a:chOff x="2124075" y="5019675"/>
            <a:chExt cx="2716122" cy="700087"/>
          </a:xfrm>
        </p:grpSpPr>
        <p:cxnSp>
          <p:nvCxnSpPr>
            <p:cNvPr id="21" name="Přímá spojnice se šipkou 20"/>
            <p:cNvCxnSpPr/>
            <p:nvPr/>
          </p:nvCxnSpPr>
          <p:spPr>
            <a:xfrm flipH="1">
              <a:off x="2124075" y="5019675"/>
              <a:ext cx="1085849" cy="700087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>
              <a:off x="3215680" y="5019675"/>
              <a:ext cx="1624517" cy="462592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4" name="Skupina 33"/>
          <p:cNvGrpSpPr/>
          <p:nvPr/>
        </p:nvGrpSpPr>
        <p:grpSpPr>
          <a:xfrm>
            <a:off x="6899090" y="3923764"/>
            <a:ext cx="1972642" cy="2472794"/>
            <a:chOff x="6899090" y="3923764"/>
            <a:chExt cx="1972642" cy="2472794"/>
          </a:xfrm>
        </p:grpSpPr>
        <p:sp>
          <p:nvSpPr>
            <p:cNvPr id="24" name="Obdélník 23"/>
            <p:cNvSpPr/>
            <p:nvPr/>
          </p:nvSpPr>
          <p:spPr>
            <a:xfrm>
              <a:off x="6899090" y="3923764"/>
              <a:ext cx="3850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rgbClr val="6195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cs-CZ" baseline="-25000" dirty="0" err="1">
                  <a:solidFill>
                    <a:srgbClr val="6195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endParaRPr lang="cs-CZ" baseline="-25000" dirty="0">
                <a:solidFill>
                  <a:srgbClr val="61953F"/>
                </a:solidFill>
              </a:endParaRPr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8472264" y="6027226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rgbClr val="6195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cs-CZ" baseline="-25000" dirty="0" err="1">
                  <a:solidFill>
                    <a:srgbClr val="6195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cs-CZ" baseline="-25000" dirty="0">
                <a:solidFill>
                  <a:srgbClr val="61953F"/>
                </a:solidFill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10276656" y="3700998"/>
            <a:ext cx="1403474" cy="2664603"/>
            <a:chOff x="10276656" y="3700998"/>
            <a:chExt cx="1403474" cy="2664603"/>
          </a:xfrm>
        </p:grpSpPr>
        <p:sp>
          <p:nvSpPr>
            <p:cNvPr id="26" name="Obdélník 25"/>
            <p:cNvSpPr/>
            <p:nvPr/>
          </p:nvSpPr>
          <p:spPr>
            <a:xfrm>
              <a:off x="11295088" y="3700998"/>
              <a:ext cx="3850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cs-CZ" baseline="-25000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endParaRPr lang="cs-CZ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10276656" y="5996269"/>
              <a:ext cx="401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cs-CZ" baseline="-25000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cs-CZ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7711152" y="2373042"/>
            <a:ext cx="2816764" cy="594598"/>
            <a:chOff x="7711152" y="2373042"/>
            <a:chExt cx="2816764" cy="594598"/>
          </a:xfrm>
        </p:grpSpPr>
        <p:sp>
          <p:nvSpPr>
            <p:cNvPr id="28" name="Obdélník 27"/>
            <p:cNvSpPr/>
            <p:nvPr/>
          </p:nvSpPr>
          <p:spPr>
            <a:xfrm>
              <a:off x="10128448" y="2373042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cs-CZ" baseline="-25000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cs-CZ" baseline="-250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7711152" y="2598308"/>
              <a:ext cx="401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cs-CZ" baseline="-25000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cs-CZ" baseline="-250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59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46836 -0.3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11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66497 0.06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42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32943 0.095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2D graphs of Hansen parameters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5370878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plotting two Hansen parameters in a two-dimensional graph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rectangular projection of the 3D graph into one of the planes given by the coordinate axes (one parameter constant)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2D and 3D plots of the distribution in Hansen space at 25 °C of several... 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96" y="3212976"/>
            <a:ext cx="7711008" cy="324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5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39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Teas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(triangle)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charts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solubility sphere is difficult to work with in a two-dimensional display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practice often uses triangular charts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individual parameters are relativized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graphs describe only the mutual proportion of individual solubility parameters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appears as if all fouling substances have the same absolute value of the Hildebrand parameter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they are not completely accurate, but they are usually sufficient for practice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ulka 6">
                <a:extLst>
                  <a:ext uri="{FF2B5EF4-FFF2-40B4-BE49-F238E27FC236}">
                    <a16:creationId xmlns:a16="http://schemas.microsoft.com/office/drawing/2014/main" id="{035C85D4-0005-41D8-BCFF-564505E55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1087258"/>
                  </p:ext>
                </p:extLst>
              </p:nvPr>
            </p:nvGraphicFramePr>
            <p:xfrm>
              <a:off x="2096970" y="3429000"/>
              <a:ext cx="7998060" cy="6894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99515">
                      <a:extLst>
                        <a:ext uri="{9D8B030D-6E8A-4147-A177-3AD203B41FA5}">
                          <a16:colId xmlns:a16="http://schemas.microsoft.com/office/drawing/2014/main" val="299956934"/>
                        </a:ext>
                      </a:extLst>
                    </a:gridCol>
                    <a:gridCol w="1999515">
                      <a:extLst>
                        <a:ext uri="{9D8B030D-6E8A-4147-A177-3AD203B41FA5}">
                          <a16:colId xmlns:a16="http://schemas.microsoft.com/office/drawing/2014/main" val="3032698402"/>
                        </a:ext>
                      </a:extLst>
                    </a:gridCol>
                    <a:gridCol w="1999515">
                      <a:extLst>
                        <a:ext uri="{9D8B030D-6E8A-4147-A177-3AD203B41FA5}">
                          <a16:colId xmlns:a16="http://schemas.microsoft.com/office/drawing/2014/main" val="2957016185"/>
                        </a:ext>
                      </a:extLst>
                    </a:gridCol>
                    <a:gridCol w="1999515">
                      <a:extLst>
                        <a:ext uri="{9D8B030D-6E8A-4147-A177-3AD203B41FA5}">
                          <a16:colId xmlns:a16="http://schemas.microsoft.com/office/drawing/2014/main" val="2427214319"/>
                        </a:ext>
                      </a:extLst>
                    </a:gridCol>
                  </a:tblGrid>
                  <a:tr h="3255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cs-CZ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cs-CZ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cs-CZ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cs-CZ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b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cs-CZ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cs-CZ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b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cs-CZ" b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r>
                                      <a:rPr lang="cs-CZ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cs-CZ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b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cs-CZ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a:rPr lang="cs-CZ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cs-CZ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b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cs-CZ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cs-CZ" b="1" i="1" dirty="0">
                            <a:solidFill>
                              <a:srgbClr val="66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r>
                                  <a:rPr lang="cs-CZ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cs-CZ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cs-CZ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b="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cs-CZ" b="0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cs-CZ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cs-CZ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cs-CZ" b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cs-CZ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cs-CZ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b="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cs-CZ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cs-CZ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cs-CZ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cs-CZ" b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cs-CZ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cs-CZ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b="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cs-CZ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cs-CZ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cs-CZ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881632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ulka 6">
                <a:extLst>
                  <a:ext uri="{FF2B5EF4-FFF2-40B4-BE49-F238E27FC236}">
                    <a16:creationId xmlns:a16="http://schemas.microsoft.com/office/drawing/2014/main" id="{035C85D4-0005-41D8-BCFF-564505E55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1087258"/>
                  </p:ext>
                </p:extLst>
              </p:nvPr>
            </p:nvGraphicFramePr>
            <p:xfrm>
              <a:off x="2096970" y="3429000"/>
              <a:ext cx="7998060" cy="6894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99515">
                      <a:extLst>
                        <a:ext uri="{9D8B030D-6E8A-4147-A177-3AD203B41FA5}">
                          <a16:colId xmlns:a16="http://schemas.microsoft.com/office/drawing/2014/main" val="299956934"/>
                        </a:ext>
                      </a:extLst>
                    </a:gridCol>
                    <a:gridCol w="1999515">
                      <a:extLst>
                        <a:ext uri="{9D8B030D-6E8A-4147-A177-3AD203B41FA5}">
                          <a16:colId xmlns:a16="http://schemas.microsoft.com/office/drawing/2014/main" val="3032698402"/>
                        </a:ext>
                      </a:extLst>
                    </a:gridCol>
                    <a:gridCol w="1999515">
                      <a:extLst>
                        <a:ext uri="{9D8B030D-6E8A-4147-A177-3AD203B41FA5}">
                          <a16:colId xmlns:a16="http://schemas.microsoft.com/office/drawing/2014/main" val="2957016185"/>
                        </a:ext>
                      </a:extLst>
                    </a:gridCol>
                    <a:gridCol w="1999515">
                      <a:extLst>
                        <a:ext uri="{9D8B030D-6E8A-4147-A177-3AD203B41FA5}">
                          <a16:colId xmlns:a16="http://schemas.microsoft.com/office/drawing/2014/main" val="2427214319"/>
                        </a:ext>
                      </a:extLst>
                    </a:gridCol>
                  </a:tblGrid>
                  <a:tr h="689420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4" t="-877" r="-300000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610" t="-877" r="-200915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000" t="-877" r="-100304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915" t="-877" r="-610" b="-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81632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592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err="1">
                <a:ea typeface="+mn-ea"/>
                <a:cs typeface="+mn-cs"/>
              </a:rPr>
              <a:t>Dispersion</a:t>
            </a:r>
            <a:r>
              <a:rPr lang="cs-CZ" sz="4800" b="1" dirty="0">
                <a:ea typeface="+mn-ea"/>
                <a:cs typeface="+mn-cs"/>
              </a:rPr>
              <a:t> - basic </a:t>
            </a:r>
            <a:r>
              <a:rPr lang="cs-CZ" sz="4800" b="1" dirty="0" err="1">
                <a:ea typeface="+mn-ea"/>
                <a:cs typeface="+mn-cs"/>
              </a:rPr>
              <a:t>terms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400" dirty="0"/>
              <a:t>dispersion system</a:t>
            </a:r>
          </a:p>
          <a:p>
            <a:pPr lvl="1"/>
            <a:r>
              <a:rPr lang="en-US" sz="2000" dirty="0"/>
              <a:t>generally a mixture of at least two phases</a:t>
            </a:r>
          </a:p>
          <a:p>
            <a:pPr lvl="1"/>
            <a:r>
              <a:rPr lang="en-US" sz="2000" dirty="0"/>
              <a:t>the dispersion fraction dispersed in the dispersion medium</a:t>
            </a:r>
          </a:p>
          <a:p>
            <a:r>
              <a:rPr lang="en-US" sz="2400" dirty="0"/>
              <a:t>degree of dispersion</a:t>
            </a:r>
          </a:p>
          <a:p>
            <a:pPr lvl="1"/>
            <a:r>
              <a:rPr lang="en-US" sz="2000" dirty="0"/>
              <a:t>describes the particle size of the dispersed phase</a:t>
            </a:r>
          </a:p>
          <a:p>
            <a:pPr lvl="1"/>
            <a:r>
              <a:rPr lang="en-US" sz="2000" dirty="0"/>
              <a:t>inverse of the particle size of the dispersion fraction</a:t>
            </a:r>
          </a:p>
          <a:p>
            <a:r>
              <a:rPr lang="en-US" sz="2400" dirty="0"/>
              <a:t>the shape of the particles of the dispersion fraction</a:t>
            </a:r>
          </a:p>
          <a:p>
            <a:pPr lvl="1"/>
            <a:r>
              <a:rPr lang="en-US" sz="2000" dirty="0"/>
              <a:t>isometric</a:t>
            </a:r>
          </a:p>
          <a:p>
            <a:pPr lvl="2"/>
            <a:r>
              <a:rPr lang="en-US" sz="1600" dirty="0"/>
              <a:t>similar in all three dimensions (e.g. spherical)</a:t>
            </a:r>
          </a:p>
          <a:p>
            <a:pPr lvl="1"/>
            <a:r>
              <a:rPr lang="en-US" sz="2000" dirty="0"/>
              <a:t>anisometric</a:t>
            </a:r>
          </a:p>
          <a:p>
            <a:pPr lvl="2"/>
            <a:r>
              <a:rPr lang="en-US" sz="1600" dirty="0"/>
              <a:t>flattened (plates, lamellae), elongated (rods, fibers)</a:t>
            </a:r>
          </a:p>
          <a:p>
            <a:pPr lvl="1"/>
            <a:r>
              <a:rPr lang="en-US" sz="2000" dirty="0"/>
              <a:t>the shape of the molecules can change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777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as Chart showing the solubility of TIPS-pentacene in common solvent... |  Download Scientific Diagram">
            <a:extLst>
              <a:ext uri="{FF2B5EF4-FFF2-40B4-BE49-F238E27FC236}">
                <a16:creationId xmlns:a16="http://schemas.microsoft.com/office/drawing/2014/main" id="{64E3E85F-6418-D189-A3FC-741D40284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83" y="1998365"/>
            <a:ext cx="5184576" cy="446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40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Teas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(triangle)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charts</a:t>
            </a:r>
            <a:endParaRPr lang="cs-CZ" sz="4800" b="1" dirty="0">
              <a:ea typeface="+mn-ea"/>
              <a:cs typeface="+mn-cs"/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096A466D-F479-4FB7-B5A8-B689F189B87F}"/>
              </a:ext>
            </a:extLst>
          </p:cNvPr>
          <p:cNvCxnSpPr/>
          <p:nvPr/>
        </p:nvCxnSpPr>
        <p:spPr bwMode="auto">
          <a:xfrm>
            <a:off x="5584522" y="4426520"/>
            <a:ext cx="86467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80135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9C0F419-B5D5-4B56-A25A-C03BA8A16766}"/>
              </a:ext>
            </a:extLst>
          </p:cNvPr>
          <p:cNvCxnSpPr/>
          <p:nvPr/>
        </p:nvCxnSpPr>
        <p:spPr bwMode="auto">
          <a:xfrm flipH="1" flipV="1">
            <a:off x="4721746" y="2946350"/>
            <a:ext cx="857250" cy="14811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F4A0B6A-37CB-4CAA-B18D-3C33E3F1A743}"/>
              </a:ext>
            </a:extLst>
          </p:cNvPr>
          <p:cNvCxnSpPr/>
          <p:nvPr/>
        </p:nvCxnSpPr>
        <p:spPr bwMode="auto">
          <a:xfrm>
            <a:off x="2975560" y="5922457"/>
            <a:ext cx="429667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8013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F62968FB-A256-45E8-8903-E7AC8A8F2518}"/>
              </a:ext>
            </a:extLst>
          </p:cNvPr>
          <p:cNvCxnSpPr/>
          <p:nvPr/>
        </p:nvCxnSpPr>
        <p:spPr bwMode="auto">
          <a:xfrm flipH="1">
            <a:off x="4716984" y="4417964"/>
            <a:ext cx="866775" cy="14887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B235074-BFE5-4158-9157-74A22BD34B72}"/>
              </a:ext>
            </a:extLst>
          </p:cNvPr>
          <p:cNvCxnSpPr/>
          <p:nvPr/>
        </p:nvCxnSpPr>
        <p:spPr bwMode="auto">
          <a:xfrm flipH="1" flipV="1">
            <a:off x="5110957" y="2226400"/>
            <a:ext cx="2138536" cy="36914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34C05BBE-FEA3-4FE1-8DE2-7A6969F1DBE3}"/>
              </a:ext>
            </a:extLst>
          </p:cNvPr>
          <p:cNvCxnSpPr/>
          <p:nvPr/>
        </p:nvCxnSpPr>
        <p:spPr bwMode="auto">
          <a:xfrm flipH="1">
            <a:off x="2964656" y="2188568"/>
            <a:ext cx="2146301" cy="37232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Ovál 1"/>
          <p:cNvSpPr/>
          <p:nvPr/>
        </p:nvSpPr>
        <p:spPr>
          <a:xfrm>
            <a:off x="5506871" y="4355892"/>
            <a:ext cx="144250" cy="1442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 bwMode="auto">
          <a:xfrm>
            <a:off x="2855640" y="3789040"/>
            <a:ext cx="2723356" cy="6289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Obdélník 14"/>
          <p:cNvSpPr/>
          <p:nvPr/>
        </p:nvSpPr>
        <p:spPr>
          <a:xfrm>
            <a:off x="1788725" y="3316719"/>
            <a:ext cx="1262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8288" algn="l"/>
              </a:tabLst>
            </a:pP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cs-CZ" baseline="-25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 0,4</a:t>
            </a:r>
          </a:p>
          <a:p>
            <a:pPr>
              <a:tabLst>
                <a:tab pos="268288" algn="l"/>
              </a:tabLst>
            </a:pP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cs-CZ" baseline="-25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 0,4</a:t>
            </a:r>
          </a:p>
          <a:p>
            <a:pPr>
              <a:tabLst>
                <a:tab pos="268288" algn="l"/>
              </a:tabLst>
            </a:pP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cs-CZ" baseline="-25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 0,2</a:t>
            </a:r>
          </a:p>
        </p:txBody>
      </p:sp>
    </p:spTree>
    <p:extLst>
      <p:ext uri="{BB962C8B-B14F-4D97-AF65-F5344CB8AC3E}">
        <p14:creationId xmlns:p14="http://schemas.microsoft.com/office/powerpoint/2010/main" val="28566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41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solvents</a:t>
            </a:r>
            <a:endParaRPr lang="cs-CZ" sz="4800" b="1" dirty="0"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b="7611"/>
          <a:stretch/>
        </p:blipFill>
        <p:spPr>
          <a:xfrm>
            <a:off x="2663217" y="4454274"/>
            <a:ext cx="6865566" cy="1991808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EB74F891-A44B-45D6-9A01-B5EC4C781C43}"/>
              </a:ext>
            </a:extLst>
          </p:cNvPr>
          <p:cNvGrpSpPr/>
          <p:nvPr/>
        </p:nvGrpSpPr>
        <p:grpSpPr>
          <a:xfrm>
            <a:off x="2675485" y="2366584"/>
            <a:ext cx="1938666" cy="1671263"/>
            <a:chOff x="712286" y="1644319"/>
            <a:chExt cx="2304256" cy="1986427"/>
          </a:xfrm>
        </p:grpSpPr>
        <p:sp>
          <p:nvSpPr>
            <p:cNvPr id="9" name="Rovnoramenný trojúhelník 8">
              <a:extLst>
                <a:ext uri="{FF2B5EF4-FFF2-40B4-BE49-F238E27FC236}">
                  <a16:creationId xmlns:a16="http://schemas.microsoft.com/office/drawing/2014/main" id="{AE525BC1-E792-4B59-8655-F08803EF7B4D}"/>
                </a:ext>
              </a:extLst>
            </p:cNvPr>
            <p:cNvSpPr/>
            <p:nvPr/>
          </p:nvSpPr>
          <p:spPr bwMode="auto">
            <a:xfrm>
              <a:off x="712286" y="1644319"/>
              <a:ext cx="2304256" cy="1986427"/>
            </a:xfrm>
            <a:prstGeom prst="triangl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167E254F-D1C8-460D-8020-84093EA36B5F}"/>
                </a:ext>
              </a:extLst>
            </p:cNvPr>
            <p:cNvSpPr/>
            <p:nvPr/>
          </p:nvSpPr>
          <p:spPr bwMode="auto">
            <a:xfrm>
              <a:off x="1331640" y="299695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6CF71310-99D9-450A-84D3-7072CE56D28D}"/>
                </a:ext>
              </a:extLst>
            </p:cNvPr>
            <p:cNvSpPr/>
            <p:nvPr/>
          </p:nvSpPr>
          <p:spPr bwMode="auto">
            <a:xfrm>
              <a:off x="1556048" y="2788865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9EC63C6F-84E3-42DE-A709-FB6333B572BF}"/>
                </a:ext>
              </a:extLst>
            </p:cNvPr>
            <p:cNvSpPr/>
            <p:nvPr/>
          </p:nvSpPr>
          <p:spPr bwMode="auto">
            <a:xfrm>
              <a:off x="1475656" y="3213547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E0AD74E0-09FF-4CF7-A049-8A63BC30F386}"/>
                </a:ext>
              </a:extLst>
            </p:cNvPr>
            <p:cNvSpPr/>
            <p:nvPr/>
          </p:nvSpPr>
          <p:spPr bwMode="auto">
            <a:xfrm>
              <a:off x="1792406" y="329708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8DFF2783-1143-4E77-BFED-2D54D491CD5F}"/>
                </a:ext>
              </a:extLst>
            </p:cNvPr>
            <p:cNvSpPr/>
            <p:nvPr/>
          </p:nvSpPr>
          <p:spPr bwMode="auto">
            <a:xfrm>
              <a:off x="2108551" y="3123257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A51990F3-56B2-4F4C-B080-A4CBBFEECEDC}"/>
                </a:ext>
              </a:extLst>
            </p:cNvPr>
            <p:cNvSpPr/>
            <p:nvPr/>
          </p:nvSpPr>
          <p:spPr bwMode="auto">
            <a:xfrm>
              <a:off x="1938627" y="285293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13B89FB4-86BA-45FF-B4C0-313A86DCFEC9}"/>
                </a:ext>
              </a:extLst>
            </p:cNvPr>
            <p:cNvSpPr/>
            <p:nvPr/>
          </p:nvSpPr>
          <p:spPr bwMode="auto">
            <a:xfrm>
              <a:off x="1547664" y="2997730"/>
              <a:ext cx="144016" cy="14401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31CD6976-132F-43D1-A1D7-9B6EFE812D2B}"/>
                </a:ext>
              </a:extLst>
            </p:cNvPr>
            <p:cNvSpPr/>
            <p:nvPr/>
          </p:nvSpPr>
          <p:spPr bwMode="auto">
            <a:xfrm>
              <a:off x="1765394" y="2940571"/>
              <a:ext cx="144016" cy="14401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150549EE-A615-4751-BF32-F9984EB92CD5}"/>
                </a:ext>
              </a:extLst>
            </p:cNvPr>
            <p:cNvSpPr/>
            <p:nvPr/>
          </p:nvSpPr>
          <p:spPr bwMode="auto">
            <a:xfrm>
              <a:off x="1892527" y="3123257"/>
              <a:ext cx="144016" cy="14401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9" name="Znak násobení 15">
              <a:extLst>
                <a:ext uri="{FF2B5EF4-FFF2-40B4-BE49-F238E27FC236}">
                  <a16:creationId xmlns:a16="http://schemas.microsoft.com/office/drawing/2014/main" id="{F7F1A0CD-CE84-4368-8041-4341803710F9}"/>
                </a:ext>
              </a:extLst>
            </p:cNvPr>
            <p:cNvSpPr/>
            <p:nvPr/>
          </p:nvSpPr>
          <p:spPr bwMode="auto">
            <a:xfrm>
              <a:off x="1720096" y="3068960"/>
              <a:ext cx="144016" cy="144016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CEA8FF11-E288-4F66-BA59-97D1C2A1B971}"/>
                </a:ext>
              </a:extLst>
            </p:cNvPr>
            <p:cNvSpPr/>
            <p:nvPr/>
          </p:nvSpPr>
          <p:spPr bwMode="auto">
            <a:xfrm>
              <a:off x="1691680" y="252177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77F23359-7B6C-497B-B4F3-C1D2A0584E0C}"/>
                </a:ext>
              </a:extLst>
            </p:cNvPr>
            <p:cNvSpPr/>
            <p:nvPr/>
          </p:nvSpPr>
          <p:spPr bwMode="auto">
            <a:xfrm>
              <a:off x="2079205" y="2457211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FBABAC83-3AD3-41C9-80E5-DB5F7FBA1351}"/>
                </a:ext>
              </a:extLst>
            </p:cNvPr>
            <p:cNvSpPr/>
            <p:nvPr/>
          </p:nvSpPr>
          <p:spPr bwMode="auto">
            <a:xfrm>
              <a:off x="1749835" y="211042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A492CD6F-6F96-4A11-BB0C-4B05ECEDA1D0}"/>
                </a:ext>
              </a:extLst>
            </p:cNvPr>
            <p:cNvSpPr/>
            <p:nvPr/>
          </p:nvSpPr>
          <p:spPr bwMode="auto">
            <a:xfrm>
              <a:off x="2375080" y="292286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EF794E47-DCE7-4D77-B3D5-1FB81BEAADB3}"/>
                </a:ext>
              </a:extLst>
            </p:cNvPr>
            <p:cNvSpPr/>
            <p:nvPr/>
          </p:nvSpPr>
          <p:spPr bwMode="auto">
            <a:xfrm>
              <a:off x="2506371" y="336909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125A200E-1A45-4425-BEFD-C65B905B11D4}"/>
                </a:ext>
              </a:extLst>
            </p:cNvPr>
            <p:cNvSpPr/>
            <p:nvPr/>
          </p:nvSpPr>
          <p:spPr bwMode="auto">
            <a:xfrm>
              <a:off x="1036322" y="3428255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83077E95-24D7-4E2A-BCBC-3D5A82D873DB}"/>
                </a:ext>
              </a:extLst>
            </p:cNvPr>
            <p:cNvSpPr/>
            <p:nvPr/>
          </p:nvSpPr>
          <p:spPr bwMode="auto">
            <a:xfrm>
              <a:off x="1222457" y="3169833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C3EF6D25-B61B-40BA-BCDB-572428472CA1}"/>
                </a:ext>
              </a:extLst>
            </p:cNvPr>
            <p:cNvSpPr/>
            <p:nvPr/>
          </p:nvSpPr>
          <p:spPr bwMode="auto">
            <a:xfrm>
              <a:off x="2118005" y="336909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819DD32-6469-49ED-846E-D6AC513403E9}"/>
                </a:ext>
              </a:extLst>
            </p:cNvPr>
            <p:cNvSpPr/>
            <p:nvPr/>
          </p:nvSpPr>
          <p:spPr bwMode="auto">
            <a:xfrm>
              <a:off x="1333044" y="2652575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03FC5CA3-21BC-4E60-9FD5-D13CECE3A44A}"/>
                </a:ext>
              </a:extLst>
            </p:cNvPr>
            <p:cNvSpPr/>
            <p:nvPr/>
          </p:nvSpPr>
          <p:spPr bwMode="auto">
            <a:xfrm>
              <a:off x="2214287" y="270892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93461B8D-E109-43E1-8B89-5166A36CD179}"/>
              </a:ext>
            </a:extLst>
          </p:cNvPr>
          <p:cNvGrpSpPr/>
          <p:nvPr/>
        </p:nvGrpSpPr>
        <p:grpSpPr>
          <a:xfrm>
            <a:off x="5058860" y="2377196"/>
            <a:ext cx="1938666" cy="1671263"/>
            <a:chOff x="3491880" y="1644319"/>
            <a:chExt cx="2304256" cy="1986427"/>
          </a:xfrm>
        </p:grpSpPr>
        <p:sp>
          <p:nvSpPr>
            <p:cNvPr id="31" name="Rovnoramenný trojúhelník 30">
              <a:extLst>
                <a:ext uri="{FF2B5EF4-FFF2-40B4-BE49-F238E27FC236}">
                  <a16:creationId xmlns:a16="http://schemas.microsoft.com/office/drawing/2014/main" id="{2A26C5DD-E61C-45E5-8120-BBECB7C3EF1E}"/>
                </a:ext>
              </a:extLst>
            </p:cNvPr>
            <p:cNvSpPr/>
            <p:nvPr/>
          </p:nvSpPr>
          <p:spPr bwMode="auto">
            <a:xfrm>
              <a:off x="3491880" y="1644319"/>
              <a:ext cx="2304256" cy="1986427"/>
            </a:xfrm>
            <a:prstGeom prst="triangl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CDB643F9-1475-4733-BA39-3FCC8AEFD1A3}"/>
                </a:ext>
              </a:extLst>
            </p:cNvPr>
            <p:cNvSpPr/>
            <p:nvPr/>
          </p:nvSpPr>
          <p:spPr bwMode="auto">
            <a:xfrm>
              <a:off x="4094824" y="2996952"/>
              <a:ext cx="144016" cy="1440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F7EA464E-E7BB-4CD4-8841-BF75C6017FE2}"/>
                </a:ext>
              </a:extLst>
            </p:cNvPr>
            <p:cNvSpPr/>
            <p:nvPr/>
          </p:nvSpPr>
          <p:spPr bwMode="auto">
            <a:xfrm>
              <a:off x="4319232" y="2788865"/>
              <a:ext cx="144016" cy="1440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617EC3C1-29FD-46C1-A724-70E5E326262E}"/>
                </a:ext>
              </a:extLst>
            </p:cNvPr>
            <p:cNvSpPr/>
            <p:nvPr/>
          </p:nvSpPr>
          <p:spPr bwMode="auto">
            <a:xfrm>
              <a:off x="4238840" y="3213547"/>
              <a:ext cx="144016" cy="1440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C16B3E16-0A49-4B2C-9BE3-D087335DD5F4}"/>
                </a:ext>
              </a:extLst>
            </p:cNvPr>
            <p:cNvSpPr/>
            <p:nvPr/>
          </p:nvSpPr>
          <p:spPr bwMode="auto">
            <a:xfrm>
              <a:off x="4555590" y="3297088"/>
              <a:ext cx="144016" cy="1440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6D2880E2-CD0C-455B-A368-4F8F31B8197E}"/>
                </a:ext>
              </a:extLst>
            </p:cNvPr>
            <p:cNvSpPr/>
            <p:nvPr/>
          </p:nvSpPr>
          <p:spPr bwMode="auto">
            <a:xfrm>
              <a:off x="4871735" y="3123257"/>
              <a:ext cx="144016" cy="1440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F8BE27D7-8CE5-4FFE-B34F-C6ED42A11700}"/>
                </a:ext>
              </a:extLst>
            </p:cNvPr>
            <p:cNvSpPr/>
            <p:nvPr/>
          </p:nvSpPr>
          <p:spPr bwMode="auto">
            <a:xfrm>
              <a:off x="4701811" y="2852936"/>
              <a:ext cx="144016" cy="1440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476374E3-C862-4F84-B23C-D09337D61DD1}"/>
                </a:ext>
              </a:extLst>
            </p:cNvPr>
            <p:cNvSpPr/>
            <p:nvPr/>
          </p:nvSpPr>
          <p:spPr bwMode="auto">
            <a:xfrm>
              <a:off x="4310848" y="299773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9" name="Ovál 38">
              <a:extLst>
                <a:ext uri="{FF2B5EF4-FFF2-40B4-BE49-F238E27FC236}">
                  <a16:creationId xmlns:a16="http://schemas.microsoft.com/office/drawing/2014/main" id="{E1363D7E-EEA2-484C-B00E-A63627645BB7}"/>
                </a:ext>
              </a:extLst>
            </p:cNvPr>
            <p:cNvSpPr/>
            <p:nvPr/>
          </p:nvSpPr>
          <p:spPr bwMode="auto">
            <a:xfrm>
              <a:off x="4528578" y="2940571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0" name="Ovál 39">
              <a:extLst>
                <a:ext uri="{FF2B5EF4-FFF2-40B4-BE49-F238E27FC236}">
                  <a16:creationId xmlns:a16="http://schemas.microsoft.com/office/drawing/2014/main" id="{A17C63CD-474B-4ED3-AACC-F3E1B386ADB9}"/>
                </a:ext>
              </a:extLst>
            </p:cNvPr>
            <p:cNvSpPr/>
            <p:nvPr/>
          </p:nvSpPr>
          <p:spPr bwMode="auto">
            <a:xfrm>
              <a:off x="4655711" y="3123257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1" name="Znak násobení 60">
              <a:extLst>
                <a:ext uri="{FF2B5EF4-FFF2-40B4-BE49-F238E27FC236}">
                  <a16:creationId xmlns:a16="http://schemas.microsoft.com/office/drawing/2014/main" id="{A7EFC7D3-8FD4-418F-8AC6-B01F8310DA42}"/>
                </a:ext>
              </a:extLst>
            </p:cNvPr>
            <p:cNvSpPr/>
            <p:nvPr/>
          </p:nvSpPr>
          <p:spPr bwMode="auto">
            <a:xfrm>
              <a:off x="4483280" y="3068960"/>
              <a:ext cx="144016" cy="144016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2" name="Ovál 41">
              <a:extLst>
                <a:ext uri="{FF2B5EF4-FFF2-40B4-BE49-F238E27FC236}">
                  <a16:creationId xmlns:a16="http://schemas.microsoft.com/office/drawing/2014/main" id="{8582D4A8-EA83-4412-A94B-E30B93034471}"/>
                </a:ext>
              </a:extLst>
            </p:cNvPr>
            <p:cNvSpPr/>
            <p:nvPr/>
          </p:nvSpPr>
          <p:spPr bwMode="auto">
            <a:xfrm>
              <a:off x="4454864" y="252177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3" name="Ovál 42">
              <a:extLst>
                <a:ext uri="{FF2B5EF4-FFF2-40B4-BE49-F238E27FC236}">
                  <a16:creationId xmlns:a16="http://schemas.microsoft.com/office/drawing/2014/main" id="{31F40BEA-3A5E-4EAF-A4A9-C58962BEBE21}"/>
                </a:ext>
              </a:extLst>
            </p:cNvPr>
            <p:cNvSpPr/>
            <p:nvPr/>
          </p:nvSpPr>
          <p:spPr bwMode="auto">
            <a:xfrm>
              <a:off x="4842389" y="2457211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AA051780-36B4-4D27-AAD1-37F01A1CF118}"/>
                </a:ext>
              </a:extLst>
            </p:cNvPr>
            <p:cNvSpPr/>
            <p:nvPr/>
          </p:nvSpPr>
          <p:spPr bwMode="auto">
            <a:xfrm>
              <a:off x="4513019" y="211042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004F2AC9-0439-41D6-9ABA-639C28E7EEE0}"/>
                </a:ext>
              </a:extLst>
            </p:cNvPr>
            <p:cNvSpPr/>
            <p:nvPr/>
          </p:nvSpPr>
          <p:spPr bwMode="auto">
            <a:xfrm>
              <a:off x="5138264" y="292286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7F1D7DD1-1D22-45CE-8461-28363AAD536D}"/>
                </a:ext>
              </a:extLst>
            </p:cNvPr>
            <p:cNvSpPr/>
            <p:nvPr/>
          </p:nvSpPr>
          <p:spPr bwMode="auto">
            <a:xfrm>
              <a:off x="5269555" y="336909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7" name="Ovál 46">
              <a:extLst>
                <a:ext uri="{FF2B5EF4-FFF2-40B4-BE49-F238E27FC236}">
                  <a16:creationId xmlns:a16="http://schemas.microsoft.com/office/drawing/2014/main" id="{61DE9560-BCD8-4526-A554-476AC622EBD9}"/>
                </a:ext>
              </a:extLst>
            </p:cNvPr>
            <p:cNvSpPr/>
            <p:nvPr/>
          </p:nvSpPr>
          <p:spPr bwMode="auto">
            <a:xfrm>
              <a:off x="3799506" y="3428255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8" name="Ovál 47">
              <a:extLst>
                <a:ext uri="{FF2B5EF4-FFF2-40B4-BE49-F238E27FC236}">
                  <a16:creationId xmlns:a16="http://schemas.microsoft.com/office/drawing/2014/main" id="{2D6C722B-3A8A-49B3-8892-90D6DD63E5CC}"/>
                </a:ext>
              </a:extLst>
            </p:cNvPr>
            <p:cNvSpPr/>
            <p:nvPr/>
          </p:nvSpPr>
          <p:spPr bwMode="auto">
            <a:xfrm>
              <a:off x="3985641" y="3169833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252D4BE9-2474-4C99-B717-A639DB2AFCE7}"/>
                </a:ext>
              </a:extLst>
            </p:cNvPr>
            <p:cNvSpPr/>
            <p:nvPr/>
          </p:nvSpPr>
          <p:spPr bwMode="auto">
            <a:xfrm>
              <a:off x="4881189" y="336909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0" name="Ovál 49">
              <a:extLst>
                <a:ext uri="{FF2B5EF4-FFF2-40B4-BE49-F238E27FC236}">
                  <a16:creationId xmlns:a16="http://schemas.microsoft.com/office/drawing/2014/main" id="{55651E36-555D-49F4-BD6F-E9662FBC513F}"/>
                </a:ext>
              </a:extLst>
            </p:cNvPr>
            <p:cNvSpPr/>
            <p:nvPr/>
          </p:nvSpPr>
          <p:spPr bwMode="auto">
            <a:xfrm>
              <a:off x="4096228" y="2652575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7E7FB9F4-598E-4931-9C13-811A7308932A}"/>
                </a:ext>
              </a:extLst>
            </p:cNvPr>
            <p:cNvSpPr/>
            <p:nvPr/>
          </p:nvSpPr>
          <p:spPr bwMode="auto">
            <a:xfrm>
              <a:off x="4977471" y="270892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3DF0DEE5-77A1-4723-98D9-A115DB1271B5}"/>
              </a:ext>
            </a:extLst>
          </p:cNvPr>
          <p:cNvGrpSpPr/>
          <p:nvPr/>
        </p:nvGrpSpPr>
        <p:grpSpPr>
          <a:xfrm>
            <a:off x="7440315" y="2366584"/>
            <a:ext cx="1938666" cy="1671263"/>
            <a:chOff x="6300192" y="1644715"/>
            <a:chExt cx="2304256" cy="1986427"/>
          </a:xfrm>
        </p:grpSpPr>
        <p:sp>
          <p:nvSpPr>
            <p:cNvPr id="53" name="Rovnoramenný trojúhelník 52">
              <a:extLst>
                <a:ext uri="{FF2B5EF4-FFF2-40B4-BE49-F238E27FC236}">
                  <a16:creationId xmlns:a16="http://schemas.microsoft.com/office/drawing/2014/main" id="{CC9787B3-D35C-4FAF-8D08-600950756F6E}"/>
                </a:ext>
              </a:extLst>
            </p:cNvPr>
            <p:cNvSpPr/>
            <p:nvPr/>
          </p:nvSpPr>
          <p:spPr bwMode="auto">
            <a:xfrm>
              <a:off x="6300192" y="1644715"/>
              <a:ext cx="2304256" cy="1986427"/>
            </a:xfrm>
            <a:prstGeom prst="triangl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16A2C3F3-CC7D-430D-AC55-4B9A4C2B244B}"/>
                </a:ext>
              </a:extLst>
            </p:cNvPr>
            <p:cNvSpPr/>
            <p:nvPr/>
          </p:nvSpPr>
          <p:spPr bwMode="auto">
            <a:xfrm>
              <a:off x="6939140" y="2959727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5" name="Ovál 54">
              <a:extLst>
                <a:ext uri="{FF2B5EF4-FFF2-40B4-BE49-F238E27FC236}">
                  <a16:creationId xmlns:a16="http://schemas.microsoft.com/office/drawing/2014/main" id="{89FF7170-CA42-412A-AFA4-780F5C11CB63}"/>
                </a:ext>
              </a:extLst>
            </p:cNvPr>
            <p:cNvSpPr/>
            <p:nvPr/>
          </p:nvSpPr>
          <p:spPr bwMode="auto">
            <a:xfrm>
              <a:off x="7163548" y="275164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6" name="Ovál 55">
              <a:extLst>
                <a:ext uri="{FF2B5EF4-FFF2-40B4-BE49-F238E27FC236}">
                  <a16:creationId xmlns:a16="http://schemas.microsoft.com/office/drawing/2014/main" id="{852627BE-4C43-46C5-A86F-8A4FF7EACA72}"/>
                </a:ext>
              </a:extLst>
            </p:cNvPr>
            <p:cNvSpPr/>
            <p:nvPr/>
          </p:nvSpPr>
          <p:spPr bwMode="auto">
            <a:xfrm>
              <a:off x="7083156" y="317632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A8D9785F-FD3D-4EB8-8E88-E77AB2FF77BC}"/>
                </a:ext>
              </a:extLst>
            </p:cNvPr>
            <p:cNvSpPr/>
            <p:nvPr/>
          </p:nvSpPr>
          <p:spPr bwMode="auto">
            <a:xfrm>
              <a:off x="7399906" y="3259863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8" name="Ovál 57">
              <a:extLst>
                <a:ext uri="{FF2B5EF4-FFF2-40B4-BE49-F238E27FC236}">
                  <a16:creationId xmlns:a16="http://schemas.microsoft.com/office/drawing/2014/main" id="{65A522E3-4B45-4805-85F8-1E73AE49D0AC}"/>
                </a:ext>
              </a:extLst>
            </p:cNvPr>
            <p:cNvSpPr/>
            <p:nvPr/>
          </p:nvSpPr>
          <p:spPr bwMode="auto">
            <a:xfrm>
              <a:off x="7716051" y="308603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9" name="Ovál 58">
              <a:extLst>
                <a:ext uri="{FF2B5EF4-FFF2-40B4-BE49-F238E27FC236}">
                  <a16:creationId xmlns:a16="http://schemas.microsoft.com/office/drawing/2014/main" id="{A6C5E940-35A2-4763-89C7-03E4BEC3F1CF}"/>
                </a:ext>
              </a:extLst>
            </p:cNvPr>
            <p:cNvSpPr/>
            <p:nvPr/>
          </p:nvSpPr>
          <p:spPr bwMode="auto">
            <a:xfrm>
              <a:off x="7546127" y="2815711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5DFA8E80-679F-4E44-B19E-E6F14A248350}"/>
                </a:ext>
              </a:extLst>
            </p:cNvPr>
            <p:cNvSpPr/>
            <p:nvPr/>
          </p:nvSpPr>
          <p:spPr bwMode="auto">
            <a:xfrm>
              <a:off x="7155164" y="2960505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340BBD39-6077-4E17-8B2C-4D6155A41C8F}"/>
                </a:ext>
              </a:extLst>
            </p:cNvPr>
            <p:cNvSpPr/>
            <p:nvPr/>
          </p:nvSpPr>
          <p:spPr bwMode="auto">
            <a:xfrm>
              <a:off x="7372894" y="290334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2" name="Ovál 61">
              <a:extLst>
                <a:ext uri="{FF2B5EF4-FFF2-40B4-BE49-F238E27FC236}">
                  <a16:creationId xmlns:a16="http://schemas.microsoft.com/office/drawing/2014/main" id="{933EE2B4-401A-4B6B-8F1D-B2D19127E4B4}"/>
                </a:ext>
              </a:extLst>
            </p:cNvPr>
            <p:cNvSpPr/>
            <p:nvPr/>
          </p:nvSpPr>
          <p:spPr bwMode="auto">
            <a:xfrm>
              <a:off x="7500027" y="308603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3" name="Znak násobení 81">
              <a:extLst>
                <a:ext uri="{FF2B5EF4-FFF2-40B4-BE49-F238E27FC236}">
                  <a16:creationId xmlns:a16="http://schemas.microsoft.com/office/drawing/2014/main" id="{2954ED0E-933B-4BCF-A046-B8D5DC5B4978}"/>
                </a:ext>
              </a:extLst>
            </p:cNvPr>
            <p:cNvSpPr/>
            <p:nvPr/>
          </p:nvSpPr>
          <p:spPr bwMode="auto">
            <a:xfrm>
              <a:off x="7327596" y="3031735"/>
              <a:ext cx="144016" cy="144016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4" name="Ovál 63">
              <a:extLst>
                <a:ext uri="{FF2B5EF4-FFF2-40B4-BE49-F238E27FC236}">
                  <a16:creationId xmlns:a16="http://schemas.microsoft.com/office/drawing/2014/main" id="{5973BCF6-714C-4E5C-8D5E-BC1DF8AE216F}"/>
                </a:ext>
              </a:extLst>
            </p:cNvPr>
            <p:cNvSpPr/>
            <p:nvPr/>
          </p:nvSpPr>
          <p:spPr bwMode="auto">
            <a:xfrm>
              <a:off x="7299180" y="248455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5" name="Ovál 64">
              <a:extLst>
                <a:ext uri="{FF2B5EF4-FFF2-40B4-BE49-F238E27FC236}">
                  <a16:creationId xmlns:a16="http://schemas.microsoft.com/office/drawing/2014/main" id="{2D8DAF71-A51E-47ED-9199-3991C2EB9FDB}"/>
                </a:ext>
              </a:extLst>
            </p:cNvPr>
            <p:cNvSpPr/>
            <p:nvPr/>
          </p:nvSpPr>
          <p:spPr bwMode="auto">
            <a:xfrm>
              <a:off x="7686705" y="2419986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6" name="Ovál 65">
              <a:extLst>
                <a:ext uri="{FF2B5EF4-FFF2-40B4-BE49-F238E27FC236}">
                  <a16:creationId xmlns:a16="http://schemas.microsoft.com/office/drawing/2014/main" id="{F5CAFBC8-972D-4281-BA6D-CAE04483119F}"/>
                </a:ext>
              </a:extLst>
            </p:cNvPr>
            <p:cNvSpPr/>
            <p:nvPr/>
          </p:nvSpPr>
          <p:spPr bwMode="auto">
            <a:xfrm>
              <a:off x="7357335" y="207320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7" name="Ovál 66">
              <a:extLst>
                <a:ext uri="{FF2B5EF4-FFF2-40B4-BE49-F238E27FC236}">
                  <a16:creationId xmlns:a16="http://schemas.microsoft.com/office/drawing/2014/main" id="{ADCF9261-7B3E-4586-A7E5-6937D1A48496}"/>
                </a:ext>
              </a:extLst>
            </p:cNvPr>
            <p:cNvSpPr/>
            <p:nvPr/>
          </p:nvSpPr>
          <p:spPr bwMode="auto">
            <a:xfrm>
              <a:off x="7982580" y="288563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8" name="Ovál 67">
              <a:extLst>
                <a:ext uri="{FF2B5EF4-FFF2-40B4-BE49-F238E27FC236}">
                  <a16:creationId xmlns:a16="http://schemas.microsoft.com/office/drawing/2014/main" id="{E4782F40-75E2-4473-86ED-A6C44579A8DC}"/>
                </a:ext>
              </a:extLst>
            </p:cNvPr>
            <p:cNvSpPr/>
            <p:nvPr/>
          </p:nvSpPr>
          <p:spPr bwMode="auto">
            <a:xfrm>
              <a:off x="8113871" y="333187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9" name="Ovál 68">
              <a:extLst>
                <a:ext uri="{FF2B5EF4-FFF2-40B4-BE49-F238E27FC236}">
                  <a16:creationId xmlns:a16="http://schemas.microsoft.com/office/drawing/2014/main" id="{30D2A7C6-AA37-4923-BB1F-367DA9CE050A}"/>
                </a:ext>
              </a:extLst>
            </p:cNvPr>
            <p:cNvSpPr/>
            <p:nvPr/>
          </p:nvSpPr>
          <p:spPr bwMode="auto">
            <a:xfrm>
              <a:off x="6643822" y="339103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70" name="Ovál 69">
              <a:extLst>
                <a:ext uri="{FF2B5EF4-FFF2-40B4-BE49-F238E27FC236}">
                  <a16:creationId xmlns:a16="http://schemas.microsoft.com/office/drawing/2014/main" id="{574A0797-177B-43C0-A450-392D79655A92}"/>
                </a:ext>
              </a:extLst>
            </p:cNvPr>
            <p:cNvSpPr/>
            <p:nvPr/>
          </p:nvSpPr>
          <p:spPr bwMode="auto">
            <a:xfrm>
              <a:off x="6829957" y="313260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71" name="Ovál 70">
              <a:extLst>
                <a:ext uri="{FF2B5EF4-FFF2-40B4-BE49-F238E27FC236}">
                  <a16:creationId xmlns:a16="http://schemas.microsoft.com/office/drawing/2014/main" id="{2F06FD7A-840F-4498-A3EE-04791D028FBD}"/>
                </a:ext>
              </a:extLst>
            </p:cNvPr>
            <p:cNvSpPr/>
            <p:nvPr/>
          </p:nvSpPr>
          <p:spPr bwMode="auto">
            <a:xfrm>
              <a:off x="7725505" y="333187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72" name="Ovál 71">
              <a:extLst>
                <a:ext uri="{FF2B5EF4-FFF2-40B4-BE49-F238E27FC236}">
                  <a16:creationId xmlns:a16="http://schemas.microsoft.com/office/drawing/2014/main" id="{96FCE7FD-E661-4C10-9B0E-800DC60DE981}"/>
                </a:ext>
              </a:extLst>
            </p:cNvPr>
            <p:cNvSpPr/>
            <p:nvPr/>
          </p:nvSpPr>
          <p:spPr bwMode="auto">
            <a:xfrm>
              <a:off x="6940544" y="261535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73" name="Ovál 72">
              <a:extLst>
                <a:ext uri="{FF2B5EF4-FFF2-40B4-BE49-F238E27FC236}">
                  <a16:creationId xmlns:a16="http://schemas.microsoft.com/office/drawing/2014/main" id="{B59C1C15-FD3F-45C7-87B0-085D1DCB972A}"/>
                </a:ext>
              </a:extLst>
            </p:cNvPr>
            <p:cNvSpPr/>
            <p:nvPr/>
          </p:nvSpPr>
          <p:spPr bwMode="auto">
            <a:xfrm>
              <a:off x="7821787" y="267169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</p:grp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32070D0B-09A6-42C3-831B-341D1388F408}"/>
              </a:ext>
            </a:extLst>
          </p:cNvPr>
          <p:cNvSpPr txBox="1"/>
          <p:nvPr/>
        </p:nvSpPr>
        <p:spPr>
          <a:xfrm>
            <a:off x="2543405" y="4165260"/>
            <a:ext cx="230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>
                <a:ln w="3175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</a:t>
            </a:r>
            <a:r>
              <a:rPr lang="cs-CZ" sz="1800" b="1" dirty="0">
                <a:ln w="3175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n w="3175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solvents</a:t>
            </a:r>
            <a:endParaRPr lang="cs-CZ" sz="1800" b="1" dirty="0">
              <a:ln w="3175"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86D50F12-9D25-45D3-995B-86A4532A1F80}"/>
              </a:ext>
            </a:extLst>
          </p:cNvPr>
          <p:cNvSpPr txBox="1"/>
          <p:nvPr/>
        </p:nvSpPr>
        <p:spPr>
          <a:xfrm>
            <a:off x="4727848" y="4165260"/>
            <a:ext cx="27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>
                <a:ln w="31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cs-CZ" sz="1800" b="1" dirty="0">
                <a:ln w="31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n w="31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solvents</a:t>
            </a:r>
            <a:endParaRPr lang="cs-CZ" sz="1800" b="1" dirty="0">
              <a:ln w="3175"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90AF6330-15FC-46C7-B3B5-DF374961745F}"/>
              </a:ext>
            </a:extLst>
          </p:cNvPr>
          <p:cNvSpPr txBox="1"/>
          <p:nvPr/>
        </p:nvSpPr>
        <p:spPr>
          <a:xfrm>
            <a:off x="7252921" y="4142171"/>
            <a:ext cx="230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>
                <a:ln w="3175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r>
              <a:rPr lang="cs-CZ" sz="1800" b="1" dirty="0">
                <a:ln w="3175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n w="3175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solvents</a:t>
            </a:r>
            <a:endParaRPr lang="cs-CZ" sz="1800" b="1" dirty="0">
              <a:ln w="3175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200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ál 17">
            <a:extLst>
              <a:ext uri="{FF2B5EF4-FFF2-40B4-BE49-F238E27FC236}">
                <a16:creationId xmlns:a16="http://schemas.microsoft.com/office/drawing/2014/main" id="{FD0C21D0-947F-44F2-B680-6F6F46ADB564}"/>
              </a:ext>
            </a:extLst>
          </p:cNvPr>
          <p:cNvSpPr/>
          <p:nvPr/>
        </p:nvSpPr>
        <p:spPr bwMode="auto">
          <a:xfrm>
            <a:off x="6393223" y="4606832"/>
            <a:ext cx="288032" cy="28803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42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Teas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(triangle)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charts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3326429" cy="4464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the mixture it is again true that the resulting f is equal to the weighted average of the relative parameters of the mixed substances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this way, a good solvent can be prepared from several bad solvents (so-called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cosolvency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1F80F8D-7F2B-496C-92B0-99B9A3CFD4F6}"/>
              </a:ext>
            </a:extLst>
          </p:cNvPr>
          <p:cNvGrpSpPr/>
          <p:nvPr/>
        </p:nvGrpSpPr>
        <p:grpSpPr>
          <a:xfrm>
            <a:off x="3665730" y="2097643"/>
            <a:ext cx="4860540" cy="4195248"/>
            <a:chOff x="2141730" y="1772816"/>
            <a:chExt cx="4860540" cy="4195248"/>
          </a:xfrm>
        </p:grpSpPr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18523168-88C2-446B-BF5E-DF8907830487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 bwMode="auto">
            <a:xfrm flipH="1">
              <a:off x="4049548" y="3917261"/>
              <a:ext cx="1342951" cy="170888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Rovnoramenný trojúhelník 8">
              <a:extLst>
                <a:ext uri="{FF2B5EF4-FFF2-40B4-BE49-F238E27FC236}">
                  <a16:creationId xmlns:a16="http://schemas.microsoft.com/office/drawing/2014/main" id="{0BD7724E-32AB-4864-8624-C8A8E51260B3}"/>
                </a:ext>
              </a:extLst>
            </p:cNvPr>
            <p:cNvSpPr/>
            <p:nvPr/>
          </p:nvSpPr>
          <p:spPr bwMode="auto">
            <a:xfrm>
              <a:off x="2141730" y="1772816"/>
              <a:ext cx="4860540" cy="4190120"/>
            </a:xfrm>
            <a:prstGeom prst="triangl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Znak násobení 5">
              <a:extLst>
                <a:ext uri="{FF2B5EF4-FFF2-40B4-BE49-F238E27FC236}">
                  <a16:creationId xmlns:a16="http://schemas.microsoft.com/office/drawing/2014/main" id="{5CAAFC72-541A-4E83-9B5B-37019F90A831}"/>
                </a:ext>
              </a:extLst>
            </p:cNvPr>
            <p:cNvSpPr/>
            <p:nvPr/>
          </p:nvSpPr>
          <p:spPr bwMode="auto">
            <a:xfrm>
              <a:off x="5284417" y="3575330"/>
              <a:ext cx="450013" cy="450013"/>
            </a:xfrm>
            <a:prstGeom prst="mathMultiply">
              <a:avLst/>
            </a:prstGeom>
            <a:solidFill>
              <a:srgbClr val="FFC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Znak násobení 13">
              <a:extLst>
                <a:ext uri="{FF2B5EF4-FFF2-40B4-BE49-F238E27FC236}">
                  <a16:creationId xmlns:a16="http://schemas.microsoft.com/office/drawing/2014/main" id="{2497494D-51AA-470F-A5CB-B5BD5A9E3791}"/>
                </a:ext>
              </a:extLst>
            </p:cNvPr>
            <p:cNvSpPr/>
            <p:nvPr/>
          </p:nvSpPr>
          <p:spPr bwMode="auto">
            <a:xfrm>
              <a:off x="3707627" y="5518064"/>
              <a:ext cx="450000" cy="450000"/>
            </a:xfrm>
            <a:prstGeom prst="mathMultiply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Pravá složená závorka 11">
              <a:extLst>
                <a:ext uri="{FF2B5EF4-FFF2-40B4-BE49-F238E27FC236}">
                  <a16:creationId xmlns:a16="http://schemas.microsoft.com/office/drawing/2014/main" id="{E1275E84-7AA0-4587-9257-8E8125B9B195}"/>
                </a:ext>
              </a:extLst>
            </p:cNvPr>
            <p:cNvSpPr/>
            <p:nvPr/>
          </p:nvSpPr>
          <p:spPr bwMode="auto">
            <a:xfrm rot="13055341">
              <a:off x="4979278" y="3763246"/>
              <a:ext cx="248964" cy="623280"/>
            </a:xfrm>
            <a:prstGeom prst="rightBrac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Pravá složená závorka 12">
              <a:extLst>
                <a:ext uri="{FF2B5EF4-FFF2-40B4-BE49-F238E27FC236}">
                  <a16:creationId xmlns:a16="http://schemas.microsoft.com/office/drawing/2014/main" id="{22349344-BF11-4204-81C5-8138DA04034B}"/>
                </a:ext>
              </a:extLst>
            </p:cNvPr>
            <p:cNvSpPr/>
            <p:nvPr/>
          </p:nvSpPr>
          <p:spPr bwMode="auto">
            <a:xfrm rot="13081498">
              <a:off x="4301505" y="4173781"/>
              <a:ext cx="235260" cy="1522496"/>
            </a:xfrm>
            <a:prstGeom prst="rightBrac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3BA352B-8259-4124-98D0-89503188BB8E}"/>
                </a:ext>
              </a:extLst>
            </p:cNvPr>
            <p:cNvSpPr txBox="1"/>
            <p:nvPr/>
          </p:nvSpPr>
          <p:spPr>
            <a:xfrm>
              <a:off x="3667942" y="3461300"/>
              <a:ext cx="161029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000" dirty="0">
                  <a:ln w="0"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3 vol.</a:t>
              </a:r>
              <a:br>
                <a:rPr lang="cs-CZ" sz="2000" dirty="0">
                  <a:ln w="0"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cs-CZ" sz="2000" dirty="0">
                  <a:ln w="0"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part </a:t>
              </a:r>
              <a:r>
                <a:rPr lang="cs-CZ" sz="2000" dirty="0" err="1">
                  <a:ln w="0"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cs-CZ" sz="2000" dirty="0">
                  <a:ln w="0"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A</a:t>
              </a: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787367D1-1E61-4DB7-9D9F-FA35DA100D84}"/>
                </a:ext>
              </a:extLst>
            </p:cNvPr>
            <p:cNvSpPr txBox="1"/>
            <p:nvPr/>
          </p:nvSpPr>
          <p:spPr>
            <a:xfrm>
              <a:off x="2900082" y="4360863"/>
              <a:ext cx="17229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000" dirty="0">
                  <a:ln w="0"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 vol.</a:t>
              </a:r>
              <a:br>
                <a:rPr lang="cs-CZ" sz="2000" dirty="0">
                  <a:ln w="0"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cs-CZ" sz="2000" dirty="0">
                  <a:ln w="0"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part </a:t>
              </a:r>
              <a:r>
                <a:rPr lang="cs-CZ" sz="2000" dirty="0" err="1">
                  <a:ln w="0"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cs-CZ" sz="2000" dirty="0">
                  <a:ln w="0"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B</a:t>
              </a:r>
            </a:p>
          </p:txBody>
        </p:sp>
      </p:grpSp>
      <p:cxnSp>
        <p:nvCxnSpPr>
          <p:cNvPr id="16" name="Přímá spojnice se šipkou 15"/>
          <p:cNvCxnSpPr/>
          <p:nvPr/>
        </p:nvCxnSpPr>
        <p:spPr bwMode="auto">
          <a:xfrm flipH="1">
            <a:off x="6557035" y="4750741"/>
            <a:ext cx="24969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bdélník 16"/>
          <p:cNvSpPr/>
          <p:nvPr/>
        </p:nvSpPr>
        <p:spPr>
          <a:xfrm>
            <a:off x="9053983" y="4520049"/>
            <a:ext cx="2298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dissolve this, but we only have the not-so-suitable solvents A and B</a:t>
            </a:r>
            <a:endParaRPr lang="cs-CZ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43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err="1">
                <a:ea typeface="+mn-ea"/>
                <a:cs typeface="+mn-cs"/>
              </a:rPr>
              <a:t>Solubility</a:t>
            </a:r>
            <a:r>
              <a:rPr lang="cs-CZ" sz="4800" b="1" dirty="0">
                <a:ea typeface="+mn-ea"/>
                <a:cs typeface="+mn-cs"/>
              </a:rPr>
              <a:t> </a:t>
            </a:r>
            <a:r>
              <a:rPr lang="cs-CZ" sz="4800" b="1" dirty="0" err="1">
                <a:ea typeface="+mn-ea"/>
                <a:cs typeface="+mn-cs"/>
              </a:rPr>
              <a:t>of</a:t>
            </a:r>
            <a:r>
              <a:rPr lang="cs-CZ" sz="4800" b="1" dirty="0">
                <a:ea typeface="+mn-ea"/>
                <a:cs typeface="+mn-cs"/>
              </a:rPr>
              <a:t> </a:t>
            </a:r>
            <a:r>
              <a:rPr lang="cs-CZ" sz="4800" b="1" dirty="0" err="1">
                <a:ea typeface="+mn-ea"/>
                <a:cs typeface="+mn-cs"/>
              </a:rPr>
              <a:t>polymers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binary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polymer-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solvent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mixture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case,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polymer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monodisperse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polydisperse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understandably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complicated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amorphous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semi-crystalline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polymer</a:t>
            </a:r>
          </a:p>
          <a:p>
            <a:pPr>
              <a:spcAft>
                <a:spcPts val="0"/>
              </a:spcAft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dependent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solvent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polymer,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208"/>
          <a:stretch/>
        </p:blipFill>
        <p:spPr>
          <a:xfrm>
            <a:off x="2465590" y="4426038"/>
            <a:ext cx="7260819" cy="1911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5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44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ea typeface="+mn-ea"/>
                <a:cs typeface="+mn-cs"/>
              </a:rPr>
              <a:t>Effect of molar mass on solubility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628678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critical concentration decreases with increasing molar mass</a:t>
            </a:r>
          </a:p>
          <a:p>
            <a:pPr lvl="1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 = the volume fraction of the macromolecule segment to the unit volume of the solvent (these segments do not generally correspond to monomeric units)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3539399"/>
            <a:ext cx="51816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45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Dissolution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semicrystalline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polymers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crystalline parts less soluble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solvent must overcome the physical bonds between the macromolecular chains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Example structure of semi-crystalline polymer [Dobrzański 2002] | Download  Scientific Diagram">
            <a:extLst>
              <a:ext uri="{FF2B5EF4-FFF2-40B4-BE49-F238E27FC236}">
                <a16:creationId xmlns:a16="http://schemas.microsoft.com/office/drawing/2014/main" id="{1CA3A6DC-BC7F-4CFC-916E-880E13235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59"/>
          <a:stretch/>
        </p:blipFill>
        <p:spPr bwMode="auto">
          <a:xfrm rot="5400000">
            <a:off x="1732881" y="2941189"/>
            <a:ext cx="3456384" cy="345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roperties of Polymers">
            <a:extLst>
              <a:ext uri="{FF2B5EF4-FFF2-40B4-BE49-F238E27FC236}">
                <a16:creationId xmlns:a16="http://schemas.microsoft.com/office/drawing/2014/main" id="{BF3BDBAE-411D-45BA-99CA-3A1419F7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692909"/>
            <a:ext cx="5032193" cy="2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D1FE126-97E8-45BD-BCB1-47BF71B3DB22}"/>
              </a:ext>
            </a:extLst>
          </p:cNvPr>
          <p:cNvCxnSpPr/>
          <p:nvPr/>
        </p:nvCxnSpPr>
        <p:spPr bwMode="auto">
          <a:xfrm>
            <a:off x="5519936" y="2780928"/>
            <a:ext cx="1728192" cy="21602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9925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46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Dissolution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semicrystalline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polymers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5658910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be conceptually divided into two parts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crystallite dissolution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Gibbs energy due to the disappearance of crystallites (below their melting temperature) increases and must be compensated (reduced) by the Gibbs energy of mixing</a:t>
            </a:r>
          </a:p>
          <a:p>
            <a:pPr lvl="3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however, it needs a significant excess of solvent and a sufficient temperature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semicrystalline polymers can thus be of limited solubility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dissolution of the amorphous polymer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2047949"/>
            <a:ext cx="3617134" cy="33285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12934" y="5376118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solubility of semicrystalline PE depending on temperature (ϕ</a:t>
            </a:r>
            <a:r>
              <a:rPr lang="en-US" sz="1400" baseline="-25000" dirty="0">
                <a:latin typeface="+mn-lt"/>
              </a:rPr>
              <a:t>2r</a:t>
            </a:r>
            <a:r>
              <a:rPr lang="en-US" sz="1400" dirty="0">
                <a:latin typeface="+mn-lt"/>
              </a:rPr>
              <a:t> is the maximum soluble volume fraction of the polymer in the solution)</a:t>
            </a:r>
            <a:endParaRPr lang="cs-CZ" sz="1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43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+mn-lt"/>
              </a:rPr>
              <a:pPr algn="ctr"/>
              <a:t>47</a:t>
            </a:fld>
            <a:endParaRPr lang="cs-CZ" altLang="cs-CZ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ea typeface="+mn-ea"/>
                <a:cs typeface="+mn-cs"/>
              </a:rPr>
              <a:t>Conductivity of the polymer solution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38" name="Picture 2" descr="| Relationship between conductivity (viscosity) and concentration of Py 13 DFOB/PC at 20 • C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3110" r="7321" b="9617"/>
          <a:stretch/>
        </p:blipFill>
        <p:spPr bwMode="auto">
          <a:xfrm>
            <a:off x="3125670" y="2033094"/>
            <a:ext cx="5940660" cy="42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043772" y="6210059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>
                <a:latin typeface="+mn-lt"/>
                <a:cs typeface="Times New Roman" panose="02020603050405020304" pitchFamily="18" charset="0"/>
              </a:rPr>
              <a:t>concentration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 [mol·l</a:t>
            </a:r>
            <a:r>
              <a:rPr lang="cs-CZ" baseline="30000" dirty="0">
                <a:latin typeface="+mn-lt"/>
                <a:cs typeface="Times New Roman" panose="02020603050405020304" pitchFamily="18" charset="0"/>
              </a:rPr>
              <a:t>-1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7" name="Obdélník 6"/>
          <p:cNvSpPr/>
          <p:nvPr/>
        </p:nvSpPr>
        <p:spPr>
          <a:xfrm rot="16200000">
            <a:off x="832237" y="3758994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+mn-lt"/>
                <a:cs typeface="Times New Roman" panose="02020603050405020304" pitchFamily="18" charset="0"/>
              </a:rPr>
              <a:t>el. </a:t>
            </a:r>
            <a:r>
              <a:rPr lang="cs-CZ" dirty="0" err="1">
                <a:latin typeface="+mn-lt"/>
                <a:cs typeface="Times New Roman" panose="02020603050405020304" pitchFamily="18" charset="0"/>
              </a:rPr>
              <a:t>conductivity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 [mS·cm</a:t>
            </a:r>
            <a:r>
              <a:rPr lang="cs-CZ" baseline="30000" dirty="0">
                <a:latin typeface="+mn-lt"/>
                <a:cs typeface="Times New Roman" panose="02020603050405020304" pitchFamily="18" charset="0"/>
              </a:rPr>
              <a:t>-1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9" name="Obdélník 8"/>
          <p:cNvSpPr/>
          <p:nvPr/>
        </p:nvSpPr>
        <p:spPr>
          <a:xfrm rot="5400000">
            <a:off x="7254109" y="3941557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>
                <a:latin typeface="+mn-lt"/>
                <a:cs typeface="Times New Roman" panose="02020603050405020304" pitchFamily="18" charset="0"/>
              </a:rPr>
              <a:t>viscosity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 [</a:t>
            </a:r>
            <a:r>
              <a:rPr lang="cs-CZ" dirty="0" err="1">
                <a:latin typeface="+mn-lt"/>
                <a:cs typeface="Times New Roman" panose="02020603050405020304" pitchFamily="18" charset="0"/>
              </a:rPr>
              <a:t>mPa·s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67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48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err="1">
                <a:ea typeface="+mn-ea"/>
                <a:cs typeface="+mn-cs"/>
              </a:rPr>
              <a:t>Entanglements</a:t>
            </a:r>
            <a:endParaRPr lang="cs-CZ" sz="4800" b="1" dirty="0">
              <a:ea typeface="+mn-ea"/>
              <a:cs typeface="+mn-cs"/>
            </a:endParaRPr>
          </a:p>
        </p:txBody>
      </p:sp>
      <p:pic>
        <p:nvPicPr>
          <p:cNvPr id="40962" name="Picture 2" descr="Chain entanglement and molecular dynamics of solution-cast PMMA/SMA blend  films affected by hydrogen bonding between casting solvents and polymer  chai ... - RSC Advances (RSC Publishing) DOI:10.1039/C5RA06663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2"/>
          <a:stretch/>
        </p:blipFill>
        <p:spPr bwMode="auto">
          <a:xfrm>
            <a:off x="479376" y="2564904"/>
            <a:ext cx="6528761" cy="305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03712" y="5748183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>
                <a:latin typeface="+mn-lt"/>
                <a:cs typeface="Times New Roman" panose="02020603050405020304" pitchFamily="18" charset="0"/>
              </a:rPr>
              <a:t>cohesive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n-lt"/>
                <a:cs typeface="Times New Roman" panose="02020603050405020304" pitchFamily="18" charset="0"/>
              </a:rPr>
              <a:t>entanglements</a:t>
            </a:r>
            <a:endParaRPr lang="cs-CZ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19336" y="5762523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>
                <a:latin typeface="+mn-lt"/>
                <a:cs typeface="Times New Roman" panose="02020603050405020304" pitchFamily="18" charset="0"/>
              </a:rPr>
              <a:t>physical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n-lt"/>
                <a:cs typeface="Times New Roman" panose="02020603050405020304" pitchFamily="18" charset="0"/>
              </a:rPr>
              <a:t>entanglements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cs-CZ" dirty="0" err="1">
                <a:latin typeface="+mn-lt"/>
                <a:cs typeface="Times New Roman" panose="02020603050405020304" pitchFamily="18" charset="0"/>
              </a:rPr>
              <a:t>knots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0964" name="Picture 4" descr="https://ars.els-cdn.com/content/image/1-s2.0-S0032386105002867-g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535" y="2401334"/>
            <a:ext cx="4325345" cy="33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49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147257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4. Polymer solutions for electrospinning</a:t>
            </a:r>
            <a:endParaRPr lang="cs-CZ" sz="4000" b="1" dirty="0">
              <a:ea typeface="+mn-ea"/>
              <a:cs typeface="+mn-cs"/>
            </a:endParaRPr>
          </a:p>
        </p:txBody>
      </p:sp>
      <p:pic>
        <p:nvPicPr>
          <p:cNvPr id="1026" name="Picture 2" descr="Production and Application of Biodegradable Nanofibers Using Electrospinning  Techniques | Springer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636912"/>
            <a:ext cx="5904656" cy="37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pic>
        <p:nvPicPr>
          <p:cNvPr id="6" name="Picture 6" descr="Bublanina">
            <a:extLst>
              <a:ext uri="{FF2B5EF4-FFF2-40B4-BE49-F238E27FC236}">
                <a16:creationId xmlns:a16="http://schemas.microsoft.com/office/drawing/2014/main" id="{D14D8025-A84F-4315-B2EA-7F9F62656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3775"/>
          <a:stretch/>
        </p:blipFill>
        <p:spPr bwMode="auto">
          <a:xfrm>
            <a:off x="1703512" y="2564904"/>
            <a:ext cx="4980862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BBB4631-C2FC-4DF6-B879-59D672214102}"/>
              </a:ext>
            </a:extLst>
          </p:cNvPr>
          <p:cNvCxnSpPr>
            <a:cxnSpLocks/>
          </p:cNvCxnSpPr>
          <p:nvPr/>
        </p:nvCxnSpPr>
        <p:spPr bwMode="auto">
          <a:xfrm flipH="1">
            <a:off x="3401718" y="1844824"/>
            <a:ext cx="890454" cy="1800200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16" descr="Does Heavy Water Ice Sink or Float?">
            <a:extLst>
              <a:ext uri="{FF2B5EF4-FFF2-40B4-BE49-F238E27FC236}">
                <a16:creationId xmlns:a16="http://schemas.microsoft.com/office/drawing/2014/main" id="{9734993B-E755-45A5-9514-3A89418EE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30050" r="30050"/>
          <a:stretch/>
        </p:blipFill>
        <p:spPr bwMode="auto">
          <a:xfrm>
            <a:off x="7263793" y="2564904"/>
            <a:ext cx="2318233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E690256-CCAB-470B-A4D4-9DB8CFE3A0B3}"/>
              </a:ext>
            </a:extLst>
          </p:cNvPr>
          <p:cNvCxnSpPr>
            <a:cxnSpLocks/>
          </p:cNvCxnSpPr>
          <p:nvPr/>
        </p:nvCxnSpPr>
        <p:spPr bwMode="auto">
          <a:xfrm>
            <a:off x="4292172" y="1844824"/>
            <a:ext cx="3862074" cy="2592288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D5DB77F7-D44C-45D8-9BE7-4EFDA9F4019A}"/>
              </a:ext>
            </a:extLst>
          </p:cNvPr>
          <p:cNvCxnSpPr>
            <a:cxnSpLocks/>
          </p:cNvCxnSpPr>
          <p:nvPr/>
        </p:nvCxnSpPr>
        <p:spPr bwMode="auto">
          <a:xfrm flipH="1">
            <a:off x="8298262" y="1844824"/>
            <a:ext cx="216024" cy="1800200"/>
          </a:xfrm>
          <a:prstGeom prst="straightConnector1">
            <a:avLst/>
          </a:prstGeom>
          <a:ln w="28575">
            <a:solidFill>
              <a:schemeClr val="accent4">
                <a:lumMod val="95000"/>
                <a:lumOff val="5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D6BBE88-5CDC-4E0F-9A51-31521B975165}"/>
              </a:ext>
            </a:extLst>
          </p:cNvPr>
          <p:cNvCxnSpPr>
            <a:cxnSpLocks/>
          </p:cNvCxnSpPr>
          <p:nvPr/>
        </p:nvCxnSpPr>
        <p:spPr bwMode="auto">
          <a:xfrm flipH="1">
            <a:off x="4913886" y="1844824"/>
            <a:ext cx="3600400" cy="1656184"/>
          </a:xfrm>
          <a:prstGeom prst="straightConnector1">
            <a:avLst/>
          </a:prstGeom>
          <a:ln w="28575">
            <a:solidFill>
              <a:schemeClr val="accent4">
                <a:lumMod val="95000"/>
                <a:lumOff val="5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Nadpis 1">
            <a:extLst>
              <a:ext uri="{FF2B5EF4-FFF2-40B4-BE49-F238E27FC236}">
                <a16:creationId xmlns:a16="http://schemas.microsoft.com/office/drawing/2014/main" id="{8F5F0410-BF48-479F-892D-AD65FE55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546" y="966018"/>
            <a:ext cx="9758908" cy="1325563"/>
          </a:xfrm>
        </p:spPr>
        <p:txBody>
          <a:bodyPr>
            <a:normAutofit/>
          </a:bodyPr>
          <a:lstStyle/>
          <a:p>
            <a:pPr algn="ctr">
              <a:tabLst>
                <a:tab pos="4124325" algn="l"/>
              </a:tabLst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dispersion fraction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dispersion medium</a:t>
            </a:r>
            <a:endParaRPr lang="cs-CZ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50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Electric spinning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polymer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melt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direct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(DC)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alternating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voltage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(AC)</a:t>
            </a: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combinations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DC +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centrifugal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needle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rod,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roller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disc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elongation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orientation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macromolecules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melt)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strong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el.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51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spinning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electrode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collector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electric field strength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humidity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duration of the electric field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solution flow rate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74D2F7-C5ED-4218-8B34-46D6B9150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2246859"/>
            <a:ext cx="3024336" cy="3878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8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52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Geometry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spinning</a:t>
            </a:r>
            <a:endParaRPr lang="cs-CZ" sz="4800" b="1" dirty="0">
              <a:ea typeface="+mn-ea"/>
              <a:cs typeface="+mn-cs"/>
            </a:endParaRPr>
          </a:p>
        </p:txBody>
      </p:sp>
      <p:pic>
        <p:nvPicPr>
          <p:cNvPr id="4098" name="Picture 2" descr="2D and 3D electrospinning technologies for the fabrication of nanofibrous  scaffolds for skin tissue engineering: A review - Keirouz - 2020 - WIREs  Nanomedicine and Nanobiotechnology - Wiley Online Library">
            <a:extLst>
              <a:ext uri="{FF2B5EF4-FFF2-40B4-BE49-F238E27FC236}">
                <a16:creationId xmlns:a16="http://schemas.microsoft.com/office/drawing/2014/main" id="{D72DF018-BDCC-7144-A9F4-164E7523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764704"/>
            <a:ext cx="7200800" cy="56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53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Electrospinning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polymer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molecular weight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concentration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solvents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permittivity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volatility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surface tension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electric conductivity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viscosity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Electrospinning Technology in Non-Woven Fabric Manufacturing | IntechOpen">
            <a:extLst>
              <a:ext uri="{FF2B5EF4-FFF2-40B4-BE49-F238E27FC236}">
                <a16:creationId xmlns:a16="http://schemas.microsoft.com/office/drawing/2014/main" id="{68B64175-3187-1152-6477-85E2B9F3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7216"/>
            <a:ext cx="4104456" cy="421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54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tension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solvents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688304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molecules of the liquid have a higher affinity to each other than to the molecules of the surrounding gas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surface tension where liquid and gas molecules meet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acts against the electric voltage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preventing the formation of a cone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excessive surface tension → does not thread, spray or drip defects on the threads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26A3B9-BBC4-4DF7-A78F-6E7CE9A8D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399558"/>
            <a:ext cx="442213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6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55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Permittivity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solvents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measure of resistance to polarization of the dielectric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ε (small epsilon)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units of F·m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generally the higher the better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more uniform charge distribution on the surface of the solution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higher productivity, lower fiber diameters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56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Volatility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solvents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evaporation rates (under given conditions)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ideally, all solvent should evaporate before depositing on the collector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otherwise there is a risk of reverse dissolution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too much volatility causes the fibers to solidify before reaching nanoscale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21102A-FCE2-4810-AE41-289E6EC8F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5" y="4509120"/>
            <a:ext cx="2880320" cy="1680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152A37C-A5E1-44E7-81CB-922B5EA8F58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54" y="4509120"/>
            <a:ext cx="2880319" cy="1680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00B9D8-3E60-496D-9392-7B50F90F4E30}"/>
              </a:ext>
            </a:extLst>
          </p:cNvPr>
          <p:cNvSpPr txBox="1"/>
          <p:nvPr/>
        </p:nvSpPr>
        <p:spPr>
          <a:xfrm>
            <a:off x="3187065" y="6218693"/>
            <a:ext cx="2907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+mn-lt"/>
              </a:rPr>
              <a:t>standard </a:t>
            </a:r>
            <a:r>
              <a:rPr lang="cs-CZ" sz="1400" dirty="0" err="1">
                <a:latin typeface="+mn-lt"/>
              </a:rPr>
              <a:t>fibers</a:t>
            </a:r>
            <a:endParaRPr lang="cs-CZ" sz="14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806C49-E802-4906-8FBC-D777D8EF3E6C}"/>
              </a:ext>
            </a:extLst>
          </p:cNvPr>
          <p:cNvSpPr txBox="1"/>
          <p:nvPr/>
        </p:nvSpPr>
        <p:spPr>
          <a:xfrm>
            <a:off x="6111230" y="6238597"/>
            <a:ext cx="2907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latin typeface="+mn-lt"/>
              </a:rPr>
              <a:t>back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dissolved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fibers</a:t>
            </a:r>
            <a:endParaRPr lang="cs-CZ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31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57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Zapleteniny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předpoklad dobrého zvlákňování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přechod mezi sprejováním</a:t>
            </a:r>
            <a:b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a zvlákňováním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závislé na rozpouštědlech,</a:t>
            </a:r>
            <a:b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polymeru, molární hmotnosti,</a:t>
            </a:r>
            <a:b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koncentraci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A0E467-4A45-428D-894D-8CF97837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645" y="2234283"/>
            <a:ext cx="3610744" cy="27778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FC3A433-85BE-4CFD-AED7-8D3612FE2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681" y="4166790"/>
            <a:ext cx="4383943" cy="22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58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431400" y="2766218"/>
            <a:ext cx="53292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ea"/>
                <a:cs typeface="+mn-cs"/>
              </a:rPr>
              <a:t>Thank you for your attention</a:t>
            </a:r>
            <a:endParaRPr lang="cs-CZ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1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6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pic>
        <p:nvPicPr>
          <p:cNvPr id="1026" name="Picture 2" descr="Dispersion Systems: Definition, Colloids, Types, Occurrence - Embi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0"/>
          <a:stretch/>
        </p:blipFill>
        <p:spPr bwMode="auto">
          <a:xfrm>
            <a:off x="2886000" y="871350"/>
            <a:ext cx="6419999" cy="56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7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ispersions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degree of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dispersity</a:t>
            </a:r>
            <a:endParaRPr lang="cs-CZ" sz="4800" b="1" dirty="0"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FE4C92-27FF-41FA-9610-21AB0F8664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7567966"/>
              </p:ext>
            </p:extLst>
          </p:nvPr>
        </p:nvGraphicFramePr>
        <p:xfrm>
          <a:off x="1266292" y="2234283"/>
          <a:ext cx="9659416" cy="4013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9DACB4DB-E789-4809-B8D1-61A91D1868FB}"/>
              </a:ext>
            </a:extLst>
          </p:cNvPr>
          <p:cNvSpPr txBox="1"/>
          <p:nvPr/>
        </p:nvSpPr>
        <p:spPr>
          <a:xfrm>
            <a:off x="0" y="6548015"/>
            <a:ext cx="60960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* není pevná hranice</a:t>
            </a:r>
          </a:p>
        </p:txBody>
      </p:sp>
      <p:sp>
        <p:nvSpPr>
          <p:cNvPr id="2" name="Ovál 1"/>
          <p:cNvSpPr/>
          <p:nvPr/>
        </p:nvSpPr>
        <p:spPr>
          <a:xfrm>
            <a:off x="7752184" y="1933827"/>
            <a:ext cx="3456384" cy="3084882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1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8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12725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2. Thermal movements</a:t>
            </a:r>
            <a:r>
              <a:rPr lang="cs-CZ" sz="5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of the dispersion fraction</a:t>
            </a:r>
            <a:endParaRPr lang="cs-CZ" sz="5400" b="1" dirty="0">
              <a:ea typeface="+mn-ea"/>
              <a:cs typeface="+mn-cs"/>
            </a:endParaRPr>
          </a:p>
        </p:txBody>
      </p:sp>
      <p:pic>
        <p:nvPicPr>
          <p:cNvPr id="5" name="Picture 2" descr="Pyl – Wikipedie">
            <a:extLst>
              <a:ext uri="{FF2B5EF4-FFF2-40B4-BE49-F238E27FC236}">
                <a16:creationId xmlns:a16="http://schemas.microsoft.com/office/drawing/2014/main" id="{E27A6AED-6D58-4A9C-A7D8-1F9C32929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7" b="41607"/>
          <a:stretch/>
        </p:blipFill>
        <p:spPr bwMode="auto">
          <a:xfrm>
            <a:off x="1989795" y="2636912"/>
            <a:ext cx="8212409" cy="3817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437156" y="6355928"/>
            <a:ext cx="509736" cy="365125"/>
          </a:xfrm>
        </p:spPr>
        <p:txBody>
          <a:bodyPr/>
          <a:lstStyle/>
          <a:p>
            <a:pPr algn="ctr"/>
            <a:fld id="{9AB16E5B-2A38-4E87-B666-09C0DAC24ABE}" type="slidenum">
              <a:rPr lang="cs-CZ" altLang="cs-CZ" sz="1400">
                <a:solidFill>
                  <a:schemeClr val="tx1"/>
                </a:solidFill>
                <a:latin typeface="Insula" panose="03060702030608030705" pitchFamily="66" charset="0"/>
              </a:rPr>
              <a:pPr algn="ctr"/>
              <a:t>9</a:t>
            </a:fld>
            <a:endParaRPr lang="cs-CZ" altLang="cs-CZ" sz="1400" dirty="0">
              <a:solidFill>
                <a:schemeClr val="tx1"/>
              </a:solidFill>
              <a:latin typeface="Insula" panose="03060702030608030705" pitchFamily="66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Thermal movement of the particles of the dispersion fraction</a:t>
            </a:r>
            <a:endParaRPr lang="cs-CZ" sz="4800" b="1" dirty="0"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5122" y="2073995"/>
            <a:ext cx="10741756" cy="446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n-lt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oscillation of atomic nuclei around equilibrium positions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accidental collision of molecules of the dispersion medium into the particles of the dispersion portion due to the influence of heat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due to randomness, it is necessary to investigate statistically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movements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vibratory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translational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rotational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internal (intramolecular) rotation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macromolecules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10238</TotalTime>
  <Words>2477</Words>
  <Application>Microsoft Office PowerPoint</Application>
  <PresentationFormat>Širokoúhlá obrazovka</PresentationFormat>
  <Paragraphs>490</Paragraphs>
  <Slides>58</Slides>
  <Notes>56</Notes>
  <HiddenSlides>0</HiddenSlides>
  <MMClips>2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EtBoemieRex</vt:lpstr>
      <vt:lpstr>Insula</vt:lpstr>
      <vt:lpstr>Times New Roman</vt:lpstr>
      <vt:lpstr>Verdana</vt:lpstr>
      <vt:lpstr>Motiv Office</vt:lpstr>
      <vt:lpstr>Prezentace aplikace PowerPoint</vt:lpstr>
      <vt:lpstr>Polymer solutions</vt:lpstr>
      <vt:lpstr>1. Dispersions</vt:lpstr>
      <vt:lpstr>Dispersion - basic terms</vt:lpstr>
      <vt:lpstr>the dispersion fraction  the dispersion medium</vt:lpstr>
      <vt:lpstr>Prezentace aplikace PowerPoint</vt:lpstr>
      <vt:lpstr>Dispersions according to the degree of dispersity</vt:lpstr>
      <vt:lpstr>2. Thermal movements of the dispersion fraction</vt:lpstr>
      <vt:lpstr>Thermal movement of the particles of the dispersion fraction</vt:lpstr>
      <vt:lpstr>Vibrational movements</vt:lpstr>
      <vt:lpstr>Vibrational motion – valence deformation</vt:lpstr>
      <vt:lpstr>Brownian motion</vt:lpstr>
      <vt:lpstr>Brownian motion - model</vt:lpstr>
      <vt:lpstr>Brownian motion - fact</vt:lpstr>
      <vt:lpstr>Translational thermal motion</vt:lpstr>
      <vt:lpstr>Diffusion</vt:lpstr>
      <vt:lpstr>Osmosis</vt:lpstr>
      <vt:lpstr>Osmotic pressure</vt:lpstr>
      <vt:lpstr>Osmometry</vt:lpstr>
      <vt:lpstr>2. Solubility of polymers</vt:lpstr>
      <vt:lpstr>Macromolecules in solution</vt:lpstr>
      <vt:lpstr>Shapes of macromolecules in solution</vt:lpstr>
      <vt:lpstr>Basic thermodynamic quantities</vt:lpstr>
      <vt:lpstr>Gibbs free energy</vt:lpstr>
      <vt:lpstr>Solvent lattice model</vt:lpstr>
      <vt:lpstr>Enthalpy of a two-component mixture</vt:lpstr>
      <vt:lpstr>Enthalpy of mixing</vt:lpstr>
      <vt:lpstr>Hildebrand-Scott solubility parameter</vt:lpstr>
      <vt:lpstr>Hildebrand-Scott solubility parameter</vt:lpstr>
      <vt:lpstr>Determination of δ of polymers</vt:lpstr>
      <vt:lpstr>Disadvantages of the Hildebrand parameter</vt:lpstr>
      <vt:lpstr>Hansen parameters</vt:lpstr>
      <vt:lpstr>Dispersion (London) forces</vt:lpstr>
      <vt:lpstr>Polar interactions</vt:lpstr>
      <vt:lpstr>Hydrogen bridges</vt:lpstr>
      <vt:lpstr>Solubility ball</vt:lpstr>
      <vt:lpstr>2D graphs of Hansen parameters</vt:lpstr>
      <vt:lpstr>2D graphs of Hansen parameters</vt:lpstr>
      <vt:lpstr>Teas (triangle) charts</vt:lpstr>
      <vt:lpstr>Teas (triangle) charts</vt:lpstr>
      <vt:lpstr>Good and bad solvents</vt:lpstr>
      <vt:lpstr>Teas (triangle) charts</vt:lpstr>
      <vt:lpstr>Solubility of polymers</vt:lpstr>
      <vt:lpstr>Effect of molar mass on solubility</vt:lpstr>
      <vt:lpstr>Dissolution of semicrystalline polymers</vt:lpstr>
      <vt:lpstr>Dissolution of semicrystalline polymers</vt:lpstr>
      <vt:lpstr>Conductivity of the polymer solution</vt:lpstr>
      <vt:lpstr>Entanglements</vt:lpstr>
      <vt:lpstr>4. Polymer solutions for electrospinning</vt:lpstr>
      <vt:lpstr>Electric spinning</vt:lpstr>
      <vt:lpstr>Process parameters of spinning</vt:lpstr>
      <vt:lpstr>Geometry of spinning</vt:lpstr>
      <vt:lpstr>Electrospinning system parameters</vt:lpstr>
      <vt:lpstr>Surface tension of solvents</vt:lpstr>
      <vt:lpstr>Permittivity of solvents</vt:lpstr>
      <vt:lpstr>Volatility of solvents</vt:lpstr>
      <vt:lpstr>Zapleteniny</vt:lpstr>
      <vt:lpstr>Thank you for your attention</vt:lpstr>
    </vt:vector>
  </TitlesOfParts>
  <Company>PEGAS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Vyšší výkon linek</dc:title>
  <dc:creator>Kadlc</dc:creator>
  <cp:lastModifiedBy>Pavel Holec</cp:lastModifiedBy>
  <cp:revision>1063</cp:revision>
  <cp:lastPrinted>2012-10-08T09:32:30Z</cp:lastPrinted>
  <dcterms:created xsi:type="dcterms:W3CDTF">2002-03-19T18:58:51Z</dcterms:created>
  <dcterms:modified xsi:type="dcterms:W3CDTF">2023-12-11T07:27:36Z</dcterms:modified>
</cp:coreProperties>
</file>