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386" r:id="rId3"/>
    <p:sldId id="393" r:id="rId4"/>
    <p:sldId id="319" r:id="rId5"/>
    <p:sldId id="411" r:id="rId6"/>
    <p:sldId id="304" r:id="rId7"/>
    <p:sldId id="322" r:id="rId8"/>
    <p:sldId id="330" r:id="rId9"/>
    <p:sldId id="331" r:id="rId10"/>
    <p:sldId id="332" r:id="rId11"/>
    <p:sldId id="333" r:id="rId12"/>
    <p:sldId id="334" r:id="rId13"/>
    <p:sldId id="335" r:id="rId14"/>
    <p:sldId id="336" r:id="rId15"/>
    <p:sldId id="338" r:id="rId16"/>
    <p:sldId id="339" r:id="rId17"/>
    <p:sldId id="340" r:id="rId18"/>
    <p:sldId id="341" r:id="rId19"/>
    <p:sldId id="342" r:id="rId20"/>
    <p:sldId id="353" r:id="rId21"/>
    <p:sldId id="343" r:id="rId22"/>
    <p:sldId id="344" r:id="rId23"/>
    <p:sldId id="345" r:id="rId24"/>
    <p:sldId id="346" r:id="rId25"/>
    <p:sldId id="347" r:id="rId26"/>
    <p:sldId id="348" r:id="rId27"/>
    <p:sldId id="349" r:id="rId28"/>
    <p:sldId id="350" r:id="rId29"/>
    <p:sldId id="351" r:id="rId30"/>
    <p:sldId id="337" r:id="rId31"/>
    <p:sldId id="354" r:id="rId32"/>
    <p:sldId id="352" r:id="rId33"/>
    <p:sldId id="359" r:id="rId34"/>
  </p:sldIdLst>
  <p:sldSz cx="9144000" cy="6858000" type="screen4x3"/>
  <p:notesSz cx="7099300" cy="102346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298AC4-8CB6-4022-966D-BB70D24BBEAB}" type="datetimeFigureOut">
              <a:rPr lang="cs-CZ" smtClean="0"/>
              <a:t>14.04.2023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013284-4B52-456E-A220-16AA57F52B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4778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0723-F43A-4695-9234-094961E183CC}" type="datetime1">
              <a:rPr lang="cs-CZ" smtClean="0"/>
              <a:t>14.04.2023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7793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46CE8-16C3-4286-9281-9DE1C103C959}" type="datetime1">
              <a:rPr lang="cs-CZ" smtClean="0"/>
              <a:t>14.04.2023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87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8B06B-7F8D-4DC2-9970-72ED516C3DD6}" type="datetime1">
              <a:rPr lang="cs-CZ" smtClean="0"/>
              <a:t>14.04.2023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00764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UL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 hasCustomPrompt="1"/>
          </p:nvPr>
        </p:nvSpPr>
        <p:spPr>
          <a:xfrm>
            <a:off x="539552" y="908720"/>
            <a:ext cx="8064896" cy="72008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cs-CZ" dirty="0"/>
              <a:t>Klepnutím vložíte nadpis</a:t>
            </a:r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10" hasCustomPrompt="1"/>
          </p:nvPr>
        </p:nvSpPr>
        <p:spPr>
          <a:xfrm>
            <a:off x="539750" y="1844824"/>
            <a:ext cx="8064500" cy="4392613"/>
          </a:xfrm>
        </p:spPr>
        <p:txBody>
          <a:bodyPr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cs-CZ" dirty="0"/>
              <a:t>Klepnutím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805316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B5A71-F6E7-49CF-B8AD-D7E365DBA3E9}" type="datetime1">
              <a:rPr lang="cs-CZ" smtClean="0"/>
              <a:t>14.04.2023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2457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D829D-1BBB-4FB2-98AB-3AA3AFC733AA}" type="datetime1">
              <a:rPr lang="cs-CZ" smtClean="0"/>
              <a:t>14.04.2023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8788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67353-7229-4667-BFC9-DE4077D736C8}" type="datetime1">
              <a:rPr lang="cs-CZ" smtClean="0"/>
              <a:t>14.04.2023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0233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697E3-1C99-49EE-898D-7B292405080E}" type="datetime1">
              <a:rPr lang="cs-CZ" smtClean="0"/>
              <a:t>14.04.2023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973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6D46E-013E-4D78-BC3C-3AF54CF6354A}" type="datetime1">
              <a:rPr lang="cs-CZ" smtClean="0"/>
              <a:t>14.04.2023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6563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87AFA-3A7C-4B86-BBCA-ED1D95B8411B}" type="datetime1">
              <a:rPr lang="cs-CZ" smtClean="0"/>
              <a:t>14.04.2023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6094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F756D-C8BF-4429-B8FC-9270574E24FC}" type="datetime1">
              <a:rPr lang="cs-CZ" smtClean="0"/>
              <a:t>14.04.2023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2404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E1DD2-AB3A-4D18-A636-0921555FD9A3}" type="datetime1">
              <a:rPr lang="cs-CZ" smtClean="0"/>
              <a:t>14.04.2023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1153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53879-4DFB-444E-977B-05590C15F7EE}" type="datetime1">
              <a:rPr lang="cs-CZ" smtClean="0"/>
              <a:t>14.04.2023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3624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2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emf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skatelevize.cz/ivysilani/1096902795-studio-6/219411010100520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e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15344" y="3234749"/>
            <a:ext cx="6400800" cy="746883"/>
          </a:xfrm>
        </p:spPr>
        <p:txBody>
          <a:bodyPr>
            <a:normAutofit/>
          </a:bodyPr>
          <a:lstStyle/>
          <a:p>
            <a:r>
              <a:rPr lang="cs-CZ" sz="2400" b="1" dirty="0">
                <a:solidFill>
                  <a:srgbClr val="7030A0"/>
                </a:solidFill>
              </a:rPr>
              <a:t>Metrologie P01: </a:t>
            </a:r>
            <a:r>
              <a:rPr lang="cs-CZ" sz="2400" b="1">
                <a:solidFill>
                  <a:srgbClr val="7030A0"/>
                </a:solidFill>
              </a:rPr>
              <a:t>Historie metrologie</a:t>
            </a:r>
            <a:endParaRPr lang="cs-CZ" sz="2400" b="1" dirty="0">
              <a:solidFill>
                <a:srgbClr val="7030A0"/>
              </a:solidFill>
            </a:endParaRPr>
          </a:p>
        </p:txBody>
      </p:sp>
      <p:sp>
        <p:nvSpPr>
          <p:cNvPr id="6" name="Podnadpis 2"/>
          <p:cNvSpPr txBox="1">
            <a:spLocks/>
          </p:cNvSpPr>
          <p:nvPr/>
        </p:nvSpPr>
        <p:spPr>
          <a:xfrm>
            <a:off x="1415344" y="4480599"/>
            <a:ext cx="6400800" cy="494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>
                <a:solidFill>
                  <a:schemeClr val="tx1"/>
                </a:solidFill>
              </a:rPr>
              <a:t>doc. Ing. Štěpánka DVOŘÁČKOVÁ, Ph.D.</a:t>
            </a:r>
          </a:p>
        </p:txBody>
      </p:sp>
      <p:sp>
        <p:nvSpPr>
          <p:cNvPr id="2" name="AutoShape 2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28" name="AutoShape 4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2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424" y="2579064"/>
            <a:ext cx="838200" cy="295275"/>
          </a:xfrm>
          <a:prstGeom prst="rect">
            <a:avLst/>
          </a:prstGeom>
        </p:spPr>
      </p:pic>
      <p:pic>
        <p:nvPicPr>
          <p:cNvPr id="12" name="Picture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329297"/>
            <a:ext cx="6602095" cy="859790"/>
          </a:xfrm>
          <a:prstGeom prst="rect">
            <a:avLst/>
          </a:prstGeom>
        </p:spPr>
      </p:pic>
      <p:sp>
        <p:nvSpPr>
          <p:cNvPr id="13" name="TextovéPole 12"/>
          <p:cNvSpPr txBox="1"/>
          <p:nvPr/>
        </p:nvSpPr>
        <p:spPr>
          <a:xfrm>
            <a:off x="1636078" y="1515050"/>
            <a:ext cx="662707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/>
              <a:t>Nové možnosti rozvoje vzdělávání na Technické univerzitě v Liberci</a:t>
            </a:r>
          </a:p>
          <a:p>
            <a:pPr algn="ctr"/>
            <a:endParaRPr lang="cs-CZ" sz="800" dirty="0"/>
          </a:p>
          <a:p>
            <a:pPr algn="ctr"/>
            <a:r>
              <a:rPr lang="cs-CZ" sz="1400" b="1" u="sng" dirty="0"/>
              <a:t>Specifický cíl A3:Tvorba nových profesně zaměřených studijních programů</a:t>
            </a:r>
          </a:p>
          <a:p>
            <a:pPr algn="ctr"/>
            <a:endParaRPr lang="cs-CZ" sz="1400" b="1" u="sng" dirty="0"/>
          </a:p>
          <a:p>
            <a:pPr algn="ctr"/>
            <a:r>
              <a:rPr lang="cs-CZ" b="1" dirty="0"/>
              <a:t>NPO_TUL_MSMT-16598/2022</a:t>
            </a:r>
          </a:p>
          <a:p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1709420" y="3771741"/>
          <a:ext cx="5725160" cy="182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08175">
                  <a:extLst>
                    <a:ext uri="{9D8B030D-6E8A-4147-A177-3AD203B41FA5}">
                      <a16:colId xmlns:a16="http://schemas.microsoft.com/office/drawing/2014/main" val="222842396"/>
                    </a:ext>
                  </a:extLst>
                </a:gridCol>
                <a:gridCol w="1908175">
                  <a:extLst>
                    <a:ext uri="{9D8B030D-6E8A-4147-A177-3AD203B41FA5}">
                      <a16:colId xmlns:a16="http://schemas.microsoft.com/office/drawing/2014/main" val="4242503758"/>
                    </a:ext>
                  </a:extLst>
                </a:gridCol>
                <a:gridCol w="1908810">
                  <a:extLst>
                    <a:ext uri="{9D8B030D-6E8A-4147-A177-3AD203B41FA5}">
                      <a16:colId xmlns:a16="http://schemas.microsoft.com/office/drawing/2014/main" val="388310016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cs-CZ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cs-CZ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43787227"/>
                  </a:ext>
                </a:extLst>
              </a:tr>
            </a:tbl>
          </a:graphicData>
        </a:graphic>
      </p:graphicFrame>
      <p:pic>
        <p:nvPicPr>
          <p:cNvPr id="1027" name="Obrázek 3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79" y="5817744"/>
            <a:ext cx="161925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Obrázek 3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600" y="5817744"/>
            <a:ext cx="96202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Obrázek 33" descr="Foto / Photo: Logo MŠM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817744"/>
            <a:ext cx="86677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19575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39552" y="1763524"/>
            <a:ext cx="80648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Zajímavost - Váhy symbolem spravedlnosti</a:t>
            </a: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Váhy a vážení měly vždy i svou symbolickou platnost a </a:t>
            </a:r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bývaly spojovány s představou práva a spravedlnosti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Staří Egypťané věřili, že zemřelí musí před cestou do podsvětní říše </a:t>
            </a:r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podstoupit soud v síni "obou pravd"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Tady bohové zváží jejich srdce, to znamená všechny činy jejich pozemského života. </a:t>
            </a:r>
          </a:p>
          <a:p>
            <a:pPr algn="just"/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Pokud by se srdce ukázalo jako příliš lehké, cesta do záhrobní říše by zůstala uzavřena.</a:t>
            </a:r>
          </a:p>
        </p:txBody>
      </p:sp>
      <p:sp>
        <p:nvSpPr>
          <p:cNvPr id="8" name="Obdélník 7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562604" y="1196752"/>
            <a:ext cx="80418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Historie metrologie</a:t>
            </a:r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B9A9D5B6-1680-432E-BB93-9C96A90CAB19}"/>
              </a:ext>
            </a:extLst>
          </p:cNvPr>
          <p:cNvCxnSpPr/>
          <p:nvPr/>
        </p:nvCxnSpPr>
        <p:spPr>
          <a:xfrm>
            <a:off x="272520" y="1700808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Obrázek 11">
            <a:extLst>
              <a:ext uri="{FF2B5EF4-FFF2-40B4-BE49-F238E27FC236}">
                <a16:creationId xmlns:a16="http://schemas.microsoft.com/office/drawing/2014/main" id="{3C41F28B-BD15-4060-96F6-C6A337F560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4036" y="4013444"/>
            <a:ext cx="4369837" cy="200594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2C73513F-7152-4748-9059-7FD9E1D1CB34}"/>
              </a:ext>
            </a:extLst>
          </p:cNvPr>
          <p:cNvSpPr/>
          <p:nvPr/>
        </p:nvSpPr>
        <p:spPr>
          <a:xfrm>
            <a:off x="547974" y="4095070"/>
            <a:ext cx="359197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16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Pozn.: Váhy najdeme i u jedné z řeckých bohyní osudu </a:t>
            </a:r>
            <a:r>
              <a:rPr lang="cs-CZ" sz="16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Moiry</a:t>
            </a:r>
            <a:r>
              <a:rPr lang="cs-CZ" sz="16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V Římě byla k vážení spravedlivých a nespravedlivých činů příslušná bohyně </a:t>
            </a:r>
            <a:r>
              <a:rPr lang="cs-CZ" sz="16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Justitia</a:t>
            </a:r>
            <a:r>
              <a:rPr lang="cs-CZ" sz="16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Obdobnou funkci dostal v raně křesťanské době </a:t>
            </a:r>
            <a:r>
              <a:rPr lang="cs-CZ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archanděl Gabriel zobrazovaný často s miskovými vahami na vážení duší</a:t>
            </a:r>
            <a:r>
              <a:rPr lang="cs-CZ" sz="16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13" name="Picture 1">
            <a:extLst>
              <a:ext uri="{FF2B5EF4-FFF2-40B4-BE49-F238E27FC236}">
                <a16:creationId xmlns:a16="http://schemas.microsoft.com/office/drawing/2014/main" id="{2BBE7681-ABBB-4102-8221-89E89AF4270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116632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8421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39552" y="1763524"/>
            <a:ext cx="806489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Zajímavé je, že </a:t>
            </a:r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někde mělo měření mystický charakter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spojovalo se s různými lidovými pověrami. </a:t>
            </a: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Až dodnes mnohde přetrvává tradice, že se 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nemají měřit děti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aby jim to neuškodilo v růstu. </a:t>
            </a:r>
          </a:p>
          <a:p>
            <a:pPr algn="just"/>
            <a:r>
              <a:rPr 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Pevně byly stanoveny jednotky v římském impériu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avšak po jeho rozpadu nic nebránilo vznikajícím regionům si je přizpůsobit. </a:t>
            </a: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konci 8. století uskutečnil </a:t>
            </a:r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Karel Veliký první pokus o sjednocení měr v raně středověké Evropě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když převzal upravený římský systém.</a:t>
            </a:r>
          </a:p>
          <a:p>
            <a:pPr algn="just"/>
            <a:endParaRPr lang="cs-CZ" alt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alt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Přemysl Otakar II. a měření</a:t>
            </a:r>
          </a:p>
          <a:p>
            <a:pPr algn="just"/>
            <a:endParaRPr lang="cs-CZ" altLang="cs-CZ" sz="10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nás se pokusil jako </a:t>
            </a:r>
            <a:r>
              <a:rPr lang="cs-CZ" alt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první sjednotit míry Přemysl Otakar II. v roce 1268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když ustanovil tak zvanou královskou míru jednotnou v celém království, jejíž </a:t>
            </a:r>
            <a:r>
              <a:rPr lang="cs-CZ" alt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základní jednotkou byl pražský (český) loket (0,59 m)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cs-CZ" alt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Loket se rovnal 3 pídím, píď se rovnala 10 prstům položeným vedle sebe a 1 prst měl šířku 4 ječných zrn. </a:t>
            </a:r>
          </a:p>
        </p:txBody>
      </p:sp>
      <p:sp>
        <p:nvSpPr>
          <p:cNvPr id="8" name="Obdélník 7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562604" y="1196752"/>
            <a:ext cx="80418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Historie metrologie</a:t>
            </a:r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B9A9D5B6-1680-432E-BB93-9C96A90CAB19}"/>
              </a:ext>
            </a:extLst>
          </p:cNvPr>
          <p:cNvCxnSpPr/>
          <p:nvPr/>
        </p:nvCxnSpPr>
        <p:spPr>
          <a:xfrm>
            <a:off x="272520" y="1700808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">
            <a:extLst>
              <a:ext uri="{FF2B5EF4-FFF2-40B4-BE49-F238E27FC236}">
                <a16:creationId xmlns:a16="http://schemas.microsoft.com/office/drawing/2014/main" id="{428E5D14-ACB2-4322-AF19-88373BB2EAA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116632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0539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39552" y="1763524"/>
            <a:ext cx="518379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alt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průběhu času se podobných měr používalo mnoho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avšak jejich definice byly nedokonalé, hodnoty časově nestálé a místa platnosti omezená.</a:t>
            </a:r>
          </a:p>
          <a:p>
            <a:pPr algn="just"/>
            <a:r>
              <a:rPr lang="cs-CZ" alt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Své míry měly nejen státy a města, ale i jednotlivá významná tržiště. </a:t>
            </a:r>
          </a:p>
          <a:p>
            <a:pPr algn="just"/>
            <a:r>
              <a:rPr lang="cs-CZ" alt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Hodnoty prvních zákonných jednotek vznikaly pravděpodobně vládními nařízeními. </a:t>
            </a:r>
          </a:p>
          <a:p>
            <a:pPr algn="just"/>
            <a:endParaRPr lang="cs-CZ" alt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 spisku Hanse Joachima von </a:t>
            </a:r>
            <a:r>
              <a:rPr lang="cs-CZ" altLang="cs-CZ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Albertiho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 roku 1575 se vyskytuje zmínka o pokusu takovou jednotku zavést. Jednalo se o hodnotu </a:t>
            </a:r>
            <a:r>
              <a:rPr lang="cs-CZ" alt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délky měřičského prutu odvozené z průměrné hodnoty lidského těla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V díle se píše: </a:t>
            </a:r>
            <a:r>
              <a:rPr lang="cs-CZ" alt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„Postavte za sebe chodidly 16 mužů, kteří vycházejí z kostela.“</a:t>
            </a:r>
          </a:p>
        </p:txBody>
      </p:sp>
      <p:sp>
        <p:nvSpPr>
          <p:cNvPr id="8" name="Obdélník 7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562604" y="1196752"/>
            <a:ext cx="80418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Historie metrologie</a:t>
            </a:r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B9A9D5B6-1680-432E-BB93-9C96A90CAB19}"/>
              </a:ext>
            </a:extLst>
          </p:cNvPr>
          <p:cNvCxnSpPr/>
          <p:nvPr/>
        </p:nvCxnSpPr>
        <p:spPr>
          <a:xfrm>
            <a:off x="272520" y="1700808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Obrázek 1">
            <a:extLst>
              <a:ext uri="{FF2B5EF4-FFF2-40B4-BE49-F238E27FC236}">
                <a16:creationId xmlns:a16="http://schemas.microsoft.com/office/drawing/2014/main" id="{C1D859BA-624F-4261-A39B-35ED124B9B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1376" y="1870431"/>
            <a:ext cx="2593072" cy="411668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F10D04F3-77D6-4C1B-99FE-66ED29A13141}"/>
              </a:ext>
            </a:extLst>
          </p:cNvPr>
          <p:cNvSpPr/>
          <p:nvPr/>
        </p:nvSpPr>
        <p:spPr>
          <a:xfrm>
            <a:off x="4420669" y="5960313"/>
            <a:ext cx="43091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Pražský (český) loket umístěn za vraty Novoměstské radnice</a:t>
            </a:r>
            <a:endParaRPr lang="cs-CZ" sz="12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22658A8-17AA-403A-9C40-CA2DCEFEF1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3596" y="1872565"/>
            <a:ext cx="1574868" cy="14919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">
            <a:extLst>
              <a:ext uri="{FF2B5EF4-FFF2-40B4-BE49-F238E27FC236}">
                <a16:creationId xmlns:a16="http://schemas.microsoft.com/office/drawing/2014/main" id="{A9B258DC-691E-4486-8853-A570B87AD8A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116632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8955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39552" y="1763524"/>
            <a:ext cx="80648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alt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Největší chaos v měřicích jednotkách byl ve středověku v době zakládání a rozvoje měst. </a:t>
            </a:r>
          </a:p>
          <a:p>
            <a:pPr algn="just"/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Bylo to dáno vlivem městské samosprávy, místních šlechtických vrchností a částečně i tradičními zvyky. </a:t>
            </a:r>
          </a:p>
          <a:p>
            <a:pPr algn="just"/>
            <a:r>
              <a:rPr lang="cs-CZ" alt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Výjimkou je Anglie, kde zavedení jednotných měr a vah obsahoval jeden ze 63 článků latinsky psaného právního dokumentu 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Magna charta </a:t>
            </a:r>
            <a:r>
              <a:rPr lang="cs-CZ" altLang="cs-CZ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libertatum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(Velká listina práv a svobod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již v roce 1215.</a:t>
            </a:r>
          </a:p>
          <a:p>
            <a:pPr algn="just"/>
            <a:endParaRPr lang="cs-CZ" alt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alt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Měření v novověku</a:t>
            </a:r>
          </a:p>
          <a:p>
            <a:pPr algn="just"/>
            <a:endParaRPr lang="cs-CZ" altLang="cs-CZ" sz="10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Snahy o přesná měření a </a:t>
            </a:r>
            <a:r>
              <a:rPr lang="cs-CZ" alt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sjednocování měrných soustav se začaly v Evropě výrazněji projevovat na sklonku 17. a v 18. století 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souvislosti s rozvojem vědy a techniky, průmyslu a obchodu. </a:t>
            </a:r>
          </a:p>
          <a:p>
            <a:pPr algn="just"/>
            <a:r>
              <a:rPr lang="cs-CZ" alt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Přírodovědci a další aktéři </a:t>
            </a:r>
            <a:r>
              <a:rPr lang="cs-CZ" alt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nastupující průmyslové revoluce si uvědomovali, že jim experimenty mohou potvrdit nebo vyvrátit jejich teorie pouze tehdy, když se budou zakládat na spolehlivém měření</a:t>
            </a:r>
            <a:r>
              <a:rPr lang="cs-CZ" alt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8" name="Obdélník 7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562604" y="1196752"/>
            <a:ext cx="80418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Historie metrologie</a:t>
            </a:r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B9A9D5B6-1680-432E-BB93-9C96A90CAB19}"/>
              </a:ext>
            </a:extLst>
          </p:cNvPr>
          <p:cNvCxnSpPr/>
          <p:nvPr/>
        </p:nvCxnSpPr>
        <p:spPr>
          <a:xfrm>
            <a:off x="272520" y="1700808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">
            <a:extLst>
              <a:ext uri="{FF2B5EF4-FFF2-40B4-BE49-F238E27FC236}">
                <a16:creationId xmlns:a16="http://schemas.microsoft.com/office/drawing/2014/main" id="{7D1426FA-0681-4FB2-85D4-D91B3721874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116632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719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39552" y="1763524"/>
            <a:ext cx="80648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alt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Spolu s </a:t>
            </a:r>
            <a:r>
              <a:rPr lang="cs-CZ" alt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měřením času </a:t>
            </a:r>
            <a:r>
              <a:rPr lang="cs-CZ" alt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nejčastější a nejdůležitější měření týkají </a:t>
            </a:r>
            <a:r>
              <a:rPr lang="cs-CZ" alt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hmotnosti</a:t>
            </a:r>
            <a:r>
              <a:rPr lang="cs-CZ" alt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(nebo tíhy) </a:t>
            </a:r>
            <a:r>
              <a:rPr lang="cs-CZ" alt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délky 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(neboli vzdálenosti). </a:t>
            </a:r>
          </a:p>
          <a:p>
            <a:pPr algn="just"/>
            <a:r>
              <a:rPr lang="cs-CZ" altLang="cs-CZ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Největší spisovatel a filozof francouzského osvícenství </a:t>
            </a:r>
            <a:r>
              <a:rPr lang="cs-CZ" altLang="cs-CZ" i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Voltaire</a:t>
            </a:r>
            <a:r>
              <a:rPr lang="cs-CZ" altLang="cs-CZ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 kdysi povzdechl, že nebýt aféry s babylonskou věží, vše by bylo jednodušší, protože celý svět by mluvil francouzsky. </a:t>
            </a:r>
          </a:p>
        </p:txBody>
      </p:sp>
      <p:sp>
        <p:nvSpPr>
          <p:cNvPr id="8" name="Obdélník 7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562604" y="1196752"/>
            <a:ext cx="80418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Historie metrologie</a:t>
            </a:r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B9A9D5B6-1680-432E-BB93-9C96A90CAB19}"/>
              </a:ext>
            </a:extLst>
          </p:cNvPr>
          <p:cNvCxnSpPr/>
          <p:nvPr/>
        </p:nvCxnSpPr>
        <p:spPr>
          <a:xfrm>
            <a:off x="272520" y="1700808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Obrázek 1">
            <a:extLst>
              <a:ext uri="{FF2B5EF4-FFF2-40B4-BE49-F238E27FC236}">
                <a16:creationId xmlns:a16="http://schemas.microsoft.com/office/drawing/2014/main" id="{EBD94EF2-6634-48F9-A2BA-FBA8BB553F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248" y="3461855"/>
            <a:ext cx="1767458" cy="219939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CEEE98AE-1274-48EC-89C3-5BCB43C1663C}"/>
              </a:ext>
            </a:extLst>
          </p:cNvPr>
          <p:cNvSpPr/>
          <p:nvPr/>
        </p:nvSpPr>
        <p:spPr>
          <a:xfrm>
            <a:off x="539552" y="3363957"/>
            <a:ext cx="604867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Byla v tom sice ironie namířená na francouzskou národní pýchu, je ale pravda, že </a:t>
            </a:r>
            <a:r>
              <a:rPr lang="cs-CZ" alt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metrický systém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který vcelku úspěšně </a:t>
            </a:r>
            <a:r>
              <a:rPr lang="cs-CZ" alt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vnesl řád do zmatku historických jednotek měr a vah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je </a:t>
            </a:r>
            <a:r>
              <a:rPr lang="cs-CZ" altLang="cs-CZ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dítkem Velké francouzské revoluce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endParaRPr lang="cs-CZ" alt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alt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porážce Napoleona počátkem 19. století 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sice vzalo jeho uspořádání Evropy za své, </a:t>
            </a:r>
            <a:r>
              <a:rPr lang="cs-CZ" altLang="cs-CZ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řadě zemí však po něm zůstal zachován téměř celosvětově </a:t>
            </a:r>
            <a:r>
              <a:rPr lang="cs-CZ" alt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nejpoužívanější metrický systém měření a vážení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2" name="Picture 1">
            <a:extLst>
              <a:ext uri="{FF2B5EF4-FFF2-40B4-BE49-F238E27FC236}">
                <a16:creationId xmlns:a16="http://schemas.microsoft.com/office/drawing/2014/main" id="{6744DF36-E08F-482F-B8FE-5041BE7C591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116632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2788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39552" y="1763524"/>
            <a:ext cx="806489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alt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Metrická soustava</a:t>
            </a:r>
          </a:p>
          <a:p>
            <a:pPr algn="just"/>
            <a:endParaRPr lang="cs-CZ" altLang="cs-CZ" sz="1200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roce </a:t>
            </a:r>
            <a:r>
              <a:rPr lang="cs-CZ" alt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1790</a:t>
            </a:r>
            <a:r>
              <a:rPr lang="cs-CZ" alt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poslanec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Charles Maurice de </a:t>
            </a:r>
            <a:r>
              <a:rPr lang="cs-CZ" altLang="cs-CZ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Talleyrand-Périgord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(později proslulého politika a diplomata světového významu) navrhl </a:t>
            </a:r>
            <a:r>
              <a:rPr lang="cs-CZ" alt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definovat novou jednotku délky.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Dle návrhu </a:t>
            </a:r>
            <a:r>
              <a:rPr lang="cs-CZ" alt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sestavilo francouzské Ústavodárné národní shromáždění vědeckou komisi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altLang="cs-CZ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Condorcet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altLang="cs-CZ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Lagrande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altLang="cs-CZ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Laplace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altLang="cs-CZ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Monge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další ve vědě zvučná jména), </a:t>
            </a:r>
            <a:r>
              <a:rPr lang="cs-CZ" alt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jejímž úkolem bylo stanovit takový systém měrových jednotek, který bude srozumitelný a trvalý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8" name="Obdélník 7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562604" y="1196752"/>
            <a:ext cx="80418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Historie metrologie</a:t>
            </a:r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B9A9D5B6-1680-432E-BB93-9C96A90CAB19}"/>
              </a:ext>
            </a:extLst>
          </p:cNvPr>
          <p:cNvCxnSpPr/>
          <p:nvPr/>
        </p:nvCxnSpPr>
        <p:spPr>
          <a:xfrm>
            <a:off x="272520" y="1700808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délník 1">
            <a:extLst>
              <a:ext uri="{FF2B5EF4-FFF2-40B4-BE49-F238E27FC236}">
                <a16:creationId xmlns:a16="http://schemas.microsoft.com/office/drawing/2014/main" id="{6F527DC6-896C-4D55-BA06-7243A3D72D25}"/>
              </a:ext>
            </a:extLst>
          </p:cNvPr>
          <p:cNvSpPr/>
          <p:nvPr/>
        </p:nvSpPr>
        <p:spPr>
          <a:xfrm>
            <a:off x="539552" y="4061971"/>
            <a:ext cx="581737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alt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Výsledkem byla soustava jednotek z roku 1791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jež se </a:t>
            </a:r>
            <a:r>
              <a:rPr lang="cs-CZ" alt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nazývá metrická 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(od slova metr, jenž se stal jejím základem). </a:t>
            </a:r>
          </a:p>
          <a:p>
            <a:pPr algn="just"/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založena na 2 pilířích: </a:t>
            </a:r>
            <a:r>
              <a:rPr lang="cs-CZ" alt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pojmu metr 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cs-CZ" alt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dekadickém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(desítkovém) </a:t>
            </a:r>
            <a:r>
              <a:rPr lang="cs-CZ" alt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počítání jeho násobků a dílů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(v počáteční době měl pouze dvě jednotky – metr a kilogram).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B79DFE3-1423-4B77-BFC3-FD8066A0E5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4954" y="3726259"/>
            <a:ext cx="1856653" cy="22950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3AE8C16B-474C-4D52-B5E6-DD62A6B4A728}"/>
              </a:ext>
            </a:extLst>
          </p:cNvPr>
          <p:cNvSpPr/>
          <p:nvPr/>
        </p:nvSpPr>
        <p:spPr>
          <a:xfrm>
            <a:off x="5736720" y="5987355"/>
            <a:ext cx="28819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1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Charles Maurice de </a:t>
            </a:r>
            <a:r>
              <a:rPr lang="cs-CZ" altLang="cs-CZ" sz="12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Talleyrand-Périgord</a:t>
            </a:r>
            <a:endParaRPr lang="cs-CZ" sz="1200" dirty="0"/>
          </a:p>
        </p:txBody>
      </p:sp>
      <p:pic>
        <p:nvPicPr>
          <p:cNvPr id="12" name="Picture 1">
            <a:extLst>
              <a:ext uri="{FF2B5EF4-FFF2-40B4-BE49-F238E27FC236}">
                <a16:creationId xmlns:a16="http://schemas.microsoft.com/office/drawing/2014/main" id="{656AC625-62D7-451E-8E68-5032A07E3DD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116632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7480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39552" y="1763524"/>
            <a:ext cx="806489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alt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Základem této soustavy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 stala </a:t>
            </a:r>
            <a:r>
              <a:rPr lang="cs-CZ" alt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míra délková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altLang="cs-CZ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pojmenovaná metrem a definovaná jako desetimiliontý díl zemského kvadrantu procházejícího Paříží, vztaženého na hladinu moře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Triangulační (integrované) měření se uskutečnila v letech 1792 až 1798, byla řízena astronomy a geografy </a:t>
            </a:r>
            <a:r>
              <a:rPr lang="cs-CZ" altLang="cs-CZ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Delambrem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altLang="cs-CZ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Méchainem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Název </a:t>
            </a:r>
            <a:r>
              <a:rPr lang="cs-CZ" alt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navrhl významný </a:t>
            </a:r>
            <a:r>
              <a:rPr lang="cs-CZ" alt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francouzský matematik a astronom Jean Ch. </a:t>
            </a:r>
            <a:r>
              <a:rPr lang="cs-CZ" altLang="cs-CZ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Borda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odvodil jej od </a:t>
            </a:r>
            <a:r>
              <a:rPr lang="cs-CZ" alt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řeckého slova „</a:t>
            </a:r>
            <a:r>
              <a:rPr lang="cs-CZ" altLang="cs-CZ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metron</a:t>
            </a:r>
            <a:r>
              <a:rPr lang="cs-CZ" alt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“, tedy míra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měřidlo. </a:t>
            </a:r>
          </a:p>
        </p:txBody>
      </p:sp>
      <p:sp>
        <p:nvSpPr>
          <p:cNvPr id="8" name="Obdélník 7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562604" y="1196752"/>
            <a:ext cx="80418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Historie metrologie</a:t>
            </a:r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B9A9D5B6-1680-432E-BB93-9C96A90CAB19}"/>
              </a:ext>
            </a:extLst>
          </p:cNvPr>
          <p:cNvCxnSpPr/>
          <p:nvPr/>
        </p:nvCxnSpPr>
        <p:spPr>
          <a:xfrm>
            <a:off x="272520" y="1700808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Obrázek 1">
            <a:extLst>
              <a:ext uri="{FF2B5EF4-FFF2-40B4-BE49-F238E27FC236}">
                <a16:creationId xmlns:a16="http://schemas.microsoft.com/office/drawing/2014/main" id="{955B41C7-7961-44A3-8CA6-8C1890CB8B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3866" y="3782935"/>
            <a:ext cx="3256586" cy="2201537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15790DA2-1CFF-4201-AC82-46BFD636AC9B}"/>
              </a:ext>
            </a:extLst>
          </p:cNvPr>
          <p:cNvSpPr/>
          <p:nvPr/>
        </p:nvSpPr>
        <p:spPr>
          <a:xfrm>
            <a:off x="539552" y="3782935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cs-CZ" alt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Názvy předpon dekadických násobků a dílů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(deka - deci, </a:t>
            </a:r>
            <a:r>
              <a:rPr lang="cs-CZ" altLang="cs-CZ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hekto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cs-CZ" altLang="cs-CZ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centi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-, kilo - </a:t>
            </a:r>
            <a:r>
              <a:rPr lang="cs-CZ" altLang="cs-CZ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mili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altLang="cs-CZ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mega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mikro, giga - </a:t>
            </a:r>
            <a:r>
              <a:rPr lang="cs-CZ" altLang="cs-CZ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nano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...) vymyslel člen Mezinárodní metrologické komise </a:t>
            </a:r>
            <a:r>
              <a:rPr lang="cs-CZ" alt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Holanďan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 </a:t>
            </a:r>
            <a:r>
              <a:rPr lang="cs-CZ" altLang="cs-CZ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Swinden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Druhá základní jednotka – </a:t>
            </a:r>
            <a:r>
              <a:rPr lang="cs-CZ" alt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kilogram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byla definována jako hmotnost 1 dm</a:t>
            </a:r>
            <a:r>
              <a:rPr lang="cs-CZ" altLang="cs-CZ" baseline="30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čisté odvzdušněné vody při nejvyšší hustotě (za teploty 4 °C).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9798E4BD-71C8-4B90-8E02-9DE0ED34AD01}"/>
              </a:ext>
            </a:extLst>
          </p:cNvPr>
          <p:cNvSpPr/>
          <p:nvPr/>
        </p:nvSpPr>
        <p:spPr>
          <a:xfrm>
            <a:off x="5307702" y="5981116"/>
            <a:ext cx="264867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Výroba prototypu metru v roce 1874</a:t>
            </a:r>
            <a:endParaRPr lang="cs-CZ" sz="12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">
            <a:extLst>
              <a:ext uri="{FF2B5EF4-FFF2-40B4-BE49-F238E27FC236}">
                <a16:creationId xmlns:a16="http://schemas.microsoft.com/office/drawing/2014/main" id="{8F31EA00-9281-4FEB-B6EC-87D3466D8E1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116632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1326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39552" y="1763524"/>
            <a:ext cx="806489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alt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První mezinárodní dohoda o metrickém systému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tzv. </a:t>
            </a:r>
            <a:r>
              <a:rPr lang="cs-CZ" alt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Metrická konvence 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altLang="cs-CZ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Convention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Métre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cs-CZ" alt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byla podepsána v Paříži 20. května 1875</a:t>
            </a:r>
            <a:r>
              <a:rPr lang="cs-CZ" alt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zástupci </a:t>
            </a:r>
            <a:r>
              <a:rPr lang="cs-CZ" altLang="cs-CZ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vlád 17ti </a:t>
            </a:r>
            <a:r>
              <a:rPr lang="cs-CZ" alt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zemí tehdejší Evropy a Ameriky včetně Rakouska-Uherska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endParaRPr lang="cs-CZ" altLang="cs-CZ" sz="12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ohledem na historii můžeme říci, </a:t>
            </a:r>
            <a:r>
              <a:rPr lang="cs-CZ" alt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že Rakousko-Uhersko, jako předchůdce našeho státu, bylo ve správě měr a vah značně pokrokové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cs-CZ" alt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roce 1918 se nově vzniklá ČSR stala signatářem metrické konvence v roce 1922.</a:t>
            </a:r>
          </a:p>
          <a:p>
            <a:pPr algn="just"/>
            <a:endParaRPr lang="cs-CZ" altLang="cs-CZ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alt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Tereziánská doba</a:t>
            </a:r>
          </a:p>
          <a:p>
            <a:pPr algn="just"/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území habsburské monarchie byl v průběhu staletí její existence </a:t>
            </a:r>
            <a:r>
              <a:rPr lang="cs-CZ" alt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několikrát učiněn pokus o sjednocení měr a vah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Nikdy však k němu úplně nedošlo, a to pro značnou </a:t>
            </a:r>
            <a:r>
              <a:rPr lang="cs-CZ" altLang="cs-CZ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decentralizovanost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cejchovní služby do jednotlivých království a zemí, jež byly zastoupeny v tehdejší říšské radě.</a:t>
            </a:r>
          </a:p>
        </p:txBody>
      </p:sp>
      <p:sp>
        <p:nvSpPr>
          <p:cNvPr id="8" name="Obdélník 7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562604" y="1196752"/>
            <a:ext cx="80418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Historie metrologie</a:t>
            </a:r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B9A9D5B6-1680-432E-BB93-9C96A90CAB19}"/>
              </a:ext>
            </a:extLst>
          </p:cNvPr>
          <p:cNvCxnSpPr/>
          <p:nvPr/>
        </p:nvCxnSpPr>
        <p:spPr>
          <a:xfrm>
            <a:off x="272520" y="1700808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">
            <a:extLst>
              <a:ext uri="{FF2B5EF4-FFF2-40B4-BE49-F238E27FC236}">
                <a16:creationId xmlns:a16="http://schemas.microsoft.com/office/drawing/2014/main" id="{B970550F-BE7E-422D-8B46-4735DD3DD0C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116632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5175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39552" y="1763524"/>
            <a:ext cx="8064896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alt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První ucelenější soustava vznikla až v průběhu 16. století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kdy zemský sněm uzákonil používání tzv. </a:t>
            </a:r>
            <a:r>
              <a:rPr lang="cs-CZ" alt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pražských měr 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(pražský loket, libra nebo sáh), a byla hojně využívaná zejména po skončení Třicetileté války. </a:t>
            </a:r>
          </a:p>
          <a:p>
            <a:pPr algn="just"/>
            <a:endParaRPr lang="cs-CZ" altLang="cs-CZ" sz="8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Císařským nařízením Marie Terezie z roku 1764 platila tzv. </a:t>
            </a:r>
            <a:r>
              <a:rPr lang="cs-CZ" alt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Tereziánská nebo také Vídeňská 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(Dolnorakouská) </a:t>
            </a:r>
            <a:r>
              <a:rPr lang="cs-CZ" alt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soustava měr a vah</a:t>
            </a:r>
            <a:r>
              <a:rPr lang="cs-CZ" alt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cs-CZ" altLang="cs-CZ" sz="1200" u="sng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alt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Nejznámější délkové jednotky byly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palec (0,026 m),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stopa (0,316 m),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loket (0,777 m),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sáh (1,896 m),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vídeňská měřice pro sušiny (61,486),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vídeňské vědro pro kapaliny (56,589 litru),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vídeňská libra (0,560 kg),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vídeňský cent (56,006 kg),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celní cent používaný dodnes u chmele (50,0 kg), </a:t>
            </a:r>
          </a:p>
        </p:txBody>
      </p:sp>
      <p:sp>
        <p:nvSpPr>
          <p:cNvPr id="8" name="Obdélník 7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562604" y="1196752"/>
            <a:ext cx="80418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Historie metrologie</a:t>
            </a:r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B9A9D5B6-1680-432E-BB93-9C96A90CAB19}"/>
              </a:ext>
            </a:extLst>
          </p:cNvPr>
          <p:cNvCxnSpPr/>
          <p:nvPr/>
        </p:nvCxnSpPr>
        <p:spPr>
          <a:xfrm>
            <a:off x="272520" y="1700808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délník 1">
            <a:extLst>
              <a:ext uri="{FF2B5EF4-FFF2-40B4-BE49-F238E27FC236}">
                <a16:creationId xmlns:a16="http://schemas.microsoft.com/office/drawing/2014/main" id="{A10542C6-3ADE-4D7C-8E15-7B31A7EB5511}"/>
              </a:ext>
            </a:extLst>
          </p:cNvPr>
          <p:cNvSpPr/>
          <p:nvPr/>
        </p:nvSpPr>
        <p:spPr>
          <a:xfrm>
            <a:off x="5508104" y="3954979"/>
            <a:ext cx="3600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lékárenská libra (0,420 kg),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poštovní lot (16,666 g),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poštovní míle (7 585 m).</a:t>
            </a:r>
            <a:endParaRPr lang="cs-CZ" dirty="0"/>
          </a:p>
        </p:txBody>
      </p:sp>
      <p:pic>
        <p:nvPicPr>
          <p:cNvPr id="12" name="Picture 1">
            <a:extLst>
              <a:ext uri="{FF2B5EF4-FFF2-40B4-BE49-F238E27FC236}">
                <a16:creationId xmlns:a16="http://schemas.microsoft.com/office/drawing/2014/main" id="{5F19818D-CA91-4253-973F-3F17E4F38DA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116632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9282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39552" y="1763524"/>
            <a:ext cx="80648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Zásadní obrat ke zlepšení pořádku v mírách a váhách a jednotnosti v nich nastal v roce </a:t>
            </a:r>
            <a:r>
              <a:rPr lang="cs-CZ" alt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1871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kdy byly zákonem ze dne </a:t>
            </a:r>
            <a:r>
              <a:rPr lang="cs-CZ" alt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23. července 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(novelizace 1876, 1884 a 1893) </a:t>
            </a:r>
            <a:r>
              <a:rPr lang="cs-CZ" alt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 všech zemích Předlitavska – tedy také v Čechách, na Moravě a ve Slezsku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alt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zavedeny výhradně metrické délkové míry a závaží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endParaRPr lang="cs-CZ" altLang="cs-CZ" sz="1200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altLang="cs-CZ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Přesně před 150 lety (r. 2021), 23. července 1871, byl v Rakousku-Uhersku přijat zákon, který nařizoval postupný přechod na mezinárodní desetinnou soustavu metrických měr a vah.</a:t>
            </a:r>
          </a:p>
          <a:p>
            <a:pPr algn="just"/>
            <a:endParaRPr lang="cs-CZ" altLang="cs-CZ" sz="1200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altLang="cs-CZ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Tento zákon u nás platil prakticky až do roku 1962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kdy byl vydán nový zákon č. 35/1962 Sb., o měrové službě. </a:t>
            </a:r>
          </a:p>
          <a:p>
            <a:pPr algn="just"/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tohoto roku (1962) bylo možno užívat ještě 3 další soustavy: MKSA – metr, kilogram, sekunda, ampér, CGS – centimetr, gram, sekunda a „technická“, </a:t>
            </a:r>
            <a:r>
              <a:rPr lang="cs-CZ" altLang="cs-CZ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MKpS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metr, kilopond, sekunda. </a:t>
            </a:r>
          </a:p>
          <a:p>
            <a:pPr algn="just"/>
            <a:endParaRPr lang="cs-CZ" altLang="cs-CZ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alt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 1. ledna 1980 jsou důsledně používány pouze jednotky soustavy SI</a:t>
            </a:r>
            <a:r>
              <a:rPr lang="cs-CZ" alt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Obdélník 7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562604" y="1196752"/>
            <a:ext cx="80418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Historie metrologie</a:t>
            </a:r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B9A9D5B6-1680-432E-BB93-9C96A90CAB19}"/>
              </a:ext>
            </a:extLst>
          </p:cNvPr>
          <p:cNvCxnSpPr/>
          <p:nvPr/>
        </p:nvCxnSpPr>
        <p:spPr>
          <a:xfrm>
            <a:off x="272520" y="1700808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">
            <a:extLst>
              <a:ext uri="{FF2B5EF4-FFF2-40B4-BE49-F238E27FC236}">
                <a16:creationId xmlns:a16="http://schemas.microsoft.com/office/drawing/2014/main" id="{5A00D2A4-D78F-4527-AA44-C64DFF84201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116632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9524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562604" y="1196752"/>
            <a:ext cx="523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</a:t>
            </a:r>
          </a:p>
        </p:txBody>
      </p:sp>
      <p:cxnSp>
        <p:nvCxnSpPr>
          <p:cNvPr id="12" name="Přímá spojnice 11"/>
          <p:cNvCxnSpPr/>
          <p:nvPr/>
        </p:nvCxnSpPr>
        <p:spPr>
          <a:xfrm>
            <a:off x="272520" y="1644684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>
            <a:extLst>
              <a:ext uri="{FF2B5EF4-FFF2-40B4-BE49-F238E27FC236}">
                <a16:creationId xmlns:a16="http://schemas.microsoft.com/office/drawing/2014/main" id="{039FAB8F-A175-475B-A76E-32283A8D3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748863"/>
            <a:ext cx="3314058" cy="34517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Obdélník 12">
            <a:extLst>
              <a:ext uri="{FF2B5EF4-FFF2-40B4-BE49-F238E27FC236}">
                <a16:creationId xmlns:a16="http://schemas.microsoft.com/office/drawing/2014/main" id="{61FB3D44-1841-4C1C-87D4-3E06E18A4DB4}"/>
              </a:ext>
            </a:extLst>
          </p:cNvPr>
          <p:cNvSpPr/>
          <p:nvPr/>
        </p:nvSpPr>
        <p:spPr>
          <a:xfrm>
            <a:off x="5580112" y="1844824"/>
            <a:ext cx="3024336" cy="1120523"/>
          </a:xfrm>
          <a:prstGeom prst="rect">
            <a:avLst/>
          </a:prstGeom>
          <a:solidFill>
            <a:srgbClr val="000066"/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altLang="cs-CZ" b="1" u="sng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Meteorologie</a:t>
            </a:r>
            <a:r>
              <a:rPr lang="cs-CZ" altLang="cs-CZ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solidFill>
                  <a:schemeClr val="bg1"/>
                </a:solidFill>
              </a:rPr>
              <a:t>je věda zabývající se atmosférou (</a:t>
            </a:r>
            <a:r>
              <a:rPr lang="cs-CZ" dirty="0"/>
              <a:t>například počasí)</a:t>
            </a:r>
            <a:r>
              <a:rPr lang="cs-CZ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9AB1168C-F039-447D-A8A5-CD5F40E582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751448"/>
            <a:ext cx="3312369" cy="345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5" name="Obdélník 14">
            <a:extLst>
              <a:ext uri="{FF2B5EF4-FFF2-40B4-BE49-F238E27FC236}">
                <a16:creationId xmlns:a16="http://schemas.microsoft.com/office/drawing/2014/main" id="{9B60EA99-8489-456A-A783-EFF52AA84F6B}"/>
              </a:ext>
            </a:extLst>
          </p:cNvPr>
          <p:cNvSpPr/>
          <p:nvPr/>
        </p:nvSpPr>
        <p:spPr>
          <a:xfrm>
            <a:off x="539552" y="1844824"/>
            <a:ext cx="3024336" cy="112052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altLang="cs-CZ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</a:t>
            </a:r>
            <a:r>
              <a:rPr lang="cs-CZ" altLang="cs-CZ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solidFill>
                  <a:schemeClr val="bg1"/>
                </a:solidFill>
              </a:rPr>
              <a:t>je věda o měření.</a:t>
            </a:r>
          </a:p>
        </p:txBody>
      </p:sp>
      <p:pic>
        <p:nvPicPr>
          <p:cNvPr id="16" name="Picture 1">
            <a:extLst>
              <a:ext uri="{FF2B5EF4-FFF2-40B4-BE49-F238E27FC236}">
                <a16:creationId xmlns:a16="http://schemas.microsoft.com/office/drawing/2014/main" id="{778E1373-1785-4460-9E3F-6A28EFF34B31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116632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6512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39552" y="1763524"/>
            <a:ext cx="806489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Rakousko-Uhersko bylo ve správě měr a vah pokrokové. </a:t>
            </a:r>
          </a:p>
          <a:p>
            <a:pPr algn="just"/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roce 1871 byla zaváděna metrická soustava a </a:t>
            </a:r>
            <a:r>
              <a:rPr lang="cs-CZ" alt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 1. ledna 1876 bylo její užívání povinné již v celé monarchii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Přistoupení k </a:t>
            </a:r>
            <a:r>
              <a:rPr lang="cs-CZ" alt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Metrické konvenci 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uskutečnilo již jejím podpisem             </a:t>
            </a:r>
            <a:r>
              <a:rPr lang="cs-CZ" alt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20. května</a:t>
            </a:r>
            <a:r>
              <a:rPr lang="cs-CZ" alt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1875  			MEZINÁRODNÍ DEN METROLOGIE</a:t>
            </a:r>
            <a:endParaRPr lang="cs-CZ" altLang="cs-CZ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altLang="cs-CZ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altLang="cs-CZ" sz="1600" b="1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Metrická konvence</a:t>
            </a:r>
            <a:r>
              <a:rPr lang="cs-CZ" altLang="cs-CZ" sz="1600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(MK) je mezinárodní mezivládní smlouva uzavřená </a:t>
            </a:r>
            <a:r>
              <a:rPr lang="cs-CZ" altLang="cs-CZ" sz="1600" b="1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20. 05. 1875 </a:t>
            </a:r>
            <a:r>
              <a:rPr lang="cs-CZ" altLang="cs-CZ" sz="1600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(nyní Mezinárodní den metrologie) zástupci vlád 17ti (včetně Rakouska-Uherska).</a:t>
            </a:r>
          </a:p>
          <a:p>
            <a:pPr algn="just"/>
            <a:endParaRPr lang="cs-CZ" altLang="cs-CZ" sz="1600" i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altLang="cs-CZ" sz="1600" b="1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Cílem Metrické konvence </a:t>
            </a:r>
            <a:r>
              <a:rPr lang="cs-CZ" altLang="cs-CZ" sz="1600" b="1" i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bylo vytvoření univerzální dekadické soustavy jednotek </a:t>
            </a:r>
            <a:r>
              <a:rPr lang="cs-CZ" altLang="cs-CZ" sz="1600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tak, jak to nezbytně vyžadoval rozvoj vědy, výroby a obchodu v polovině 19. století. </a:t>
            </a:r>
          </a:p>
          <a:p>
            <a:pPr algn="just"/>
            <a:endParaRPr lang="cs-CZ" altLang="cs-CZ" sz="1600" b="1" i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altLang="cs-CZ" sz="1600" b="1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Konvence, byla mírně upravená v roce 1921</a:t>
            </a:r>
            <a:r>
              <a:rPr lang="cs-CZ" altLang="cs-CZ" sz="1600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je stálou základnou mezinárodního sjednocování měřicích jednotek, vývoje etalonů a zajišťování jejich ekvivalence – organizace spravuje mezinárodní systém jednotek měření SI.</a:t>
            </a:r>
          </a:p>
          <a:p>
            <a:pPr algn="just"/>
            <a:endParaRPr lang="cs-CZ" altLang="cs-CZ" sz="1600" i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altLang="cs-CZ" sz="1600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Podrobnosti o soustavě jednotek SI bude v dalších přednáškách.</a:t>
            </a:r>
          </a:p>
          <a:p>
            <a:pPr algn="just"/>
            <a:endParaRPr lang="cs-CZ" altLang="cs-CZ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altLang="cs-CZ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562604" y="1196752"/>
            <a:ext cx="80418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Historie metrologie</a:t>
            </a:r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B9A9D5B6-1680-432E-BB93-9C96A90CAB19}"/>
              </a:ext>
            </a:extLst>
          </p:cNvPr>
          <p:cNvCxnSpPr/>
          <p:nvPr/>
        </p:nvCxnSpPr>
        <p:spPr>
          <a:xfrm>
            <a:off x="272520" y="1700808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Šipka: doprava 1">
            <a:extLst>
              <a:ext uri="{FF2B5EF4-FFF2-40B4-BE49-F238E27FC236}">
                <a16:creationId xmlns:a16="http://schemas.microsoft.com/office/drawing/2014/main" id="{FAA8D82F-9027-4B5A-8FE0-E1623F0C78DB}"/>
              </a:ext>
            </a:extLst>
          </p:cNvPr>
          <p:cNvSpPr/>
          <p:nvPr/>
        </p:nvSpPr>
        <p:spPr>
          <a:xfrm>
            <a:off x="2411760" y="2899812"/>
            <a:ext cx="1800200" cy="30273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2" name="Picture 1">
            <a:extLst>
              <a:ext uri="{FF2B5EF4-FFF2-40B4-BE49-F238E27FC236}">
                <a16:creationId xmlns:a16="http://schemas.microsoft.com/office/drawing/2014/main" id="{F9C80A46-9628-4422-8FAF-578EDAFEA91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116632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1729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39552" y="1763524"/>
            <a:ext cx="8064896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alt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 roku 1960 platí soustava jednotek SI</a:t>
            </a:r>
          </a:p>
          <a:p>
            <a:pPr algn="just"/>
            <a:endParaRPr lang="pl-PL" altLang="cs-CZ" sz="12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souvislosti s nezbytností a samozřejmostí vysoké míry přesnosti nejen ve vědě a konstruktérství, ale také v běžné průmyslové výrobě, zahraničním obchodě, výměně vědecko-technických informací a dalších oborech lidské činnosti, </a:t>
            </a:r>
            <a:r>
              <a:rPr lang="cs-CZ" alt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vzrůstala v průběhu 20. století potřeba moderního jednotného systému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cs-CZ" altLang="cs-CZ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roce 1960 proto 11. Generální konference pro míry a váhy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rozhodla o přijetí </a:t>
            </a:r>
            <a:r>
              <a:rPr lang="cs-CZ" alt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Mezinárodní soustavy jednotek SI 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(Systéme International </a:t>
            </a:r>
            <a:r>
              <a:rPr lang="cs-CZ" altLang="cs-CZ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d´Unités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cs-CZ" alt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cs-CZ" alt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6ti</a:t>
            </a:r>
            <a:r>
              <a:rPr lang="cs-CZ" alt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základních jednotkách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cs-CZ" alt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délka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metr (m),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cs-CZ" alt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hmotnost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kilogram (kg),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cs-CZ" alt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čas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sekunda (s),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cs-CZ" alt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elektrický proud 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ampér (A),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cs-CZ" alt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termodynamická teplota 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kelvin (K)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cs-CZ" alt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svítivost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kandela (cd) a </a:t>
            </a:r>
            <a:r>
              <a:rPr lang="cs-CZ" alt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doplňkových jednotkách 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(radián a steradián). </a:t>
            </a:r>
          </a:p>
        </p:txBody>
      </p:sp>
      <p:sp>
        <p:nvSpPr>
          <p:cNvPr id="8" name="Obdélník 7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562604" y="1196752"/>
            <a:ext cx="80418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Historie metrologie</a:t>
            </a:r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B9A9D5B6-1680-432E-BB93-9C96A90CAB19}"/>
              </a:ext>
            </a:extLst>
          </p:cNvPr>
          <p:cNvCxnSpPr/>
          <p:nvPr/>
        </p:nvCxnSpPr>
        <p:spPr>
          <a:xfrm>
            <a:off x="272520" y="1700808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">
            <a:extLst>
              <a:ext uri="{FF2B5EF4-FFF2-40B4-BE49-F238E27FC236}">
                <a16:creationId xmlns:a16="http://schemas.microsoft.com/office/drawing/2014/main" id="{395480DA-C7FF-4E1D-B34E-D7631999572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116632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8914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39552" y="1763524"/>
            <a:ext cx="8064896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roce </a:t>
            </a:r>
            <a:r>
              <a:rPr lang="cs-CZ" alt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1971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byla </a:t>
            </a:r>
            <a:r>
              <a:rPr lang="cs-CZ" alt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soustavy jednotek SI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posléze </a:t>
            </a:r>
            <a:r>
              <a:rPr lang="cs-CZ" alt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doplněna jako jednotka </a:t>
            </a:r>
            <a:r>
              <a:rPr lang="cs-CZ" alt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látkového množství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 základní jednotka </a:t>
            </a:r>
            <a:r>
              <a:rPr lang="cs-CZ" alt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 (mol)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cs-CZ" alt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alt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Britská soustava „</a:t>
            </a:r>
            <a:r>
              <a:rPr lang="cs-CZ" altLang="cs-CZ" b="1" u="sng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Imperial</a:t>
            </a:r>
            <a:r>
              <a:rPr lang="cs-CZ" alt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systém“</a:t>
            </a:r>
          </a:p>
          <a:p>
            <a:pPr algn="just"/>
            <a:endParaRPr lang="cs-CZ" altLang="cs-CZ" sz="12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Zatímco evropská oblast na jedné straně zavedla úplně nový metrický sytém, který se vyvinul až do dnešní Mezinárodní soustavy jednotek SI, </a:t>
            </a:r>
            <a:r>
              <a:rPr lang="cs-CZ" alt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anglofonní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(vyjadřující se angličtinou) </a:t>
            </a:r>
            <a:r>
              <a:rPr lang="cs-CZ" alt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oblast (Británie, USA, Kanada, Austrálie)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sjednocovala své původní jednotky až </a:t>
            </a:r>
            <a:r>
              <a:rPr lang="cs-CZ" alt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soustavy zvané zpravidla britská („</a:t>
            </a:r>
            <a:r>
              <a:rPr lang="cs-CZ" altLang="cs-CZ" b="1" u="sng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imperial</a:t>
            </a:r>
            <a:r>
              <a:rPr lang="cs-CZ" alt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b="1" u="sng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cs-CZ" alt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“)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založené na: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délce 1 stopa (</a:t>
            </a:r>
            <a:r>
              <a:rPr lang="cs-CZ" altLang="cs-CZ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foot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hmotnosti 1 libra (</a:t>
            </a:r>
            <a:r>
              <a:rPr lang="cs-CZ" altLang="cs-CZ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pound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době 1 sekunda (second, shodná s SI). </a:t>
            </a:r>
          </a:p>
          <a:p>
            <a:pPr algn="just"/>
            <a:endParaRPr lang="cs-CZ" alt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alt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Poslední z vyspělých zemí, jež metrické míry postupně přejaly, byla </a:t>
            </a:r>
            <a:r>
              <a:rPr lang="cs-CZ" alt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Velká Británie</a:t>
            </a:r>
            <a:r>
              <a:rPr lang="cs-CZ" alt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ta přistoupila ke konvenci teprve </a:t>
            </a:r>
            <a:r>
              <a:rPr lang="cs-CZ" alt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roce 1966</a:t>
            </a:r>
            <a:r>
              <a:rPr lang="cs-CZ" alt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8" name="Obdélník 7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562604" y="1196752"/>
            <a:ext cx="80418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Historie metrologie</a:t>
            </a:r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B9A9D5B6-1680-432E-BB93-9C96A90CAB19}"/>
              </a:ext>
            </a:extLst>
          </p:cNvPr>
          <p:cNvCxnSpPr/>
          <p:nvPr/>
        </p:nvCxnSpPr>
        <p:spPr>
          <a:xfrm>
            <a:off x="272520" y="1700808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">
            <a:extLst>
              <a:ext uri="{FF2B5EF4-FFF2-40B4-BE49-F238E27FC236}">
                <a16:creationId xmlns:a16="http://schemas.microsoft.com/office/drawing/2014/main" id="{42D58190-AE14-49E6-8FEC-F21B142830B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116632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1897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39552" y="1763524"/>
            <a:ext cx="8064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běžném životě Britové dodnes (už od roku 1101) uznávají svůj proslulý </a:t>
            </a:r>
            <a:r>
              <a:rPr lang="cs-CZ" alt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yard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 yard = 0,9144 metru),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nejstarší doposud oficiálně používanou jednotku délky. </a:t>
            </a:r>
            <a:endParaRPr lang="cs-CZ" alt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562604" y="1196752"/>
            <a:ext cx="80418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Historie metrologie</a:t>
            </a:r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B9A9D5B6-1680-432E-BB93-9C96A90CAB19}"/>
              </a:ext>
            </a:extLst>
          </p:cNvPr>
          <p:cNvCxnSpPr/>
          <p:nvPr/>
        </p:nvCxnSpPr>
        <p:spPr>
          <a:xfrm>
            <a:off x="272520" y="1700808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Obrázek 1">
            <a:extLst>
              <a:ext uri="{FF2B5EF4-FFF2-40B4-BE49-F238E27FC236}">
                <a16:creationId xmlns:a16="http://schemas.microsoft.com/office/drawing/2014/main" id="{A25FB258-A7F6-46AB-8DA5-58B5325EB9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604" y="2727682"/>
            <a:ext cx="3494606" cy="149232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100DF9B6-7692-414E-A666-51FC701EC873}"/>
              </a:ext>
            </a:extLst>
          </p:cNvPr>
          <p:cNvSpPr/>
          <p:nvPr/>
        </p:nvSpPr>
        <p:spPr>
          <a:xfrm>
            <a:off x="562604" y="4277995"/>
            <a:ext cx="501750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současné době je SI sice zákonem schválen, ale nikoli přikázán jako jediný, v USA a v Kanadě. </a:t>
            </a:r>
          </a:p>
          <a:p>
            <a:pPr algn="just"/>
            <a:endParaRPr lang="cs-CZ" alt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porodnici tedy zaznamenají váhu dítěte v gramech, ale matce to převedou do liber, aby tomu rozuměla.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2E15C83-E1A9-40FA-A9C9-04C137060C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2946" y="3288815"/>
            <a:ext cx="2838450" cy="28575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BE6F8505-0E7C-4D19-8430-03C299676BED}"/>
              </a:ext>
            </a:extLst>
          </p:cNvPr>
          <p:cNvSpPr/>
          <p:nvPr/>
        </p:nvSpPr>
        <p:spPr>
          <a:xfrm>
            <a:off x="4139953" y="2548712"/>
            <a:ext cx="444144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altLang="cs-CZ" sz="1400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YARD byla vzdálenost od špičky nosu po konečky prstů upažené ruky anglického krále Jindřicha I. Anglického. </a:t>
            </a:r>
          </a:p>
        </p:txBody>
      </p:sp>
      <p:pic>
        <p:nvPicPr>
          <p:cNvPr id="13" name="Picture 1">
            <a:extLst>
              <a:ext uri="{FF2B5EF4-FFF2-40B4-BE49-F238E27FC236}">
                <a16:creationId xmlns:a16="http://schemas.microsoft.com/office/drawing/2014/main" id="{F8AD7268-413B-49D1-95AC-C0828AAE63B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116632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9499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39552" y="1763524"/>
            <a:ext cx="80648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alt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JEŠTĚ K Metrické soustavě</a:t>
            </a:r>
          </a:p>
          <a:p>
            <a:pPr algn="just"/>
            <a:endParaRPr lang="cs-CZ" alt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potřeba zmínit, že v </a:t>
            </a:r>
            <a:r>
              <a:rPr lang="cs-CZ" alt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době vzniku metrické soustavy se rozvíjela mechanika odděleně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 zkoumání elektrických jevů a nebylo ani řeči o systému jednotek pro měření elektrických veličin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Ty se pro tehdejší experimenty volily zpravidla „bez přípravy, na vyžádání“. Teprve mnohem později vedly objevy silového působení elektrického náboje a elektrického proudu k myšlence propojení jednotek elektrických veličin s jednotkami mechanickými.</a:t>
            </a:r>
          </a:p>
          <a:p>
            <a:pPr algn="just"/>
            <a:endParaRPr lang="cs-CZ" alt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Velmi podstatnou </a:t>
            </a:r>
            <a:r>
              <a:rPr lang="cs-CZ" alt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výhodou metrického systému 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bylo zavedení a důsledné </a:t>
            </a:r>
            <a:r>
              <a:rPr lang="cs-CZ" alt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používání dekadických násobků a dílů jednotek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které velmi zjednodušilo a zpřehlednilo počítání i pochopení velikosti měřené veličiny. </a:t>
            </a:r>
          </a:p>
          <a:p>
            <a:pPr algn="just"/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Byly stanoveny předpony a symboly jednotně používané od 10</a:t>
            </a:r>
            <a:r>
              <a:rPr lang="cs-CZ" altLang="cs-CZ" baseline="30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násobku jednotky až do 10</a:t>
            </a:r>
            <a:r>
              <a:rPr lang="cs-CZ" altLang="cs-CZ" baseline="30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-24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násobku jednotky a jednotně používané symboly pro tyto násobky. </a:t>
            </a:r>
          </a:p>
          <a:p>
            <a:pPr algn="just"/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velmi zpřehlednilo vyjadřování i počítání. </a:t>
            </a:r>
          </a:p>
        </p:txBody>
      </p:sp>
      <p:sp>
        <p:nvSpPr>
          <p:cNvPr id="8" name="Obdélník 7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562604" y="1196752"/>
            <a:ext cx="80418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Historie metrologie</a:t>
            </a:r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B9A9D5B6-1680-432E-BB93-9C96A90CAB19}"/>
              </a:ext>
            </a:extLst>
          </p:cNvPr>
          <p:cNvCxnSpPr/>
          <p:nvPr/>
        </p:nvCxnSpPr>
        <p:spPr>
          <a:xfrm>
            <a:off x="272520" y="1700808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">
            <a:extLst>
              <a:ext uri="{FF2B5EF4-FFF2-40B4-BE49-F238E27FC236}">
                <a16:creationId xmlns:a16="http://schemas.microsoft.com/office/drawing/2014/main" id="{C9FFC95E-0EF8-4FCC-98D6-51ABC9EE8E7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116632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6112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39552" y="1763524"/>
            <a:ext cx="8064896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alt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Desetinná metrická soustava byla ve Francii legálně přijata v roce 1795.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Podle provedených měření </a:t>
            </a:r>
            <a:r>
              <a:rPr lang="cs-CZ" alt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realizoval Lenor platinové a železné etalony jako prototypy jednotek délky a hmotnosti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cs-CZ" alt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Etalonem </a:t>
            </a:r>
            <a:r>
              <a:rPr lang="cs-CZ" alt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metru</a:t>
            </a:r>
            <a:r>
              <a:rPr lang="cs-CZ" alt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byla </a:t>
            </a:r>
            <a:r>
              <a:rPr lang="cs-CZ" alt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koncová měrka 4 x 25 mm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jejíž konce byly vzdáleny 1 m při teplotě tání ledu, </a:t>
            </a:r>
            <a:r>
              <a:rPr lang="cs-CZ" alt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etalonem</a:t>
            </a:r>
            <a:r>
              <a:rPr lang="cs-CZ" alt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kilogramu 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byl </a:t>
            </a:r>
            <a:r>
              <a:rPr lang="cs-CZ" alt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válec o výšce a průměru 39 mm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Oba prototypy byly uloženy ve státním archivu.</a:t>
            </a:r>
          </a:p>
          <a:p>
            <a:pPr algn="just"/>
            <a:endParaRPr lang="cs-CZ" alt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alt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Další vývoj metrické soustavy </a:t>
            </a:r>
          </a:p>
          <a:p>
            <a:pPr algn="just"/>
            <a:endParaRPr lang="cs-CZ" altLang="cs-CZ" sz="12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Postupné zdokonalování měřicích přístrojů odkrylo odchylky archivovaných prototypů od původních definic: vůči své definici byl metr asi o 0,2 mm kratší. Ještě podstatnější ale bylo, že ani samy definice nebyly dostatečně přesné pro stoupající požadavky na přesnost měření. </a:t>
            </a:r>
          </a:p>
          <a:p>
            <a:pPr algn="just"/>
            <a:r>
              <a:rPr lang="cs-CZ" alt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Pokud by se ovšem měly „zpřesňovat“ – tedy měnit – prototypy, bylo by nutné opravit všechny míry a měřidla a přepočítat dosavadní měření, což bylo zcela neúnosné. </a:t>
            </a:r>
          </a:p>
        </p:txBody>
      </p:sp>
      <p:sp>
        <p:nvSpPr>
          <p:cNvPr id="8" name="Obdélník 7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562604" y="1196752"/>
            <a:ext cx="80418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Historie metrologie</a:t>
            </a:r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B9A9D5B6-1680-432E-BB93-9C96A90CAB19}"/>
              </a:ext>
            </a:extLst>
          </p:cNvPr>
          <p:cNvCxnSpPr/>
          <p:nvPr/>
        </p:nvCxnSpPr>
        <p:spPr>
          <a:xfrm>
            <a:off x="272520" y="1700808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">
            <a:extLst>
              <a:ext uri="{FF2B5EF4-FFF2-40B4-BE49-F238E27FC236}">
                <a16:creationId xmlns:a16="http://schemas.microsoft.com/office/drawing/2014/main" id="{2922674C-5562-4EF3-A140-2B8DBC15192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116632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9377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39552" y="1763524"/>
            <a:ext cx="806489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 byly změněny definice metru a kilogramu ve prospěch prototypů: metr a kilogram je definován tím, co jsme vyrobili, nikoli tím, co jsme chtěli změřit. </a:t>
            </a:r>
          </a:p>
          <a:p>
            <a:pPr algn="just"/>
            <a:endParaRPr lang="cs-CZ" alt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alt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Dalším ústupkem od původních zásad bylo ponechání původních dělení v čase: den na 24 hodin, hodina na 60 minut, minuta na 60 sekund. </a:t>
            </a:r>
          </a:p>
          <a:p>
            <a:pPr algn="just"/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Původně měl být dekadický systém používán ve Francii i pro časové údaje, včetně udávání data. </a:t>
            </a:r>
          </a:p>
          <a:p>
            <a:pPr algn="just"/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 ani tam se nový systém neprosadil a dosud používáme časové dělení vycházející až z dávné historie, z Babylonu. </a:t>
            </a:r>
          </a:p>
          <a:p>
            <a:pPr algn="just"/>
            <a:r>
              <a:rPr lang="cs-CZ" alt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Minuty a sekundy byly zavedeny až ve 14. až 16. století našeho letopočtu.</a:t>
            </a:r>
          </a:p>
          <a:p>
            <a:pPr algn="just"/>
            <a:endParaRPr lang="cs-CZ" alt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Přes tyto nedůslednosti však i jiné státy mimo Francii brzy shledaly výhody metrického systému, spočívající v jednoduchosti a v logické výstavbě. Roku 1875 podepsalo 18 států Metrickou konvenci, tj. zavedení metrických jednotek do svých národních hospodářství. </a:t>
            </a:r>
          </a:p>
        </p:txBody>
      </p:sp>
      <p:sp>
        <p:nvSpPr>
          <p:cNvPr id="8" name="Obdélník 7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562604" y="1196752"/>
            <a:ext cx="80418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Historie metrologie</a:t>
            </a:r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B9A9D5B6-1680-432E-BB93-9C96A90CAB19}"/>
              </a:ext>
            </a:extLst>
          </p:cNvPr>
          <p:cNvCxnSpPr/>
          <p:nvPr/>
        </p:nvCxnSpPr>
        <p:spPr>
          <a:xfrm>
            <a:off x="272520" y="1700808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">
            <a:extLst>
              <a:ext uri="{FF2B5EF4-FFF2-40B4-BE49-F238E27FC236}">
                <a16:creationId xmlns:a16="http://schemas.microsoft.com/office/drawing/2014/main" id="{D4067F14-FD68-4EB1-9678-DA14457F7D8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116632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4657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39552" y="1763524"/>
            <a:ext cx="80648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alt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Mezi státy bylo i bývalé Rakousko-Uhersko i USA. </a:t>
            </a:r>
            <a:r>
              <a:rPr lang="cs-CZ" alt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roce 1922 se stalo členem Metrické konvence i Československo</a:t>
            </a:r>
            <a:r>
              <a:rPr lang="cs-CZ" alt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Česká republika pak po svém vzniku v roce 1993. </a:t>
            </a:r>
          </a:p>
          <a:p>
            <a:pPr algn="just"/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Uzlové body zavádění soustavy SI a soustav jí předcházejících na našem území je možné sledovat v následující tabulce. </a:t>
            </a:r>
          </a:p>
        </p:txBody>
      </p:sp>
      <p:sp>
        <p:nvSpPr>
          <p:cNvPr id="8" name="Obdélník 7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562604" y="1196752"/>
            <a:ext cx="80418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Historie metrologie</a:t>
            </a:r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B9A9D5B6-1680-432E-BB93-9C96A90CAB19}"/>
              </a:ext>
            </a:extLst>
          </p:cNvPr>
          <p:cNvCxnSpPr/>
          <p:nvPr/>
        </p:nvCxnSpPr>
        <p:spPr>
          <a:xfrm>
            <a:off x="272520" y="1700808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09F66330-2438-44CA-B832-1A132547B46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11560" y="3284984"/>
          <a:ext cx="7992888" cy="28088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00842">
                  <a:extLst>
                    <a:ext uri="{9D8B030D-6E8A-4147-A177-3AD203B41FA5}">
                      <a16:colId xmlns:a16="http://schemas.microsoft.com/office/drawing/2014/main" val="1148216962"/>
                    </a:ext>
                  </a:extLst>
                </a:gridCol>
                <a:gridCol w="6792046">
                  <a:extLst>
                    <a:ext uri="{9D8B030D-6E8A-4147-A177-3AD203B41FA5}">
                      <a16:colId xmlns:a16="http://schemas.microsoft.com/office/drawing/2014/main" val="975606663"/>
                    </a:ext>
                  </a:extLst>
                </a:gridCol>
              </a:tblGrid>
              <a:tr h="483644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1871-2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cs-CZ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 Rakousku-Uhersku stanoven metrický systém za základ soustavy – tedy ještě před podepsáním Metrické konvence!</a:t>
                      </a:r>
                      <a:endParaRPr lang="cs-CZ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68346140"/>
                  </a:ext>
                </a:extLst>
              </a:tr>
              <a:tr h="230198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1875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Rakousko-Uhersko přistoupilo k Metrické konvenci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89242612"/>
                  </a:ext>
                </a:extLst>
              </a:tr>
              <a:tr h="483644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1893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Rakousko získalo národní prototyp metru č. 15, prototyp kilogramu č. 33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86724824"/>
                  </a:ext>
                </a:extLst>
              </a:tr>
              <a:tr h="230198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1922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Československo přistoupilo k Metrické konvenci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46405095"/>
                  </a:ext>
                </a:extLst>
              </a:tr>
              <a:tr h="230198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1962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Zákon č. 35/1962 Sb. o měrové službě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49672163"/>
                  </a:ext>
                </a:extLst>
              </a:tr>
              <a:tr h="230198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1963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ČSN 01 1300 Zákonné měrové jednotky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83621527"/>
                  </a:ext>
                </a:extLst>
              </a:tr>
              <a:tr h="230198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1974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Usnesení vlády ČSSR o zavádění mezinárodní soustavy jednotek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44659563"/>
                  </a:ext>
                </a:extLst>
              </a:tr>
              <a:tr h="230198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1980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 1. ledna 1980 závazné užívání jednotek SI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5412620"/>
                  </a:ext>
                </a:extLst>
              </a:tr>
              <a:tr h="230198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1990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Zákon č. 505/1990 Sb. o metrologii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0065676"/>
                  </a:ext>
                </a:extLst>
              </a:tr>
              <a:tr h="230198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1993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Česká republika přistoupila k Metrické konvenci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95908327"/>
                  </a:ext>
                </a:extLst>
              </a:tr>
            </a:tbl>
          </a:graphicData>
        </a:graphic>
      </p:graphicFrame>
      <p:pic>
        <p:nvPicPr>
          <p:cNvPr id="12" name="Picture 1">
            <a:extLst>
              <a:ext uri="{FF2B5EF4-FFF2-40B4-BE49-F238E27FC236}">
                <a16:creationId xmlns:a16="http://schemas.microsoft.com/office/drawing/2014/main" id="{E91C21C8-3B70-4B1E-9A2B-D4EA8D6FAFC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116632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4797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39552" y="1763524"/>
            <a:ext cx="8064896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Tato soustava, Mezinárodní soustava jednotek, má označení SI odvozené z prvních písmen francouzského názvu </a:t>
            </a:r>
            <a:r>
              <a:rPr lang="cs-CZ" altLang="cs-CZ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International </a:t>
            </a:r>
            <a:r>
              <a:rPr lang="cs-CZ" altLang="cs-CZ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d´Unités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alt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Soustava SI byla přijata v roce 1960 a její jednotky byly postupně dále upřesňovány. </a:t>
            </a:r>
          </a:p>
          <a:p>
            <a:pPr algn="just"/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Mezi odvozené jednotky se samostatným názvem jsou v oblasti elektrotechniky významné zejména coulomb, farad, </a:t>
            </a:r>
            <a:r>
              <a:rPr lang="cs-CZ" altLang="cs-CZ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henry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hertz, ohm, siemens, </a:t>
            </a:r>
            <a:r>
              <a:rPr lang="cs-CZ" altLang="cs-CZ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tesla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volt, watt a weber. </a:t>
            </a:r>
          </a:p>
          <a:p>
            <a:pPr algn="just"/>
            <a:endParaRPr lang="cs-CZ" altLang="cs-CZ" sz="12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Soustava SI vyhovuje pro všechny fyzikální obory a zasahuje i do ostatních věd, zejména do chemie. </a:t>
            </a:r>
          </a:p>
          <a:p>
            <a:pPr algn="just"/>
            <a:endParaRPr lang="cs-CZ" altLang="cs-CZ" sz="12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alt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České republice je povinnost používat soustavu jednotek SI stanovena </a:t>
            </a:r>
            <a:r>
              <a:rPr lang="cs-CZ" alt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zákonem o metrologii č. 505/1990 Sb.</a:t>
            </a:r>
            <a:r>
              <a:rPr lang="cs-CZ" alt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 znění pozdějších předpisů ze 16. listopadu 1990 a prováděcí vyhláškou Ministerstva průmyslu a obchodu o základních měřicích jednotkách a ostatních jednotkách a o jejich označování č. 264/2000 Sb.. </a:t>
            </a:r>
          </a:p>
        </p:txBody>
      </p:sp>
      <p:sp>
        <p:nvSpPr>
          <p:cNvPr id="8" name="Obdélník 7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562604" y="1196752"/>
            <a:ext cx="80418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Historie metrologie</a:t>
            </a:r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B9A9D5B6-1680-432E-BB93-9C96A90CAB19}"/>
              </a:ext>
            </a:extLst>
          </p:cNvPr>
          <p:cNvCxnSpPr/>
          <p:nvPr/>
        </p:nvCxnSpPr>
        <p:spPr>
          <a:xfrm>
            <a:off x="272520" y="1700808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">
            <a:extLst>
              <a:ext uri="{FF2B5EF4-FFF2-40B4-BE49-F238E27FC236}">
                <a16:creationId xmlns:a16="http://schemas.microsoft.com/office/drawing/2014/main" id="{B0ADCEFD-2887-4CA7-8532-91338CFCC73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116632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2369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39552" y="1763524"/>
            <a:ext cx="806489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Jádrem soustavy jednotek SI je </a:t>
            </a:r>
            <a:r>
              <a:rPr lang="cs-CZ" alt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základních jednotek 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to: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cs-CZ" alt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sekunda - čas,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cs-CZ" alt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 - délka,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cs-CZ" alt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kilogram - hmotnost,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cs-CZ" alt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ampér - elektrický proud,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cs-CZ" alt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kelvin - termodynamická teplota,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cs-CZ" alt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 - látkové množství,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cs-CZ" alt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kandela - svítivost. </a:t>
            </a:r>
          </a:p>
          <a:p>
            <a:pPr algn="just"/>
            <a:endParaRPr lang="cs-CZ" altLang="cs-CZ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alt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Dlouho připravovaný krok vedoucí reformě soustavy jednotek SI byl realizován </a:t>
            </a:r>
            <a:r>
              <a:rPr lang="cs-CZ" alt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16. listopadu 2018</a:t>
            </a:r>
            <a:r>
              <a:rPr lang="cs-CZ" alt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Daného dne se ve francouzském Versailles sešli v rámci </a:t>
            </a:r>
            <a:r>
              <a:rPr lang="cs-CZ" alt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26. konference Mezinárodního úřadu pro míry a váhy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(BIPM) zástupci </a:t>
            </a:r>
            <a:r>
              <a:rPr lang="cs-CZ" alt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60ti zemí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aby odsouhlasili zánik etalonu kilogramu a „zafixovali“ fundamentálních přírodní konstanta, </a:t>
            </a:r>
            <a:r>
              <a:rPr lang="cs-CZ" alt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to od 20. května 2019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Základní přírodní konstanty byly od tohoto data skutečně konstantní. </a:t>
            </a:r>
          </a:p>
          <a:p>
            <a:pPr algn="just"/>
            <a:endParaRPr lang="cs-CZ" alt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562604" y="1196752"/>
            <a:ext cx="80418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Historie metrologie</a:t>
            </a:r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B9A9D5B6-1680-432E-BB93-9C96A90CAB19}"/>
              </a:ext>
            </a:extLst>
          </p:cNvPr>
          <p:cNvCxnSpPr/>
          <p:nvPr/>
        </p:nvCxnSpPr>
        <p:spPr>
          <a:xfrm>
            <a:off x="272520" y="1700808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Obrázek 1">
            <a:extLst>
              <a:ext uri="{FF2B5EF4-FFF2-40B4-BE49-F238E27FC236}">
                <a16:creationId xmlns:a16="http://schemas.microsoft.com/office/drawing/2014/main" id="{39406D86-728A-4F40-BC58-A56C173BE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5806" y="2254967"/>
            <a:ext cx="1961778" cy="187944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">
            <a:extLst>
              <a:ext uri="{FF2B5EF4-FFF2-40B4-BE49-F238E27FC236}">
                <a16:creationId xmlns:a16="http://schemas.microsoft.com/office/drawing/2014/main" id="{F39957DA-BB6A-4EDF-99B3-9CF8B8A31B7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116632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7884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586394" y="1684397"/>
            <a:ext cx="7992887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 je věda o měření.</a:t>
            </a:r>
          </a:p>
          <a:p>
            <a:pPr algn="just"/>
            <a:endParaRPr lang="cs-CZ" sz="9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 se zabývá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jednotkami veličin a jejich realizací,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měřidly,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měřicími metodami a postupy,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zpracováním výsledků měření,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činností a vlastnostmi osob provádějících měření, pokud má tato činnost a vlastnosti pro měření význam,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určováním fyzikálních a technických konstant.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562604" y="1196752"/>
            <a:ext cx="523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</a:t>
            </a:r>
          </a:p>
        </p:txBody>
      </p:sp>
      <p:cxnSp>
        <p:nvCxnSpPr>
          <p:cNvPr id="12" name="Přímá spojnice 11"/>
          <p:cNvCxnSpPr/>
          <p:nvPr/>
        </p:nvCxnSpPr>
        <p:spPr>
          <a:xfrm>
            <a:off x="272520" y="1644684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5">
            <a:extLst>
              <a:ext uri="{FF2B5EF4-FFF2-40B4-BE49-F238E27FC236}">
                <a16:creationId xmlns:a16="http://schemas.microsoft.com/office/drawing/2014/main" id="{288D8579-618E-4346-9023-A14195CC1A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555" y="2060848"/>
            <a:ext cx="3096344" cy="1357455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" name="Picture 7">
            <a:extLst>
              <a:ext uri="{FF2B5EF4-FFF2-40B4-BE49-F238E27FC236}">
                <a16:creationId xmlns:a16="http://schemas.microsoft.com/office/drawing/2014/main" id="{0EC8A7E2-E61E-4C50-A3A0-FC7656F9E8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074" y="1196752"/>
            <a:ext cx="2184062" cy="1210814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977398ED-3A25-42BA-829E-D5337212F3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0992" y="4451991"/>
            <a:ext cx="2125144" cy="1759885"/>
          </a:xfrm>
          <a:prstGeom prst="rect">
            <a:avLst/>
          </a:prstGeom>
          <a:ln w="9525">
            <a:solidFill>
              <a:srgbClr val="000066"/>
            </a:solidFill>
          </a:ln>
        </p:spPr>
      </p:pic>
      <p:pic>
        <p:nvPicPr>
          <p:cNvPr id="21" name="Obrázek 20">
            <a:extLst>
              <a:ext uri="{FF2B5EF4-FFF2-40B4-BE49-F238E27FC236}">
                <a16:creationId xmlns:a16="http://schemas.microsoft.com/office/drawing/2014/main" id="{311CD5B3-A880-496E-A46F-62594F3A91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1335" y="4451446"/>
            <a:ext cx="3592719" cy="1759885"/>
          </a:xfrm>
          <a:prstGeom prst="rect">
            <a:avLst/>
          </a:prstGeom>
          <a:ln w="9525">
            <a:solidFill>
              <a:srgbClr val="000066"/>
            </a:solidFill>
          </a:ln>
        </p:spPr>
      </p:pic>
      <p:sp>
        <p:nvSpPr>
          <p:cNvPr id="24" name="TextovéPole 23">
            <a:extLst>
              <a:ext uri="{FF2B5EF4-FFF2-40B4-BE49-F238E27FC236}">
                <a16:creationId xmlns:a16="http://schemas.microsoft.com/office/drawing/2014/main" id="{EF402724-C087-4A3D-BA77-3C4E3096B794}"/>
              </a:ext>
            </a:extLst>
          </p:cNvPr>
          <p:cNvSpPr txBox="1"/>
          <p:nvPr/>
        </p:nvSpPr>
        <p:spPr>
          <a:xfrm>
            <a:off x="588668" y="4451446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Celý život stále měříme!</a:t>
            </a:r>
          </a:p>
        </p:txBody>
      </p:sp>
      <p:pic>
        <p:nvPicPr>
          <p:cNvPr id="25" name="Obrázek 24">
            <a:extLst>
              <a:ext uri="{FF2B5EF4-FFF2-40B4-BE49-F238E27FC236}">
                <a16:creationId xmlns:a16="http://schemas.microsoft.com/office/drawing/2014/main" id="{FF0B0AE6-EA1E-4EBB-B8F2-C91B576E94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9552" y="4915931"/>
            <a:ext cx="2657475" cy="1295400"/>
          </a:xfrm>
          <a:prstGeom prst="rect">
            <a:avLst/>
          </a:prstGeom>
          <a:ln w="9525">
            <a:solidFill>
              <a:srgbClr val="000066"/>
            </a:solidFill>
          </a:ln>
        </p:spPr>
      </p:pic>
      <p:pic>
        <p:nvPicPr>
          <p:cNvPr id="14" name="Picture 1">
            <a:extLst>
              <a:ext uri="{FF2B5EF4-FFF2-40B4-BE49-F238E27FC236}">
                <a16:creationId xmlns:a16="http://schemas.microsoft.com/office/drawing/2014/main" id="{9FB6BD53-A5B5-4BC4-9000-8B84E88B0BDF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116632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444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39552" y="1763524"/>
            <a:ext cx="806489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alt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ZAJÍMAVOST - Národní dodatek: metr piv</a:t>
            </a:r>
          </a:p>
          <a:p>
            <a:pPr algn="just"/>
            <a:endParaRPr lang="cs-CZ" altLang="cs-CZ" sz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Ryze českým důsledkem vlivu dekadické metrické soustavy je </a:t>
            </a:r>
            <a:r>
              <a:rPr lang="cs-CZ" alt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 piv jako míra pro množství vypitého nápoje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cs-CZ" altLang="cs-CZ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Jednotka je odvozena z počtu půllitrů postavených v zákrytu do řady, jejíž délka je nejblíže jednomu metru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Zpravidla představuje 10 až 11 půllitrů piva (podle typu sklenice) s případným doplněním jednoho až dvou panáků destilátu navíc. </a:t>
            </a:r>
          </a:p>
        </p:txBody>
      </p:sp>
      <p:sp>
        <p:nvSpPr>
          <p:cNvPr id="8" name="Obdélník 7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562604" y="1196752"/>
            <a:ext cx="80418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Historie metrologie</a:t>
            </a:r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B9A9D5B6-1680-432E-BB93-9C96A90CAB19}"/>
              </a:ext>
            </a:extLst>
          </p:cNvPr>
          <p:cNvCxnSpPr/>
          <p:nvPr/>
        </p:nvCxnSpPr>
        <p:spPr>
          <a:xfrm>
            <a:off x="272520" y="1700808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Obrázek 1">
            <a:extLst>
              <a:ext uri="{FF2B5EF4-FFF2-40B4-BE49-F238E27FC236}">
                <a16:creationId xmlns:a16="http://schemas.microsoft.com/office/drawing/2014/main" id="{E069C66D-2EF0-4976-A6B9-97C321178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8264" y="3766676"/>
            <a:ext cx="1656184" cy="231865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3FDD748B-955F-47AB-82EB-EC63BB710D5E}"/>
              </a:ext>
            </a:extLst>
          </p:cNvPr>
          <p:cNvSpPr/>
          <p:nvPr/>
        </p:nvSpPr>
        <p:spPr>
          <a:xfrm>
            <a:off x="539552" y="4000996"/>
            <a:ext cx="61206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Definice metru piva není závislá na druhu piva. </a:t>
            </a:r>
            <a:r>
              <a:rPr lang="cs-CZ" altLang="cs-CZ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Konzumace této jednotky obvykle způsobí těžkou opilost, neboť hladina alkoholu v krvi stoupne až na dvě a půl promile. 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roce 2001 byl před hospodou v malé obci Dobříči u Prahy instalován veřejně přístupný etalon regulérně zavedené jednotky „metr piv“ v podobě kamenného stolu, provedeného ze žuly s certifikací Českého metrologického úřadu.</a:t>
            </a:r>
          </a:p>
        </p:txBody>
      </p:sp>
      <p:pic>
        <p:nvPicPr>
          <p:cNvPr id="12" name="Picture 1">
            <a:extLst>
              <a:ext uri="{FF2B5EF4-FFF2-40B4-BE49-F238E27FC236}">
                <a16:creationId xmlns:a16="http://schemas.microsoft.com/office/drawing/2014/main" id="{AEA9594A-72D7-445C-B101-EEB2C706929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116632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253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562604" y="1196752"/>
            <a:ext cx="80418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Historie metrologie</a:t>
            </a:r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B9A9D5B6-1680-432E-BB93-9C96A90CAB19}"/>
              </a:ext>
            </a:extLst>
          </p:cNvPr>
          <p:cNvCxnSpPr/>
          <p:nvPr/>
        </p:nvCxnSpPr>
        <p:spPr>
          <a:xfrm>
            <a:off x="272520" y="1700808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Skupina 12">
            <a:extLst>
              <a:ext uri="{FF2B5EF4-FFF2-40B4-BE49-F238E27FC236}">
                <a16:creationId xmlns:a16="http://schemas.microsoft.com/office/drawing/2014/main" id="{1AA1B460-F411-42AE-B5FC-08A076E0A318}"/>
              </a:ext>
            </a:extLst>
          </p:cNvPr>
          <p:cNvGrpSpPr/>
          <p:nvPr/>
        </p:nvGrpSpPr>
        <p:grpSpPr>
          <a:xfrm>
            <a:off x="-36512" y="3332187"/>
            <a:ext cx="8979535" cy="2905125"/>
            <a:chOff x="0" y="-209580"/>
            <a:chExt cx="8980322" cy="2905568"/>
          </a:xfrm>
        </p:grpSpPr>
        <p:grpSp>
          <p:nvGrpSpPr>
            <p:cNvPr id="15" name="Skupina 14">
              <a:extLst>
                <a:ext uri="{FF2B5EF4-FFF2-40B4-BE49-F238E27FC236}">
                  <a16:creationId xmlns:a16="http://schemas.microsoft.com/office/drawing/2014/main" id="{3D83F091-1E05-4C8D-B089-F0B0C1B77D45}"/>
                </a:ext>
              </a:extLst>
            </p:cNvPr>
            <p:cNvGrpSpPr/>
            <p:nvPr/>
          </p:nvGrpSpPr>
          <p:grpSpPr>
            <a:xfrm>
              <a:off x="0" y="-209580"/>
              <a:ext cx="8980322" cy="1226348"/>
              <a:chOff x="0" y="-209580"/>
              <a:chExt cx="8980322" cy="1226348"/>
            </a:xfrm>
          </p:grpSpPr>
          <p:grpSp>
            <p:nvGrpSpPr>
              <p:cNvPr id="29" name="Skupina 28">
                <a:extLst>
                  <a:ext uri="{FF2B5EF4-FFF2-40B4-BE49-F238E27FC236}">
                    <a16:creationId xmlns:a16="http://schemas.microsoft.com/office/drawing/2014/main" id="{54BD57FA-51CD-4105-9A8C-E3D351F2CA79}"/>
                  </a:ext>
                </a:extLst>
              </p:cNvPr>
              <p:cNvGrpSpPr/>
              <p:nvPr/>
            </p:nvGrpSpPr>
            <p:grpSpPr>
              <a:xfrm>
                <a:off x="0" y="-209580"/>
                <a:ext cx="8980322" cy="833503"/>
                <a:chOff x="0" y="-209580"/>
                <a:chExt cx="8980322" cy="833503"/>
              </a:xfrm>
            </p:grpSpPr>
            <p:sp>
              <p:nvSpPr>
                <p:cNvPr id="34" name="Obdélník 33">
                  <a:extLst>
                    <a:ext uri="{FF2B5EF4-FFF2-40B4-BE49-F238E27FC236}">
                      <a16:creationId xmlns:a16="http://schemas.microsoft.com/office/drawing/2014/main" id="{BE960CDC-43E5-49C0-A0D0-DEC332DCDB8D}"/>
                    </a:ext>
                  </a:extLst>
                </p:cNvPr>
                <p:cNvSpPr/>
                <p:nvPr/>
              </p:nvSpPr>
              <p:spPr>
                <a:xfrm>
                  <a:off x="0" y="38420"/>
                  <a:ext cx="1089025" cy="44704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cs-CZ" sz="1200" b="1">
                      <a:solidFill>
                        <a:srgbClr val="000000"/>
                      </a:solidFill>
                      <a:effectLst/>
                      <a:latin typeface="Arial"/>
                      <a:ea typeface="Calibri"/>
                      <a:cs typeface="Times New Roman"/>
                    </a:rPr>
                    <a:t>1 m</a:t>
                  </a:r>
                  <a:endParaRPr lang="cs-CZ" sz="1100">
                    <a:effectLst/>
                    <a:ea typeface="Calibri"/>
                    <a:cs typeface="Times New Roman"/>
                  </a:endParaRPr>
                </a:p>
              </p:txBody>
            </p:sp>
            <p:grpSp>
              <p:nvGrpSpPr>
                <p:cNvPr id="35" name="Skupina 34">
                  <a:extLst>
                    <a:ext uri="{FF2B5EF4-FFF2-40B4-BE49-F238E27FC236}">
                      <a16:creationId xmlns:a16="http://schemas.microsoft.com/office/drawing/2014/main" id="{EC58EFAD-D08E-489C-AF27-D0BBAEE8D8AB}"/>
                    </a:ext>
                  </a:extLst>
                </p:cNvPr>
                <p:cNvGrpSpPr/>
                <p:nvPr/>
              </p:nvGrpSpPr>
              <p:grpSpPr>
                <a:xfrm>
                  <a:off x="484061" y="105636"/>
                  <a:ext cx="7867453" cy="518287"/>
                  <a:chOff x="-34" y="-217094"/>
                  <a:chExt cx="7867453" cy="518287"/>
                </a:xfrm>
              </p:grpSpPr>
              <p:cxnSp>
                <p:nvCxnSpPr>
                  <p:cNvPr id="45" name="Přímá spojnice 44">
                    <a:extLst>
                      <a:ext uri="{FF2B5EF4-FFF2-40B4-BE49-F238E27FC236}">
                        <a16:creationId xmlns:a16="http://schemas.microsoft.com/office/drawing/2014/main" id="{3C3D0BBF-57CD-4C2A-97C2-73479CF3DEF0}"/>
                      </a:ext>
                    </a:extLst>
                  </p:cNvPr>
                  <p:cNvCxnSpPr/>
                  <p:nvPr/>
                </p:nvCxnSpPr>
                <p:spPr>
                  <a:xfrm>
                    <a:off x="-34" y="145691"/>
                    <a:ext cx="7867453" cy="0"/>
                  </a:xfrm>
                  <a:prstGeom prst="line">
                    <a:avLst/>
                  </a:prstGeom>
                  <a:ln w="3810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Přímá spojnice 45">
                    <a:extLst>
                      <a:ext uri="{FF2B5EF4-FFF2-40B4-BE49-F238E27FC236}">
                        <a16:creationId xmlns:a16="http://schemas.microsoft.com/office/drawing/2014/main" id="{FDF5C856-B5AD-4484-BECF-611D31879687}"/>
                      </a:ext>
                    </a:extLst>
                  </p:cNvPr>
                  <p:cNvCxnSpPr/>
                  <p:nvPr/>
                </p:nvCxnSpPr>
                <p:spPr>
                  <a:xfrm>
                    <a:off x="4377105" y="-217040"/>
                    <a:ext cx="0" cy="518125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" name="Přímá spojnice 46">
                    <a:extLst>
                      <a:ext uri="{FF2B5EF4-FFF2-40B4-BE49-F238E27FC236}">
                        <a16:creationId xmlns:a16="http://schemas.microsoft.com/office/drawing/2014/main" id="{4F5148CC-F96C-4200-B39D-17EEB4F846FB}"/>
                      </a:ext>
                    </a:extLst>
                  </p:cNvPr>
                  <p:cNvCxnSpPr/>
                  <p:nvPr/>
                </p:nvCxnSpPr>
                <p:spPr>
                  <a:xfrm>
                    <a:off x="5233481" y="9728"/>
                    <a:ext cx="0" cy="291465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" name="Přímá spojnice 47">
                    <a:extLst>
                      <a:ext uri="{FF2B5EF4-FFF2-40B4-BE49-F238E27FC236}">
                        <a16:creationId xmlns:a16="http://schemas.microsoft.com/office/drawing/2014/main" id="{0148C174-3C90-471C-9072-F85A3998983E}"/>
                      </a:ext>
                    </a:extLst>
                  </p:cNvPr>
                  <p:cNvCxnSpPr/>
                  <p:nvPr/>
                </p:nvCxnSpPr>
                <p:spPr>
                  <a:xfrm>
                    <a:off x="2655431" y="-217040"/>
                    <a:ext cx="0" cy="518125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" name="Přímá spojnice 48">
                    <a:extLst>
                      <a:ext uri="{FF2B5EF4-FFF2-40B4-BE49-F238E27FC236}">
                        <a16:creationId xmlns:a16="http://schemas.microsoft.com/office/drawing/2014/main" id="{35CD3EDB-764F-4141-B576-18A18BDD293E}"/>
                      </a:ext>
                    </a:extLst>
                  </p:cNvPr>
                  <p:cNvCxnSpPr/>
                  <p:nvPr/>
                </p:nvCxnSpPr>
                <p:spPr>
                  <a:xfrm>
                    <a:off x="3501957" y="9728"/>
                    <a:ext cx="0" cy="291465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Přímá spojnice 49">
                    <a:extLst>
                      <a:ext uri="{FF2B5EF4-FFF2-40B4-BE49-F238E27FC236}">
                        <a16:creationId xmlns:a16="http://schemas.microsoft.com/office/drawing/2014/main" id="{5FE28E1F-7DFC-4DC4-809E-BF8F9A6A0C57}"/>
                      </a:ext>
                    </a:extLst>
                  </p:cNvPr>
                  <p:cNvCxnSpPr/>
                  <p:nvPr/>
                </p:nvCxnSpPr>
                <p:spPr>
                  <a:xfrm>
                    <a:off x="1780161" y="0"/>
                    <a:ext cx="0" cy="291465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" name="Přímá spojnice 50">
                    <a:extLst>
                      <a:ext uri="{FF2B5EF4-FFF2-40B4-BE49-F238E27FC236}">
                        <a16:creationId xmlns:a16="http://schemas.microsoft.com/office/drawing/2014/main" id="{D6F609CB-B520-46A1-9347-64F48026C48C}"/>
                      </a:ext>
                    </a:extLst>
                  </p:cNvPr>
                  <p:cNvCxnSpPr/>
                  <p:nvPr/>
                </p:nvCxnSpPr>
                <p:spPr>
                  <a:xfrm>
                    <a:off x="6108507" y="-217094"/>
                    <a:ext cx="0" cy="508453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" name="Přímá spojnice 51">
                    <a:extLst>
                      <a:ext uri="{FF2B5EF4-FFF2-40B4-BE49-F238E27FC236}">
                        <a16:creationId xmlns:a16="http://schemas.microsoft.com/office/drawing/2014/main" id="{051FB735-265A-42AA-9EF7-7B53BCF2E825}"/>
                      </a:ext>
                    </a:extLst>
                  </p:cNvPr>
                  <p:cNvCxnSpPr/>
                  <p:nvPr/>
                </p:nvCxnSpPr>
                <p:spPr>
                  <a:xfrm>
                    <a:off x="6994187" y="0"/>
                    <a:ext cx="0" cy="291465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Přímá spojnice 52">
                    <a:extLst>
                      <a:ext uri="{FF2B5EF4-FFF2-40B4-BE49-F238E27FC236}">
                        <a16:creationId xmlns:a16="http://schemas.microsoft.com/office/drawing/2014/main" id="{A07A3E22-68BF-4EF1-8DC1-B101DBD772B4}"/>
                      </a:ext>
                    </a:extLst>
                  </p:cNvPr>
                  <p:cNvCxnSpPr/>
                  <p:nvPr/>
                </p:nvCxnSpPr>
                <p:spPr>
                  <a:xfrm>
                    <a:off x="9727" y="9728"/>
                    <a:ext cx="0" cy="291465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" name="Přímá spojnice 53">
                    <a:extLst>
                      <a:ext uri="{FF2B5EF4-FFF2-40B4-BE49-F238E27FC236}">
                        <a16:creationId xmlns:a16="http://schemas.microsoft.com/office/drawing/2014/main" id="{335336D3-58BC-4758-A962-105C154C0188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7865373" y="-217040"/>
                    <a:ext cx="1880" cy="518125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Přímá spojnice 54">
                    <a:extLst>
                      <a:ext uri="{FF2B5EF4-FFF2-40B4-BE49-F238E27FC236}">
                        <a16:creationId xmlns:a16="http://schemas.microsoft.com/office/drawing/2014/main" id="{67513244-39C5-44B3-9754-70E4677631BC}"/>
                      </a:ext>
                    </a:extLst>
                  </p:cNvPr>
                  <p:cNvCxnSpPr/>
                  <p:nvPr/>
                </p:nvCxnSpPr>
                <p:spPr>
                  <a:xfrm>
                    <a:off x="914302" y="-216986"/>
                    <a:ext cx="0" cy="518071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6" name="Obdélník 35">
                  <a:extLst>
                    <a:ext uri="{FF2B5EF4-FFF2-40B4-BE49-F238E27FC236}">
                      <a16:creationId xmlns:a16="http://schemas.microsoft.com/office/drawing/2014/main" id="{5DDB7ECA-7EB1-4451-BDF6-B4A454906731}"/>
                    </a:ext>
                  </a:extLst>
                </p:cNvPr>
                <p:cNvSpPr/>
                <p:nvPr/>
              </p:nvSpPr>
              <p:spPr>
                <a:xfrm>
                  <a:off x="853563" y="-188365"/>
                  <a:ext cx="1089025" cy="44704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cs-CZ" sz="1200" b="1">
                      <a:solidFill>
                        <a:srgbClr val="000000"/>
                      </a:solidFill>
                      <a:effectLst/>
                      <a:latin typeface="Arial"/>
                      <a:ea typeface="Calibri"/>
                      <a:cs typeface="Times New Roman"/>
                    </a:rPr>
                    <a:t>10</a:t>
                  </a:r>
                  <a:r>
                    <a:rPr lang="cs-CZ" sz="1200" b="1" baseline="30000">
                      <a:solidFill>
                        <a:srgbClr val="000000"/>
                      </a:solidFill>
                      <a:effectLst/>
                      <a:latin typeface="Arial"/>
                      <a:ea typeface="Calibri"/>
                      <a:cs typeface="Times New Roman"/>
                    </a:rPr>
                    <a:t>-1</a:t>
                  </a:r>
                  <a:r>
                    <a:rPr lang="cs-CZ" sz="1200" b="1">
                      <a:solidFill>
                        <a:srgbClr val="000000"/>
                      </a:solidFill>
                      <a:effectLst/>
                      <a:latin typeface="Arial"/>
                      <a:ea typeface="Calibri"/>
                      <a:cs typeface="Times New Roman"/>
                    </a:rPr>
                    <a:t> m</a:t>
                  </a:r>
                  <a:endParaRPr lang="cs-CZ" sz="1100">
                    <a:effectLst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37" name="Obdélník 36">
                  <a:extLst>
                    <a:ext uri="{FF2B5EF4-FFF2-40B4-BE49-F238E27FC236}">
                      <a16:creationId xmlns:a16="http://schemas.microsoft.com/office/drawing/2014/main" id="{AF58C97C-8713-4ABC-B3D6-6CE730BC3B81}"/>
                    </a:ext>
                  </a:extLst>
                </p:cNvPr>
                <p:cNvSpPr/>
                <p:nvPr/>
              </p:nvSpPr>
              <p:spPr>
                <a:xfrm>
                  <a:off x="1631638" y="28642"/>
                  <a:ext cx="1273810" cy="44704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cs-CZ" sz="1200" b="1">
                      <a:solidFill>
                        <a:srgbClr val="000000"/>
                      </a:solidFill>
                      <a:effectLst/>
                      <a:latin typeface="Arial"/>
                      <a:ea typeface="Calibri"/>
                      <a:cs typeface="Times New Roman"/>
                    </a:rPr>
                    <a:t>10</a:t>
                  </a:r>
                  <a:r>
                    <a:rPr lang="cs-CZ" sz="1200" b="1" baseline="30000">
                      <a:solidFill>
                        <a:srgbClr val="000000"/>
                      </a:solidFill>
                      <a:effectLst/>
                      <a:latin typeface="Arial"/>
                      <a:ea typeface="Calibri"/>
                      <a:cs typeface="Times New Roman"/>
                    </a:rPr>
                    <a:t>-2</a:t>
                  </a:r>
                  <a:r>
                    <a:rPr lang="cs-CZ" sz="1200" b="1">
                      <a:solidFill>
                        <a:srgbClr val="000000"/>
                      </a:solidFill>
                      <a:effectLst/>
                      <a:latin typeface="Arial"/>
                      <a:ea typeface="Calibri"/>
                      <a:cs typeface="Times New Roman"/>
                    </a:rPr>
                    <a:t> m (1 cm)</a:t>
                  </a:r>
                  <a:endParaRPr lang="cs-CZ" sz="1100">
                    <a:effectLst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38" name="Obdélník 37">
                  <a:extLst>
                    <a:ext uri="{FF2B5EF4-FFF2-40B4-BE49-F238E27FC236}">
                      <a16:creationId xmlns:a16="http://schemas.microsoft.com/office/drawing/2014/main" id="{D3E50A34-5483-4297-B7B2-B9A5FCF4C5A0}"/>
                    </a:ext>
                  </a:extLst>
                </p:cNvPr>
                <p:cNvSpPr/>
                <p:nvPr/>
              </p:nvSpPr>
              <p:spPr>
                <a:xfrm>
                  <a:off x="5105787" y="-5827"/>
                  <a:ext cx="1205865" cy="44704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cs-CZ" sz="1200" b="1">
                      <a:solidFill>
                        <a:srgbClr val="000000"/>
                      </a:solidFill>
                      <a:effectLst/>
                      <a:latin typeface="Arial"/>
                      <a:ea typeface="Calibri"/>
                      <a:cs typeface="Times New Roman"/>
                    </a:rPr>
                    <a:t>10</a:t>
                  </a:r>
                  <a:r>
                    <a:rPr lang="cs-CZ" sz="1200" b="1" baseline="30000">
                      <a:solidFill>
                        <a:srgbClr val="000000"/>
                      </a:solidFill>
                      <a:effectLst/>
                      <a:latin typeface="Arial"/>
                      <a:ea typeface="Calibri"/>
                      <a:cs typeface="Times New Roman"/>
                    </a:rPr>
                    <a:t>-6</a:t>
                  </a:r>
                  <a:r>
                    <a:rPr lang="cs-CZ" sz="1200" b="1">
                      <a:solidFill>
                        <a:srgbClr val="000000"/>
                      </a:solidFill>
                      <a:effectLst/>
                      <a:latin typeface="Arial"/>
                      <a:ea typeface="Calibri"/>
                      <a:cs typeface="Times New Roman"/>
                    </a:rPr>
                    <a:t> m (1 </a:t>
                  </a:r>
                  <a:r>
                    <a:rPr lang="cs-CZ" sz="1200" b="1">
                      <a:solidFill>
                        <a:srgbClr val="222222"/>
                      </a:solidFill>
                      <a:effectLst/>
                      <a:latin typeface="Arial"/>
                      <a:ea typeface="Calibri"/>
                      <a:cs typeface="Times New Roman"/>
                    </a:rPr>
                    <a:t>µm</a:t>
                  </a:r>
                  <a:r>
                    <a:rPr lang="cs-CZ" sz="1200" b="1">
                      <a:solidFill>
                        <a:srgbClr val="000000"/>
                      </a:solidFill>
                      <a:effectLst/>
                      <a:latin typeface="Arial"/>
                      <a:ea typeface="Times New Roman"/>
                      <a:cs typeface="Times New Roman"/>
                    </a:rPr>
                    <a:t>)</a:t>
                  </a:r>
                  <a:endParaRPr lang="cs-CZ" sz="1100">
                    <a:effectLst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39" name="Obdélník 38">
                  <a:extLst>
                    <a:ext uri="{FF2B5EF4-FFF2-40B4-BE49-F238E27FC236}">
                      <a16:creationId xmlns:a16="http://schemas.microsoft.com/office/drawing/2014/main" id="{FDD61A8E-9905-4653-873F-9F9569E9E0D9}"/>
                    </a:ext>
                  </a:extLst>
                </p:cNvPr>
                <p:cNvSpPr/>
                <p:nvPr/>
              </p:nvSpPr>
              <p:spPr>
                <a:xfrm>
                  <a:off x="4312902" y="-199742"/>
                  <a:ext cx="1089025" cy="44704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cs-CZ" sz="1200" b="1">
                      <a:solidFill>
                        <a:srgbClr val="000000"/>
                      </a:solidFill>
                      <a:effectLst/>
                      <a:latin typeface="Arial"/>
                      <a:ea typeface="Calibri"/>
                      <a:cs typeface="Times New Roman"/>
                    </a:rPr>
                    <a:t>10</a:t>
                  </a:r>
                  <a:r>
                    <a:rPr lang="cs-CZ" sz="1200" b="1" baseline="30000">
                      <a:solidFill>
                        <a:srgbClr val="000000"/>
                      </a:solidFill>
                      <a:effectLst/>
                      <a:latin typeface="Arial"/>
                      <a:ea typeface="Calibri"/>
                      <a:cs typeface="Times New Roman"/>
                    </a:rPr>
                    <a:t>-5</a:t>
                  </a:r>
                  <a:r>
                    <a:rPr lang="cs-CZ" sz="1200" b="1">
                      <a:solidFill>
                        <a:srgbClr val="000000"/>
                      </a:solidFill>
                      <a:effectLst/>
                      <a:latin typeface="Arial"/>
                      <a:ea typeface="Calibri"/>
                      <a:cs typeface="Times New Roman"/>
                    </a:rPr>
                    <a:t> m</a:t>
                  </a:r>
                  <a:endParaRPr lang="cs-CZ" sz="1100">
                    <a:effectLst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40" name="Obdélník 39">
                  <a:extLst>
                    <a:ext uri="{FF2B5EF4-FFF2-40B4-BE49-F238E27FC236}">
                      <a16:creationId xmlns:a16="http://schemas.microsoft.com/office/drawing/2014/main" id="{C019C8CC-351F-421F-8B16-E8EAC3C9197D}"/>
                    </a:ext>
                  </a:extLst>
                </p:cNvPr>
                <p:cNvSpPr/>
                <p:nvPr/>
              </p:nvSpPr>
              <p:spPr>
                <a:xfrm>
                  <a:off x="3519288" y="7684"/>
                  <a:ext cx="1089025" cy="44704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cs-CZ" sz="1200" b="1">
                      <a:solidFill>
                        <a:srgbClr val="000000"/>
                      </a:solidFill>
                      <a:effectLst/>
                      <a:latin typeface="Arial"/>
                      <a:ea typeface="Calibri"/>
                      <a:cs typeface="Times New Roman"/>
                    </a:rPr>
                    <a:t>10</a:t>
                  </a:r>
                  <a:r>
                    <a:rPr lang="cs-CZ" sz="1200" b="1" baseline="30000">
                      <a:solidFill>
                        <a:srgbClr val="000000"/>
                      </a:solidFill>
                      <a:effectLst/>
                      <a:latin typeface="Arial"/>
                      <a:ea typeface="Calibri"/>
                      <a:cs typeface="Times New Roman"/>
                    </a:rPr>
                    <a:t>-4</a:t>
                  </a:r>
                  <a:r>
                    <a:rPr lang="cs-CZ" sz="1200" b="1">
                      <a:solidFill>
                        <a:srgbClr val="000000"/>
                      </a:solidFill>
                      <a:effectLst/>
                      <a:latin typeface="Arial"/>
                      <a:ea typeface="Calibri"/>
                      <a:cs typeface="Times New Roman"/>
                    </a:rPr>
                    <a:t> m</a:t>
                  </a:r>
                  <a:endParaRPr lang="cs-CZ" sz="1100">
                    <a:effectLst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41" name="Obdélník 40">
                  <a:extLst>
                    <a:ext uri="{FF2B5EF4-FFF2-40B4-BE49-F238E27FC236}">
                      <a16:creationId xmlns:a16="http://schemas.microsoft.com/office/drawing/2014/main" id="{9C2C4080-870D-4076-8B9A-4105B27A35EB}"/>
                    </a:ext>
                  </a:extLst>
                </p:cNvPr>
                <p:cNvSpPr/>
                <p:nvPr/>
              </p:nvSpPr>
              <p:spPr>
                <a:xfrm>
                  <a:off x="2498835" y="-200056"/>
                  <a:ext cx="1286510" cy="44704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cs-CZ" sz="1200" b="1">
                      <a:solidFill>
                        <a:srgbClr val="000000"/>
                      </a:solidFill>
                      <a:effectLst/>
                      <a:latin typeface="Arial"/>
                      <a:ea typeface="Calibri"/>
                      <a:cs typeface="Times New Roman"/>
                    </a:rPr>
                    <a:t>10</a:t>
                  </a:r>
                  <a:r>
                    <a:rPr lang="cs-CZ" sz="1200" b="1" baseline="30000">
                      <a:solidFill>
                        <a:srgbClr val="000000"/>
                      </a:solidFill>
                      <a:effectLst/>
                      <a:latin typeface="Arial"/>
                      <a:ea typeface="Calibri"/>
                      <a:cs typeface="Times New Roman"/>
                    </a:rPr>
                    <a:t>-3</a:t>
                  </a:r>
                  <a:r>
                    <a:rPr lang="cs-CZ" sz="1200" b="1">
                      <a:solidFill>
                        <a:srgbClr val="000000"/>
                      </a:solidFill>
                      <a:effectLst/>
                      <a:latin typeface="Arial"/>
                      <a:ea typeface="Calibri"/>
                      <a:cs typeface="Times New Roman"/>
                    </a:rPr>
                    <a:t> m (1 mm)</a:t>
                  </a:r>
                  <a:endParaRPr lang="cs-CZ" sz="1100">
                    <a:effectLst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42" name="Obdélník 41">
                  <a:extLst>
                    <a:ext uri="{FF2B5EF4-FFF2-40B4-BE49-F238E27FC236}">
                      <a16:creationId xmlns:a16="http://schemas.microsoft.com/office/drawing/2014/main" id="{74A2E242-5B31-4FB4-9917-C42B2F050322}"/>
                    </a:ext>
                  </a:extLst>
                </p:cNvPr>
                <p:cNvSpPr/>
                <p:nvPr/>
              </p:nvSpPr>
              <p:spPr>
                <a:xfrm>
                  <a:off x="5993228" y="-209580"/>
                  <a:ext cx="1372870" cy="44704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cs-CZ" sz="1200" b="1" dirty="0">
                      <a:solidFill>
                        <a:srgbClr val="000000"/>
                      </a:solidFill>
                      <a:effectLst/>
                      <a:latin typeface="Arial"/>
                      <a:ea typeface="Calibri"/>
                      <a:cs typeface="Times New Roman"/>
                    </a:rPr>
                    <a:t>10</a:t>
                  </a:r>
                  <a:r>
                    <a:rPr lang="cs-CZ" sz="1200" b="1" baseline="30000" dirty="0">
                      <a:solidFill>
                        <a:srgbClr val="000000"/>
                      </a:solidFill>
                      <a:effectLst/>
                      <a:latin typeface="Arial"/>
                      <a:ea typeface="Calibri"/>
                      <a:cs typeface="Times New Roman"/>
                    </a:rPr>
                    <a:t>-7</a:t>
                  </a:r>
                  <a:r>
                    <a:rPr lang="cs-CZ" sz="1200" b="1" dirty="0">
                      <a:solidFill>
                        <a:srgbClr val="000000"/>
                      </a:solidFill>
                      <a:effectLst/>
                      <a:latin typeface="Arial"/>
                      <a:ea typeface="Calibri"/>
                      <a:cs typeface="Times New Roman"/>
                    </a:rPr>
                    <a:t> m (100 nm)</a:t>
                  </a:r>
                  <a:endParaRPr lang="cs-CZ" sz="1100" dirty="0">
                    <a:effectLst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43" name="Obdélník 42">
                  <a:extLst>
                    <a:ext uri="{FF2B5EF4-FFF2-40B4-BE49-F238E27FC236}">
                      <a16:creationId xmlns:a16="http://schemas.microsoft.com/office/drawing/2014/main" id="{D16DCFE0-0BB6-4C9D-BC62-7FC2B80179B7}"/>
                    </a:ext>
                  </a:extLst>
                </p:cNvPr>
                <p:cNvSpPr/>
                <p:nvPr/>
              </p:nvSpPr>
              <p:spPr>
                <a:xfrm>
                  <a:off x="6977103" y="0"/>
                  <a:ext cx="1089025" cy="44704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cs-CZ" sz="1200" b="1">
                      <a:solidFill>
                        <a:srgbClr val="000000"/>
                      </a:solidFill>
                      <a:effectLst/>
                      <a:latin typeface="Arial"/>
                      <a:ea typeface="Calibri"/>
                      <a:cs typeface="Times New Roman"/>
                    </a:rPr>
                    <a:t>10</a:t>
                  </a:r>
                  <a:r>
                    <a:rPr lang="cs-CZ" sz="1200" b="1" baseline="30000">
                      <a:solidFill>
                        <a:srgbClr val="000000"/>
                      </a:solidFill>
                      <a:effectLst/>
                      <a:latin typeface="Arial"/>
                      <a:ea typeface="Calibri"/>
                      <a:cs typeface="Times New Roman"/>
                    </a:rPr>
                    <a:t>-8</a:t>
                  </a:r>
                  <a:r>
                    <a:rPr lang="cs-CZ" sz="1200" b="1">
                      <a:solidFill>
                        <a:srgbClr val="000000"/>
                      </a:solidFill>
                      <a:effectLst/>
                      <a:latin typeface="Arial"/>
                      <a:ea typeface="Calibri"/>
                      <a:cs typeface="Times New Roman"/>
                    </a:rPr>
                    <a:t> m</a:t>
                  </a:r>
                  <a:endParaRPr lang="cs-CZ" sz="1100">
                    <a:effectLst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44" name="Obdélník 43">
                  <a:extLst>
                    <a:ext uri="{FF2B5EF4-FFF2-40B4-BE49-F238E27FC236}">
                      <a16:creationId xmlns:a16="http://schemas.microsoft.com/office/drawing/2014/main" id="{6C0729A3-A5E5-4453-BC0D-217F455BC45B}"/>
                    </a:ext>
                  </a:extLst>
                </p:cNvPr>
                <p:cNvSpPr/>
                <p:nvPr/>
              </p:nvSpPr>
              <p:spPr>
                <a:xfrm>
                  <a:off x="7737627" y="-196811"/>
                  <a:ext cx="1242695" cy="44704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cs-CZ" sz="1200" b="1" dirty="0">
                      <a:solidFill>
                        <a:srgbClr val="000000"/>
                      </a:solidFill>
                      <a:effectLst/>
                      <a:latin typeface="Arial"/>
                      <a:ea typeface="Calibri"/>
                      <a:cs typeface="Times New Roman"/>
                    </a:rPr>
                    <a:t>10</a:t>
                  </a:r>
                  <a:r>
                    <a:rPr lang="cs-CZ" sz="1200" b="1" baseline="30000" dirty="0">
                      <a:solidFill>
                        <a:srgbClr val="000000"/>
                      </a:solidFill>
                      <a:effectLst/>
                      <a:latin typeface="Arial"/>
                      <a:ea typeface="Calibri"/>
                      <a:cs typeface="Times New Roman"/>
                    </a:rPr>
                    <a:t>-9</a:t>
                  </a:r>
                  <a:r>
                    <a:rPr lang="cs-CZ" sz="1200" b="1" dirty="0">
                      <a:solidFill>
                        <a:srgbClr val="000000"/>
                      </a:solidFill>
                      <a:effectLst/>
                      <a:latin typeface="Arial"/>
                      <a:ea typeface="Calibri"/>
                      <a:cs typeface="Times New Roman"/>
                    </a:rPr>
                    <a:t> m (1 nm)</a:t>
                  </a:r>
                  <a:endParaRPr lang="cs-CZ" sz="1100" dirty="0">
                    <a:effectLst/>
                    <a:ea typeface="Calibri"/>
                    <a:cs typeface="Times New Roman"/>
                  </a:endParaRPr>
                </a:p>
              </p:txBody>
            </p:sp>
          </p:grpSp>
          <p:cxnSp>
            <p:nvCxnSpPr>
              <p:cNvPr id="30" name="Přímá spojnice se šipkou 29">
                <a:extLst>
                  <a:ext uri="{FF2B5EF4-FFF2-40B4-BE49-F238E27FC236}">
                    <a16:creationId xmlns:a16="http://schemas.microsoft.com/office/drawing/2014/main" id="{B95F4E4C-1294-4A8D-9AC8-4F0357781552}"/>
                  </a:ext>
                </a:extLst>
              </p:cNvPr>
              <p:cNvCxnSpPr/>
              <p:nvPr/>
            </p:nvCxnSpPr>
            <p:spPr>
              <a:xfrm flipH="1" flipV="1">
                <a:off x="3014505" y="482321"/>
                <a:ext cx="7620" cy="51435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Přímá spojnice se šipkou 30">
                <a:extLst>
                  <a:ext uri="{FF2B5EF4-FFF2-40B4-BE49-F238E27FC236}">
                    <a16:creationId xmlns:a16="http://schemas.microsoft.com/office/drawing/2014/main" id="{0FC22212-EF1F-4986-85AB-E643D6C4B058}"/>
                  </a:ext>
                </a:extLst>
              </p:cNvPr>
              <p:cNvCxnSpPr/>
              <p:nvPr/>
            </p:nvCxnSpPr>
            <p:spPr>
              <a:xfrm flipH="1" flipV="1">
                <a:off x="4160017" y="492369"/>
                <a:ext cx="7620" cy="51435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Přímá spojnice se šipkou 31">
                <a:extLst>
                  <a:ext uri="{FF2B5EF4-FFF2-40B4-BE49-F238E27FC236}">
                    <a16:creationId xmlns:a16="http://schemas.microsoft.com/office/drawing/2014/main" id="{0E28551F-990F-40C1-A44E-127FF34DDFA2}"/>
                  </a:ext>
                </a:extLst>
              </p:cNvPr>
              <p:cNvCxnSpPr/>
              <p:nvPr/>
            </p:nvCxnSpPr>
            <p:spPr>
              <a:xfrm flipH="1" flipV="1">
                <a:off x="5094514" y="492369"/>
                <a:ext cx="7620" cy="51435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Přímá spojnice se šipkou 32">
                <a:extLst>
                  <a:ext uri="{FF2B5EF4-FFF2-40B4-BE49-F238E27FC236}">
                    <a16:creationId xmlns:a16="http://schemas.microsoft.com/office/drawing/2014/main" id="{252100B0-FABD-4207-87D4-F517800A07A4}"/>
                  </a:ext>
                </a:extLst>
              </p:cNvPr>
              <p:cNvCxnSpPr/>
              <p:nvPr/>
            </p:nvCxnSpPr>
            <p:spPr>
              <a:xfrm flipH="1" flipV="1">
                <a:off x="6531428" y="502418"/>
                <a:ext cx="7620" cy="514350"/>
              </a:xfrm>
              <a:prstGeom prst="straightConnector1">
                <a:avLst/>
              </a:prstGeom>
              <a:ln w="28575">
                <a:solidFill>
                  <a:srgbClr val="CC33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Skupina 15">
              <a:extLst>
                <a:ext uri="{FF2B5EF4-FFF2-40B4-BE49-F238E27FC236}">
                  <a16:creationId xmlns:a16="http://schemas.microsoft.com/office/drawing/2014/main" id="{6D3024F3-9E94-48C4-8C40-A064145C1F7A}"/>
                </a:ext>
              </a:extLst>
            </p:cNvPr>
            <p:cNvGrpSpPr/>
            <p:nvPr/>
          </p:nvGrpSpPr>
          <p:grpSpPr>
            <a:xfrm>
              <a:off x="1205802" y="924448"/>
              <a:ext cx="6860175" cy="1771540"/>
              <a:chOff x="0" y="0"/>
              <a:chExt cx="6860175" cy="1771540"/>
            </a:xfrm>
          </p:grpSpPr>
          <p:grpSp>
            <p:nvGrpSpPr>
              <p:cNvPr id="17" name="Skupina 16">
                <a:extLst>
                  <a:ext uri="{FF2B5EF4-FFF2-40B4-BE49-F238E27FC236}">
                    <a16:creationId xmlns:a16="http://schemas.microsoft.com/office/drawing/2014/main" id="{9DC62C0E-0C14-486A-90B2-6C6A4E3E0DB8}"/>
                  </a:ext>
                </a:extLst>
              </p:cNvPr>
              <p:cNvGrpSpPr/>
              <p:nvPr/>
            </p:nvGrpSpPr>
            <p:grpSpPr>
              <a:xfrm>
                <a:off x="0" y="0"/>
                <a:ext cx="1859280" cy="1714500"/>
                <a:chOff x="0" y="0"/>
                <a:chExt cx="1859536" cy="1714906"/>
              </a:xfrm>
            </p:grpSpPr>
            <p:pic>
              <p:nvPicPr>
                <p:cNvPr id="27" name="Obrázek 26">
                  <a:extLst>
                    <a:ext uri="{FF2B5EF4-FFF2-40B4-BE49-F238E27FC236}">
                      <a16:creationId xmlns:a16="http://schemas.microsoft.com/office/drawing/2014/main" id="{90335E2C-C8AA-456C-A26B-D059AE79111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859536" cy="122176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</p:pic>
            <p:sp>
              <p:nvSpPr>
                <p:cNvPr id="28" name="Obdélník 27">
                  <a:extLst>
                    <a:ext uri="{FF2B5EF4-FFF2-40B4-BE49-F238E27FC236}">
                      <a16:creationId xmlns:a16="http://schemas.microsoft.com/office/drawing/2014/main" id="{A01E6FEF-7CA0-499A-800F-87B88BA498FF}"/>
                    </a:ext>
                  </a:extLst>
                </p:cNvPr>
                <p:cNvSpPr/>
                <p:nvPr/>
              </p:nvSpPr>
              <p:spPr>
                <a:xfrm>
                  <a:off x="0" y="1267866"/>
                  <a:ext cx="1859280" cy="44704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cs-CZ" sz="1200" b="1">
                      <a:solidFill>
                        <a:srgbClr val="000000"/>
                      </a:solidFill>
                      <a:effectLst/>
                      <a:latin typeface="Arial"/>
                      <a:ea typeface="Calibri"/>
                      <a:cs typeface="Times New Roman"/>
                    </a:rPr>
                    <a:t>Blecha (2-4 mm)</a:t>
                  </a:r>
                  <a:endParaRPr lang="cs-CZ" sz="1100">
                    <a:effectLst/>
                    <a:ea typeface="Calibri"/>
                    <a:cs typeface="Times New Roman"/>
                  </a:endParaRPr>
                </a:p>
              </p:txBody>
            </p:sp>
          </p:grpSp>
          <p:grpSp>
            <p:nvGrpSpPr>
              <p:cNvPr id="18" name="Skupina 17">
                <a:extLst>
                  <a:ext uri="{FF2B5EF4-FFF2-40B4-BE49-F238E27FC236}">
                    <a16:creationId xmlns:a16="http://schemas.microsoft.com/office/drawing/2014/main" id="{34EF473B-6000-4B67-B672-5E132BCA4335}"/>
                  </a:ext>
                </a:extLst>
              </p:cNvPr>
              <p:cNvGrpSpPr/>
              <p:nvPr/>
            </p:nvGrpSpPr>
            <p:grpSpPr>
              <a:xfrm>
                <a:off x="1778558" y="0"/>
                <a:ext cx="1859280" cy="1691639"/>
                <a:chOff x="0" y="0"/>
                <a:chExt cx="1859280" cy="1691854"/>
              </a:xfrm>
            </p:grpSpPr>
            <p:pic>
              <p:nvPicPr>
                <p:cNvPr id="25" name="Obrázek 24">
                  <a:extLst>
                    <a:ext uri="{FF2B5EF4-FFF2-40B4-BE49-F238E27FC236}">
                      <a16:creationId xmlns:a16="http://schemas.microsoft.com/office/drawing/2014/main" id="{1649E9B5-BB4A-484D-A433-9CABBBA01F2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1364" y="0"/>
                  <a:ext cx="1521439" cy="122176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</p:pic>
            <p:sp>
              <p:nvSpPr>
                <p:cNvPr id="26" name="Obdélník 25">
                  <a:extLst>
                    <a:ext uri="{FF2B5EF4-FFF2-40B4-BE49-F238E27FC236}">
                      <a16:creationId xmlns:a16="http://schemas.microsoft.com/office/drawing/2014/main" id="{F2321015-5226-4329-A766-646CB8347310}"/>
                    </a:ext>
                  </a:extLst>
                </p:cNvPr>
                <p:cNvSpPr/>
                <p:nvPr/>
              </p:nvSpPr>
              <p:spPr>
                <a:xfrm>
                  <a:off x="0" y="1244814"/>
                  <a:ext cx="1859280" cy="44704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cs-CZ" sz="1200" b="1">
                      <a:solidFill>
                        <a:srgbClr val="000000"/>
                      </a:solidFill>
                      <a:effectLst/>
                      <a:latin typeface="Arial"/>
                      <a:ea typeface="Calibri"/>
                      <a:cs typeface="Times New Roman"/>
                    </a:rPr>
                    <a:t>Lidský vlas (80 µm)</a:t>
                  </a:r>
                  <a:endParaRPr lang="cs-CZ" sz="1100">
                    <a:effectLst/>
                    <a:ea typeface="Calibri"/>
                    <a:cs typeface="Times New Roman"/>
                  </a:endParaRPr>
                </a:p>
              </p:txBody>
            </p:sp>
          </p:grpSp>
          <p:grpSp>
            <p:nvGrpSpPr>
              <p:cNvPr id="19" name="Skupina 18">
                <a:extLst>
                  <a:ext uri="{FF2B5EF4-FFF2-40B4-BE49-F238E27FC236}">
                    <a16:creationId xmlns:a16="http://schemas.microsoft.com/office/drawing/2014/main" id="{F24EE250-8280-49A9-A08C-701B473355B4}"/>
                  </a:ext>
                </a:extLst>
              </p:cNvPr>
              <p:cNvGrpSpPr/>
              <p:nvPr/>
            </p:nvGrpSpPr>
            <p:grpSpPr>
              <a:xfrm>
                <a:off x="3366112" y="10049"/>
                <a:ext cx="1859280" cy="1761491"/>
                <a:chOff x="-86" y="0"/>
                <a:chExt cx="1859280" cy="1761844"/>
              </a:xfrm>
            </p:grpSpPr>
            <p:pic>
              <p:nvPicPr>
                <p:cNvPr id="23" name="Obrázek 22">
                  <a:extLst>
                    <a:ext uri="{FF2B5EF4-FFF2-40B4-BE49-F238E27FC236}">
                      <a16:creationId xmlns:a16="http://schemas.microsoft.com/office/drawing/2014/main" id="{591C2BCB-BE58-4119-B898-26A2309F8FD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92101" y="0"/>
                  <a:ext cx="1475335" cy="1214078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</p:pic>
            <p:sp>
              <p:nvSpPr>
                <p:cNvPr id="24" name="Obdélník 23">
                  <a:extLst>
                    <a:ext uri="{FF2B5EF4-FFF2-40B4-BE49-F238E27FC236}">
                      <a16:creationId xmlns:a16="http://schemas.microsoft.com/office/drawing/2014/main" id="{46FD65F3-F9B8-4807-9398-5F3CB7EA9169}"/>
                    </a:ext>
                  </a:extLst>
                </p:cNvPr>
                <p:cNvSpPr/>
                <p:nvPr/>
              </p:nvSpPr>
              <p:spPr>
                <a:xfrm>
                  <a:off x="-86" y="1260175"/>
                  <a:ext cx="1859280" cy="50166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cs-CZ" sz="1200" b="1">
                      <a:solidFill>
                        <a:srgbClr val="000000"/>
                      </a:solidFill>
                      <a:effectLst/>
                      <a:latin typeface="Arial"/>
                      <a:ea typeface="Calibri"/>
                      <a:cs typeface="Times New Roman"/>
                    </a:rPr>
                    <a:t>Červené krvinky  (7,4×2,1 µm)</a:t>
                  </a:r>
                  <a:endParaRPr lang="cs-CZ" sz="1100">
                    <a:effectLst/>
                    <a:ea typeface="Calibri"/>
                    <a:cs typeface="Times New Roman"/>
                  </a:endParaRPr>
                </a:p>
              </p:txBody>
            </p:sp>
          </p:grpSp>
          <p:grpSp>
            <p:nvGrpSpPr>
              <p:cNvPr id="20" name="Skupina 19">
                <a:extLst>
                  <a:ext uri="{FF2B5EF4-FFF2-40B4-BE49-F238E27FC236}">
                    <a16:creationId xmlns:a16="http://schemas.microsoft.com/office/drawing/2014/main" id="{EC8BC668-1B25-4BEF-9BB0-0207DEA7AEFA}"/>
                  </a:ext>
                </a:extLst>
              </p:cNvPr>
              <p:cNvGrpSpPr/>
              <p:nvPr/>
            </p:nvGrpSpPr>
            <p:grpSpPr>
              <a:xfrm>
                <a:off x="5114611" y="10049"/>
                <a:ext cx="1745564" cy="1706879"/>
                <a:chOff x="0" y="0"/>
                <a:chExt cx="1746225" cy="1707221"/>
              </a:xfrm>
            </p:grpSpPr>
            <p:pic>
              <p:nvPicPr>
                <p:cNvPr id="21" name="Obrázek 20">
                  <a:extLst>
                    <a:ext uri="{FF2B5EF4-FFF2-40B4-BE49-F238E27FC236}">
                      <a16:creationId xmlns:a16="http://schemas.microsoft.com/office/drawing/2014/main" id="{06BAE6FA-A5F7-426E-9BDF-4F5FA835FD6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36914" cy="1221762"/>
                </a:xfrm>
                <a:prstGeom prst="rect">
                  <a:avLst/>
                </a:prstGeom>
                <a:noFill/>
                <a:ln w="38100">
                  <a:solidFill>
                    <a:srgbClr val="CC3300"/>
                  </a:solidFill>
                </a:ln>
              </p:spPr>
            </p:pic>
            <p:sp>
              <p:nvSpPr>
                <p:cNvPr id="22" name="Obdélník 21">
                  <a:extLst>
                    <a:ext uri="{FF2B5EF4-FFF2-40B4-BE49-F238E27FC236}">
                      <a16:creationId xmlns:a16="http://schemas.microsoft.com/office/drawing/2014/main" id="{EBEFC7DE-6B13-4FD5-A03A-9C54142EDDAA}"/>
                    </a:ext>
                  </a:extLst>
                </p:cNvPr>
                <p:cNvSpPr/>
                <p:nvPr/>
              </p:nvSpPr>
              <p:spPr>
                <a:xfrm>
                  <a:off x="176611" y="1260181"/>
                  <a:ext cx="1569614" cy="44704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cs-CZ" sz="1200" b="1" dirty="0">
                      <a:solidFill>
                        <a:schemeClr val="tx1"/>
                      </a:solidFill>
                      <a:effectLst/>
                      <a:latin typeface="Arial"/>
                      <a:ea typeface="Calibri"/>
                      <a:cs typeface="Times New Roman"/>
                    </a:rPr>
                    <a:t>Virus (110 nm</a:t>
                  </a:r>
                  <a:r>
                    <a:rPr lang="cs-CZ" sz="1100" b="1" dirty="0">
                      <a:solidFill>
                        <a:schemeClr val="tx1"/>
                      </a:solidFill>
                      <a:effectLst/>
                      <a:ea typeface="Calibri"/>
                      <a:cs typeface="Times New Roman"/>
                    </a:rPr>
                    <a:t>)</a:t>
                  </a:r>
                </a:p>
              </p:txBody>
            </p:sp>
          </p:grpSp>
        </p:grpSp>
      </p:grpSp>
      <p:pic>
        <p:nvPicPr>
          <p:cNvPr id="56" name="Picture 1">
            <a:extLst>
              <a:ext uri="{FF2B5EF4-FFF2-40B4-BE49-F238E27FC236}">
                <a16:creationId xmlns:a16="http://schemas.microsoft.com/office/drawing/2014/main" id="{30BD019B-5E9B-40F1-82A0-211314D14046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116632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8224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562604" y="1196752"/>
            <a:ext cx="80418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Historie metrologie</a:t>
            </a:r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B9A9D5B6-1680-432E-BB93-9C96A90CAB19}"/>
              </a:ext>
            </a:extLst>
          </p:cNvPr>
          <p:cNvCxnSpPr/>
          <p:nvPr/>
        </p:nvCxnSpPr>
        <p:spPr>
          <a:xfrm>
            <a:off x="272520" y="1700808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3">
            <a:extLst>
              <a:ext uri="{FF2B5EF4-FFF2-40B4-BE49-F238E27FC236}">
                <a16:creationId xmlns:a16="http://schemas.microsoft.com/office/drawing/2014/main" id="{600B3580-F7DB-4010-98A2-4EA3A1BBF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60" y="3294235"/>
            <a:ext cx="8403679" cy="1934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737AD496-0CB6-4647-9CA6-8DAB73E500BC}"/>
              </a:ext>
            </a:extLst>
          </p:cNvPr>
          <p:cNvCxnSpPr/>
          <p:nvPr/>
        </p:nvCxnSpPr>
        <p:spPr>
          <a:xfrm>
            <a:off x="272520" y="5229200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406DBF6D-DC47-495D-8DDA-94366DC71D32}"/>
              </a:ext>
            </a:extLst>
          </p:cNvPr>
          <p:cNvCxnSpPr/>
          <p:nvPr/>
        </p:nvCxnSpPr>
        <p:spPr>
          <a:xfrm>
            <a:off x="270054" y="3294235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délník 1">
            <a:extLst>
              <a:ext uri="{FF2B5EF4-FFF2-40B4-BE49-F238E27FC236}">
                <a16:creationId xmlns:a16="http://schemas.microsoft.com/office/drawing/2014/main" id="{93CF415A-3187-4AE9-8CF2-CACEAF91F008}"/>
              </a:ext>
            </a:extLst>
          </p:cNvPr>
          <p:cNvSpPr/>
          <p:nvPr/>
        </p:nvSpPr>
        <p:spPr>
          <a:xfrm>
            <a:off x="611560" y="1806651"/>
            <a:ext cx="79928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Videa</a:t>
            </a:r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cs-CZ" dirty="0"/>
              <a:t>https://www.ceskatelevize.cz/porady/11633975240-veda-24/218411058340037/video/659307</a:t>
            </a:r>
          </a:p>
          <a:p>
            <a:r>
              <a:rPr lang="cs-CZ" dirty="0">
                <a:hlinkClick r:id="rId3"/>
              </a:rPr>
              <a:t>https://www.ceskatelevize.cz/ivysilani/1096902795-studio-6/219411010100520</a:t>
            </a:r>
            <a:endParaRPr lang="cs-CZ" dirty="0"/>
          </a:p>
          <a:p>
            <a:r>
              <a:rPr lang="cs-CZ" dirty="0"/>
              <a:t>1:52 min</a:t>
            </a:r>
          </a:p>
        </p:txBody>
      </p:sp>
      <p:pic>
        <p:nvPicPr>
          <p:cNvPr id="12" name="Picture 1">
            <a:extLst>
              <a:ext uri="{FF2B5EF4-FFF2-40B4-BE49-F238E27FC236}">
                <a16:creationId xmlns:a16="http://schemas.microsoft.com/office/drawing/2014/main" id="{808B7833-C450-4C22-80B1-45A7102037E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116632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1829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586394" y="1684397"/>
            <a:ext cx="7992887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Použitá literatura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endParaRPr lang="cs-CZ" sz="9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ČESKO. </a:t>
            </a:r>
            <a:r>
              <a:rPr lang="cs-CZ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Zákon č. 505 ze dne 16. listopadu 1990 o metrologii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In: </a:t>
            </a:r>
            <a:r>
              <a:rPr lang="cs-CZ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Sbírka zákonů České republiky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1990. Dostupné z: https://www.mpo.cz/assets/dokumenty/47593/53703/594938/priloha001.doc </a:t>
            </a:r>
          </a:p>
          <a:p>
            <a:pPr algn="just"/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Český metrologický institut [online]. Brno: ČMI, 2019a [2022-10-12]. Dostupné z: https://www.cmi.cz/komentovany%20zakon%20o%20metrologii </a:t>
            </a:r>
          </a:p>
          <a:p>
            <a:pPr algn="just"/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Český metrologický institut [online]. Brno: ČMI, 2019b </a:t>
            </a:r>
            <a:r>
              <a:rPr lang="cs-CZ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[2022-12-12]. 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Dostupné z: https://www.cmi.cz/node/537 </a:t>
            </a:r>
          </a:p>
          <a:p>
            <a:pPr algn="just"/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562604" y="1196752"/>
            <a:ext cx="523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</a:t>
            </a:r>
          </a:p>
        </p:txBody>
      </p:sp>
      <p:cxnSp>
        <p:nvCxnSpPr>
          <p:cNvPr id="12" name="Přímá spojnice 11"/>
          <p:cNvCxnSpPr/>
          <p:nvPr/>
        </p:nvCxnSpPr>
        <p:spPr>
          <a:xfrm>
            <a:off x="272520" y="1644684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">
            <a:extLst>
              <a:ext uri="{FF2B5EF4-FFF2-40B4-BE49-F238E27FC236}">
                <a16:creationId xmlns:a16="http://schemas.microsoft.com/office/drawing/2014/main" id="{261E4FC9-BF72-4338-811E-E4F40A1DEC6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116632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8187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39552" y="1763524"/>
            <a:ext cx="46085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OTÁZKA TÝDNE:</a:t>
            </a:r>
          </a:p>
          <a:p>
            <a:pPr algn="just"/>
            <a:endParaRPr lang="cs-CZ" alt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altLang="cs-CZ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Který den se slaví </a:t>
            </a:r>
            <a:r>
              <a:rPr lang="cs-CZ" altLang="cs-CZ" sz="2400" b="1" cap="all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Světový den metrologie</a:t>
            </a:r>
            <a:r>
              <a:rPr lang="cs-CZ" altLang="cs-CZ" sz="2400" cap="all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" name="Obdélník 7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562604" y="1196752"/>
            <a:ext cx="80418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Historie metrologie</a:t>
            </a:r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B9A9D5B6-1680-432E-BB93-9C96A90CAB19}"/>
              </a:ext>
            </a:extLst>
          </p:cNvPr>
          <p:cNvCxnSpPr/>
          <p:nvPr/>
        </p:nvCxnSpPr>
        <p:spPr>
          <a:xfrm>
            <a:off x="272520" y="1700808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3">
            <a:extLst>
              <a:ext uri="{FF2B5EF4-FFF2-40B4-BE49-F238E27FC236}">
                <a16:creationId xmlns:a16="http://schemas.microsoft.com/office/drawing/2014/main" id="{DFB6E1A4-C1D2-421F-A3EC-A386EA77BB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04" y="4077072"/>
            <a:ext cx="2736304" cy="20533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3A922E55-9164-4DDF-B93D-58D4D4EB08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077072"/>
            <a:ext cx="2926790" cy="20533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" name="Picture 5">
            <a:extLst>
              <a:ext uri="{FF2B5EF4-FFF2-40B4-BE49-F238E27FC236}">
                <a16:creationId xmlns:a16="http://schemas.microsoft.com/office/drawing/2014/main" id="{62CC5C5C-8A47-435E-A57C-77413B7A8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772933"/>
            <a:ext cx="3096344" cy="135745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" name="Picture 7">
            <a:extLst>
              <a:ext uri="{FF2B5EF4-FFF2-40B4-BE49-F238E27FC236}">
                <a16:creationId xmlns:a16="http://schemas.microsoft.com/office/drawing/2014/main" id="{203571B7-C0AC-44E3-B570-847772C594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233233"/>
            <a:ext cx="2184062" cy="12108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85BF42B9-4851-476C-BAA7-7335F97156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0552" y="1809969"/>
            <a:ext cx="2179900" cy="178137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">
            <a:extLst>
              <a:ext uri="{FF2B5EF4-FFF2-40B4-BE49-F238E27FC236}">
                <a16:creationId xmlns:a16="http://schemas.microsoft.com/office/drawing/2014/main" id="{EBFAB4CD-EE56-4925-B755-D952F711182E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116632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2316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586394" y="2123564"/>
            <a:ext cx="79928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alt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Historie metrologie</a:t>
            </a:r>
          </a:p>
        </p:txBody>
      </p:sp>
      <p:sp>
        <p:nvSpPr>
          <p:cNvPr id="8" name="Obdélník 7"/>
          <p:cNvSpPr/>
          <p:nvPr/>
        </p:nvSpPr>
        <p:spPr>
          <a:xfrm>
            <a:off x="562604" y="1196752"/>
            <a:ext cx="523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</a:t>
            </a:r>
          </a:p>
        </p:txBody>
      </p:sp>
      <p:cxnSp>
        <p:nvCxnSpPr>
          <p:cNvPr id="12" name="Přímá spojnice 11"/>
          <p:cNvCxnSpPr/>
          <p:nvPr/>
        </p:nvCxnSpPr>
        <p:spPr>
          <a:xfrm>
            <a:off x="272520" y="1644684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Obrázek 3">
            <a:extLst>
              <a:ext uri="{FF2B5EF4-FFF2-40B4-BE49-F238E27FC236}">
                <a16:creationId xmlns:a16="http://schemas.microsoft.com/office/drawing/2014/main" id="{4C6D3DC7-8FB2-4574-BB49-5E2CEB1967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2629639"/>
            <a:ext cx="4048563" cy="2797505"/>
          </a:xfrm>
          <a:prstGeom prst="rect">
            <a:avLst/>
          </a:prstGeom>
          <a:ln w="9525">
            <a:solidFill>
              <a:srgbClr val="000066"/>
            </a:solidFill>
          </a:ln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7C97D481-E06E-419D-88A6-7FDAB2C349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2629639"/>
            <a:ext cx="3528392" cy="2815585"/>
          </a:xfrm>
          <a:prstGeom prst="rect">
            <a:avLst/>
          </a:prstGeom>
          <a:ln w="9525">
            <a:solidFill>
              <a:srgbClr val="000066"/>
            </a:solidFill>
          </a:ln>
        </p:spPr>
      </p:pic>
      <p:pic>
        <p:nvPicPr>
          <p:cNvPr id="13" name="Picture 1">
            <a:extLst>
              <a:ext uri="{FF2B5EF4-FFF2-40B4-BE49-F238E27FC236}">
                <a16:creationId xmlns:a16="http://schemas.microsoft.com/office/drawing/2014/main" id="{596203CF-ECEB-4514-B78E-868BAC3B3D51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116632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1169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2627784" y="1763524"/>
            <a:ext cx="59766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rozvojem společnosti se rozvíjela dělba práce a mezi lidmi tak docházelo ke </a:t>
            </a:r>
            <a:r>
              <a:rPr lang="cs-CZ" alt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vzniku  směnného  obchodu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cs-CZ" alt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 vyjádření  množství  velikosti  nebo  nepočitatelného zboží  </a:t>
            </a:r>
            <a:r>
              <a:rPr lang="cs-CZ" alt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zavedli  míry  a  váhy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které  sloužily  jako  metrologické  prostředky  pokrývající lidskou    potřebu.    </a:t>
            </a:r>
            <a:r>
              <a:rPr lang="cs-CZ" alt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Již    u    starověkých    kulturních    národů    se    rozvíjelo    měření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</p:txBody>
      </p:sp>
      <p:sp>
        <p:nvSpPr>
          <p:cNvPr id="8" name="Obdélník 7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562604" y="1196752"/>
            <a:ext cx="80418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Historie metrologie</a:t>
            </a:r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B9A9D5B6-1680-432E-BB93-9C96A90CAB19}"/>
              </a:ext>
            </a:extLst>
          </p:cNvPr>
          <p:cNvCxnSpPr/>
          <p:nvPr/>
        </p:nvCxnSpPr>
        <p:spPr>
          <a:xfrm>
            <a:off x="272520" y="1700808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>
            <a:extLst>
              <a:ext uri="{FF2B5EF4-FFF2-40B4-BE49-F238E27FC236}">
                <a16:creationId xmlns:a16="http://schemas.microsoft.com/office/drawing/2014/main" id="{A7C964B8-2D7A-4A23-9E05-51693155B3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25" y="1844824"/>
            <a:ext cx="1800200" cy="17284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Obdélník 12">
            <a:extLst>
              <a:ext uri="{FF2B5EF4-FFF2-40B4-BE49-F238E27FC236}">
                <a16:creationId xmlns:a16="http://schemas.microsoft.com/office/drawing/2014/main" id="{ABE846C4-8B1D-4704-8781-D84F65E39CB8}"/>
              </a:ext>
            </a:extLst>
          </p:cNvPr>
          <p:cNvSpPr/>
          <p:nvPr/>
        </p:nvSpPr>
        <p:spPr>
          <a:xfrm>
            <a:off x="522907" y="3889600"/>
            <a:ext cx="8064896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 zemědělských  kultur,  jako  byli  Babylóňané  a  Egypťané,  bylo  potřeba  měřit  plochy  a  délky  pro  výměru  staveb  a  polí,  hmotnosti  zboží  pro  směnu  a času  pro  předpověď záplav  a  zemědělských  prací.  </a:t>
            </a:r>
          </a:p>
          <a:p>
            <a:pPr algn="just"/>
            <a:endParaRPr lang="cs-CZ" altLang="cs-CZ" sz="8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Tyto  starověké  kultury  se často  rozvíjely  na březích  velkých řek.  </a:t>
            </a:r>
          </a:p>
          <a:p>
            <a:pPr algn="just"/>
            <a:endParaRPr lang="cs-CZ" alt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Jak  plyne  z archeologických  nálezů,  </a:t>
            </a:r>
            <a:r>
              <a:rPr lang="cs-CZ" alt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Babylóňané  jako  první používali etalony.</a:t>
            </a:r>
          </a:p>
        </p:txBody>
      </p:sp>
      <p:pic>
        <p:nvPicPr>
          <p:cNvPr id="14" name="Picture 1">
            <a:extLst>
              <a:ext uri="{FF2B5EF4-FFF2-40B4-BE49-F238E27FC236}">
                <a16:creationId xmlns:a16="http://schemas.microsoft.com/office/drawing/2014/main" id="{B994FF0E-AB9D-4319-ACCB-51DF93B877E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116632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723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39552" y="1763524"/>
            <a:ext cx="80648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alt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 vše se ve starověku měřilo</a:t>
            </a:r>
          </a:p>
          <a:p>
            <a:pPr algn="just"/>
            <a:endParaRPr lang="cs-CZ" altLang="cs-CZ" sz="10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alt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Měřily se úhly, čas a průtok. </a:t>
            </a:r>
          </a:p>
          <a:p>
            <a:pPr algn="just"/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Doložené je např. měření průtoku (pomocí dýz) ve starém Římě, kde tehdy existovalo 19 vodovodních systémů – akvaduktů – v celkové délce 400 km, které denně dodávaly 600 až 800 litrů vody na jednoho obyvatele. </a:t>
            </a:r>
          </a:p>
          <a:p>
            <a:pPr algn="just"/>
            <a:endParaRPr lang="cs-CZ" altLang="cs-CZ" sz="8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Zajímavé je </a:t>
            </a:r>
            <a:r>
              <a:rPr lang="cs-CZ" alt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šedesátinné dělení u jednotek času a úhlů 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(sexagesimální číselná soustava), pocházející z oblasti starého Sumeru.</a:t>
            </a:r>
          </a:p>
        </p:txBody>
      </p:sp>
      <p:sp>
        <p:nvSpPr>
          <p:cNvPr id="8" name="Obdélník 7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562604" y="1196752"/>
            <a:ext cx="80418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Historie metrologie</a:t>
            </a:r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B9A9D5B6-1680-432E-BB93-9C96A90CAB19}"/>
              </a:ext>
            </a:extLst>
          </p:cNvPr>
          <p:cNvCxnSpPr/>
          <p:nvPr/>
        </p:nvCxnSpPr>
        <p:spPr>
          <a:xfrm>
            <a:off x="272520" y="1700808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délník 1">
            <a:extLst>
              <a:ext uri="{FF2B5EF4-FFF2-40B4-BE49-F238E27FC236}">
                <a16:creationId xmlns:a16="http://schemas.microsoft.com/office/drawing/2014/main" id="{A9454A4E-02F7-41F1-95D5-200840EF362B}"/>
              </a:ext>
            </a:extLst>
          </p:cNvPr>
          <p:cNvSpPr/>
          <p:nvPr/>
        </p:nvSpPr>
        <p:spPr>
          <a:xfrm>
            <a:off x="511467" y="5933898"/>
            <a:ext cx="69525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ŘÍMSKÉ vodovody se řadí k nejpozoruhodnějším stavitelským počinům starověku.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85057E8-051D-4D13-9910-788B2A64F9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4308239"/>
            <a:ext cx="4896396" cy="1549883"/>
          </a:xfrm>
          <a:prstGeom prst="rect">
            <a:avLst/>
          </a:prstGeom>
          <a:ln>
            <a:solidFill>
              <a:srgbClr val="000066"/>
            </a:solidFill>
          </a:ln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E93B285A-2DB1-4A70-B6B6-62D5D2E1D0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6345" y="4298016"/>
            <a:ext cx="3110111" cy="147067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">
            <a:extLst>
              <a:ext uri="{FF2B5EF4-FFF2-40B4-BE49-F238E27FC236}">
                <a16:creationId xmlns:a16="http://schemas.microsoft.com/office/drawing/2014/main" id="{7C4C0E3D-CBB3-4E2F-9C37-03E6F8BE445F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116632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9795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39552" y="1763524"/>
            <a:ext cx="4464496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alt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Jak se měřilo</a:t>
            </a:r>
          </a:p>
          <a:p>
            <a:pPr algn="just"/>
            <a:endParaRPr lang="cs-CZ" altLang="cs-CZ" sz="10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alt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Aby bylo možné měřit, je nutné zvolit vhodné jednotky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První zmínky o nich se objevují ve 4. tisíciletí př. n. l. v tehdy nejrozvinutějších kulturách </a:t>
            </a:r>
            <a:r>
              <a:rPr lang="cs-CZ" alt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Egypta, Mezopotámie, Indie a Číny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cs-CZ" alt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nejstarších civilizací vycházely </a:t>
            </a:r>
            <a:r>
              <a:rPr lang="cs-CZ" alt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jednotky měr často z částí lidského těla</a:t>
            </a:r>
            <a:r>
              <a:rPr lang="cs-CZ" alt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dalších přirozených množství v běžném životě. </a:t>
            </a:r>
          </a:p>
          <a:p>
            <a:pPr algn="just"/>
            <a:endParaRPr lang="cs-CZ" alt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562604" y="1196752"/>
            <a:ext cx="80418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Historie metrologie</a:t>
            </a:r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B9A9D5B6-1680-432E-BB93-9C96A90CAB19}"/>
              </a:ext>
            </a:extLst>
          </p:cNvPr>
          <p:cNvCxnSpPr/>
          <p:nvPr/>
        </p:nvCxnSpPr>
        <p:spPr>
          <a:xfrm>
            <a:off x="272520" y="1700808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Obrázek 11">
            <a:extLst>
              <a:ext uri="{FF2B5EF4-FFF2-40B4-BE49-F238E27FC236}">
                <a16:creationId xmlns:a16="http://schemas.microsoft.com/office/drawing/2014/main" id="{45C0AAAD-75C8-47AE-9A6F-C5C6F01B2A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8485" y="2101054"/>
            <a:ext cx="3494336" cy="236941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0E71B1E3-A106-4424-91D8-FFE6F2BC536B}"/>
              </a:ext>
            </a:extLst>
          </p:cNvPr>
          <p:cNvSpPr/>
          <p:nvPr/>
        </p:nvSpPr>
        <p:spPr>
          <a:xfrm>
            <a:off x="540691" y="4964975"/>
            <a:ext cx="80621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alt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Loket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má například původ </a:t>
            </a:r>
            <a:r>
              <a:rPr lang="cs-CZ" alt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 starověkém Egyptě 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(královský loket měl velikost zhruba 0,525 m, posvátný loket asi 60 cm) a jeho předobrazem byla </a:t>
            </a:r>
            <a:r>
              <a:rPr lang="cs-CZ" alt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délka lidského předloktí.</a:t>
            </a:r>
          </a:p>
          <a:p>
            <a:pPr algn="just"/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Základní jednotkou pro hmotnost zde byl 1 </a:t>
            </a:r>
            <a:r>
              <a:rPr lang="cs-CZ" altLang="cs-CZ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deben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(cca 91 g). </a:t>
            </a:r>
          </a:p>
        </p:txBody>
      </p:sp>
      <p:pic>
        <p:nvPicPr>
          <p:cNvPr id="13" name="Picture 1">
            <a:extLst>
              <a:ext uri="{FF2B5EF4-FFF2-40B4-BE49-F238E27FC236}">
                <a16:creationId xmlns:a16="http://schemas.microsoft.com/office/drawing/2014/main" id="{F73FE2A4-7CC2-472E-9AEC-E3F0406261A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116632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5743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39552" y="1763524"/>
            <a:ext cx="8064896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alt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poměřování váhy ušlechtilých kovů 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(především zlata a stříbra), drahých kamenů, polodrahokamů a vzácných minerálů se v některých civilizacích používala </a:t>
            </a:r>
            <a:r>
              <a:rPr lang="cs-CZ" alt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pšeničná nebo chlebovníková zrna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endParaRPr lang="cs-CZ" altLang="cs-CZ" sz="10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alt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Lidská těla i zrna pšenice se však mohou lišit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jejich pomocí tudíž není možné provádět přesná a shodná měření. </a:t>
            </a:r>
          </a:p>
          <a:p>
            <a:pPr algn="just"/>
            <a:r>
              <a:rPr lang="cs-CZ" alt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 již starověcí vládci stanovovali „standardní“ míry a váhy, s nimiž lidé mohli porovnávat vlastní měřicí zařízení. </a:t>
            </a:r>
          </a:p>
        </p:txBody>
      </p:sp>
      <p:sp>
        <p:nvSpPr>
          <p:cNvPr id="8" name="Obdélník 7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562604" y="1196752"/>
            <a:ext cx="80418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Historie metrologie</a:t>
            </a:r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B9A9D5B6-1680-432E-BB93-9C96A90CAB19}"/>
              </a:ext>
            </a:extLst>
          </p:cNvPr>
          <p:cNvCxnSpPr/>
          <p:nvPr/>
        </p:nvCxnSpPr>
        <p:spPr>
          <a:xfrm>
            <a:off x="272520" y="1700808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bdélník 3">
            <a:extLst>
              <a:ext uri="{FF2B5EF4-FFF2-40B4-BE49-F238E27FC236}">
                <a16:creationId xmlns:a16="http://schemas.microsoft.com/office/drawing/2014/main" id="{35320484-90FD-4563-AFD0-E55E2CA5A04E}"/>
              </a:ext>
            </a:extLst>
          </p:cNvPr>
          <p:cNvSpPr/>
          <p:nvPr/>
        </p:nvSpPr>
        <p:spPr>
          <a:xfrm>
            <a:off x="568082" y="5374957"/>
            <a:ext cx="80363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Otázka</a:t>
            </a:r>
          </a:p>
          <a:p>
            <a:pPr algn="just"/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Proč jsou VÁHY symbolem spravedlnosti?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85141CA9-AB44-45FF-A6A4-C7412E3DE5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0927" y="3914301"/>
            <a:ext cx="3110367" cy="206528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Obdélník 13">
            <a:extLst>
              <a:ext uri="{FF2B5EF4-FFF2-40B4-BE49-F238E27FC236}">
                <a16:creationId xmlns:a16="http://schemas.microsoft.com/office/drawing/2014/main" id="{96ADBB5E-109A-40C4-8E0A-599203117127}"/>
              </a:ext>
            </a:extLst>
          </p:cNvPr>
          <p:cNvSpPr/>
          <p:nvPr/>
        </p:nvSpPr>
        <p:spPr>
          <a:xfrm>
            <a:off x="5652120" y="5959909"/>
            <a:ext cx="307007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Egyptské malby zachycující proces vážení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1BC61BFC-19EF-45FB-A5F3-4DCB07B72343}"/>
              </a:ext>
            </a:extLst>
          </p:cNvPr>
          <p:cNvSpPr/>
          <p:nvPr/>
        </p:nvSpPr>
        <p:spPr>
          <a:xfrm>
            <a:off x="533376" y="4028871"/>
            <a:ext cx="48307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Například ve starém </a:t>
            </a:r>
            <a:r>
              <a:rPr lang="cs-CZ" alt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Babylónu byly uloženy v některých chrámech kameny, které měly funkci jakýchsi primitivních etalonů hmotnosti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5" name="Picture 1">
            <a:extLst>
              <a:ext uri="{FF2B5EF4-FFF2-40B4-BE49-F238E27FC236}">
                <a16:creationId xmlns:a16="http://schemas.microsoft.com/office/drawing/2014/main" id="{7BE16832-915D-4EDD-A5A6-5513717E815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116632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3292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3941</Words>
  <Application>Microsoft Office PowerPoint</Application>
  <PresentationFormat>Předvádění na obrazovce (4:3)</PresentationFormat>
  <Paragraphs>323</Paragraphs>
  <Slides>33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9" baseType="lpstr">
      <vt:lpstr>Arial</vt:lpstr>
      <vt:lpstr>Calibri</vt:lpstr>
      <vt:lpstr>Myriad Pro</vt:lpstr>
      <vt:lpstr>Times New Roman</vt:lpstr>
      <vt:lpstr>Wingdings</vt:lpstr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TUL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Libor Tůma</dc:creator>
  <cp:lastModifiedBy>Štěpánka Dvořáčková</cp:lastModifiedBy>
  <cp:revision>23</cp:revision>
  <dcterms:created xsi:type="dcterms:W3CDTF">2017-11-24T10:29:28Z</dcterms:created>
  <dcterms:modified xsi:type="dcterms:W3CDTF">2023-04-14T07:12:32Z</dcterms:modified>
</cp:coreProperties>
</file>