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8" r:id="rId2"/>
    <p:sldId id="312" r:id="rId3"/>
    <p:sldId id="323" r:id="rId4"/>
    <p:sldId id="327" r:id="rId5"/>
    <p:sldId id="324" r:id="rId6"/>
    <p:sldId id="325" r:id="rId7"/>
    <p:sldId id="345" r:id="rId8"/>
    <p:sldId id="346" r:id="rId9"/>
    <p:sldId id="326" r:id="rId10"/>
    <p:sldId id="328" r:id="rId11"/>
    <p:sldId id="329" r:id="rId12"/>
    <p:sldId id="347" r:id="rId13"/>
    <p:sldId id="348" r:id="rId14"/>
    <p:sldId id="330" r:id="rId15"/>
    <p:sldId id="349" r:id="rId16"/>
    <p:sldId id="331" r:id="rId17"/>
    <p:sldId id="332" r:id="rId18"/>
    <p:sldId id="351" r:id="rId19"/>
    <p:sldId id="352" r:id="rId20"/>
    <p:sldId id="333" r:id="rId21"/>
    <p:sldId id="350" r:id="rId22"/>
    <p:sldId id="334" r:id="rId23"/>
    <p:sldId id="353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54" r:id="rId34"/>
    <p:sldId id="344" r:id="rId35"/>
    <p:sldId id="355" r:id="rId36"/>
    <p:sldId id="356" r:id="rId37"/>
    <p:sldId id="357" r:id="rId38"/>
    <p:sldId id="322" r:id="rId3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  <a:srgbClr val="7BB620"/>
    <a:srgbClr val="82C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4" autoAdjust="0"/>
    <p:restoredTop sz="95374" autoAdjust="0"/>
  </p:normalViewPr>
  <p:slideViewPr>
    <p:cSldViewPr snapToGrid="0" snapToObjects="1">
      <p:cViewPr varScale="1">
        <p:scale>
          <a:sx n="157" d="100"/>
          <a:sy n="157" d="100"/>
        </p:scale>
        <p:origin x="408" y="1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x-none" smtClean="0"/>
              <a:t>07.01.2024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637296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33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40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x-none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esa.cz/" TargetMode="External"/><Relationship Id="rId2" Type="http://schemas.openxmlformats.org/officeDocument/2006/relationships/hyperlink" Target="http://www.kupujeme-auta.cz/" TargetMode="Externa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Ing. Zdeněk Nosek, MBA</a:t>
            </a:r>
          </a:p>
          <a:p>
            <a:r>
              <a:rPr lang="cs-CZ" dirty="0"/>
              <a:t>Centrum oceňování majetku</a:t>
            </a:r>
            <a:endParaRPr lang="x-none" dirty="0"/>
          </a:p>
          <a:p>
            <a:r>
              <a:rPr lang="x-none"/>
              <a:t>+</a:t>
            </a:r>
            <a:r>
              <a:rPr lang="x-none" dirty="0"/>
              <a:t>420 </a:t>
            </a:r>
            <a:r>
              <a:rPr lang="cs-CZ" dirty="0"/>
              <a:t>731 191 913</a:t>
            </a:r>
            <a:endParaRPr lang="x-none" dirty="0"/>
          </a:p>
          <a:p>
            <a:r>
              <a:rPr lang="cs-CZ" dirty="0" err="1"/>
              <a:t>zdenek.nosek</a:t>
            </a:r>
            <a:r>
              <a:rPr lang="x-none"/>
              <a:t>@tul.cz</a:t>
            </a:r>
            <a:endParaRPr lang="cs-CZ" dirty="0"/>
          </a:p>
          <a:p>
            <a:r>
              <a:rPr lang="cs-CZ" dirty="0"/>
              <a:t>www.com.tul.cz</a:t>
            </a:r>
            <a:endParaRPr lang="x-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/>
              <a:t>Specializační studium</a:t>
            </a:r>
            <a:br>
              <a:rPr lang="cs-CZ" sz="2700" dirty="0"/>
            </a:br>
            <a:r>
              <a:rPr lang="cs-CZ" sz="2700" dirty="0"/>
              <a:t>Oceňování služeb a technologií</a:t>
            </a:r>
            <a:br>
              <a:rPr lang="cs-CZ" sz="1000" dirty="0"/>
            </a:br>
            <a:r>
              <a:rPr lang="cs-CZ" sz="4200" dirty="0"/>
              <a:t>Oceňování movitého majetku</a:t>
            </a:r>
            <a:endParaRPr lang="x-none" sz="42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6D2B131-BB47-5040-AB4D-1BF0EC6C34D3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x-none" sz="1200" dirty="0"/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6579DE-5791-EDFB-7F9A-B9A3A48D9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Členění strojů a zařízení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25461E-26A5-B716-3925-574B37B9A7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Stroje a zařízení lze členit na: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dirty="0"/>
              <a:t>	- přístroje,</a:t>
            </a:r>
          </a:p>
          <a:p>
            <a:pPr marL="114300" indent="0">
              <a:buNone/>
            </a:pPr>
            <a:r>
              <a:rPr lang="cs-CZ" dirty="0"/>
              <a:t>	- stroje a zařízení</a:t>
            </a:r>
          </a:p>
          <a:p>
            <a:pPr marL="114300" indent="0">
              <a:buNone/>
            </a:pPr>
            <a:r>
              <a:rPr lang="cs-CZ" dirty="0"/>
              <a:t>	- soubory strojů a zařízení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AA45E5-B86B-1372-4433-0E28E781D97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804B237-E0D5-4145-B9D3-BAF867AA4C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73016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3D058-3482-1E82-AA08-141BF96E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Postup při oceňování strojů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D7ABE1-79D1-7BB6-45E2-B59E9469ED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Identifikace stroje</a:t>
            </a:r>
          </a:p>
          <a:p>
            <a:r>
              <a:rPr lang="cs-CZ" dirty="0"/>
              <a:t>Technická prohlídka stroje</a:t>
            </a:r>
          </a:p>
          <a:p>
            <a:r>
              <a:rPr lang="cs-CZ" dirty="0"/>
              <a:t>Výchozí cena stroje</a:t>
            </a:r>
          </a:p>
          <a:p>
            <a:r>
              <a:rPr lang="cs-CZ" dirty="0"/>
              <a:t>Výchozí technická hodnota</a:t>
            </a:r>
          </a:p>
          <a:p>
            <a:r>
              <a:rPr lang="cs-CZ" dirty="0"/>
              <a:t>Základní amortizace</a:t>
            </a:r>
          </a:p>
          <a:p>
            <a:r>
              <a:rPr lang="cs-CZ" dirty="0"/>
              <a:t>Srážky a přirážky</a:t>
            </a:r>
          </a:p>
          <a:p>
            <a:r>
              <a:rPr lang="cs-CZ" dirty="0"/>
              <a:t>Technická hodnota</a:t>
            </a:r>
          </a:p>
          <a:p>
            <a:r>
              <a:rPr lang="cs-CZ" dirty="0"/>
              <a:t>Časová cena stroje</a:t>
            </a:r>
          </a:p>
          <a:p>
            <a:r>
              <a:rPr lang="cs-CZ" dirty="0"/>
              <a:t>Cena obvyklá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04ED96-C977-AFD4-6B9A-EFAFF9E0DBB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E0F675-27F7-8D26-F5B7-0ECFA90431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72776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Identifikace stroje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Provádí se porovnáním údajů z evidence majitele se štítky na daném stroji, např.:</a:t>
            </a:r>
          </a:p>
          <a:p>
            <a:pPr marL="114300" indent="0">
              <a:buNone/>
            </a:pPr>
            <a:r>
              <a:rPr lang="cs-CZ" dirty="0"/>
              <a:t>	- karty dlouhodobého majetku</a:t>
            </a:r>
          </a:p>
          <a:p>
            <a:pPr marL="114300" indent="0">
              <a:buNone/>
            </a:pPr>
            <a:r>
              <a:rPr lang="cs-CZ" dirty="0"/>
              <a:t>	- zápisy o převzetí stroje</a:t>
            </a:r>
          </a:p>
          <a:p>
            <a:pPr marL="114300" indent="0">
              <a:buNone/>
            </a:pPr>
            <a:r>
              <a:rPr lang="cs-CZ" dirty="0"/>
              <a:t>	- inventurní soupisy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495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Technická prohlídka stroje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 technické prohlídce stroje se zaměřujeme na:</a:t>
            </a:r>
          </a:p>
          <a:p>
            <a:pPr marL="114300" indent="0">
              <a:buNone/>
            </a:pPr>
            <a:r>
              <a:rPr lang="cs-CZ" dirty="0"/>
              <a:t>	- vzhled stroje</a:t>
            </a:r>
          </a:p>
          <a:p>
            <a:pPr marL="114300" indent="0">
              <a:buNone/>
            </a:pPr>
            <a:r>
              <a:rPr lang="cs-CZ" dirty="0"/>
              <a:t>	- deformace</a:t>
            </a:r>
          </a:p>
          <a:p>
            <a:pPr marL="114300" indent="0">
              <a:buNone/>
            </a:pPr>
            <a:r>
              <a:rPr lang="cs-CZ" dirty="0"/>
              <a:t>	- koroze</a:t>
            </a:r>
          </a:p>
          <a:p>
            <a:pPr marL="114300" indent="0">
              <a:buNone/>
            </a:pPr>
            <a:r>
              <a:rPr lang="cs-CZ" dirty="0"/>
              <a:t>	- stupeň opotřebení</a:t>
            </a:r>
          </a:p>
          <a:p>
            <a:pPr marL="114300" indent="0">
              <a:buNone/>
            </a:pPr>
            <a:r>
              <a:rPr lang="cs-CZ" dirty="0"/>
              <a:t>	- hlučnost</a:t>
            </a:r>
          </a:p>
          <a:p>
            <a:pPr marL="114300" indent="0">
              <a:buNone/>
            </a:pPr>
            <a:r>
              <a:rPr lang="cs-CZ" dirty="0"/>
              <a:t>	- vůle</a:t>
            </a:r>
          </a:p>
          <a:p>
            <a:pPr marL="114300" indent="0">
              <a:buNone/>
            </a:pPr>
            <a:r>
              <a:rPr lang="cs-CZ" dirty="0"/>
              <a:t>	- úniky maziv,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14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0340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66B47-737E-251B-CA2D-55953F2E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Výchozí cena stroje a strojního zařízení (VCS)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5AF858-5AB5-1A0E-EB6F-32EE7219F9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VCS = cena, kterou by bylo nutno vynaložit k pořízení stejného nebo srovnatelného stroje v době oceňování</a:t>
            </a:r>
          </a:p>
          <a:p>
            <a:pPr marL="114300" indent="0">
              <a:buNone/>
            </a:pPr>
            <a:r>
              <a:rPr lang="cs-CZ" dirty="0"/>
              <a:t>       Zjistíme ji 3 způsoby:</a:t>
            </a:r>
          </a:p>
          <a:p>
            <a:pPr marL="114300" indent="0">
              <a:buNone/>
            </a:pPr>
            <a:r>
              <a:rPr lang="cs-CZ" dirty="0"/>
              <a:t>      1) Je-li oceňovaný stroj dostupný na trhu, je výchozí cenou pořizovací (PC) </a:t>
            </a:r>
            <a:br>
              <a:rPr lang="cs-CZ" dirty="0"/>
            </a:br>
            <a:r>
              <a:rPr lang="cs-CZ" dirty="0"/>
              <a:t>           cena nového stroje stejného typu zjištěná u výrobce nebo oficiálního </a:t>
            </a:r>
            <a:br>
              <a:rPr lang="cs-CZ" dirty="0"/>
            </a:br>
            <a:r>
              <a:rPr lang="cs-CZ" dirty="0"/>
              <a:t>           prodejce nebo dovozce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dirty="0"/>
              <a:t>      	</a:t>
            </a:r>
            <a:r>
              <a:rPr lang="cs-CZ" b="1" dirty="0"/>
              <a:t>VCS = PC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699CA0-7D14-FD8A-6FC8-E8DC78945F4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095C624-B349-650D-18BB-55AA7A2A55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55619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Výchozí cena stroje a strojního zařízení (VCS)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dirty="0"/>
              <a:t>       2)  U stroje, který se nevyrábí, nedováží nebo není dostupný na trhu, se </a:t>
            </a:r>
            <a:br>
              <a:rPr lang="cs-CZ" dirty="0"/>
            </a:br>
            <a:r>
              <a:rPr lang="cs-CZ" dirty="0"/>
              <a:t>            stanoví srovnatelná výchozí cena:</a:t>
            </a:r>
          </a:p>
          <a:p>
            <a:pPr marL="114300" indent="0">
              <a:buNone/>
            </a:pPr>
            <a:r>
              <a:rPr lang="cs-CZ" dirty="0"/>
              <a:t>	- cenovým porovnáním</a:t>
            </a:r>
          </a:p>
          <a:p>
            <a:pPr marL="114300" indent="0">
              <a:buNone/>
            </a:pPr>
            <a:r>
              <a:rPr lang="cs-CZ" dirty="0"/>
              <a:t>            Při porovnání bereme v úvahu:</a:t>
            </a:r>
          </a:p>
          <a:p>
            <a:pPr marL="114300" indent="0">
              <a:buNone/>
            </a:pPr>
            <a:r>
              <a:rPr lang="cs-CZ" dirty="0"/>
              <a:t>	- účel použití</a:t>
            </a:r>
          </a:p>
          <a:p>
            <a:pPr marL="114300" indent="0">
              <a:buNone/>
            </a:pPr>
            <a:r>
              <a:rPr lang="cs-CZ" dirty="0"/>
              <a:t>	- výkonové parametry</a:t>
            </a:r>
          </a:p>
          <a:p>
            <a:pPr marL="114300" indent="0">
              <a:buNone/>
            </a:pPr>
            <a:r>
              <a:rPr lang="cs-CZ" dirty="0"/>
              <a:t>	- kvalitu provedení</a:t>
            </a:r>
          </a:p>
          <a:p>
            <a:pPr marL="114300" indent="0">
              <a:buNone/>
            </a:pPr>
            <a:r>
              <a:rPr lang="cs-CZ" dirty="0"/>
              <a:t>	- servis, možnost oprav</a:t>
            </a:r>
          </a:p>
          <a:p>
            <a:pPr marL="114300" indent="0">
              <a:buNone/>
            </a:pPr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16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7569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57415-20AC-E118-6C65-90452B3A2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Výchozí cena stroje a strojního zařízení (VCS)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C9804F-ABF5-4CC5-E892-163D5580C9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dirty="0"/>
              <a:t>       3) U stroje, který se nevyrábí, nedováží nebo není dostupný na trhu, se </a:t>
            </a:r>
            <a:br>
              <a:rPr lang="cs-CZ" dirty="0"/>
            </a:br>
            <a:r>
              <a:rPr lang="cs-CZ" dirty="0"/>
              <a:t>           může stanovit srovnatelná výchozí cena: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dirty="0"/>
              <a:t>	- přepočtem historické pořizovací ceny – přepočet indexem růstu cen        </a:t>
            </a:r>
          </a:p>
          <a:p>
            <a:pPr marL="114300" indent="0">
              <a:buNone/>
            </a:pPr>
            <a:r>
              <a:rPr lang="cs-CZ" dirty="0"/>
              <a:t>	  v příslušném oboru od data ocenění (ČSÚ)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3085AA-E26D-FA85-8D85-D27811020C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17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4E9390-A160-F8B9-8171-4188EE1706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87038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77CC5-F042-86D3-861A-6B914631C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Základní amortizace (ZA)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E52416-1649-A2A1-694C-8BFAA2626A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Přibližně vyjadřuje obvyklou ztrátu hodnoty stroje s různou dobou životnosti v závislosti na stáří stroje, neboli charakterizuje vývoj technické hodnoty, stavu, stroje, od jeho instalace po jeho likvidaci, a to v závislosti na:</a:t>
            </a:r>
          </a:p>
          <a:p>
            <a:pPr lvl="1"/>
            <a:r>
              <a:rPr lang="cs-CZ" dirty="0"/>
              <a:t>- typu</a:t>
            </a:r>
          </a:p>
          <a:p>
            <a:pPr lvl="1"/>
            <a:r>
              <a:rPr lang="cs-CZ" dirty="0"/>
              <a:t>- životnosti</a:t>
            </a:r>
          </a:p>
          <a:p>
            <a:pPr lvl="1"/>
            <a:r>
              <a:rPr lang="cs-CZ" dirty="0"/>
              <a:t>- stupni využití</a:t>
            </a:r>
          </a:p>
          <a:p>
            <a:pPr lvl="1"/>
            <a:r>
              <a:rPr lang="cs-CZ" dirty="0"/>
              <a:t>- údržbě a opravě</a:t>
            </a:r>
          </a:p>
          <a:p>
            <a:pPr marL="596900" lvl="1" indent="0">
              <a:buNone/>
            </a:pPr>
            <a:r>
              <a:rPr lang="cs-CZ" dirty="0"/>
              <a:t>K tomu se využívají:  	- amortizační křivky</a:t>
            </a:r>
          </a:p>
          <a:p>
            <a:pPr marL="596900" lvl="1" indent="0">
              <a:buNone/>
            </a:pPr>
            <a:r>
              <a:rPr lang="cs-CZ" dirty="0"/>
              <a:t>			- amortizační stupnice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700128-C4DC-F4C1-DF1A-CA7C470FB77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18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D46A6B5-2096-6B78-08AE-5580F84A5A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9562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Amortizační křivky a amortizační stupnice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Amortizační křivky – předpoklady:</a:t>
            </a:r>
          </a:p>
          <a:p>
            <a:r>
              <a:rPr lang="cs-CZ" dirty="0"/>
              <a:t>V prvních letech stroje se předpokládá rychlejší opotřebení stroje</a:t>
            </a:r>
          </a:p>
          <a:p>
            <a:r>
              <a:rPr lang="cs-CZ" dirty="0"/>
              <a:t>Poté je pokles opotřebení mírnější, odpovídající stáří stroje, jeho údržbě, atd., a to do 10-30% technické hodnoty stroje</a:t>
            </a:r>
          </a:p>
          <a:p>
            <a:r>
              <a:rPr lang="cs-CZ" dirty="0"/>
              <a:t>Ke konci životnosti stroje dochází k poklesu jeho hodnoty vlivem např. zvýšené poruchovosti, opotřebení</a:t>
            </a:r>
          </a:p>
          <a:p>
            <a:r>
              <a:rPr lang="cs-CZ" dirty="0"/>
              <a:t>Pokud je stroj stále funkční hodnota stroje neklesá pod 10%. </a:t>
            </a:r>
          </a:p>
          <a:p>
            <a:r>
              <a:rPr lang="cs-CZ" dirty="0"/>
              <a:t>Pokud starší stroj plní bezchybně svůj účel, předpokládá se zbytková životnost 20%.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19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92534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Amortizační křivky a amortizační stupnice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Amortizační stupnice</a:t>
            </a:r>
          </a:p>
          <a:p>
            <a:pPr marL="114300" indent="0">
              <a:buNone/>
            </a:pPr>
            <a:r>
              <a:rPr lang="cs-CZ" dirty="0"/>
              <a:t>      Těchto stupnic je 5, a to pro doby životnosti 5, 10, 15, 20 a 25 let</a:t>
            </a:r>
          </a:p>
          <a:p>
            <a:pPr marL="114300" indent="0">
              <a:buNone/>
            </a:pPr>
            <a:r>
              <a:rPr lang="cs-CZ" dirty="0"/>
              <a:t>       </a:t>
            </a:r>
          </a:p>
          <a:p>
            <a:pPr marL="114300" indent="0">
              <a:buNone/>
            </a:pPr>
            <a:r>
              <a:rPr lang="cs-CZ" dirty="0"/>
              <a:t>       Základní amortizace stroje se určí:</a:t>
            </a:r>
          </a:p>
          <a:p>
            <a:pPr marL="114300" indent="0">
              <a:buNone/>
            </a:pPr>
            <a:r>
              <a:rPr lang="cs-CZ" dirty="0"/>
              <a:t>	ZA = 100 – TH</a:t>
            </a:r>
          </a:p>
          <a:p>
            <a:pPr marL="114300" indent="0">
              <a:buNone/>
            </a:pPr>
            <a:r>
              <a:rPr lang="cs-CZ" dirty="0"/>
              <a:t>	</a:t>
            </a:r>
          </a:p>
          <a:p>
            <a:pPr marL="114300" indent="0">
              <a:buNone/>
            </a:pPr>
            <a:r>
              <a:rPr lang="cs-CZ" dirty="0"/>
              <a:t>	ZA = základní amortizace v %</a:t>
            </a:r>
          </a:p>
          <a:p>
            <a:pPr marL="114300" indent="0">
              <a:buNone/>
            </a:pPr>
            <a:r>
              <a:rPr lang="cs-CZ" dirty="0"/>
              <a:t>	TH = technická hodnota v %, tj. zbytek technického života stroje ke dni </a:t>
            </a:r>
            <a:br>
              <a:rPr lang="cs-CZ" dirty="0"/>
            </a:br>
            <a:r>
              <a:rPr lang="cs-CZ" dirty="0"/>
              <a:t>                        ocenění v porovnání s novým strojem (bez přirážek a srážek)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20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717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Oceňování movitého majetku</a:t>
            </a:r>
          </a:p>
          <a:p>
            <a:r>
              <a:rPr lang="cs-CZ" dirty="0"/>
              <a:t>Oceňování automobilů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x-none" smtClean="0"/>
              <a:t>3</a:t>
            </a:fld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/>
              <a:t>Obsah</a:t>
            </a:r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3D7F4-CDE2-EEB2-DC33-7AC53100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Výchozí tech. stav, výchozí tech. hodnota (VTH)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264F77-5DD6-8B00-3AFA-B8601A479A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VTH = technická hodnota oceňovaného stroje k hodnotě nového továrně vyrobeného stroje, vyjadřuje zbývající životnost stroje před promítnutím jeho opotřebení v %, tj.:</a:t>
            </a:r>
          </a:p>
          <a:p>
            <a:pPr marL="114300" indent="0">
              <a:buNone/>
            </a:pPr>
            <a:r>
              <a:rPr lang="cs-CZ" dirty="0"/>
              <a:t>	- VTH nového stroje = 100%</a:t>
            </a:r>
          </a:p>
          <a:p>
            <a:pPr marL="114300" indent="0">
              <a:buNone/>
            </a:pPr>
            <a:r>
              <a:rPr lang="cs-CZ" dirty="0"/>
              <a:t>	- VTH po celkové opravě = 50 až 80%</a:t>
            </a:r>
          </a:p>
          <a:p>
            <a:pPr marL="114300" indent="0">
              <a:buNone/>
            </a:pPr>
            <a:r>
              <a:rPr lang="cs-CZ" dirty="0"/>
              <a:t>	- VTH po generální opravě = 90%</a:t>
            </a:r>
          </a:p>
          <a:p>
            <a:pPr marL="114300" indent="0">
              <a:buNone/>
            </a:pPr>
            <a:r>
              <a:rPr lang="cs-CZ" dirty="0"/>
              <a:t>	- VTH po modernizaci = 100% nebo i více než 100%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78FF43-E572-B3F0-AD8A-D73BD7A6D3F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21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29443B-A50B-58A9-E1DD-BCEF3674D5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05735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Výchozí </a:t>
            </a:r>
            <a:r>
              <a:rPr lang="cs-CZ" dirty="0" err="1">
                <a:solidFill>
                  <a:srgbClr val="002060"/>
                </a:solidFill>
              </a:rPr>
              <a:t>tech</a:t>
            </a:r>
            <a:r>
              <a:rPr lang="cs-CZ" dirty="0">
                <a:solidFill>
                  <a:srgbClr val="002060"/>
                </a:solidFill>
              </a:rPr>
              <a:t>. stav, výchozí </a:t>
            </a:r>
            <a:r>
              <a:rPr lang="cs-CZ" dirty="0" err="1">
                <a:solidFill>
                  <a:srgbClr val="002060"/>
                </a:solidFill>
              </a:rPr>
              <a:t>tech</a:t>
            </a:r>
            <a:r>
              <a:rPr lang="cs-CZ" dirty="0">
                <a:solidFill>
                  <a:srgbClr val="002060"/>
                </a:solidFill>
              </a:rPr>
              <a:t>. hodnota (VTH)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Výchozí technická hodnota stroje v případě, že oceňovaný stroj prošel např. generální opravou (oprava sice obnovila původní vlastnosti stroje, ale stroj se již nevyrovná novému stroji), se nevrací na původních 100%, ale je na 90%, s tím, že stroj  se považuje za neopotřebovaný a amortizace se začne počítat znovu od začátku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22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06229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B53DC-7FD8-FD6B-5D4F-DF8A6BCE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Přirážky a srážky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2AB215-85A6-DCB2-3A25-0370E44D92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Jejich výše se stanoví na základě výsledku prohlídky stroje či zařízení</a:t>
            </a:r>
          </a:p>
          <a:p>
            <a:pPr marL="114300" indent="0">
              <a:buNone/>
            </a:pPr>
            <a:r>
              <a:rPr lang="cs-CZ" dirty="0"/>
              <a:t>	</a:t>
            </a:r>
          </a:p>
          <a:p>
            <a:pPr marL="114300" indent="0">
              <a:buNone/>
            </a:pPr>
            <a:r>
              <a:rPr lang="cs-CZ" dirty="0"/>
              <a:t>       Přirážka – vyjadřuje vyšší hodnotu stroje než by odpovídalo jeho obvyklé </a:t>
            </a:r>
            <a:br>
              <a:rPr lang="cs-CZ" dirty="0"/>
            </a:br>
            <a:r>
              <a:rPr lang="cs-CZ" dirty="0"/>
              <a:t>                        hodnotě podle amortizační stupnice, stanoví se na základě </a:t>
            </a:r>
            <a:br>
              <a:rPr lang="cs-CZ" dirty="0"/>
            </a:br>
            <a:r>
              <a:rPr lang="cs-CZ" dirty="0"/>
              <a:t>                        prokazatelného zvýšení užitné hodnoty stroje :</a:t>
            </a:r>
          </a:p>
          <a:p>
            <a:pPr marL="114300" indent="0">
              <a:buNone/>
            </a:pPr>
            <a:r>
              <a:rPr lang="cs-CZ" dirty="0"/>
              <a:t>		- po provedené běžné opravě </a:t>
            </a:r>
          </a:p>
          <a:p>
            <a:pPr marL="114300" indent="0">
              <a:buNone/>
            </a:pPr>
            <a:r>
              <a:rPr lang="cs-CZ" dirty="0"/>
              <a:t>		- minimálního využívání stroje</a:t>
            </a:r>
          </a:p>
          <a:p>
            <a:pPr marL="114300" indent="0">
              <a:buNone/>
            </a:pPr>
            <a:r>
              <a:rPr lang="cs-CZ" dirty="0"/>
              <a:t>		- velmi dobré údržby a zacházení</a:t>
            </a:r>
            <a:br>
              <a:rPr lang="cs-CZ" dirty="0"/>
            </a:br>
            <a:r>
              <a:rPr lang="cs-CZ" dirty="0"/>
              <a:t>	         Nesmí překročit hodnotu stroje nového!</a:t>
            </a:r>
          </a:p>
          <a:p>
            <a:pPr marL="114300" indent="0">
              <a:buNone/>
            </a:pPr>
            <a:r>
              <a:rPr lang="cs-CZ" dirty="0"/>
              <a:t>	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ED6E9B-96E6-2420-F21E-1BFD70D2C69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23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B7F9C2-86F4-665E-BD23-6BA292F741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65654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Přirážky a srážky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Srážky: </a:t>
            </a:r>
          </a:p>
          <a:p>
            <a:pPr marL="114300" indent="0">
              <a:buNone/>
            </a:pPr>
            <a:r>
              <a:rPr lang="cs-CZ" dirty="0"/>
              <a:t>	srážka –   stanoví se u stroje jehož stav je horší než by byl u průměrně</a:t>
            </a:r>
            <a:br>
              <a:rPr lang="cs-CZ" dirty="0"/>
            </a:br>
            <a:r>
              <a:rPr lang="cs-CZ" dirty="0"/>
              <a:t>		opotřebovaného stroje, např.:</a:t>
            </a:r>
          </a:p>
          <a:p>
            <a:pPr marL="114300" indent="0">
              <a:buNone/>
            </a:pPr>
            <a:r>
              <a:rPr lang="cs-CZ" dirty="0"/>
              <a:t>		- zjevná porucha, </a:t>
            </a:r>
          </a:p>
          <a:p>
            <a:pPr marL="114300" indent="0">
              <a:buNone/>
            </a:pPr>
            <a:r>
              <a:rPr lang="cs-CZ" dirty="0"/>
              <a:t>		- vyšší opotřebení,</a:t>
            </a:r>
          </a:p>
          <a:p>
            <a:pPr marL="114300" indent="0">
              <a:buNone/>
            </a:pPr>
            <a:r>
              <a:rPr lang="cs-CZ" dirty="0"/>
              <a:t>		- koroze, </a:t>
            </a:r>
          </a:p>
          <a:p>
            <a:pPr marL="114300" indent="0">
              <a:buNone/>
            </a:pPr>
            <a:r>
              <a:rPr lang="cs-CZ" dirty="0"/>
              <a:t>		- nedostatečná údržby,</a:t>
            </a:r>
          </a:p>
          <a:p>
            <a:pPr marL="114300" indent="0">
              <a:buNone/>
            </a:pPr>
            <a:r>
              <a:rPr lang="cs-CZ" dirty="0"/>
              <a:t>		- deformace stroje, atd.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24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8441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29EEB-1B63-68D1-8351-E6CF6F7B3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Koeficient prodejnosti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7787B7-4509-B166-FF7A-16433DFB1B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Jedná se o cenový opravný koeficient</a:t>
            </a:r>
          </a:p>
          <a:p>
            <a:r>
              <a:rPr lang="cs-CZ" dirty="0"/>
              <a:t>Vyjadřuje stav mezi nabídkou a poptávkou po stroji na trhu v daném místě a čase</a:t>
            </a:r>
          </a:p>
          <a:p>
            <a:r>
              <a:rPr lang="cs-CZ" dirty="0"/>
              <a:t>Stanovuje se :</a:t>
            </a:r>
          </a:p>
          <a:p>
            <a:pPr marL="114300" indent="0">
              <a:buNone/>
            </a:pPr>
            <a:r>
              <a:rPr lang="cs-CZ" dirty="0"/>
              <a:t>	- z oficiálních pramenů</a:t>
            </a:r>
          </a:p>
          <a:p>
            <a:pPr marL="114300" indent="0">
              <a:buNone/>
            </a:pPr>
            <a:r>
              <a:rPr lang="cs-CZ" dirty="0"/>
              <a:t>	- znalcem na základě průzkumu trhu</a:t>
            </a:r>
          </a:p>
          <a:p>
            <a:r>
              <a:rPr lang="cs-CZ" dirty="0"/>
              <a:t>Jeho výše závisí na kvalifikovaném odborném posouzení znalce (nutno zdůvodnit)</a:t>
            </a:r>
          </a:p>
          <a:p>
            <a:pPr marL="114300" indent="0">
              <a:buNone/>
            </a:pPr>
            <a:r>
              <a:rPr lang="cs-CZ" dirty="0"/>
              <a:t>	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ED7CF8-961C-D6F6-C826-15525846AA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25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299E987-7A16-E932-9DA5-067391BAE5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27090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B0A24-84DB-48C5-92B0-6ECA2BBF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Ocenění tržní hodnoty </a:t>
            </a:r>
            <a:r>
              <a:rPr lang="cs-CZ" dirty="0" err="1">
                <a:solidFill>
                  <a:srgbClr val="002060"/>
                </a:solidFill>
              </a:rPr>
              <a:t>sam</a:t>
            </a:r>
            <a:r>
              <a:rPr lang="cs-CZ" dirty="0">
                <a:solidFill>
                  <a:srgbClr val="002060"/>
                </a:solidFill>
              </a:rPr>
              <a:t>. movitých věcí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4D999F-02E3-95E2-DFA7-24BEBB699E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cs-CZ" dirty="0"/>
              <a:t>H </a:t>
            </a:r>
            <a:r>
              <a:rPr lang="cs-CZ" sz="1100" i="1" dirty="0"/>
              <a:t>(TC) </a:t>
            </a:r>
            <a:r>
              <a:rPr lang="cs-CZ" dirty="0"/>
              <a:t>= ČC * </a:t>
            </a:r>
            <a:r>
              <a:rPr lang="cs-CZ" dirty="0" err="1"/>
              <a:t>Kp</a:t>
            </a:r>
            <a:endParaRPr lang="cs-CZ" dirty="0"/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r>
              <a:rPr lang="cs-CZ" dirty="0"/>
              <a:t>                 H </a:t>
            </a:r>
            <a:r>
              <a:rPr lang="cs-CZ" sz="1100" i="1" dirty="0"/>
              <a:t>(TC) </a:t>
            </a:r>
            <a:r>
              <a:rPr lang="cs-CZ" dirty="0"/>
              <a:t>-</a:t>
            </a:r>
            <a:r>
              <a:rPr lang="cs-CZ" sz="1100" dirty="0"/>
              <a:t> </a:t>
            </a:r>
            <a:r>
              <a:rPr lang="cs-CZ" dirty="0"/>
              <a:t>tržní hodnota majetku</a:t>
            </a:r>
          </a:p>
          <a:p>
            <a:pPr marL="114300" indent="0" algn="ctr">
              <a:buNone/>
            </a:pPr>
            <a:r>
              <a:rPr lang="cs-CZ" dirty="0"/>
              <a:t>ČC - časová cena</a:t>
            </a:r>
          </a:p>
          <a:p>
            <a:pPr marL="114300" indent="0" algn="ctr">
              <a:buNone/>
            </a:pPr>
            <a:r>
              <a:rPr lang="cs-CZ" dirty="0"/>
              <a:t>              </a:t>
            </a:r>
            <a:r>
              <a:rPr lang="cs-CZ" dirty="0" err="1"/>
              <a:t>K</a:t>
            </a:r>
            <a:r>
              <a:rPr lang="cs-CZ" i="1" dirty="0" err="1"/>
              <a:t>p</a:t>
            </a:r>
            <a:r>
              <a:rPr lang="cs-CZ" dirty="0"/>
              <a:t> – koeficient prodejnosti</a:t>
            </a:r>
          </a:p>
          <a:p>
            <a:pPr marL="114300" indent="0" algn="ctr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D93799-3BC1-A8DE-C728-E4996CF626E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26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4DE6B4-E3EA-BC11-2725-4E131292F9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7864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24A0D-0D7A-3732-E30D-F8E9CDC5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Časová cena (ČC)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2FD96B-508A-F2CC-5E38-4472A6FEA5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cs-CZ" dirty="0"/>
              <a:t>ČC = PC * TH/100</a:t>
            </a:r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r>
              <a:rPr lang="cs-CZ" dirty="0"/>
              <a:t>ČC - časová cena</a:t>
            </a:r>
          </a:p>
          <a:p>
            <a:pPr marL="114300" indent="0" algn="ctr">
              <a:buNone/>
            </a:pPr>
            <a:r>
              <a:rPr lang="cs-CZ" dirty="0"/>
              <a:t>      PC - pořizovací cena</a:t>
            </a:r>
          </a:p>
          <a:p>
            <a:pPr marL="114300" indent="0" algn="ctr">
              <a:buNone/>
            </a:pPr>
            <a:r>
              <a:rPr lang="cs-CZ" dirty="0"/>
              <a:t>          TH - technická hodnota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4F2732-FA25-ABA9-8C02-C0DB54EBB8A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27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22C682-F1D2-2448-ADDE-6C408EFC86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56329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2FFE4-DB67-6E40-AE9B-DFB5B634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Technická hodnota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B63517-252E-267F-4153-C43D6AA8E4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cs-CZ" dirty="0"/>
              <a:t>TH = (VTŽ – ZA)/VTŽ</a:t>
            </a:r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r>
              <a:rPr lang="cs-CZ" dirty="0"/>
              <a:t>TH - technická hodnota</a:t>
            </a:r>
          </a:p>
          <a:p>
            <a:pPr marL="114300" indent="0" algn="ctr">
              <a:buNone/>
            </a:pPr>
            <a:r>
              <a:rPr lang="cs-CZ" dirty="0"/>
              <a:t>                 VTŽ - výchozí technická životnost</a:t>
            </a:r>
          </a:p>
          <a:p>
            <a:pPr marL="114300" indent="0" algn="ctr">
              <a:buNone/>
            </a:pPr>
            <a:r>
              <a:rPr lang="cs-CZ" dirty="0"/>
              <a:t>     ZA – základní amortizace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D41E68-B8BA-9E6B-AED8-8A78C330CCA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28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6B175F3-D357-1395-6E42-9687D174D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89303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D5E4F-920E-C66B-FAE1-9858D544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Příklad ocenění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64B17F-C3D8-5D15-1DBF-9FDEACF4E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Ocenění montážního lisu: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09B2D1-E386-E511-D421-9FBE555ED78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29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5B13A3-63D8-1124-B3EF-DE804BA88D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7A1E1F49-D089-6ABF-8F13-7F4EC7006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13224"/>
              </p:ext>
            </p:extLst>
          </p:nvPr>
        </p:nvGraphicFramePr>
        <p:xfrm>
          <a:off x="1332000" y="2347442"/>
          <a:ext cx="6029865" cy="6496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4000">
                  <a:extLst>
                    <a:ext uri="{9D8B030D-6E8A-4147-A177-3AD203B41FA5}">
                      <a16:colId xmlns:a16="http://schemas.microsoft.com/office/drawing/2014/main" val="2729950023"/>
                    </a:ext>
                  </a:extLst>
                </a:gridCol>
                <a:gridCol w="759125">
                  <a:extLst>
                    <a:ext uri="{9D8B030D-6E8A-4147-A177-3AD203B41FA5}">
                      <a16:colId xmlns:a16="http://schemas.microsoft.com/office/drawing/2014/main" val="425744573"/>
                    </a:ext>
                  </a:extLst>
                </a:gridCol>
                <a:gridCol w="759124">
                  <a:extLst>
                    <a:ext uri="{9D8B030D-6E8A-4147-A177-3AD203B41FA5}">
                      <a16:colId xmlns:a16="http://schemas.microsoft.com/office/drawing/2014/main" val="1966174414"/>
                    </a:ext>
                  </a:extLst>
                </a:gridCol>
                <a:gridCol w="698740">
                  <a:extLst>
                    <a:ext uri="{9D8B030D-6E8A-4147-A177-3AD203B41FA5}">
                      <a16:colId xmlns:a16="http://schemas.microsoft.com/office/drawing/2014/main" val="2866024244"/>
                    </a:ext>
                  </a:extLst>
                </a:gridCol>
                <a:gridCol w="379562">
                  <a:extLst>
                    <a:ext uri="{9D8B030D-6E8A-4147-A177-3AD203B41FA5}">
                      <a16:colId xmlns:a16="http://schemas.microsoft.com/office/drawing/2014/main" val="2502464213"/>
                    </a:ext>
                  </a:extLst>
                </a:gridCol>
                <a:gridCol w="370936">
                  <a:extLst>
                    <a:ext uri="{9D8B030D-6E8A-4147-A177-3AD203B41FA5}">
                      <a16:colId xmlns:a16="http://schemas.microsoft.com/office/drawing/2014/main" val="3733847853"/>
                    </a:ext>
                  </a:extLst>
                </a:gridCol>
                <a:gridCol w="707366">
                  <a:extLst>
                    <a:ext uri="{9D8B030D-6E8A-4147-A177-3AD203B41FA5}">
                      <a16:colId xmlns:a16="http://schemas.microsoft.com/office/drawing/2014/main" val="2037572312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val="4045633215"/>
                    </a:ext>
                  </a:extLst>
                </a:gridCol>
                <a:gridCol w="961065">
                  <a:extLst>
                    <a:ext uri="{9D8B030D-6E8A-4147-A177-3AD203B41FA5}">
                      <a16:colId xmlns:a16="http://schemas.microsoft.com/office/drawing/2014/main" val="1266285178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5948AD"/>
                          </a:solidFill>
                          <a:effectLst/>
                        </a:rPr>
                        <a:t>Označení</a:t>
                      </a:r>
                      <a:endParaRPr lang="cs-CZ" sz="1100" dirty="0">
                        <a:solidFill>
                          <a:srgbClr val="5948A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5948AD"/>
                          </a:solidFill>
                          <a:effectLst/>
                        </a:rPr>
                        <a:t>rok pořízení</a:t>
                      </a:r>
                      <a:endParaRPr lang="cs-CZ" sz="1100" dirty="0">
                        <a:solidFill>
                          <a:srgbClr val="5948A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5948AD"/>
                          </a:solidFill>
                          <a:effectLst/>
                        </a:rPr>
                        <a:t>Pořizovací cena</a:t>
                      </a:r>
                      <a:endParaRPr lang="cs-CZ" sz="1100" dirty="0">
                        <a:solidFill>
                          <a:srgbClr val="5948A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5948AD"/>
                          </a:solidFill>
                          <a:effectLst/>
                        </a:rPr>
                        <a:t>datum ocenění</a:t>
                      </a:r>
                      <a:endParaRPr lang="cs-CZ" sz="1100" dirty="0">
                        <a:solidFill>
                          <a:srgbClr val="5948A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5948AD"/>
                          </a:solidFill>
                          <a:effectLst/>
                        </a:rPr>
                        <a:t>Př. živ.</a:t>
                      </a:r>
                      <a:endParaRPr lang="cs-CZ" sz="1100" dirty="0">
                        <a:solidFill>
                          <a:srgbClr val="5948A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5948AD"/>
                          </a:solidFill>
                          <a:effectLst/>
                        </a:rPr>
                        <a:t>TH</a:t>
                      </a:r>
                      <a:endParaRPr lang="cs-CZ" sz="1100" dirty="0">
                        <a:solidFill>
                          <a:srgbClr val="5948A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5948AD"/>
                          </a:solidFill>
                          <a:effectLst/>
                        </a:rPr>
                        <a:t>ČC</a:t>
                      </a:r>
                      <a:endParaRPr lang="cs-CZ" sz="1100" dirty="0">
                        <a:solidFill>
                          <a:srgbClr val="5948A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err="1">
                          <a:solidFill>
                            <a:srgbClr val="5948AD"/>
                          </a:solidFill>
                          <a:effectLst/>
                        </a:rPr>
                        <a:t>Kp</a:t>
                      </a:r>
                      <a:endParaRPr lang="cs-CZ" sz="1100" dirty="0">
                        <a:solidFill>
                          <a:srgbClr val="5948A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5948AD"/>
                          </a:solidFill>
                          <a:effectLst/>
                        </a:rPr>
                        <a:t>Hodnota</a:t>
                      </a:r>
                      <a:endParaRPr lang="cs-CZ" sz="1100" dirty="0">
                        <a:solidFill>
                          <a:srgbClr val="5948A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4790148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Montážní lis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19.10.2022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283070,60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1.4.2023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0,96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271747,78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0,98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266312,82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4593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20184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5A7A7-787C-E5DC-1B24-94857F41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Oceňování motorových vozidel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3F0451-E96C-8486-7849-7B5BBF27C2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Základním metodickým podkladem pro  oceňování motorových vozidel je „Znalecký standard číslo I/2022 – Oceňování silničních a zvláštních vozidel“</a:t>
            </a:r>
          </a:p>
          <a:p>
            <a:pPr marL="114300" indent="0">
              <a:buNone/>
            </a:pPr>
            <a:r>
              <a:rPr lang="cs-CZ" dirty="0"/>
              <a:t>      Tento znalecký standard vychází ze zákona o oceňování majetku ve znění </a:t>
            </a:r>
            <a:br>
              <a:rPr lang="cs-CZ" dirty="0"/>
            </a:br>
            <a:r>
              <a:rPr lang="cs-CZ" dirty="0"/>
              <a:t>       účinném od 1.1.2021 a stanovuje doporučené metodické postupy pro </a:t>
            </a:r>
            <a:br>
              <a:rPr lang="cs-CZ" dirty="0"/>
            </a:br>
            <a:r>
              <a:rPr lang="cs-CZ" dirty="0"/>
              <a:t>      oceňování silničních a zvláštních vozidel a určení majetkové újmy způsoben </a:t>
            </a:r>
            <a:br>
              <a:rPr lang="cs-CZ" dirty="0"/>
            </a:br>
            <a:r>
              <a:rPr lang="cs-CZ" dirty="0"/>
              <a:t>      jejich poškozením. Stanovuje také minimální obsah znaleckého posudku.  </a:t>
            </a:r>
            <a:br>
              <a:rPr lang="cs-CZ" dirty="0"/>
            </a:br>
            <a:r>
              <a:rPr lang="cs-CZ" dirty="0"/>
              <a:t>      Tvoří jej 3 části:</a:t>
            </a:r>
          </a:p>
          <a:p>
            <a:pPr marL="114300" indent="0">
              <a:buNone/>
            </a:pPr>
            <a:r>
              <a:rPr lang="cs-CZ" dirty="0"/>
              <a:t>	- Pojmy v oceňování silničních a zvláštních vozidel</a:t>
            </a:r>
          </a:p>
          <a:p>
            <a:pPr marL="114300" indent="0">
              <a:buNone/>
            </a:pPr>
            <a:r>
              <a:rPr lang="cs-CZ" dirty="0"/>
              <a:t>	- Oceňování silničních a zvláštních vozidel</a:t>
            </a:r>
          </a:p>
          <a:p>
            <a:pPr marL="114300" indent="0">
              <a:buNone/>
            </a:pPr>
            <a:r>
              <a:rPr lang="cs-CZ" dirty="0"/>
              <a:t>	- Stanovení výše majetkové újmy způsobené poškozením vozidel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0D89A5-5960-F34B-F69C-E316B23EA48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30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FEA36CD-8436-D047-E396-A1ED3ECFF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0070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Členění dlouhodobého hmotného majetku :</a:t>
            </a:r>
          </a:p>
          <a:p>
            <a:r>
              <a:rPr lang="cs-CZ" dirty="0"/>
              <a:t>Dlouhodobý nehmotný majetek – majetek s dobou použitelnosti delší než 1 rok a vstupní cenou vyšší než 60 000 Kč</a:t>
            </a:r>
          </a:p>
          <a:p>
            <a:r>
              <a:rPr lang="cs-CZ" dirty="0"/>
              <a:t>Dlouhodobý hmotný majetek - majetek s dobou použitelnosti delší než 1 rok a vstupní cenou vyšší než 40 000 Kč</a:t>
            </a:r>
          </a:p>
          <a:p>
            <a:r>
              <a:rPr lang="cs-CZ" dirty="0"/>
              <a:t>Dlouhodobý finanční majetek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x-none" smtClean="0"/>
              <a:t>4</a:t>
            </a:fld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Právní problematika při oceňování</a:t>
            </a:r>
            <a:endParaRPr lang="x-none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/>
              <a:t>Oceňování movitého majetku</a:t>
            </a:r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930562992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5B549-A1AC-DE4B-453E-83693A28C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Oceňování motorových vozidel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0E3534-AEC8-ECD1-2049-09519CBBC5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Při oceňování motorových vozidel je důležití znát účel pro jaký je ocenění prováděno, např. :</a:t>
            </a:r>
          </a:p>
          <a:p>
            <a:pPr marL="114300" indent="0">
              <a:buNone/>
            </a:pPr>
            <a:r>
              <a:rPr lang="cs-CZ" dirty="0"/>
              <a:t>	- pro účel jeho prodeje/koupě, soudní pře, apod.</a:t>
            </a:r>
          </a:p>
          <a:p>
            <a:pPr marL="114300" indent="0">
              <a:buNone/>
            </a:pPr>
            <a:r>
              <a:rPr lang="cs-CZ" dirty="0"/>
              <a:t>	  pro ocenění použijeme postupy dle „Znaleckého standardu č. I/2022 </a:t>
            </a:r>
            <a:br>
              <a:rPr lang="cs-CZ" dirty="0"/>
            </a:br>
            <a:r>
              <a:rPr lang="cs-CZ" dirty="0"/>
              <a:t>                Oceňování silničních a zvláštních vozidel“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dirty="0"/>
              <a:t>             - za účelem ocenění movité věci pro ocenění podniku</a:t>
            </a:r>
          </a:p>
          <a:p>
            <a:pPr marL="114300" indent="0">
              <a:buNone/>
            </a:pPr>
            <a:r>
              <a:rPr lang="cs-CZ" dirty="0"/>
              <a:t>                pro ocenění lze použít postupy uvedené pro ocenění strojů a jejich </a:t>
            </a:r>
            <a:br>
              <a:rPr lang="cs-CZ" dirty="0"/>
            </a:br>
            <a:r>
              <a:rPr lang="cs-CZ" dirty="0"/>
              <a:t>                zařízení, především pak metodu porovnávací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AD1E67-0A1E-BA79-8D84-245445C693D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31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74490AF-ED66-2377-80AA-1B714614C6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038700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3A732-615F-1FA3-65C8-D0A8F7CF3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Oceňování motorových vozidel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512B3D-C133-5F81-3C13-4760952089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současné době lze pro ocenění motorových vozidel využít různých komerčních programů. Příkladem je program </a:t>
            </a:r>
          </a:p>
          <a:p>
            <a:pPr marL="114300" indent="0">
              <a:buNone/>
            </a:pPr>
            <a:r>
              <a:rPr lang="cs-CZ" dirty="0"/>
              <a:t>	- </a:t>
            </a:r>
            <a:r>
              <a:rPr lang="cs-CZ" dirty="0" err="1"/>
              <a:t>Autowert</a:t>
            </a:r>
            <a:r>
              <a:rPr lang="cs-CZ" dirty="0"/>
              <a:t> od firmy </a:t>
            </a:r>
            <a:r>
              <a:rPr lang="cs-CZ" dirty="0" err="1"/>
              <a:t>Eurotax</a:t>
            </a:r>
            <a:r>
              <a:rPr lang="cs-CZ" dirty="0"/>
              <a:t>.</a:t>
            </a:r>
          </a:p>
          <a:p>
            <a:pPr marL="114300" indent="0">
              <a:buNone/>
            </a:pPr>
            <a:r>
              <a:rPr lang="cs-CZ" dirty="0"/>
              <a:t>     </a:t>
            </a:r>
          </a:p>
          <a:p>
            <a:pPr marL="114300" indent="0">
              <a:buNone/>
            </a:pPr>
            <a:r>
              <a:rPr lang="cs-CZ" dirty="0"/>
              <a:t>      Další programy lze najít na internetových stránkách, např. :</a:t>
            </a:r>
          </a:p>
          <a:p>
            <a:pPr marL="114300" indent="0">
              <a:buNone/>
            </a:pPr>
            <a:r>
              <a:rPr lang="cs-CZ" dirty="0"/>
              <a:t>	- </a:t>
            </a:r>
            <a:r>
              <a:rPr lang="cs-CZ" dirty="0">
                <a:hlinkClick r:id="rId2"/>
              </a:rPr>
              <a:t>www.kupujeme-auta.cz</a:t>
            </a:r>
            <a:r>
              <a:rPr lang="cs-CZ" dirty="0"/>
              <a:t>,</a:t>
            </a:r>
          </a:p>
          <a:p>
            <a:pPr marL="114300" indent="0">
              <a:buNone/>
            </a:pPr>
            <a:r>
              <a:rPr lang="cs-CZ" dirty="0"/>
              <a:t>	-  </a:t>
            </a:r>
            <a:r>
              <a:rPr lang="cs-CZ" dirty="0">
                <a:solidFill>
                  <a:schemeClr val="tx1"/>
                </a:solidFill>
                <a:hlinkClick r:id="rId3"/>
              </a:rPr>
              <a:t>www.autoesa.cz</a:t>
            </a:r>
            <a:r>
              <a:rPr lang="cs-CZ" dirty="0">
                <a:solidFill>
                  <a:schemeClr val="tx1"/>
                </a:solidFill>
              </a:rPr>
              <a:t>, </a:t>
            </a:r>
          </a:p>
          <a:p>
            <a:pPr marL="114300" indent="0">
              <a:buNone/>
            </a:pPr>
            <a:r>
              <a:rPr lang="cs-CZ" dirty="0">
                <a:solidFill>
                  <a:schemeClr val="tx1"/>
                </a:solidFill>
              </a:rPr>
              <a:t>	- www.omnetic.com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2791CF-7D22-A2D9-819B-F4053ED32EB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32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61AB997-8199-9264-CC44-30D480054C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71169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DFBAB-F01A-2887-25BF-9369423F7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Oceňování motorových vozidel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C1AB4A-3126-F9FF-F63C-33F995C2EF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Cena je při nákupu vozu nejdůležitějším kritériem. Stanovuje ji především :</a:t>
            </a:r>
          </a:p>
          <a:p>
            <a:pPr marL="114300" indent="0">
              <a:buNone/>
            </a:pPr>
            <a:r>
              <a:rPr lang="cs-CZ" dirty="0"/>
              <a:t>	- rok výroby</a:t>
            </a:r>
          </a:p>
          <a:p>
            <a:pPr marL="114300" indent="0">
              <a:buNone/>
            </a:pPr>
            <a:r>
              <a:rPr lang="cs-CZ" dirty="0"/>
              <a:t>	- počet najetých kilometrů, </a:t>
            </a:r>
          </a:p>
          <a:p>
            <a:pPr marL="114300" indent="0">
              <a:buNone/>
            </a:pPr>
            <a:r>
              <a:rPr lang="cs-CZ" dirty="0"/>
              <a:t>	- doba provozu</a:t>
            </a:r>
          </a:p>
          <a:p>
            <a:pPr marL="114300" indent="0">
              <a:buNone/>
            </a:pPr>
            <a:r>
              <a:rPr lang="cs-CZ" dirty="0"/>
              <a:t>	- pozice konkrétního vozu na trhu</a:t>
            </a:r>
          </a:p>
          <a:p>
            <a:pPr marL="114300" indent="0">
              <a:buNone/>
            </a:pPr>
            <a:r>
              <a:rPr lang="cs-CZ" dirty="0"/>
              <a:t>	- technický stav, opravy vozu</a:t>
            </a:r>
          </a:p>
          <a:p>
            <a:pPr marL="114300" indent="0">
              <a:buNone/>
            </a:pPr>
            <a:r>
              <a:rPr lang="cs-CZ" dirty="0"/>
              <a:t>	- výbava vozu</a:t>
            </a:r>
          </a:p>
          <a:p>
            <a:pPr marL="114300" indent="0">
              <a:buNone/>
            </a:pPr>
            <a:r>
              <a:rPr lang="cs-CZ" dirty="0"/>
              <a:t>	- stav pneumatik, atd.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E77EF8-08BF-52C5-1473-F78E4A9B1C4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33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56FB61-B1CB-B4D1-E188-0DF572AD65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91496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Oceňování motorových vozidel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Častým negativním jevem bývá tzv. </a:t>
            </a:r>
            <a:r>
              <a:rPr lang="cs-CZ" b="1" dirty="0"/>
              <a:t>nadhodnocení ceny vozu </a:t>
            </a:r>
            <a:r>
              <a:rPr lang="cs-CZ" dirty="0"/>
              <a:t>v důsledku jeho omlazení. </a:t>
            </a:r>
          </a:p>
          <a:p>
            <a:pPr marL="114300" indent="0">
              <a:buNone/>
            </a:pPr>
            <a:r>
              <a:rPr lang="cs-CZ" dirty="0"/>
              <a:t>      V technickém průkazu se nyní již neuvádí skutečný rok výroby vozu, ale  </a:t>
            </a:r>
            <a:br>
              <a:rPr lang="cs-CZ" dirty="0"/>
            </a:br>
            <a:r>
              <a:rPr lang="cs-CZ" dirty="0"/>
              <a:t>      datum uvedení do provozu. Tento nesoulad majitel zjistí až v případě </a:t>
            </a:r>
            <a:br>
              <a:rPr lang="cs-CZ" dirty="0"/>
            </a:br>
            <a:r>
              <a:rPr lang="cs-CZ" dirty="0"/>
              <a:t>      sníženého pojistného plnění. Při ocenění vozidla po účely koupě nebo podeje</a:t>
            </a:r>
            <a:br>
              <a:rPr lang="cs-CZ" dirty="0"/>
            </a:br>
            <a:r>
              <a:rPr lang="cs-CZ" dirty="0"/>
              <a:t>      je nutno ověřit VIN z hlediska původu a skutečný rok výroby konkrétního </a:t>
            </a:r>
            <a:br>
              <a:rPr lang="cs-CZ" dirty="0"/>
            </a:br>
            <a:r>
              <a:rPr lang="cs-CZ" dirty="0"/>
              <a:t>      vozu.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34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497756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F2347-85F0-8A82-E82B-E6D35B95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Oceňování motorových vozidel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F8FDCC-5CAC-E69B-299A-56506E83E2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cs-CZ" dirty="0"/>
              <a:t>Za účelem ocenění movité věci pro ocenění podniku</a:t>
            </a:r>
          </a:p>
          <a:p>
            <a:pPr marL="114300" indent="0">
              <a:buNone/>
            </a:pPr>
            <a:r>
              <a:rPr lang="cs-CZ" dirty="0"/>
              <a:t>Porovnávací metoda:</a:t>
            </a:r>
          </a:p>
          <a:p>
            <a:pPr marL="114300" indent="0">
              <a:buNone/>
            </a:pPr>
            <a:r>
              <a:rPr lang="cs-CZ" dirty="0"/>
              <a:t>Nejprve zjistíme 	- rok výroby</a:t>
            </a:r>
          </a:p>
          <a:p>
            <a:pPr marL="114300" indent="0">
              <a:buNone/>
            </a:pPr>
            <a:r>
              <a:rPr lang="cs-CZ" dirty="0"/>
              <a:t>		- počet najetých kilometrů, </a:t>
            </a:r>
          </a:p>
          <a:p>
            <a:pPr marL="114300" indent="0">
              <a:buNone/>
            </a:pPr>
            <a:r>
              <a:rPr lang="cs-CZ" dirty="0"/>
              <a:t>		- doba provozu</a:t>
            </a:r>
          </a:p>
          <a:p>
            <a:pPr marL="114300" indent="0">
              <a:buNone/>
            </a:pPr>
            <a:r>
              <a:rPr lang="cs-CZ" dirty="0"/>
              <a:t>		- technický stav, opravy vozu</a:t>
            </a:r>
          </a:p>
          <a:p>
            <a:pPr marL="114300" indent="0">
              <a:buNone/>
            </a:pPr>
            <a:r>
              <a:rPr lang="cs-CZ" dirty="0"/>
              <a:t>		- výbavu vozu</a:t>
            </a:r>
          </a:p>
          <a:p>
            <a:pPr marL="114300" indent="0">
              <a:buNone/>
            </a:pPr>
            <a:r>
              <a:rPr lang="cs-CZ" dirty="0"/>
              <a:t>		- příp. další, viz výše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D79B4E-1B17-BFE7-6DB9-13D32BD94F8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35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D9B50B-A9AC-56FF-08CF-9593BEE5B5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380124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Oceňování motorových vozidel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webových stránkách, např. www.Sauto.cz vybereme značku vozidla a vyplníme parametry oceňovaného vozu, jako např.:</a:t>
            </a:r>
          </a:p>
          <a:p>
            <a:pPr marL="114300" indent="0">
              <a:buNone/>
            </a:pPr>
            <a:r>
              <a:rPr lang="cs-CZ" dirty="0"/>
              <a:t>	- počet najetých kilometrů,</a:t>
            </a:r>
          </a:p>
          <a:p>
            <a:pPr marL="114300" indent="0">
              <a:buNone/>
            </a:pPr>
            <a:r>
              <a:rPr lang="cs-CZ" dirty="0"/>
              <a:t>	- druh paliva,</a:t>
            </a:r>
          </a:p>
          <a:p>
            <a:pPr marL="114300" indent="0">
              <a:buNone/>
            </a:pPr>
            <a:r>
              <a:rPr lang="cs-CZ" dirty="0"/>
              <a:t>	- druh karoserie</a:t>
            </a:r>
          </a:p>
          <a:p>
            <a:pPr marL="114300" indent="0">
              <a:buNone/>
            </a:pPr>
            <a:r>
              <a:rPr lang="cs-CZ" dirty="0"/>
              <a:t>	- stav vozidla (nové, ojeté, havarované, veterán)</a:t>
            </a:r>
          </a:p>
          <a:p>
            <a:pPr marL="114300" indent="0">
              <a:buNone/>
            </a:pPr>
            <a:r>
              <a:rPr lang="cs-CZ" dirty="0"/>
              <a:t>	- typ převodovky</a:t>
            </a:r>
          </a:p>
          <a:p>
            <a:pPr marL="114300" indent="0">
              <a:buNone/>
            </a:pPr>
            <a:r>
              <a:rPr lang="cs-CZ" dirty="0"/>
              <a:t>	- pohon kol,</a:t>
            </a:r>
          </a:p>
          <a:p>
            <a:pPr marL="114300" indent="0">
              <a:buNone/>
            </a:pPr>
            <a:r>
              <a:rPr lang="cs-CZ" dirty="0"/>
              <a:t>	- výkon  (kWh)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36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26106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Oceňování motorových vozidel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Dále můžeme vyplnit:</a:t>
            </a:r>
          </a:p>
          <a:p>
            <a:pPr marL="114300" indent="0">
              <a:buNone/>
            </a:pPr>
            <a:r>
              <a:rPr lang="cs-CZ" dirty="0"/>
              <a:t>	- objem motoru,</a:t>
            </a:r>
          </a:p>
          <a:p>
            <a:pPr marL="114300" indent="0">
              <a:buNone/>
            </a:pPr>
            <a:r>
              <a:rPr lang="cs-CZ" dirty="0"/>
              <a:t>	- výbavu,</a:t>
            </a:r>
          </a:p>
          <a:p>
            <a:pPr marL="114300" indent="0">
              <a:buNone/>
            </a:pPr>
            <a:r>
              <a:rPr lang="cs-CZ" dirty="0"/>
              <a:t>	- spotřebu,</a:t>
            </a:r>
          </a:p>
          <a:p>
            <a:pPr marL="114300" indent="0">
              <a:buNone/>
            </a:pPr>
            <a:r>
              <a:rPr lang="cs-CZ" dirty="0"/>
              <a:t>	- klimatizaci</a:t>
            </a:r>
          </a:p>
          <a:p>
            <a:pPr marL="114300" indent="0">
              <a:buNone/>
            </a:pPr>
            <a:r>
              <a:rPr lang="cs-CZ" dirty="0"/>
              <a:t>	- barvu</a:t>
            </a:r>
          </a:p>
          <a:p>
            <a:pPr marL="114300" indent="0">
              <a:buNone/>
            </a:pPr>
            <a:r>
              <a:rPr lang="cs-CZ" dirty="0"/>
              <a:t>	- atd.</a:t>
            </a:r>
          </a:p>
          <a:p>
            <a:r>
              <a:rPr lang="cs-CZ" dirty="0"/>
              <a:t>Po zadání požadovaných a nám známých parametrů oceňovaného vozidla vybereme  3 - 5 vhodných programem nabízených vozidel pro ocenění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37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99357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Oceňování motorových vozidel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Ocenění motorového vozidla následně provedeme jako aritmetický průměr cen programem nabízených motorových vozidel, tj. vozidel vybraných programem na základě námi zadaných parametrů oceňovaného vozidla. Do přílohy k posudku přiložíme, ofotíme vozidla, z jejichž cen jsme stanovili ceně oceňovaného vozidla.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38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63654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Ing. Zdeněk Nosek, MBA</a:t>
            </a:r>
          </a:p>
          <a:p>
            <a:r>
              <a:rPr lang="x-none"/>
              <a:t>+420 </a:t>
            </a:r>
            <a:r>
              <a:rPr lang="cs-CZ" dirty="0"/>
              <a:t>731 191 913</a:t>
            </a:r>
            <a:endParaRPr lang="x-none"/>
          </a:p>
          <a:p>
            <a:r>
              <a:rPr lang="cs-CZ" dirty="0" err="1"/>
              <a:t>zdenek.nosek</a:t>
            </a:r>
            <a:r>
              <a:rPr lang="x-none"/>
              <a:t>@tul.cz</a:t>
            </a:r>
            <a:endParaRPr lang="cs-CZ" dirty="0"/>
          </a:p>
          <a:p>
            <a:r>
              <a:rPr lang="cs-CZ" dirty="0" err="1"/>
              <a:t>www.com.tul.cz</a:t>
            </a:r>
            <a:endParaRPr lang="x-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/>
              <a:t>Děkuji za pozornost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F6CC599-39E0-F842-8506-4BFF90C0858F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x-none" sz="1200" dirty="0"/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Dlouhodobý nehmotný majetek – zřizovací výdaje, nehmotné výsledky výzkumu a vývoje, SW, ocenitelná práva</a:t>
            </a:r>
          </a:p>
          <a:p>
            <a:r>
              <a:rPr lang="cs-CZ" dirty="0"/>
              <a:t>Dlouhodobý hmotný majetek – pozemky, stavby, samostatné movité věci a soubory movitých věcí, pěstitelské celky trvalých porostů, umělecká díla a sbírky, základní stádo a tažná zvířata</a:t>
            </a:r>
          </a:p>
          <a:p>
            <a:r>
              <a:rPr lang="cs-CZ" dirty="0"/>
              <a:t>Dlouhodobý finanční majetek – zahrnuje podíly v ovládaných a řízených osobách, dlouhodobé cenné papíry a podíly, půjčky a úvěry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x-none" smtClean="0"/>
              <a:t>5</a:t>
            </a:fld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rgbClr val="002060"/>
                </a:solidFill>
              </a:rPr>
              <a:t>Členění dlouhodobého majetku</a:t>
            </a:r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320722002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Při oceňování strojů a výrobních zařízení vycházíme z podkladů a podmínek platných pro obecné oceňování majetku:</a:t>
            </a:r>
          </a:p>
          <a:p>
            <a:r>
              <a:rPr lang="cs-CZ" dirty="0"/>
              <a:t>podle § 25 a § 27 zákona o účetnictví a § 47,61 a 61a) vyhlášky č. 500/2002 Sb. ve znění pozdějších předpisů</a:t>
            </a:r>
          </a:p>
          <a:p>
            <a:r>
              <a:rPr lang="cs-CZ" dirty="0"/>
              <a:t>podle § 29 zákona 589/92 Sb., o daních z příjmů, ve znění pozdějších předpisů</a:t>
            </a:r>
          </a:p>
          <a:p>
            <a:r>
              <a:rPr lang="cs-CZ" dirty="0"/>
              <a:t>pořizovací cenou </a:t>
            </a:r>
          </a:p>
          <a:p>
            <a:r>
              <a:rPr lang="cs-CZ" dirty="0"/>
              <a:t>vlastními náklady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x-none" smtClean="0"/>
              <a:t>6</a:t>
            </a:fld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/>
              <a:t>Způsoby oceňování </a:t>
            </a:r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6086731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923027"/>
            <a:ext cx="7560000" cy="3478716"/>
          </a:xfrm>
        </p:spPr>
        <p:txBody>
          <a:bodyPr>
            <a:noAutofit/>
          </a:bodyPr>
          <a:lstStyle/>
          <a:p>
            <a:r>
              <a:rPr lang="cs-CZ" dirty="0"/>
              <a:t>Majetek a služba se oceňují podle zákona </a:t>
            </a:r>
            <a:r>
              <a:rPr lang="cs-CZ" b="1" dirty="0"/>
              <a:t>obvyklou cenou: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dirty="0"/>
              <a:t>- cena, která byla dosažena při prodejích stejného, popř. obdobného majetku  </a:t>
            </a:r>
            <a:br>
              <a:rPr lang="cs-CZ" dirty="0"/>
            </a:br>
            <a:r>
              <a:rPr lang="cs-CZ" dirty="0"/>
              <a:t>  (služby) v obvyklém obchodním styku v tuzemsku ke dni ocenění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dirty="0"/>
              <a:t>- nepromítají se do ní vlivy:</a:t>
            </a:r>
          </a:p>
          <a:p>
            <a:pPr marL="114300" indent="0">
              <a:buNone/>
            </a:pPr>
            <a:r>
              <a:rPr lang="cs-CZ" dirty="0"/>
              <a:t>  - mimořádných okolností trhu</a:t>
            </a:r>
          </a:p>
          <a:p>
            <a:pPr marL="114300" indent="0">
              <a:buNone/>
            </a:pPr>
            <a:r>
              <a:rPr lang="cs-CZ" dirty="0"/>
              <a:t>  - osobních poměrů</a:t>
            </a:r>
          </a:p>
          <a:p>
            <a:pPr marL="114300" indent="0">
              <a:buNone/>
            </a:pPr>
            <a:r>
              <a:rPr lang="cs-CZ" dirty="0"/>
              <a:t>  - zvláštní obliby (osobního vztahu k majetku)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x-none" smtClean="0"/>
              <a:t>7</a:t>
            </a:fld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18923791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A8C05-E7FD-B6AF-4D3B-5EF449C3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solidFill>
                  <a:srgbClr val="FF0000"/>
                </a:solidFill>
              </a:rPr>
              <a:t>Jiné způsoby oceňování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5B0808-4EE1-B66D-4C4C-7B3C5329EE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cs-CZ" dirty="0"/>
              <a:t>- </a:t>
            </a:r>
            <a:r>
              <a:rPr lang="cs-CZ" b="1" dirty="0"/>
              <a:t>nákladový </a:t>
            </a:r>
            <a:r>
              <a:rPr lang="cs-CZ" dirty="0"/>
              <a:t>– používá se především pro oceňování nemovitostí</a:t>
            </a:r>
          </a:p>
          <a:p>
            <a:pPr marL="114300" indent="0">
              <a:buNone/>
            </a:pPr>
            <a:r>
              <a:rPr lang="cs-CZ" dirty="0"/>
              <a:t>- </a:t>
            </a:r>
            <a:r>
              <a:rPr lang="cs-CZ" b="1" dirty="0"/>
              <a:t>výnosový</a:t>
            </a:r>
            <a:r>
              <a:rPr lang="cs-CZ" dirty="0"/>
              <a:t> – používá se pro oceňování nemovitostí, podniku, know-how, licencí,</a:t>
            </a:r>
            <a:br>
              <a:rPr lang="cs-CZ" dirty="0"/>
            </a:br>
            <a:r>
              <a:rPr lang="cs-CZ" dirty="0"/>
              <a:t>                      apod.</a:t>
            </a:r>
          </a:p>
          <a:p>
            <a:pPr marL="114300" indent="0">
              <a:buNone/>
            </a:pPr>
            <a:r>
              <a:rPr lang="cs-CZ" b="1" dirty="0"/>
              <a:t>- porovnávací </a:t>
            </a:r>
            <a:r>
              <a:rPr lang="cs-CZ" dirty="0"/>
              <a:t>- používá se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B50ABC-1823-EE1B-60BE-1F7C600119E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B5123B-A222-71DF-9F56-5BFDE774D2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97158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EEACA-1D56-6F65-4722-AA1CC2B1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Způsoby oceňování movitého majetku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B8EDAA-C2C0-0519-4D50-95E30F7FDD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dirty="0"/>
              <a:t>- </a:t>
            </a:r>
            <a:r>
              <a:rPr lang="cs-CZ" b="1" dirty="0"/>
              <a:t>pořizovací cenou </a:t>
            </a:r>
            <a:r>
              <a:rPr lang="cs-CZ" dirty="0"/>
              <a:t>zahrnuje veškeré náklady spojené s pořízením, např. náklady průzkumné, geologické  a stavební práce, stavební dozor, náklady na zabezpečení výstavby včetně alternativních projektů, které nebyly realizovány, přepravné, montážní práce, clo, pojistné</a:t>
            </a:r>
          </a:p>
          <a:p>
            <a:pPr marL="114300" indent="0">
              <a:buNone/>
            </a:pPr>
            <a:r>
              <a:rPr lang="cs-CZ" dirty="0"/>
              <a:t>   - </a:t>
            </a:r>
            <a:r>
              <a:rPr lang="cs-CZ" b="1" dirty="0"/>
              <a:t>vlastními náklady </a:t>
            </a:r>
            <a:r>
              <a:rPr lang="cs-CZ" dirty="0"/>
              <a:t>pořizovaného ve vlastní režii. Vlastními náklady jsou veškeré přímé náklady, nepřímé náklady bezprostředně související s vytvořením dlouhodobého majetku vlastní činností – výrobní režie, popř. nepřímé náklady správního charakteru, pokud je vytvoření majetku dlouhodobé povahy (delší 1 roku)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625FBF-EC37-67B0-9D4B-39246AA3A63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9CC18D-7176-D122-994F-00CE3AE1BF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328775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Oceňování strojů a strojního zařízení je specifickou disciplínou v rámci oceňování majetku.</a:t>
            </a:r>
          </a:p>
          <a:p>
            <a:pPr marL="114300" indent="0">
              <a:buNone/>
            </a:pPr>
            <a:endParaRPr lang="cs-CZ" dirty="0"/>
          </a:p>
          <a:p>
            <a:r>
              <a:rPr lang="cs-CZ" dirty="0"/>
              <a:t>Z hlediska členění majetku patří stroje a zařízení mezi dlouhodobý majetek</a:t>
            </a:r>
          </a:p>
          <a:p>
            <a:pPr marL="114300" indent="0">
              <a:buNone/>
            </a:pPr>
            <a:endParaRPr lang="cs-CZ" dirty="0"/>
          </a:p>
          <a:p>
            <a:r>
              <a:rPr lang="cs-CZ" dirty="0"/>
              <a:t>Jedná se o nejčastější druh oceňování dlouhodobé majetku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x-none" smtClean="0"/>
              <a:t>10</a:t>
            </a:fld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Oceňování movitých věcí</a:t>
            </a:r>
            <a:endParaRPr lang="x-none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rgbClr val="002060"/>
                </a:solidFill>
              </a:rPr>
              <a:t>Oceňování strojů a zařízení</a:t>
            </a:r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6920542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2262</Words>
  <Application>Microsoft Macintosh PowerPoint</Application>
  <PresentationFormat>Předvádění na obrazovce (16:9)</PresentationFormat>
  <Paragraphs>341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Simple Light</vt:lpstr>
      <vt:lpstr>Specializační studium Oceňování služeb a technologií Oceňování movitého majetku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Jiné způsoby oceňování</vt:lpstr>
      <vt:lpstr>Způsoby oceňování movitého majetku</vt:lpstr>
      <vt:lpstr>Prezentace aplikace PowerPoint</vt:lpstr>
      <vt:lpstr>Členění strojů a zařízení</vt:lpstr>
      <vt:lpstr>Postup při oceňování strojů</vt:lpstr>
      <vt:lpstr>Identifikace stroje</vt:lpstr>
      <vt:lpstr>Technická prohlídka stroje</vt:lpstr>
      <vt:lpstr>Výchozí cena stroje a strojního zařízení (VCS)</vt:lpstr>
      <vt:lpstr>Výchozí cena stroje a strojního zařízení (VCS)</vt:lpstr>
      <vt:lpstr>Výchozí cena stroje a strojního zařízení (VCS)</vt:lpstr>
      <vt:lpstr>Základní amortizace (ZA)</vt:lpstr>
      <vt:lpstr>Amortizační křivky a amortizační stupnice</vt:lpstr>
      <vt:lpstr>Amortizační křivky a amortizační stupnice</vt:lpstr>
      <vt:lpstr>Výchozí tech. stav, výchozí tech. hodnota (VTH)</vt:lpstr>
      <vt:lpstr>Výchozí tech. stav, výchozí tech. hodnota (VTH)</vt:lpstr>
      <vt:lpstr>Přirážky a srážky</vt:lpstr>
      <vt:lpstr>Přirážky a srážky</vt:lpstr>
      <vt:lpstr>Koeficient prodejnosti</vt:lpstr>
      <vt:lpstr>Ocenění tržní hodnoty sam. movitých věcí</vt:lpstr>
      <vt:lpstr>Časová cena (ČC)</vt:lpstr>
      <vt:lpstr>Technická hodnota</vt:lpstr>
      <vt:lpstr>Příklad ocenění</vt:lpstr>
      <vt:lpstr>Oceňování motorových vozidel</vt:lpstr>
      <vt:lpstr>Oceňování motorových vozidel</vt:lpstr>
      <vt:lpstr>Oceňování motorových vozidel</vt:lpstr>
      <vt:lpstr>Oceňování motorových vozidel</vt:lpstr>
      <vt:lpstr>Oceňování motorových vozidel</vt:lpstr>
      <vt:lpstr>Oceňování motorových vozidel</vt:lpstr>
      <vt:lpstr>Oceňování motorových vozidel</vt:lpstr>
      <vt:lpstr>Oceňování motorových vozidel</vt:lpstr>
      <vt:lpstr>Oceňování motorových vozidel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Zdeněk Nosek</dc:creator>
  <cp:lastModifiedBy>Bohumil Poláček</cp:lastModifiedBy>
  <cp:revision>206</cp:revision>
  <dcterms:modified xsi:type="dcterms:W3CDTF">2024-01-07T20:57:21Z</dcterms:modified>
</cp:coreProperties>
</file>