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58" r:id="rId8"/>
    <p:sldId id="260" r:id="rId9"/>
    <p:sldId id="259" r:id="rId10"/>
    <p:sldId id="273" r:id="rId11"/>
    <p:sldId id="263" r:id="rId12"/>
    <p:sldId id="264" r:id="rId13"/>
    <p:sldId id="287" r:id="rId14"/>
    <p:sldId id="279" r:id="rId15"/>
    <p:sldId id="282" r:id="rId16"/>
    <p:sldId id="280" r:id="rId17"/>
    <p:sldId id="283" r:id="rId18"/>
    <p:sldId id="285" r:id="rId19"/>
    <p:sldId id="284" r:id="rId20"/>
    <p:sldId id="266" r:id="rId21"/>
    <p:sldId id="274" r:id="rId22"/>
    <p:sldId id="278" r:id="rId23"/>
    <p:sldId id="275" r:id="rId24"/>
    <p:sldId id="276" r:id="rId25"/>
    <p:sldId id="277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Doležalová" initials="LD" lastIdx="3" clrIdx="0">
    <p:extLst>
      <p:ext uri="{19B8F6BF-5375-455C-9EA6-DF929625EA0E}">
        <p15:presenceInfo xmlns:p15="http://schemas.microsoft.com/office/powerpoint/2012/main" userId="Lenka Doleža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vzdelavani/predskolni-vzdelavan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nimecholupy.cz/tag/mesto-pratelske-dete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lympic_Gam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d%C3%ADt%C4%9B-chlapec-lid%C3%A9-zimn%C3%AD-sez%C3%B3n-8381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tivacni-citaty.cz/prumerny-ucitel-mluvi-dobry/prumerny-ucitel-mluvi-dobry/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FCE90-7971-4D43-93C9-27F59BDA4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Didaktika tělesné výchovy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787C1B-3000-4AAB-BFF9-1A42C4961D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04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7F7462A-7808-42A5-BD65-C07C872E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346075"/>
            <a:ext cx="9229725" cy="5695950"/>
          </a:xfrm>
        </p:spPr>
        <p:txBody>
          <a:bodyPr>
            <a:normAutofit/>
          </a:bodyPr>
          <a:lstStyle/>
          <a:p>
            <a:r>
              <a:rPr lang="cs-CZ" b="1" dirty="0"/>
              <a:t>1. Psychomotorické cíle: </a:t>
            </a:r>
          </a:p>
          <a:p>
            <a:pPr lvl="1"/>
            <a:r>
              <a:rPr lang="cs-CZ" dirty="0"/>
              <a:t>pohybová způsobilost v řadě pohybových činností  </a:t>
            </a:r>
          </a:p>
          <a:p>
            <a:pPr lvl="1"/>
            <a:r>
              <a:rPr lang="cs-CZ" dirty="0"/>
              <a:t>začlenění nových pohybových dovedností do již osvojených pohybových celků </a:t>
            </a:r>
          </a:p>
          <a:p>
            <a:pPr lvl="1"/>
            <a:r>
              <a:rPr lang="cs-CZ" dirty="0"/>
              <a:t>využití tělesných cvičení v souvislosti se zdravím </a:t>
            </a:r>
          </a:p>
          <a:p>
            <a:r>
              <a:rPr lang="cs-CZ" b="1" dirty="0"/>
              <a:t>2. Kognitivní cíle: </a:t>
            </a:r>
          </a:p>
          <a:p>
            <a:pPr lvl="1"/>
            <a:r>
              <a:rPr lang="cs-CZ" dirty="0"/>
              <a:t>osobní programy denního režimu  </a:t>
            </a:r>
          </a:p>
          <a:p>
            <a:pPr lvl="1"/>
            <a:r>
              <a:rPr lang="cs-CZ" dirty="0"/>
              <a:t>pojem zdravotně orientovaná zdatnost a zdravotní přínos pravidelné pohybové činnosti </a:t>
            </a:r>
          </a:p>
          <a:p>
            <a:pPr lvl="1"/>
            <a:r>
              <a:rPr lang="cs-CZ" dirty="0"/>
              <a:t>využití pohybových dovedností pro bezpečnou a efektivní pohybovou činnost</a:t>
            </a:r>
          </a:p>
          <a:p>
            <a:pPr lvl="1"/>
            <a:r>
              <a:rPr lang="cs-CZ" dirty="0"/>
              <a:t>orientace a znalost ve zvolené sportovní aktivitě </a:t>
            </a:r>
          </a:p>
          <a:p>
            <a:r>
              <a:rPr lang="cs-CZ" b="1" dirty="0"/>
              <a:t>3. Afektivní cíle: </a:t>
            </a:r>
          </a:p>
          <a:p>
            <a:pPr lvl="1"/>
            <a:r>
              <a:rPr lang="cs-CZ" dirty="0"/>
              <a:t>prožitek, sebevědomí a tvořivost </a:t>
            </a:r>
          </a:p>
          <a:p>
            <a:pPr lvl="1"/>
            <a:r>
              <a:rPr lang="cs-CZ" dirty="0"/>
              <a:t>individuální rozdíly mezi jednotlivci </a:t>
            </a:r>
          </a:p>
          <a:p>
            <a:pPr lvl="1"/>
            <a:r>
              <a:rPr lang="cs-CZ" dirty="0"/>
              <a:t>přínos vztahů, které mohou být utvářeny a prohlubovány při pohybové činnosti</a:t>
            </a:r>
          </a:p>
          <a:p>
            <a:pPr lvl="1"/>
            <a:r>
              <a:rPr lang="cs-CZ" dirty="0"/>
              <a:t>pozitivní soutěživost, osobní nezávislost a čestnost</a:t>
            </a:r>
          </a:p>
        </p:txBody>
      </p:sp>
    </p:spTree>
    <p:extLst>
      <p:ext uri="{BB962C8B-B14F-4D97-AF65-F5344CB8AC3E}">
        <p14:creationId xmlns:p14="http://schemas.microsoft.com/office/powerpoint/2010/main" val="345437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D3A9E-639F-4323-A0F2-E5C1BDA6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0719"/>
            <a:ext cx="8596668" cy="923278"/>
          </a:xfrm>
        </p:spPr>
        <p:txBody>
          <a:bodyPr/>
          <a:lstStyle/>
          <a:p>
            <a:pPr algn="ctr"/>
            <a:r>
              <a:rPr lang="cs-CZ" b="1" dirty="0"/>
              <a:t>Motorika, pohyb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859F52-1BD4-41ED-B962-BE418685C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8585"/>
            <a:ext cx="9647396" cy="5428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/>
              <a:t>soubor pohybových činností živého organismu řízených nervovým systémem a uskutečňovaný kosterním svalstvem</a:t>
            </a:r>
          </a:p>
          <a:p>
            <a:pPr marL="0" indent="0" algn="ctr">
              <a:buNone/>
            </a:pPr>
            <a:r>
              <a:rPr lang="cs-CZ" i="1" dirty="0"/>
              <a:t>dispozice pohybovat se, souhrn všech pohybů člověka</a:t>
            </a:r>
          </a:p>
          <a:p>
            <a:pPr marL="0" indent="0">
              <a:buNone/>
            </a:pPr>
            <a:r>
              <a:rPr lang="cs-CZ" dirty="0"/>
              <a:t>Pohyb můžeme dělit:</a:t>
            </a:r>
          </a:p>
          <a:p>
            <a:pPr lvl="1" algn="just"/>
            <a:r>
              <a:rPr lang="cs-CZ" altLang="cs-CZ" b="1" dirty="0">
                <a:solidFill>
                  <a:schemeClr val="tx1"/>
                </a:solidFill>
              </a:rPr>
              <a:t>pohyby volní</a:t>
            </a:r>
            <a:r>
              <a:rPr lang="cs-CZ" altLang="cs-CZ" dirty="0">
                <a:solidFill>
                  <a:schemeClr val="tx1"/>
                </a:solidFill>
              </a:rPr>
              <a:t> - cílevědomé, plánované, řízené vůlí</a:t>
            </a:r>
          </a:p>
          <a:p>
            <a:pPr lvl="1" algn="just"/>
            <a:r>
              <a:rPr lang="cs-CZ" altLang="cs-CZ" b="1" dirty="0">
                <a:solidFill>
                  <a:schemeClr val="tx1"/>
                </a:solidFill>
              </a:rPr>
              <a:t>pohyby mimovolní - </a:t>
            </a:r>
            <a:r>
              <a:rPr lang="cs-CZ" altLang="cs-CZ" dirty="0">
                <a:solidFill>
                  <a:schemeClr val="tx1"/>
                </a:solidFill>
              </a:rPr>
              <a:t>instinktivní, např. cuknutí ruky při sáhnutí na horká kamna, úlek</a:t>
            </a:r>
          </a:p>
          <a:p>
            <a:pPr lvl="1" algn="just"/>
            <a:r>
              <a:rPr lang="cs-CZ" altLang="cs-CZ" b="1" dirty="0">
                <a:solidFill>
                  <a:schemeClr val="tx1"/>
                </a:solidFill>
              </a:rPr>
              <a:t>pohyby reflexní - </a:t>
            </a:r>
            <a:r>
              <a:rPr lang="cs-CZ" altLang="cs-CZ" dirty="0"/>
              <a:t>podmíněné, princip Pavlovova reflexu</a:t>
            </a:r>
          </a:p>
          <a:p>
            <a:r>
              <a:rPr lang="cs-CZ" b="1" dirty="0"/>
              <a:t>základní motorika </a:t>
            </a:r>
            <a:r>
              <a:rPr lang="cs-CZ" dirty="0"/>
              <a:t>– pohybové dovednosti, které v určitém rozsahu a na určité úrovni zvládá každý člověka</a:t>
            </a:r>
          </a:p>
          <a:p>
            <a:pPr lvl="1"/>
            <a:r>
              <a:rPr lang="cs-CZ" dirty="0"/>
              <a:t>Z hlediska charakteru pohybu ji dělíme:</a:t>
            </a:r>
          </a:p>
          <a:p>
            <a:pPr lvl="2"/>
            <a:r>
              <a:rPr lang="cs-CZ" sz="1600" dirty="0"/>
              <a:t>lokomoční dovednosti (chůze, běh, krok, varianty chůze a poskoky, lezení, plazení)</a:t>
            </a:r>
          </a:p>
          <a:p>
            <a:pPr lvl="2"/>
            <a:r>
              <a:rPr lang="cs-CZ" sz="1600" dirty="0"/>
              <a:t>nelokomoční dovednosti (pohyby paží, trupu, nohou ve stoji, obraty, </a:t>
            </a:r>
            <a:r>
              <a:rPr lang="cs-CZ" sz="1600" dirty="0" err="1"/>
              <a:t>převaly</a:t>
            </a:r>
            <a:r>
              <a:rPr lang="cs-CZ" sz="1600" dirty="0"/>
              <a:t>, houpání)</a:t>
            </a:r>
          </a:p>
          <a:p>
            <a:pPr lvl="2"/>
            <a:r>
              <a:rPr lang="cs-CZ" sz="1600" dirty="0"/>
              <a:t>manipulační dovednosti (ovládání sportovního náčiní)</a:t>
            </a:r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79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6748C42-CA2E-4A2A-B920-6B736181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9698"/>
            <a:ext cx="8596668" cy="75460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Pohybové (motorické) schopnosti a dovednosti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02CC8E0-CA83-4A0F-8F46-F634D4C76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1507" y="1622062"/>
            <a:ext cx="5057207" cy="4626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/>
              <a:t>POHYBOVÁ DOVEDNOST</a:t>
            </a:r>
          </a:p>
          <a:p>
            <a:pPr marL="0" indent="0" algn="ctr">
              <a:buNone/>
            </a:pPr>
            <a:r>
              <a:rPr lang="cs-CZ" i="1" dirty="0"/>
              <a:t>učením získaný předpoklad k provádění </a:t>
            </a:r>
            <a:r>
              <a:rPr lang="cs-CZ" b="1" i="1" dirty="0"/>
              <a:t>pohybové</a:t>
            </a:r>
            <a:r>
              <a:rPr lang="cs-CZ" i="1" dirty="0"/>
              <a:t> činnosti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proměnlivé</a:t>
            </a:r>
          </a:p>
          <a:p>
            <a:r>
              <a:rPr lang="cs-CZ" dirty="0"/>
              <a:t>nestálé</a:t>
            </a:r>
          </a:p>
          <a:p>
            <a:r>
              <a:rPr lang="cs-CZ" dirty="0"/>
              <a:t>úroveň může kolísat</a:t>
            </a:r>
          </a:p>
          <a:p>
            <a:r>
              <a:rPr lang="cs-CZ" dirty="0"/>
              <a:t>učením získané </a:t>
            </a:r>
          </a:p>
          <a:p>
            <a:r>
              <a:rPr lang="cs-CZ" dirty="0"/>
              <a:t>výcvik, nácvik </a:t>
            </a:r>
          </a:p>
          <a:p>
            <a:r>
              <a:rPr lang="cs-CZ" dirty="0"/>
              <a:t>nekonečný počet </a:t>
            </a:r>
          </a:p>
          <a:p>
            <a:r>
              <a:rPr lang="cs-CZ" dirty="0"/>
              <a:t>dovednost plavat, skákat do výšky…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F0FDB92-0E79-4466-9C0F-5349AC3098F9}"/>
              </a:ext>
            </a:extLst>
          </p:cNvPr>
          <p:cNvSpPr/>
          <p:nvPr/>
        </p:nvSpPr>
        <p:spPr>
          <a:xfrm>
            <a:off x="1047564" y="1622062"/>
            <a:ext cx="4039339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cs-CZ" i="1" dirty="0"/>
              <a:t>POHYBOVÁ SCHOPNOST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cs-CZ" i="1" dirty="0"/>
              <a:t>samostatné soubory vnitřních předpokladů, dispozicí, způsobilostí či stránek lidského organismu k pohybové činnosti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stabilní (trvalé)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relativně stálé v čase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jejich úroveň nekolísá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částečně geneticky dané - podíl genetiky u každé schopnosti jiný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jejich změna vyžaduje dlouhodobý soustavný trénink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počet omezený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rychlost, síla, vytrvalost…</a:t>
            </a:r>
          </a:p>
        </p:txBody>
      </p:sp>
    </p:spTree>
    <p:extLst>
      <p:ext uri="{BB962C8B-B14F-4D97-AF65-F5344CB8AC3E}">
        <p14:creationId xmlns:p14="http://schemas.microsoft.com/office/powerpoint/2010/main" val="194949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02C871E-676A-45EB-A1B2-CF4FA5C7C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726" y="763398"/>
            <a:ext cx="6844936" cy="52931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9775CC-4A4C-4054-86C8-1901CA9ED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539" y="6248770"/>
            <a:ext cx="5430008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F41A1-60AC-498B-8C8C-2F0D73A5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0040"/>
            <a:ext cx="9646242" cy="685800"/>
          </a:xfrm>
        </p:spPr>
        <p:txBody>
          <a:bodyPr/>
          <a:lstStyle/>
          <a:p>
            <a:pPr algn="ctr"/>
            <a:r>
              <a:rPr lang="cs-CZ" b="1" dirty="0"/>
              <a:t>Rychlostní schopnost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AD7E43-34FD-4A80-8111-C7200E34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97863"/>
            <a:ext cx="11100810" cy="54797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i="1" dirty="0"/>
              <a:t>= schopnost realizovat pohyb v minimálním čase</a:t>
            </a:r>
          </a:p>
          <a:p>
            <a:r>
              <a:rPr lang="cs-CZ" dirty="0"/>
              <a:t>rychlost je předpokladem pro pohyb, který je proveden vysokou nebo maximální rychlostí a při kterém nevzniká únava</a:t>
            </a:r>
          </a:p>
          <a:p>
            <a:r>
              <a:rPr lang="cs-CZ" dirty="0"/>
              <a:t>geneticky významně podmíněna – závislost na složení svalů (na poměru svalových vláken)</a:t>
            </a:r>
          </a:p>
          <a:p>
            <a:r>
              <a:rPr lang="cs-CZ" dirty="0"/>
              <a:t>u jednotlivých typů (např. výbušná rychlost a vytrvalostní rychlost) existuje tzv. </a:t>
            </a:r>
            <a:r>
              <a:rPr lang="cs-CZ" b="1" dirty="0"/>
              <a:t>relativní nezávislost - </a:t>
            </a:r>
            <a:r>
              <a:rPr lang="cs-CZ" dirty="0"/>
              <a:t>vysoká úroveň jedné dílčí schopnosti ještě neznamená nutně vysokou úroveň druhé</a:t>
            </a:r>
          </a:p>
          <a:p>
            <a:r>
              <a:rPr lang="cs-CZ" sz="1900" dirty="0"/>
              <a:t>reakční rychlost </a:t>
            </a:r>
          </a:p>
          <a:p>
            <a:pPr lvl="1"/>
            <a:r>
              <a:rPr lang="cs-CZ" sz="1900" dirty="0"/>
              <a:t>jednoduchá</a:t>
            </a:r>
          </a:p>
          <a:p>
            <a:pPr lvl="1"/>
            <a:r>
              <a:rPr lang="cs-CZ" sz="1900" dirty="0"/>
              <a:t>výběrová</a:t>
            </a:r>
          </a:p>
          <a:p>
            <a:r>
              <a:rPr lang="cs-CZ" sz="1900" dirty="0"/>
              <a:t>akční rychlost </a:t>
            </a:r>
          </a:p>
          <a:p>
            <a:pPr lvl="1"/>
            <a:r>
              <a:rPr lang="cs-CZ" sz="2000" dirty="0"/>
              <a:t>acyklická</a:t>
            </a:r>
          </a:p>
          <a:p>
            <a:pPr lvl="1"/>
            <a:r>
              <a:rPr lang="cs-CZ" sz="2000" dirty="0"/>
              <a:t>cyklická </a:t>
            </a:r>
          </a:p>
          <a:p>
            <a:pPr lvl="2"/>
            <a:r>
              <a:rPr lang="cs-CZ" sz="1800" dirty="0"/>
              <a:t>akcelerační</a:t>
            </a:r>
          </a:p>
          <a:p>
            <a:pPr lvl="2"/>
            <a:r>
              <a:rPr lang="cs-CZ" sz="1800" dirty="0"/>
              <a:t>frekvenční</a:t>
            </a:r>
          </a:p>
          <a:p>
            <a:pPr lvl="2"/>
            <a:r>
              <a:rPr lang="cs-CZ" sz="1800" dirty="0"/>
              <a:t>se změnou směru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14AAE0-A6AF-4865-9ABE-6AD6F975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395" y="3195573"/>
            <a:ext cx="3900881" cy="31215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E01130-C28F-4E7A-94D0-F3365CFAB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843" y="6423074"/>
            <a:ext cx="4827278" cy="4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0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5718A-B470-4952-8171-8FB481F1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5760"/>
            <a:ext cx="10213170" cy="6858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Rychlostní schopnosti u předškoláků a jejich rozvoj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CD68E-E875-4FB8-80D7-12D04C4A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06425"/>
            <a:ext cx="11164146" cy="5385815"/>
          </a:xfrm>
        </p:spPr>
        <p:txBody>
          <a:bodyPr/>
          <a:lstStyle/>
          <a:p>
            <a:r>
              <a:rPr lang="cs-CZ" dirty="0"/>
              <a:t>senzitivní období:</a:t>
            </a:r>
          </a:p>
          <a:p>
            <a:pPr lvl="1"/>
            <a:r>
              <a:rPr lang="cs-CZ" dirty="0"/>
              <a:t>Realizační schopnost: 9-10 let </a:t>
            </a:r>
          </a:p>
          <a:p>
            <a:pPr lvl="1"/>
            <a:r>
              <a:rPr lang="cs-CZ" dirty="0"/>
              <a:t>Reakční schopnost: 8-12 let</a:t>
            </a:r>
          </a:p>
          <a:p>
            <a:r>
              <a:rPr lang="cs-CZ" dirty="0"/>
              <a:t>reakční </a:t>
            </a:r>
            <a:r>
              <a:rPr lang="cs-CZ" b="1" dirty="0"/>
              <a:t>rychlost se </a:t>
            </a:r>
            <a:r>
              <a:rPr lang="cs-CZ" dirty="0"/>
              <a:t> </a:t>
            </a:r>
            <a:r>
              <a:rPr lang="cs-CZ" b="1" dirty="0"/>
              <a:t>formuje již od dětství</a:t>
            </a:r>
            <a:endParaRPr lang="cs-CZ" dirty="0"/>
          </a:p>
          <a:p>
            <a:r>
              <a:rPr lang="cs-CZ" dirty="0"/>
              <a:t>rozvoj kulminuje dříve než ostatní motorické schopnosti, ale naopak dříve přichází stagnace</a:t>
            </a:r>
          </a:p>
          <a:p>
            <a:r>
              <a:rPr lang="cs-CZ" dirty="0"/>
              <a:t>částečně geneticky dané - nemůžeme zcela ovlivnit</a:t>
            </a:r>
          </a:p>
          <a:p>
            <a:r>
              <a:rPr lang="cs-CZ" dirty="0"/>
              <a:t>přesto je však vhodné začít s jejich rozvojem již v dětství například v podobě pohybových her</a:t>
            </a:r>
          </a:p>
          <a:p>
            <a:r>
              <a:rPr lang="cs-CZ" dirty="0"/>
              <a:t>rychlostní schopnosti mají velký význam v atletice - běhy, hody, skoky</a:t>
            </a:r>
          </a:p>
          <a:p>
            <a:r>
              <a:rPr lang="cs-CZ" dirty="0"/>
              <a:t>rozvoj:</a:t>
            </a:r>
          </a:p>
          <a:p>
            <a:pPr lvl="1"/>
            <a:r>
              <a:rPr lang="cs-CZ" dirty="0"/>
              <a:t>v tomto období především prostřednictvím pohybových her</a:t>
            </a:r>
          </a:p>
          <a:p>
            <a:pPr lvl="1"/>
            <a:r>
              <a:rPr lang="cs-CZ" dirty="0"/>
              <a:t>reakční rychlost: běhy na signál, starty z různých poloh, hody na signál…</a:t>
            </a:r>
          </a:p>
          <a:p>
            <a:pPr lvl="1"/>
            <a:r>
              <a:rPr lang="cs-CZ" dirty="0"/>
              <a:t>realizační rychlost: štafetové běhy, člunkové běhy, různé druhy slalomů…</a:t>
            </a:r>
          </a:p>
        </p:txBody>
      </p:sp>
    </p:spTree>
    <p:extLst>
      <p:ext uri="{BB962C8B-B14F-4D97-AF65-F5344CB8AC3E}">
        <p14:creationId xmlns:p14="http://schemas.microsoft.com/office/powerpoint/2010/main" val="203177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A201F-5A01-4688-8522-9CE86A29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18" y="210312"/>
            <a:ext cx="9563946" cy="73152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Silová schopnost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06BC38-01D9-4A55-A85B-C2E896D4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62" y="941832"/>
            <a:ext cx="10855620" cy="53858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100" dirty="0"/>
              <a:t>= </a:t>
            </a:r>
            <a:r>
              <a:rPr lang="cs-CZ" sz="3100" i="1" dirty="0"/>
              <a:t>schopnost svalové kontrakce s překonáním určitého odporu</a:t>
            </a:r>
          </a:p>
          <a:p>
            <a:pPr lvl="1"/>
            <a:r>
              <a:rPr lang="cs-CZ" sz="3100" dirty="0"/>
              <a:t>členění dle charakteru kontrakce – koncentrická, excentrická, </a:t>
            </a:r>
            <a:r>
              <a:rPr lang="cs-CZ" sz="3100" dirty="0" err="1"/>
              <a:t>isometrická</a:t>
            </a:r>
            <a:endParaRPr lang="cs-CZ" sz="3100" dirty="0"/>
          </a:p>
          <a:p>
            <a:pPr lvl="1"/>
            <a:r>
              <a:rPr lang="cs-CZ" sz="3100" dirty="0"/>
              <a:t>členění dle dynamiky kontrakce – statická, dynamická</a:t>
            </a:r>
          </a:p>
          <a:p>
            <a:pPr marL="0" indent="0">
              <a:buNone/>
            </a:pPr>
            <a:r>
              <a:rPr lang="cs-CZ" sz="3100" b="1" dirty="0"/>
              <a:t>Dělení podle způsobu činnosti:</a:t>
            </a:r>
          </a:p>
          <a:p>
            <a:r>
              <a:rPr lang="cs-CZ" sz="3100" b="1" dirty="0"/>
              <a:t>statická</a:t>
            </a:r>
            <a:r>
              <a:rPr lang="cs-CZ" sz="3100" dirty="0"/>
              <a:t> síla - svalová činnost nezpůsobuje pohyb, tělo či břemeno udržuje ve statické poloze</a:t>
            </a:r>
          </a:p>
          <a:p>
            <a:r>
              <a:rPr lang="cs-CZ" sz="3100" b="1" dirty="0"/>
              <a:t>dynamická</a:t>
            </a:r>
            <a:r>
              <a:rPr lang="cs-CZ" sz="3100" dirty="0"/>
              <a:t> síla - pohyb těla či jeho segmentů</a:t>
            </a:r>
          </a:p>
          <a:p>
            <a:pPr marL="621982" lvl="1" indent="-342900"/>
            <a:r>
              <a:rPr lang="cs-CZ" sz="3100" dirty="0" err="1"/>
              <a:t>koncetrická</a:t>
            </a:r>
            <a:r>
              <a:rPr lang="cs-CZ" sz="3100" dirty="0"/>
              <a:t> </a:t>
            </a:r>
          </a:p>
          <a:p>
            <a:pPr marL="621982" lvl="1" indent="-342900"/>
            <a:r>
              <a:rPr lang="cs-CZ" sz="3100" dirty="0"/>
              <a:t>excentrická </a:t>
            </a:r>
          </a:p>
          <a:p>
            <a:pPr marL="621982" lvl="1" indent="-342900"/>
            <a:r>
              <a:rPr lang="cs-CZ" sz="3100" dirty="0" err="1"/>
              <a:t>plyometrická</a:t>
            </a:r>
            <a:r>
              <a:rPr lang="cs-CZ" sz="3100" b="1" dirty="0"/>
              <a:t> – </a:t>
            </a:r>
            <a:r>
              <a:rPr lang="cs-CZ" sz="3100" dirty="0"/>
              <a:t>kombinace excentrické a koncentrické práce</a:t>
            </a:r>
          </a:p>
          <a:p>
            <a:pPr marL="279082" lvl="1" indent="0">
              <a:buNone/>
            </a:pPr>
            <a:endParaRPr lang="cs-CZ" sz="3100" dirty="0"/>
          </a:p>
          <a:p>
            <a:pPr marL="0" indent="0">
              <a:buNone/>
            </a:pPr>
            <a:r>
              <a:rPr lang="cs-CZ" sz="3100" b="1" dirty="0"/>
              <a:t>Dělení podle vnějšího projevu, způsobu využití svalové práce při specifických činnostech:</a:t>
            </a:r>
          </a:p>
          <a:p>
            <a:r>
              <a:rPr lang="cs-CZ" sz="3100" dirty="0"/>
              <a:t>maximální </a:t>
            </a:r>
          </a:p>
          <a:p>
            <a:r>
              <a:rPr lang="cs-CZ" sz="3100" dirty="0"/>
              <a:t>rychlá síla </a:t>
            </a:r>
          </a:p>
          <a:p>
            <a:r>
              <a:rPr lang="cs-CZ" sz="3100" dirty="0"/>
              <a:t>reaktivní síla </a:t>
            </a:r>
          </a:p>
          <a:p>
            <a:r>
              <a:rPr lang="cs-CZ" sz="3100" dirty="0"/>
              <a:t>vytrvalostní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F9C304-237C-4219-A794-8F81139E4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371" y="4968076"/>
            <a:ext cx="4298053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8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1B399-EF59-4FCC-8664-C323C1BD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4904"/>
            <a:ext cx="10002858" cy="822960"/>
          </a:xfrm>
        </p:spPr>
        <p:txBody>
          <a:bodyPr>
            <a:normAutofit/>
          </a:bodyPr>
          <a:lstStyle/>
          <a:p>
            <a:r>
              <a:rPr lang="cs-CZ" sz="3200" b="1" dirty="0"/>
              <a:t>Silové schopnosti u předškoláků a jejich rozvoj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130221-D734-4133-957E-2102D08C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97865"/>
            <a:ext cx="10313221" cy="48434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senzitivní období: </a:t>
            </a:r>
          </a:p>
          <a:p>
            <a:pPr lvl="1"/>
            <a:r>
              <a:rPr lang="cs-CZ" dirty="0"/>
              <a:t>dynamické silové schopnosti: 9-12 let </a:t>
            </a:r>
          </a:p>
          <a:p>
            <a:pPr lvl="1"/>
            <a:r>
              <a:rPr lang="cs-CZ" dirty="0"/>
              <a:t>rychlostní silové schopnosti: 7-11 let</a:t>
            </a:r>
          </a:p>
          <a:p>
            <a:r>
              <a:rPr lang="cs-CZ" b="1" dirty="0"/>
              <a:t>Metoda přirozeného posilování</a:t>
            </a:r>
            <a:r>
              <a:rPr lang="cs-CZ" dirty="0"/>
              <a:t>: využívá přirozené pohyby a modifikovaná cvičení na nářadích (běhy, skoky, lezení, šplhání, zdolávání překážek, </a:t>
            </a:r>
            <a:r>
              <a:rPr lang="cs-CZ" dirty="0" err="1"/>
              <a:t>úpolová</a:t>
            </a:r>
            <a:r>
              <a:rPr lang="cs-CZ" dirty="0"/>
              <a:t> cvičení...) </a:t>
            </a:r>
          </a:p>
          <a:p>
            <a:r>
              <a:rPr lang="cs-CZ" b="1" dirty="0"/>
              <a:t>Komplexní metoda: </a:t>
            </a:r>
            <a:r>
              <a:rPr lang="cs-CZ" dirty="0"/>
              <a:t>rozvíjíme velké svalové skupiny v souhře, vhodná zpevňovací cvičení z gymnastické průpravy</a:t>
            </a:r>
          </a:p>
          <a:p>
            <a:r>
              <a:rPr lang="cs-CZ" dirty="0"/>
              <a:t>u dětí se cvičí </a:t>
            </a:r>
            <a:r>
              <a:rPr lang="cs-CZ" b="1" dirty="0"/>
              <a:t>SILOVÁ VYTRVALOST </a:t>
            </a:r>
            <a:endParaRPr lang="cs-CZ" dirty="0"/>
          </a:p>
          <a:p>
            <a:r>
              <a:rPr lang="cs-CZ" b="1" dirty="0"/>
              <a:t>horní končetiny: </a:t>
            </a:r>
            <a:r>
              <a:rPr lang="cs-CZ" dirty="0"/>
              <a:t>kroužení, upažování, přetlačování, hody medicinbalem, kriketovým míčkem, šplh, lez (lavička – popředu/pozadu), horolezecká stěna</a:t>
            </a:r>
          </a:p>
          <a:p>
            <a:r>
              <a:rPr lang="cs-CZ" b="1" dirty="0"/>
              <a:t>dolní končetiny: </a:t>
            </a:r>
            <a:r>
              <a:rPr lang="cs-CZ" dirty="0"/>
              <a:t>skoky přes švihadlo (jednotlivci, skupina), skoky </a:t>
            </a:r>
            <a:r>
              <a:rPr lang="cs-CZ" dirty="0" err="1"/>
              <a:t>dřepmo</a:t>
            </a:r>
            <a:r>
              <a:rPr lang="cs-CZ" dirty="0"/>
              <a:t> (žabáci), skok do dálky, běhy do schodů, do kopce </a:t>
            </a:r>
          </a:p>
          <a:p>
            <a:r>
              <a:rPr lang="cs-CZ" b="1" dirty="0"/>
              <a:t>břicho:</a:t>
            </a:r>
            <a:r>
              <a:rPr lang="cs-CZ" dirty="0"/>
              <a:t> výdrže (</a:t>
            </a:r>
            <a:r>
              <a:rPr lang="cs-CZ" dirty="0" err="1"/>
              <a:t>planky</a:t>
            </a:r>
            <a:r>
              <a:rPr lang="cs-CZ" dirty="0"/>
              <a:t>) na žebřinách (vis, přednožení skrčmo), tzv. veslařský sed </a:t>
            </a:r>
          </a:p>
          <a:p>
            <a:r>
              <a:rPr lang="cs-CZ" b="1" dirty="0"/>
              <a:t>záda: </a:t>
            </a:r>
            <a:r>
              <a:rPr lang="cs-CZ" dirty="0"/>
              <a:t>kolébka; leh na lavičce s přidržením rukama, zanožování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47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A13E6-EA40-4130-8155-51CD0829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6616"/>
            <a:ext cx="8596668" cy="777240"/>
          </a:xfrm>
        </p:spPr>
        <p:txBody>
          <a:bodyPr/>
          <a:lstStyle/>
          <a:p>
            <a:pPr algn="ctr"/>
            <a:r>
              <a:rPr lang="cs-CZ" b="1" dirty="0"/>
              <a:t>Vytrvalost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5F9FD9-8AA9-4627-B693-92F78CAB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9849"/>
            <a:ext cx="10048578" cy="4971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= </a:t>
            </a:r>
            <a:r>
              <a:rPr lang="cs-CZ" i="1" dirty="0"/>
              <a:t>schopnost dlouhodobě vykonávat pohybovou činnost bez poklesu intenzity</a:t>
            </a:r>
            <a:r>
              <a:rPr lang="cs-CZ" dirty="0"/>
              <a:t> </a:t>
            </a:r>
          </a:p>
          <a:p>
            <a:r>
              <a:rPr lang="cs-CZ" dirty="0"/>
              <a:t>Dělení z hlediska zapojení svalové hmoty:</a:t>
            </a:r>
          </a:p>
          <a:p>
            <a:pPr lvl="1"/>
            <a:r>
              <a:rPr lang="cs-CZ" dirty="0"/>
              <a:t>lokální - zapojeno méně než 1/3 svalstva</a:t>
            </a:r>
          </a:p>
          <a:p>
            <a:pPr lvl="1"/>
            <a:r>
              <a:rPr lang="cs-CZ" dirty="0"/>
              <a:t>globální - zapojena většina svalové hmoty</a:t>
            </a:r>
          </a:p>
          <a:p>
            <a:r>
              <a:rPr lang="cs-CZ" dirty="0"/>
              <a:t>Dělení z hlediska trvání pohybového úkonu</a:t>
            </a:r>
          </a:p>
          <a:p>
            <a:pPr lvl="1"/>
            <a:r>
              <a:rPr lang="cs-CZ" dirty="0"/>
              <a:t>krátkodobá – od 50s - 3 minut</a:t>
            </a:r>
          </a:p>
          <a:p>
            <a:pPr lvl="1"/>
            <a:r>
              <a:rPr lang="cs-CZ" dirty="0"/>
              <a:t>střednědobá – 2 – 10 minut</a:t>
            </a:r>
          </a:p>
          <a:p>
            <a:pPr lvl="1"/>
            <a:r>
              <a:rPr lang="cs-CZ" dirty="0"/>
              <a:t>dlouhodobá – 10 minut – až hodiny</a:t>
            </a:r>
          </a:p>
          <a:p>
            <a:r>
              <a:rPr lang="cs-CZ" dirty="0"/>
              <a:t>Dělení podle druhu energetického krytí</a:t>
            </a:r>
          </a:p>
          <a:p>
            <a:pPr lvl="1"/>
            <a:r>
              <a:rPr lang="cs-CZ" dirty="0"/>
              <a:t>aerobní - delší trvání za přístupu kyslíku a nedochází k tzv. kyslíkovému dluhu</a:t>
            </a:r>
          </a:p>
          <a:p>
            <a:pPr lvl="1"/>
            <a:r>
              <a:rPr lang="cs-CZ" dirty="0"/>
              <a:t>anaerobní – práce vysoké intenzity - spotřeba kyslíku vysoká a organismus nestíhá zásobovat svaly kyslíkem - nastává kyslíkový dluh</a:t>
            </a:r>
          </a:p>
        </p:txBody>
      </p:sp>
    </p:spTree>
    <p:extLst>
      <p:ext uri="{BB962C8B-B14F-4D97-AF65-F5344CB8AC3E}">
        <p14:creationId xmlns:p14="http://schemas.microsoft.com/office/powerpoint/2010/main" val="141885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32AE1-931F-4E24-B1CB-AB9E9737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4320"/>
            <a:ext cx="10450914" cy="78638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Vytrvalost u předškoláků a její rozvoj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70C088-58FE-4557-B0DB-AAA82481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0704"/>
            <a:ext cx="10837332" cy="5266943"/>
          </a:xfrm>
        </p:spPr>
        <p:txBody>
          <a:bodyPr/>
          <a:lstStyle/>
          <a:p>
            <a:r>
              <a:rPr lang="cs-CZ" dirty="0"/>
              <a:t>senzitivní období:</a:t>
            </a:r>
          </a:p>
          <a:p>
            <a:pPr lvl="1"/>
            <a:r>
              <a:rPr lang="cs-CZ" dirty="0"/>
              <a:t>aerobní vytrvalost – stále, lze rozvíjet i v mladším školním věku, děti jsou dobře přizpůsobeny </a:t>
            </a:r>
          </a:p>
          <a:p>
            <a:pPr lvl="1"/>
            <a:r>
              <a:rPr lang="cs-CZ" dirty="0"/>
              <a:t>anaerobní vytrvalost od 14-15 let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dlouhé vytrvalostní aktivity jsou pro malé děti náročné – nutná silná motivace – možnost rozvoje pomocí pohybových her</a:t>
            </a:r>
          </a:p>
          <a:p>
            <a:r>
              <a:rPr lang="cs-CZ" dirty="0"/>
              <a:t>do 10 let není potřeba zvláštní vytrvalostní trénink</a:t>
            </a:r>
          </a:p>
          <a:p>
            <a:r>
              <a:rPr lang="cs-CZ" dirty="0"/>
              <a:t>smyslný trénink vytrvalosti by měl nastat až v pubertě</a:t>
            </a:r>
          </a:p>
          <a:p>
            <a:r>
              <a:rPr lang="cs-CZ" dirty="0"/>
              <a:t>na trénink anaerobní vytrvalosti je dost času v pozdějším věku</a:t>
            </a:r>
          </a:p>
        </p:txBody>
      </p:sp>
    </p:spTree>
    <p:extLst>
      <p:ext uri="{BB962C8B-B14F-4D97-AF65-F5344CB8AC3E}">
        <p14:creationId xmlns:p14="http://schemas.microsoft.com/office/powerpoint/2010/main" val="380636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538FF-EC1C-4A8A-9CBB-F29CDAF4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klasifikovaného zápočtu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9109AC-E651-4B89-B10C-561B1133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</a:t>
            </a:r>
          </a:p>
          <a:p>
            <a:r>
              <a:rPr lang="cs-CZ" dirty="0"/>
              <a:t>Seminární práce – příprava na hodinu TV v MŠ  </a:t>
            </a:r>
          </a:p>
          <a:p>
            <a:r>
              <a:rPr lang="cs-CZ" dirty="0"/>
              <a:t>Krátký výstup – pohybová hra! na zadané téma</a:t>
            </a:r>
          </a:p>
          <a:p>
            <a:r>
              <a:rPr lang="cs-CZ" dirty="0"/>
              <a:t>Účast na cvičeních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4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BA828-B022-491E-AA6F-FA7DD8D5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9899"/>
            <a:ext cx="8596668" cy="99429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Ontogeneze pohybových schopností a dovedností v předškolním věku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27BAB3-8E85-4AD6-A33A-44CBBD05A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13895"/>
            <a:ext cx="8910549" cy="4864963"/>
          </a:xfrm>
        </p:spPr>
        <p:txBody>
          <a:bodyPr>
            <a:normAutofit/>
          </a:bodyPr>
          <a:lstStyle/>
          <a:p>
            <a:r>
              <a:rPr lang="cs-CZ" dirty="0"/>
              <a:t>období předškolního věku 3 – 6 let</a:t>
            </a:r>
          </a:p>
          <a:p>
            <a:r>
              <a:rPr lang="cs-CZ" dirty="0"/>
              <a:t>rozvíjejí základní pohybové dovednosti jako běh, učí se skoku a hodu</a:t>
            </a:r>
          </a:p>
          <a:p>
            <a:r>
              <a:rPr lang="cs-CZ" dirty="0"/>
              <a:t>míčové hry, zdokonalování v chytání a hodech</a:t>
            </a:r>
          </a:p>
          <a:p>
            <a:r>
              <a:rPr lang="cs-CZ" dirty="0"/>
              <a:t>základy k některým sportovním disciplínám – 5.rok prvky gymnastiky, lyžování, plavání, bruslení, jízda na kole</a:t>
            </a:r>
          </a:p>
          <a:p>
            <a:r>
              <a:rPr lang="cs-CZ" dirty="0"/>
              <a:t>informace děti zpracovávají intuitivně a fantazijně</a:t>
            </a:r>
          </a:p>
          <a:p>
            <a:r>
              <a:rPr lang="cs-CZ" dirty="0"/>
              <a:t>děti mají potřebu zvládat nové úkoly </a:t>
            </a:r>
          </a:p>
          <a:p>
            <a:r>
              <a:rPr lang="cs-CZ" dirty="0"/>
              <a:t>využívají své schopnosti v praxi, lépe koordinují své pohyby, zlepšuje se obratnost paží, dolních končetin i trupu (stoj na 1 noze, poskoky na 1 noze)</a:t>
            </a:r>
          </a:p>
          <a:p>
            <a:r>
              <a:rPr lang="cs-CZ" dirty="0"/>
              <a:t>lepší zručnost, rozvíjí se jemná motorika (navlékání korálků, stříhání, zavazování tkaniček)</a:t>
            </a:r>
          </a:p>
          <a:p>
            <a:pPr marL="0" indent="0" algn="ctr">
              <a:buNone/>
            </a:pPr>
            <a:r>
              <a:rPr lang="cs-CZ" dirty="0"/>
              <a:t>V činnostech je dominantní </a:t>
            </a:r>
            <a:r>
              <a:rPr lang="cs-CZ" b="1" dirty="0"/>
              <a:t>hra</a:t>
            </a:r>
            <a:r>
              <a:rPr lang="cs-CZ" dirty="0"/>
              <a:t>, která ovlivňuje další rozvoj pohybových schopností a dovedností, myšlení, učení, citů i fantazie.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46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B788D-0781-4E24-BE57-7ABF629B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2964"/>
            <a:ext cx="9389944" cy="10741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Rámcově vzdělávací </a:t>
            </a:r>
            <a:r>
              <a:rPr lang="cs-CZ" b="1" dirty="0" err="1"/>
              <a:t>pogram</a:t>
            </a:r>
            <a:r>
              <a:rPr lang="cs-CZ" b="1" dirty="0"/>
              <a:t> pro předškolní vzdělávání - RVP PV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A324939-2D13-46ED-88C1-9A156C2A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2470"/>
            <a:ext cx="10126790" cy="519343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systém </a:t>
            </a:r>
            <a:r>
              <a:rPr lang="cs-CZ" dirty="0" err="1"/>
              <a:t>kurikulárních</a:t>
            </a:r>
            <a:r>
              <a:rPr lang="cs-CZ" dirty="0"/>
              <a:t> dokumentů pro vzdělávání dětí, žáků a studentů zpravidla od 2 do 19 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2E06DF-0654-4E77-A84B-FD29DF3A9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65"/>
          <a:stretch/>
        </p:blipFill>
        <p:spPr>
          <a:xfrm>
            <a:off x="2370403" y="2297633"/>
            <a:ext cx="7004682" cy="3972927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998A76E3-D3ED-48CB-B42E-F7BA8DF8F340}"/>
              </a:ext>
            </a:extLst>
          </p:cNvPr>
          <p:cNvSpPr/>
          <p:nvPr/>
        </p:nvSpPr>
        <p:spPr>
          <a:xfrm>
            <a:off x="3698792" y="3970005"/>
            <a:ext cx="807868" cy="80786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69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B03775-FAC8-4A84-A2C7-6670A90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86432"/>
            <a:ext cx="8750751" cy="107419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Vzdělávací oblast </a:t>
            </a:r>
            <a:br>
              <a:rPr lang="cs-CZ" b="1" dirty="0"/>
            </a:br>
            <a:r>
              <a:rPr lang="es-ES" b="1" dirty="0"/>
              <a:t>5.1 Dítě a jeho tělo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2743F5-18AD-495A-B30C-688F8DC09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183"/>
            <a:ext cx="10481898" cy="4900474"/>
          </a:xfrm>
        </p:spPr>
        <p:txBody>
          <a:bodyPr/>
          <a:lstStyle/>
          <a:p>
            <a:r>
              <a:rPr lang="cs-CZ" dirty="0"/>
              <a:t>Rámcové cíle jsou specifikovány do 5 oblastí:</a:t>
            </a:r>
          </a:p>
          <a:p>
            <a:pPr lvl="1"/>
            <a:r>
              <a:rPr lang="cs-CZ" dirty="0"/>
              <a:t>Dítě a jeho tělo</a:t>
            </a:r>
          </a:p>
          <a:p>
            <a:pPr lvl="1"/>
            <a:r>
              <a:rPr lang="cs-CZ" dirty="0" err="1"/>
              <a:t>Díte</a:t>
            </a:r>
            <a:r>
              <a:rPr lang="cs-CZ" dirty="0"/>
              <a:t> a jeho psychika</a:t>
            </a:r>
          </a:p>
          <a:p>
            <a:pPr lvl="1"/>
            <a:r>
              <a:rPr lang="cs-CZ" dirty="0"/>
              <a:t>Dítě a ten druhý</a:t>
            </a:r>
          </a:p>
          <a:p>
            <a:pPr lvl="1"/>
            <a:r>
              <a:rPr lang="cs-CZ" dirty="0"/>
              <a:t>Dítě a společnost</a:t>
            </a:r>
          </a:p>
          <a:p>
            <a:pPr lvl="1"/>
            <a:r>
              <a:rPr lang="cs-CZ" dirty="0"/>
              <a:t>Dítě a svět</a:t>
            </a:r>
          </a:p>
          <a:p>
            <a:r>
              <a:rPr lang="cs-CZ" dirty="0"/>
              <a:t>Tělovýchovné pohybové činnosti se vztahují k 1. z oblastí – </a:t>
            </a:r>
            <a:r>
              <a:rPr lang="cs-CZ" b="1" dirty="0"/>
              <a:t>Dítě a jeho tělo.</a:t>
            </a:r>
          </a:p>
          <a:p>
            <a:r>
              <a:rPr lang="cs-CZ" dirty="0"/>
              <a:t>Dotýká se i 2. oblasti – Dítě a jeho psychika – jemná motorika, rytmus, smyslové vnímání.</a:t>
            </a:r>
          </a:p>
          <a:p>
            <a:r>
              <a:rPr lang="cs-CZ" dirty="0"/>
              <a:t>Možnost zapojení pohybové výchovy i do ostatních oblastí.</a:t>
            </a:r>
          </a:p>
          <a:p>
            <a:r>
              <a:rPr lang="cs-CZ" dirty="0"/>
              <a:t>Kompletní znění: </a:t>
            </a:r>
            <a:r>
              <a:rPr lang="cs-CZ" dirty="0">
                <a:hlinkClick r:id="rId2"/>
              </a:rPr>
              <a:t>https://www.msmt.cz/vzdelavani/predskolni-vzdelavani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737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74BBD-2048-4BBC-8691-B654654A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8575"/>
            <a:ext cx="8596668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Pohybové kompetence dítěte v předškolním věku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39AEF6-4B2C-4903-B80A-854898BB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02672"/>
            <a:ext cx="10268833" cy="5113537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Lokomoční dovednosti:</a:t>
            </a:r>
            <a:endParaRPr lang="cs-CZ" sz="2400" dirty="0"/>
          </a:p>
          <a:p>
            <a:pPr lvl="0"/>
            <a:r>
              <a:rPr lang="cs-CZ" dirty="0"/>
              <a:t>Pohybovat se různými způsoby v prostoru všemi směry, ve směru podle pokynů.</a:t>
            </a:r>
          </a:p>
          <a:p>
            <a:pPr lvl="0"/>
            <a:r>
              <a:rPr lang="cs-CZ" dirty="0"/>
              <a:t>Pohybovat se různými druhy lokomoce mezi překážkami, přes překážky terénní i umělé.</a:t>
            </a:r>
          </a:p>
          <a:p>
            <a:pPr lvl="0"/>
            <a:r>
              <a:rPr lang="cs-CZ" dirty="0"/>
              <a:t>Poskakovat a skákat různými způsoby a v kombinacích.</a:t>
            </a:r>
          </a:p>
          <a:p>
            <a:pPr lvl="0"/>
            <a:r>
              <a:rPr lang="cs-CZ" dirty="0"/>
              <a:t>Skákat do různých směrů, přeskakovat překážku, vyskočit na překážku a seskočit.</a:t>
            </a:r>
          </a:p>
          <a:p>
            <a:pPr lvl="0"/>
            <a:r>
              <a:rPr lang="cs-CZ" dirty="0"/>
              <a:t>Pohybovat se různými způsoby v prostoru a s různými polohami nebo pohyby těla (upažit, tleskat..)</a:t>
            </a:r>
          </a:p>
          <a:p>
            <a:pPr lvl="0"/>
            <a:r>
              <a:rPr lang="cs-CZ" dirty="0"/>
              <a:t>Pohybovat se s partnerem a ve skupině ve vzájemné spolupráci.</a:t>
            </a:r>
          </a:p>
          <a:p>
            <a:pPr lvl="0"/>
            <a:r>
              <a:rPr lang="cs-CZ" dirty="0"/>
              <a:t>Pohybovat se v prostoru v různém prostředí – ve vodě, na sněhu.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8655AF-EF80-4A6C-B2B7-2FFF58B9A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301841"/>
            <a:ext cx="10046891" cy="5739521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Nelokomoční dovednosti:</a:t>
            </a:r>
            <a:endParaRPr lang="cs-CZ" sz="2400" dirty="0"/>
          </a:p>
          <a:p>
            <a:pPr lvl="0"/>
            <a:r>
              <a:rPr lang="cs-CZ" dirty="0"/>
              <a:t>Zaujmout různé polohy podle pokynů – znát části těla, základních poloh a pohybů.</a:t>
            </a:r>
          </a:p>
          <a:p>
            <a:pPr lvl="0"/>
            <a:r>
              <a:rPr lang="cs-CZ" dirty="0"/>
              <a:t>Pohybovat částmi těla podle pokynů, nápodoby, v různých podmínkách – s náčiním, na nářadí.</a:t>
            </a:r>
          </a:p>
          <a:p>
            <a:pPr lvl="0"/>
            <a:r>
              <a:rPr lang="cs-CZ" dirty="0"/>
              <a:t>Pohybovat se kolem různých os svého těla (</a:t>
            </a:r>
            <a:r>
              <a:rPr lang="cs-CZ" dirty="0" err="1"/>
              <a:t>převaly</a:t>
            </a:r>
            <a:r>
              <a:rPr lang="cs-CZ" dirty="0"/>
              <a:t>, obraty, kotouly).</a:t>
            </a:r>
          </a:p>
          <a:p>
            <a:pPr lvl="0"/>
            <a:r>
              <a:rPr lang="cs-CZ" dirty="0"/>
              <a:t>Dokázat pohyby těla podřídit hudbě.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b="1" dirty="0"/>
              <a:t>Manipulační dovednosti:</a:t>
            </a:r>
            <a:endParaRPr lang="cs-CZ" sz="2400" dirty="0"/>
          </a:p>
          <a:p>
            <a:pPr lvl="0"/>
            <a:r>
              <a:rPr lang="cs-CZ" dirty="0"/>
              <a:t>Manipulace s různým náčiním a předměty (rukama, nohama, koleny, hlavou, zvedat, nosit, předávat, kutálet, pohazovat, odrážet, kopat, driblovat, balancovat).</a:t>
            </a:r>
          </a:p>
          <a:p>
            <a:pPr lvl="0"/>
            <a:r>
              <a:rPr lang="cs-CZ" dirty="0"/>
              <a:t>Odhadnout pohyb načiní a přizpůsobit mu pohyb.</a:t>
            </a:r>
          </a:p>
          <a:p>
            <a:pPr lvl="0"/>
            <a:r>
              <a:rPr lang="cs-CZ" dirty="0"/>
              <a:t>Spolupracovat ve skupině při ovládání náčiní.</a:t>
            </a:r>
          </a:p>
          <a:p>
            <a:pPr lvl="0"/>
            <a:r>
              <a:rPr lang="cs-CZ" dirty="0"/>
              <a:t>Využít pomůcky k pohybu v různém prostředí (plovací pomůcky, tříkolky, kola, saně, lyže, brusle).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451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6A712A-CD99-4D41-8610-AE024352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79395"/>
            <a:ext cx="10215567" cy="60456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400" b="1" dirty="0"/>
              <a:t>Tělesná zdatnost:</a:t>
            </a:r>
            <a:endParaRPr lang="cs-CZ" sz="3400" dirty="0"/>
          </a:p>
          <a:p>
            <a:pPr lvl="0"/>
            <a:r>
              <a:rPr lang="cs-CZ" dirty="0"/>
              <a:t>Dokázat se pohybovat po delší dobu jednoduchými lokomočními pohyby, zvládat přiměřenou fyziologickou zátěž.</a:t>
            </a:r>
          </a:p>
          <a:p>
            <a:pPr lvl="0"/>
            <a:r>
              <a:rPr lang="cs-CZ" dirty="0"/>
              <a:t>Dokázat zpevnit a uvolnit své tělo podle návodu.</a:t>
            </a:r>
          </a:p>
          <a:p>
            <a:pPr lvl="0"/>
            <a:r>
              <a:rPr lang="cs-CZ" dirty="0"/>
              <a:t>Dokázat protáhnout své tělo podle návodu.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400" b="1" dirty="0"/>
              <a:t>Kognitivní a afektivní oblast</a:t>
            </a:r>
          </a:p>
          <a:p>
            <a:r>
              <a:rPr lang="cs-CZ" dirty="0"/>
              <a:t>Znát různé části svého těla a umět je pojmenovat.</a:t>
            </a:r>
          </a:p>
          <a:p>
            <a:r>
              <a:rPr lang="cs-CZ" dirty="0"/>
              <a:t>Znát směry vzhledem ke svému tělu.</a:t>
            </a:r>
          </a:p>
          <a:p>
            <a:r>
              <a:rPr lang="cs-CZ" dirty="0"/>
              <a:t>Vědět o činnosti srdce a o jeho reakci na tělesné zatížení, vědět, že jeho trénování pohybem prospívá zdraví.</a:t>
            </a:r>
          </a:p>
          <a:p>
            <a:r>
              <a:rPr lang="cs-CZ" dirty="0"/>
              <a:t>Vědět, že síla svalů umožnuje pohyb.</a:t>
            </a:r>
          </a:p>
          <a:p>
            <a:r>
              <a:rPr lang="cs-CZ" dirty="0"/>
              <a:t>Vědět, že tělo by mělo být pružné, aby bylo zdravé a pohyblivé.</a:t>
            </a:r>
          </a:p>
          <a:p>
            <a:r>
              <a:rPr lang="cs-CZ" dirty="0"/>
              <a:t>Znát užívané pojmy spojené s pohybem a sportovním prostředí.</a:t>
            </a:r>
          </a:p>
          <a:p>
            <a:r>
              <a:rPr lang="cs-CZ" dirty="0"/>
              <a:t>Dokázat dodržovat domluvená pravidla.</a:t>
            </a:r>
          </a:p>
          <a:p>
            <a:r>
              <a:rPr lang="cs-CZ" dirty="0"/>
              <a:t>Spolupracovat ve hře a činnosti.</a:t>
            </a:r>
          </a:p>
          <a:p>
            <a:r>
              <a:rPr lang="cs-CZ" dirty="0"/>
              <a:t>Respektovat ostatní.</a:t>
            </a:r>
          </a:p>
          <a:p>
            <a:r>
              <a:rPr lang="cs-CZ" dirty="0"/>
              <a:t>Nebát se v různém prostředí (ve vodě, na sněhu).</a:t>
            </a:r>
          </a:p>
          <a:p>
            <a:r>
              <a:rPr lang="cs-CZ" dirty="0"/>
              <a:t>Nebát se vyjádřit svůj názor.</a:t>
            </a:r>
          </a:p>
          <a:p>
            <a:pPr lvl="5"/>
            <a:r>
              <a:rPr lang="cs-CZ" sz="4000" dirty="0"/>
              <a:t>  Mít radost z pohybu!</a:t>
            </a:r>
          </a:p>
        </p:txBody>
      </p:sp>
    </p:spTree>
    <p:extLst>
      <p:ext uri="{BB962C8B-B14F-4D97-AF65-F5344CB8AC3E}">
        <p14:creationId xmlns:p14="http://schemas.microsoft.com/office/powerpoint/2010/main" val="1343831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CB36C42-CAE7-4853-AC27-37DF683F3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 a budu se těšit na příště.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2E101DB-3694-40AF-9E51-D79E80EB7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4A3022-C2DF-45F6-818B-F6A46429D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47815" y="4050836"/>
            <a:ext cx="4085440" cy="22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1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E0092-970F-450D-AD1C-116468FB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0719"/>
            <a:ext cx="8596668" cy="692458"/>
          </a:xfrm>
        </p:spPr>
        <p:txBody>
          <a:bodyPr/>
          <a:lstStyle/>
          <a:p>
            <a:pPr algn="ctr"/>
            <a:r>
              <a:rPr lang="cs-CZ" b="1" dirty="0"/>
              <a:t>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39B952-1FE2-4005-95D2-DCFD5F310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80" y="843379"/>
            <a:ext cx="10286589" cy="5601810"/>
          </a:xfrm>
        </p:spPr>
        <p:txBody>
          <a:bodyPr/>
          <a:lstStyle/>
          <a:p>
            <a:r>
              <a:rPr lang="cs-CZ" b="1" dirty="0"/>
              <a:t>Pravěk:</a:t>
            </a:r>
          </a:p>
          <a:p>
            <a:pPr lvl="1"/>
            <a:r>
              <a:rPr lang="cs-CZ" dirty="0"/>
              <a:t>zajištění obživy – základní druhy lokomoce – </a:t>
            </a:r>
            <a:r>
              <a:rPr lang="cs-CZ" sz="1400" dirty="0"/>
              <a:t>chůze, běh, skoky, lezení, plavání, šplhání</a:t>
            </a:r>
            <a:endParaRPr lang="cs-CZ" dirty="0"/>
          </a:p>
          <a:p>
            <a:pPr lvl="1"/>
            <a:r>
              <a:rPr lang="cs-CZ" dirty="0"/>
              <a:t>zdokonalování v oblasti motoriky – chytání, házení, vrhání</a:t>
            </a:r>
          </a:p>
          <a:p>
            <a:pPr lvl="1"/>
            <a:r>
              <a:rPr lang="cs-CZ" dirty="0"/>
              <a:t>důležitá dovednost pro přežití – boj </a:t>
            </a:r>
          </a:p>
          <a:p>
            <a:pPr lvl="1"/>
            <a:r>
              <a:rPr lang="cs-CZ" dirty="0"/>
              <a:t>přenášení těchto prvků do volného času – tance s prvky lovu, boje, bojové tance</a:t>
            </a:r>
          </a:p>
          <a:p>
            <a:r>
              <a:rPr lang="cs-CZ" b="1" dirty="0"/>
              <a:t>Starověk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bojové dovednosti – vojenská tělesná cvičení (zápas, střelba prakem, lukostřelba, metání kopí, jízda na koni)</a:t>
            </a:r>
          </a:p>
          <a:p>
            <a:pPr lvl="1"/>
            <a:r>
              <a:rPr lang="cs-CZ" dirty="0"/>
              <a:t>Čína vznik kong-</a:t>
            </a:r>
            <a:r>
              <a:rPr lang="cs-CZ" dirty="0" err="1"/>
              <a:t>fu</a:t>
            </a:r>
            <a:r>
              <a:rPr lang="cs-CZ" dirty="0"/>
              <a:t>, Indie – </a:t>
            </a:r>
            <a:r>
              <a:rPr lang="cs-CZ" dirty="0" err="1"/>
              <a:t>joga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Řecko:</a:t>
            </a:r>
          </a:p>
          <a:p>
            <a:pPr lvl="2"/>
            <a:r>
              <a:rPr lang="cs-CZ" dirty="0"/>
              <a:t>Sparta – převládá vojenská TV - bojové pohybové dovednosti </a:t>
            </a:r>
          </a:p>
          <a:p>
            <a:pPr lvl="2"/>
            <a:r>
              <a:rPr lang="cs-CZ" dirty="0"/>
              <a:t>Atény - harmonický rozvoj všech schopností člověka (tělesných i duševních) – vznik starověkého ideálu – </a:t>
            </a:r>
            <a:r>
              <a:rPr lang="cs-CZ" b="1" dirty="0"/>
              <a:t>Kalokagathie =  </a:t>
            </a:r>
            <a:r>
              <a:rPr lang="cs-CZ" sz="1200" dirty="0"/>
              <a:t>ideál harmonického souladu a vyváženosti tělesné i duševní krásy a dobroty, ctnosti a statečnosti</a:t>
            </a:r>
            <a:endParaRPr lang="cs-CZ" dirty="0"/>
          </a:p>
          <a:p>
            <a:pPr lvl="2"/>
            <a:r>
              <a:rPr lang="cs-CZ" b="1" dirty="0"/>
              <a:t>Olympijské hry </a:t>
            </a:r>
          </a:p>
          <a:p>
            <a:pPr lvl="1"/>
            <a:r>
              <a:rPr lang="cs-CZ" dirty="0"/>
              <a:t>Řím: gladiátorské hry</a:t>
            </a:r>
          </a:p>
          <a:p>
            <a:pPr marL="457200" lvl="1" indent="0">
              <a:buNone/>
            </a:pPr>
            <a:endParaRPr lang="cs-CZ" b="1" dirty="0"/>
          </a:p>
          <a:p>
            <a:pPr lvl="2"/>
            <a:endParaRPr lang="cs-CZ" dirty="0"/>
          </a:p>
          <a:p>
            <a:endParaRPr lang="cs-CZ" dirty="0"/>
          </a:p>
        </p:txBody>
      </p:sp>
      <p:pic>
        <p:nvPicPr>
          <p:cNvPr id="1026" name="Picture 2" descr="Zdravý životní styl: Pohyb — Česká televize">
            <a:extLst>
              <a:ext uri="{FF2B5EF4-FFF2-40B4-BE49-F238E27FC236}">
                <a16:creationId xmlns:a16="http://schemas.microsoft.com/office/drawing/2014/main" id="{C621AC9B-1CB0-432A-8BB0-5B4386B7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58" y="630315"/>
            <a:ext cx="3273773" cy="18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1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05017E-98BB-420E-A5BE-B428E126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1" y="284086"/>
            <a:ext cx="9993625" cy="6041362"/>
          </a:xfrm>
        </p:spPr>
        <p:txBody>
          <a:bodyPr/>
          <a:lstStyle/>
          <a:p>
            <a:r>
              <a:rPr lang="cs-CZ" b="1" dirty="0"/>
              <a:t>Středověk: </a:t>
            </a:r>
          </a:p>
          <a:p>
            <a:pPr lvl="1"/>
            <a:r>
              <a:rPr lang="cs-CZ" dirty="0"/>
              <a:t>odklon od antické tělesné kultury</a:t>
            </a:r>
          </a:p>
          <a:p>
            <a:pPr lvl="1"/>
            <a:r>
              <a:rPr lang="cs-CZ" dirty="0"/>
              <a:t>tělesná výchova vojenského charakteru - rytířské dovednosti – střelba, jízda na koni, šerm, tanec</a:t>
            </a:r>
          </a:p>
          <a:p>
            <a:r>
              <a:rPr lang="cs-CZ" b="1" dirty="0"/>
              <a:t>Humanismus, renesance (15. – 17. století):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pohyb začínají vyzdvihovat lékaři – prevence zdraví!</a:t>
            </a:r>
          </a:p>
          <a:p>
            <a:pPr lvl="1"/>
            <a:r>
              <a:rPr lang="cs-CZ" dirty="0"/>
              <a:t>Thomas More – požaduje zařazení TV (hlavně formou gymnastiky a vojenských cvičení) do výchovy mládeže </a:t>
            </a:r>
          </a:p>
          <a:p>
            <a:pPr lvl="1"/>
            <a:r>
              <a:rPr lang="cs-CZ" b="1" dirty="0"/>
              <a:t>Jan Amos Komenský </a:t>
            </a:r>
            <a:r>
              <a:rPr lang="cs-CZ" dirty="0"/>
              <a:t>– tělesné zdraví pokládá za podmínku zdárné školní výchovy (tělovýchovné tematice se věnuje např. v díle ORBIS PICTUS)</a:t>
            </a:r>
          </a:p>
          <a:p>
            <a:r>
              <a:rPr lang="cs-CZ" b="1" dirty="0"/>
              <a:t>Osvícenství a filantropismus (17. – 18. století):</a:t>
            </a:r>
          </a:p>
          <a:p>
            <a:pPr lvl="1"/>
            <a:r>
              <a:rPr lang="cs-CZ" dirty="0"/>
              <a:t>TV zařazena do škol jako rovnocenný předmět </a:t>
            </a:r>
          </a:p>
          <a:p>
            <a:pPr lvl="1"/>
            <a:r>
              <a:rPr lang="cs-CZ" dirty="0"/>
              <a:t>položení základy vzniku moderní gymnastiky, </a:t>
            </a:r>
          </a:p>
          <a:p>
            <a:pPr lvl="1"/>
            <a:r>
              <a:rPr lang="cs-CZ" dirty="0"/>
              <a:t>požadavek odbornou přípravu učitelů TV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0573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44B4C5-BFCA-4375-9431-3FC249094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89" y="506028"/>
            <a:ext cx="9611886" cy="6063447"/>
          </a:xfrm>
        </p:spPr>
        <p:txBody>
          <a:bodyPr>
            <a:normAutofit/>
          </a:bodyPr>
          <a:lstStyle/>
          <a:p>
            <a:r>
              <a:rPr lang="cs-CZ" b="1" dirty="0"/>
              <a:t>Přelom 18. a 19. století:</a:t>
            </a:r>
          </a:p>
          <a:p>
            <a:pPr lvl="1"/>
            <a:r>
              <a:rPr lang="cs-CZ" b="1" dirty="0"/>
              <a:t>Vznik 3 základních tělovýchovných systémů v Evropě:</a:t>
            </a:r>
          </a:p>
          <a:p>
            <a:pPr lvl="2"/>
            <a:r>
              <a:rPr lang="cs-CZ" b="1" dirty="0"/>
              <a:t>Anglický:</a:t>
            </a:r>
          </a:p>
          <a:p>
            <a:pPr lvl="3"/>
            <a:r>
              <a:rPr lang="cs-CZ" sz="1600" dirty="0"/>
              <a:t>koňské dostihy, střelba lukem, šerm, veslařské soutěže, kopaná, tenis, ragby, kriket, golf</a:t>
            </a:r>
          </a:p>
          <a:p>
            <a:pPr lvl="3"/>
            <a:r>
              <a:rPr lang="cs-CZ" sz="1600" dirty="0"/>
              <a:t>„gentlemanství“</a:t>
            </a:r>
          </a:p>
          <a:p>
            <a:pPr lvl="2"/>
            <a:r>
              <a:rPr lang="cs-CZ" b="1" dirty="0"/>
              <a:t>Německý </a:t>
            </a:r>
            <a:r>
              <a:rPr lang="cs-CZ" b="1" dirty="0" err="1"/>
              <a:t>turnerský</a:t>
            </a:r>
            <a:r>
              <a:rPr lang="cs-CZ" b="1" dirty="0"/>
              <a:t>:</a:t>
            </a:r>
          </a:p>
          <a:p>
            <a:pPr lvl="3"/>
            <a:r>
              <a:rPr lang="cs-CZ" sz="1600" dirty="0"/>
              <a:t>tělesná zdatnost je základem vojenské připravenosti </a:t>
            </a:r>
          </a:p>
          <a:p>
            <a:pPr lvl="3"/>
            <a:r>
              <a:rPr lang="cs-CZ" sz="1600" dirty="0"/>
              <a:t>cílem byla branně tělesná příprava německého národa - umělá cvičení v tělocvičně – nářaďový tělocvik </a:t>
            </a:r>
          </a:p>
          <a:p>
            <a:pPr lvl="2"/>
            <a:r>
              <a:rPr lang="cs-CZ" b="1" dirty="0"/>
              <a:t>Severský gymnastický:</a:t>
            </a:r>
          </a:p>
          <a:p>
            <a:pPr lvl="3"/>
            <a:r>
              <a:rPr lang="cs-CZ" sz="1600" dirty="0"/>
              <a:t>Zdravotní zaměření</a:t>
            </a:r>
          </a:p>
          <a:p>
            <a:r>
              <a:rPr lang="cs-CZ" sz="1900" b="1" dirty="0"/>
              <a:t>Konec 19. století 					„</a:t>
            </a:r>
            <a:r>
              <a:rPr lang="cs-CZ" sz="1700" i="1" dirty="0" err="1"/>
              <a:t>Citius</a:t>
            </a:r>
            <a:r>
              <a:rPr lang="cs-CZ" sz="1700" i="1" dirty="0"/>
              <a:t>, </a:t>
            </a:r>
            <a:r>
              <a:rPr lang="cs-CZ" sz="1700" i="1" dirty="0" err="1"/>
              <a:t>Altius</a:t>
            </a:r>
            <a:r>
              <a:rPr lang="cs-CZ" sz="1700" i="1" dirty="0"/>
              <a:t>, </a:t>
            </a:r>
            <a:r>
              <a:rPr lang="cs-CZ" sz="1700" i="1" dirty="0" err="1"/>
              <a:t>Fortius</a:t>
            </a:r>
            <a:r>
              <a:rPr lang="cs-CZ" sz="1700" i="1" dirty="0"/>
              <a:t>“ </a:t>
            </a:r>
            <a:r>
              <a:rPr lang="cs-CZ" sz="1700" dirty="0"/>
              <a:t>(rychleji, výše, silněji)</a:t>
            </a:r>
            <a:endParaRPr lang="cs-CZ" sz="1900" b="1" dirty="0"/>
          </a:p>
          <a:p>
            <a:pPr lvl="1"/>
            <a:r>
              <a:rPr lang="cs-CZ" sz="2000" dirty="0"/>
              <a:t>rozvoj sportovního hnutí</a:t>
            </a:r>
          </a:p>
          <a:p>
            <a:pPr lvl="1"/>
            <a:r>
              <a:rPr lang="cs-CZ" sz="2000" b="1" dirty="0" err="1"/>
              <a:t>Pierre</a:t>
            </a:r>
            <a:r>
              <a:rPr lang="cs-CZ" sz="2000" b="1" dirty="0"/>
              <a:t> De </a:t>
            </a:r>
            <a:r>
              <a:rPr lang="cs-CZ" sz="2000" b="1" dirty="0" err="1"/>
              <a:t>Coubertin</a:t>
            </a:r>
            <a:r>
              <a:rPr lang="cs-CZ" sz="2000" b="1" dirty="0"/>
              <a:t> </a:t>
            </a:r>
            <a:r>
              <a:rPr lang="cs-CZ" sz="2000" dirty="0"/>
              <a:t>(1863-1937) - Mezinárodního olympijského výboru </a:t>
            </a:r>
          </a:p>
          <a:p>
            <a:pPr lvl="1"/>
            <a:r>
              <a:rPr lang="cs-CZ" sz="2000" dirty="0"/>
              <a:t>Roku 1896 se konaly v Aténách první </a:t>
            </a:r>
            <a:r>
              <a:rPr lang="cs-CZ" sz="2000" b="1" dirty="0"/>
              <a:t>novověké olympijské hry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366769-162C-4E3C-94F3-B5D918E12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20122" y="3587593"/>
            <a:ext cx="2632259" cy="12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0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01E6C-B0E5-4B20-9086-BDDC46BA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7453"/>
            <a:ext cx="8596668" cy="745724"/>
          </a:xfrm>
        </p:spPr>
        <p:txBody>
          <a:bodyPr/>
          <a:lstStyle/>
          <a:p>
            <a:pPr algn="ctr"/>
            <a:r>
              <a:rPr lang="cs-CZ" b="1" dirty="0"/>
              <a:t>Vývoj TV na našem území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5DB317-DC2C-47E8-885D-E7904F2F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5219"/>
            <a:ext cx="9709540" cy="489614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počátky jsou totožné s vývojem na ostatních územích</a:t>
            </a:r>
          </a:p>
          <a:p>
            <a:r>
              <a:rPr lang="cs-CZ" dirty="0"/>
              <a:t>rozvoj moderního sportu oproti Evropě opožděn</a:t>
            </a:r>
          </a:p>
          <a:p>
            <a:r>
              <a:rPr lang="cs-CZ" dirty="0"/>
              <a:t>1869 – zavedení TV jako povinného předmětu do škol</a:t>
            </a:r>
          </a:p>
          <a:p>
            <a:r>
              <a:rPr lang="cs-CZ" dirty="0"/>
              <a:t>koncem 19. století vznikají sportovní svazy (veslařský, fotbalový, lyžařský, atletický, klub českých turistů)</a:t>
            </a:r>
          </a:p>
          <a:p>
            <a:r>
              <a:rPr lang="cs-CZ" dirty="0">
                <a:solidFill>
                  <a:srgbClr val="00B050"/>
                </a:solidFill>
              </a:rPr>
              <a:t>Miroslav Tyrš a Jindřich </a:t>
            </a:r>
            <a:r>
              <a:rPr lang="cs-CZ" dirty="0" err="1">
                <a:solidFill>
                  <a:srgbClr val="00B050"/>
                </a:solidFill>
              </a:rPr>
              <a:t>Fügner</a:t>
            </a:r>
            <a:r>
              <a:rPr lang="cs-CZ" dirty="0">
                <a:solidFill>
                  <a:srgbClr val="00B050"/>
                </a:solidFill>
              </a:rPr>
              <a:t> položili základy sokolskému hnutí (1862) - </a:t>
            </a:r>
            <a:r>
              <a:rPr lang="cs-CZ" b="1" dirty="0">
                <a:solidFill>
                  <a:srgbClr val="00B050"/>
                </a:solidFill>
              </a:rPr>
              <a:t>Sokol</a:t>
            </a:r>
            <a:r>
              <a:rPr lang="cs-CZ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vliv na koncepci školní tělesné výchovy </a:t>
            </a:r>
          </a:p>
          <a:p>
            <a:r>
              <a:rPr lang="cs-CZ" dirty="0"/>
              <a:t>po 2. světové válce změna koncepce (Sokolské hnutí zakázáno)</a:t>
            </a:r>
          </a:p>
          <a:p>
            <a:pPr lvl="1"/>
            <a:r>
              <a:rPr lang="cs-CZ" dirty="0"/>
              <a:t>Změna </a:t>
            </a:r>
            <a:r>
              <a:rPr lang="cs-CZ" dirty="0" err="1"/>
              <a:t>curricula</a:t>
            </a:r>
            <a:r>
              <a:rPr lang="cs-CZ" dirty="0"/>
              <a:t> – větší důraz na výkonnost a brannou výchovu</a:t>
            </a:r>
          </a:p>
          <a:p>
            <a:pPr lvl="1"/>
            <a:r>
              <a:rPr lang="cs-CZ" dirty="0"/>
              <a:t>Rovnoprávnost TV pro dívky i chlapce</a:t>
            </a:r>
          </a:p>
          <a:p>
            <a:pPr lvl="1"/>
            <a:r>
              <a:rPr lang="cs-CZ" dirty="0"/>
              <a:t>Od roku 1954 – vysokoškolská příprava pedagogů tělesné výchovy</a:t>
            </a:r>
          </a:p>
          <a:p>
            <a:r>
              <a:rPr lang="cs-CZ" dirty="0">
                <a:solidFill>
                  <a:srgbClr val="00B050"/>
                </a:solidFill>
              </a:rPr>
              <a:t>od 80. let změna cílů TV – prožitek z pohybu, budování pozitivního postoje k pohybu</a:t>
            </a:r>
          </a:p>
          <a:p>
            <a:r>
              <a:rPr lang="cs-CZ" dirty="0"/>
              <a:t>2007/2008 – RVP - RVŠ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53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CB59F-3D60-40B4-ABA8-949C4AE3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4642"/>
            <a:ext cx="8596668" cy="99725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Předmět didaktiky tělesné výchovy</a:t>
            </a:r>
            <a:br>
              <a:rPr lang="cs-CZ" b="1" dirty="0"/>
            </a:br>
            <a:r>
              <a:rPr lang="cs-CZ" b="1" dirty="0"/>
              <a:t> základní pojmy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69EF42-5409-43D2-8244-AFBC317C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6859"/>
            <a:ext cx="10685539" cy="488181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„Didaktika“ – poprvé použil německý pedagog </a:t>
            </a:r>
            <a:r>
              <a:rPr lang="cs-CZ" dirty="0" err="1"/>
              <a:t>Raike</a:t>
            </a:r>
            <a:r>
              <a:rPr lang="cs-CZ" dirty="0"/>
              <a:t> (1571-1635)</a:t>
            </a:r>
          </a:p>
          <a:p>
            <a:pPr marL="457200" lvl="1" indent="0">
              <a:buNone/>
            </a:pPr>
            <a:r>
              <a:rPr lang="cs-CZ" dirty="0"/>
              <a:t>rozšíření </a:t>
            </a:r>
            <a:r>
              <a:rPr lang="cs-CZ" b="1" dirty="0"/>
              <a:t>J. A. Komenský </a:t>
            </a:r>
            <a:r>
              <a:rPr lang="cs-CZ" dirty="0"/>
              <a:t>(1592-1670) </a:t>
            </a:r>
          </a:p>
          <a:p>
            <a:pPr marL="457200" lvl="1" indent="0">
              <a:buNone/>
            </a:pPr>
            <a:r>
              <a:rPr lang="cs-CZ" dirty="0"/>
              <a:t>Obecná didaktika – aplikované didaktiky – </a:t>
            </a:r>
            <a:r>
              <a:rPr lang="cs-CZ" b="1" dirty="0"/>
              <a:t>didaktika tělesné výchovy</a:t>
            </a:r>
          </a:p>
          <a:p>
            <a:r>
              <a:rPr lang="cs-CZ" dirty="0"/>
              <a:t>v rámci </a:t>
            </a:r>
            <a:r>
              <a:rPr lang="cs-CZ" dirty="0" err="1">
                <a:solidFill>
                  <a:srgbClr val="00B050"/>
                </a:solidFill>
              </a:rPr>
              <a:t>kinantropologie</a:t>
            </a:r>
            <a:r>
              <a:rPr lang="cs-CZ" dirty="0"/>
              <a:t> (věda o lidském pohybu) lze didaktiku členit </a:t>
            </a:r>
          </a:p>
          <a:p>
            <a:pPr lvl="1"/>
            <a:r>
              <a:rPr lang="cs-CZ" dirty="0"/>
              <a:t>horizontálně - povinná TV, rekreační, zájmová, zdravotní, jednotlivé didaktiky sportů</a:t>
            </a:r>
          </a:p>
          <a:p>
            <a:pPr lvl="1"/>
            <a:r>
              <a:rPr lang="cs-CZ" dirty="0"/>
              <a:t>vertikálně – dle věkových kategorií</a:t>
            </a:r>
          </a:p>
          <a:p>
            <a:r>
              <a:rPr lang="cs-CZ" b="1" dirty="0"/>
              <a:t>výuka</a:t>
            </a:r>
            <a:r>
              <a:rPr lang="cs-CZ" dirty="0"/>
              <a:t> - záměrné působení učitele na žáka prostřednictvím učiva</a:t>
            </a:r>
          </a:p>
          <a:p>
            <a:r>
              <a:rPr lang="cs-CZ" b="1" dirty="0"/>
              <a:t>didaktický proces:</a:t>
            </a:r>
          </a:p>
          <a:p>
            <a:pPr lvl="1"/>
            <a:r>
              <a:rPr lang="cs-CZ" dirty="0"/>
              <a:t>vymezuje cíle, rozsah a obsah předmětu</a:t>
            </a:r>
          </a:p>
          <a:p>
            <a:pPr lvl="1"/>
            <a:r>
              <a:rPr lang="cs-CZ" dirty="0"/>
              <a:t>zdůrazňuje procesuální, čili vývojovou stránku výuky, ale i veškeré působení </a:t>
            </a:r>
            <a:r>
              <a:rPr lang="cs-CZ" b="1" dirty="0"/>
              <a:t>učitele</a:t>
            </a:r>
            <a:r>
              <a:rPr lang="cs-CZ" dirty="0"/>
              <a:t> na </a:t>
            </a:r>
            <a:r>
              <a:rPr lang="cs-CZ" b="1" dirty="0"/>
              <a:t>žáka</a:t>
            </a:r>
            <a:r>
              <a:rPr lang="cs-CZ" dirty="0"/>
              <a:t> a žáka na učitele</a:t>
            </a:r>
          </a:p>
          <a:p>
            <a:pPr lvl="1"/>
            <a:r>
              <a:rPr lang="cs-CZ" dirty="0"/>
              <a:t>Vzájemné interakce </a:t>
            </a:r>
            <a:r>
              <a:rPr lang="cs-CZ" b="1" dirty="0"/>
              <a:t>žák – učitel – učivo - podmínky</a:t>
            </a:r>
          </a:p>
          <a:p>
            <a:pPr lvl="1"/>
            <a:r>
              <a:rPr lang="cs-CZ" dirty="0"/>
              <a:t>zahrnuje </a:t>
            </a:r>
            <a:r>
              <a:rPr lang="cs-CZ" b="1" dirty="0"/>
              <a:t>vyučovací činnost </a:t>
            </a:r>
            <a:r>
              <a:rPr lang="cs-CZ" dirty="0"/>
              <a:t>učitele a </a:t>
            </a:r>
            <a:r>
              <a:rPr lang="cs-CZ" b="1" dirty="0"/>
              <a:t>učební činnost </a:t>
            </a:r>
            <a:r>
              <a:rPr lang="cs-CZ" dirty="0"/>
              <a:t>žáků</a:t>
            </a:r>
          </a:p>
          <a:p>
            <a:r>
              <a:rPr lang="cs-CZ" dirty="0"/>
              <a:t>organizovaná forma školní pohybové aktivity, v níž probíhá výuka </a:t>
            </a:r>
          </a:p>
          <a:p>
            <a:pPr marL="457200" lvl="1" indent="0">
              <a:buNone/>
            </a:pPr>
            <a:r>
              <a:rPr lang="cs-CZ" dirty="0"/>
              <a:t>= </a:t>
            </a:r>
            <a:r>
              <a:rPr lang="cs-CZ" sz="1800" b="1" dirty="0"/>
              <a:t>tělesná výchova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73EF9F-0556-446C-8D51-3CB550698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93348" y="1695598"/>
            <a:ext cx="1811063" cy="27336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200F9DD-B056-48B0-B123-1E8E58DF2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61729" y="5411010"/>
            <a:ext cx="2458134" cy="17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9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C5E5C-3417-48EF-AC9F-70B56196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9496"/>
            <a:ext cx="8596668" cy="1091954"/>
          </a:xfrm>
        </p:spPr>
        <p:txBody>
          <a:bodyPr/>
          <a:lstStyle/>
          <a:p>
            <a:pPr algn="ctr"/>
            <a:r>
              <a:rPr lang="cs-CZ" b="1" dirty="0"/>
              <a:t>Východiska pro stanovení cílů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1D1EA-EA65-418B-98EE-155DAEA1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9507"/>
            <a:ext cx="8972693" cy="5188997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Pohyb ve vztahu k psychice a kognitivním procesům</a:t>
            </a:r>
          </a:p>
          <a:p>
            <a:r>
              <a:rPr lang="cs-CZ" dirty="0"/>
              <a:t>pohyb je projevem psychické aktivity</a:t>
            </a:r>
          </a:p>
          <a:p>
            <a:r>
              <a:rPr lang="cs-CZ" dirty="0"/>
              <a:t>tělesná a duševní oblast se ovlivňují od raného období</a:t>
            </a:r>
          </a:p>
          <a:p>
            <a:r>
              <a:rPr lang="cs-CZ" dirty="0"/>
              <a:t>pohybová deprivace vede nejen k tělesným poškozením, ale i mentálním</a:t>
            </a:r>
          </a:p>
          <a:p>
            <a:r>
              <a:rPr lang="cs-CZ" dirty="0"/>
              <a:t>dítě se učí ve hře, nezáměrně, prožíváním</a:t>
            </a:r>
          </a:p>
          <a:p>
            <a:r>
              <a:rPr lang="cs-CZ" dirty="0"/>
              <a:t>prostřednictvím pohybových činností se zdokonalují myšlenkové, rozhodovací procesy a dochází k formování celé osobnosti dítěte</a:t>
            </a:r>
          </a:p>
          <a:p>
            <a:pPr marL="0" indent="0">
              <a:buNone/>
            </a:pPr>
            <a:r>
              <a:rPr lang="cs-CZ" b="1" dirty="0"/>
              <a:t>Pohyb jako potřeba </a:t>
            </a:r>
          </a:p>
          <a:p>
            <a:r>
              <a:rPr lang="cs-CZ" dirty="0"/>
              <a:t>zdravé dítě se projevuje pohybem, živostí – pohyb je základní potřeba</a:t>
            </a:r>
          </a:p>
          <a:p>
            <a:r>
              <a:rPr lang="cs-CZ" dirty="0"/>
              <a:t>průměrný pohyb denně:</a:t>
            </a:r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C4AE8A6-53A1-40A3-999C-BE5EC396D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17972"/>
              </p:ext>
            </p:extLst>
          </p:nvPr>
        </p:nvGraphicFramePr>
        <p:xfrm>
          <a:off x="1190391" y="5207434"/>
          <a:ext cx="3861003" cy="83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409">
                  <a:extLst>
                    <a:ext uri="{9D8B030D-6E8A-4147-A177-3AD203B41FA5}">
                      <a16:colId xmlns:a16="http://schemas.microsoft.com/office/drawing/2014/main" val="914083044"/>
                    </a:ext>
                  </a:extLst>
                </a:gridCol>
                <a:gridCol w="1808594">
                  <a:extLst>
                    <a:ext uri="{9D8B030D-6E8A-4147-A177-3AD203B41FA5}">
                      <a16:colId xmlns:a16="http://schemas.microsoft.com/office/drawing/2014/main" val="4289851831"/>
                    </a:ext>
                  </a:extLst>
                </a:gridCol>
              </a:tblGrid>
              <a:tr h="416964">
                <a:tc>
                  <a:txBody>
                    <a:bodyPr/>
                    <a:lstStyle/>
                    <a:p>
                      <a:r>
                        <a:rPr lang="cs-CZ" dirty="0"/>
                        <a:t>předškoláci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5-6 hodin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796449"/>
                  </a:ext>
                </a:extLst>
              </a:tr>
              <a:tr h="416964">
                <a:tc>
                  <a:txBody>
                    <a:bodyPr/>
                    <a:lstStyle/>
                    <a:p>
                      <a:r>
                        <a:rPr lang="cs-CZ" dirty="0"/>
                        <a:t>7 leté děti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4-5 hodin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95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27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034F8-DE63-4ED0-8354-25BB264C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108"/>
            <a:ext cx="8596668" cy="967666"/>
          </a:xfrm>
        </p:spPr>
        <p:txBody>
          <a:bodyPr/>
          <a:lstStyle/>
          <a:p>
            <a:pPr algn="ctr"/>
            <a:r>
              <a:rPr lang="cs-CZ" b="1" dirty="0"/>
              <a:t>Cíle tělesné výchovy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A95DCB2-20DB-4EE7-BF6B-0F563C912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3997"/>
            <a:ext cx="8596668" cy="480736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snaha změnit původní zaměření se na výkon</a:t>
            </a:r>
          </a:p>
          <a:p>
            <a:r>
              <a:rPr lang="cs-CZ" dirty="0"/>
              <a:t>výchova k péči o tělesnou, psychickou a sociální stránku lidské osobnosti</a:t>
            </a:r>
          </a:p>
          <a:p>
            <a:r>
              <a:rPr lang="cs-CZ" dirty="0"/>
              <a:t>výchova k tzv. </a:t>
            </a:r>
            <a:r>
              <a:rPr lang="cs-CZ" sz="2200" b="1" dirty="0"/>
              <a:t>pohybové gramotnosti</a:t>
            </a:r>
          </a:p>
          <a:p>
            <a:pPr lvl="1"/>
            <a:r>
              <a:rPr lang="cs-CZ" sz="1800" dirty="0"/>
              <a:t>výchova ke zdraví</a:t>
            </a:r>
          </a:p>
          <a:p>
            <a:pPr lvl="1"/>
            <a:r>
              <a:rPr lang="cs-CZ" sz="1800" dirty="0"/>
              <a:t>správný denní režim s pohybovou aktivitou</a:t>
            </a:r>
          </a:p>
          <a:p>
            <a:pPr lvl="1"/>
            <a:r>
              <a:rPr lang="cs-CZ" sz="1800" dirty="0"/>
              <a:t>přiměřená úroveň tělesné, duševní a sociální pohody (zdraví)</a:t>
            </a:r>
          </a:p>
          <a:p>
            <a:pPr lvl="1"/>
            <a:r>
              <a:rPr lang="cs-CZ" sz="1800" dirty="0"/>
              <a:t>relaxace, regenerace</a:t>
            </a:r>
          </a:p>
          <a:p>
            <a:pPr lvl="1"/>
            <a:r>
              <a:rPr lang="cs-CZ" sz="1800" dirty="0"/>
              <a:t>zdravá výživa</a:t>
            </a:r>
          </a:p>
          <a:p>
            <a:pPr lvl="1"/>
            <a:r>
              <a:rPr lang="cs-CZ" sz="1800" dirty="0"/>
              <a:t>jde o úroveň (kvalitu) pohybových schopností a dovedností, vědomostí o pohybu</a:t>
            </a:r>
          </a:p>
          <a:p>
            <a:pPr lvl="1"/>
            <a:r>
              <a:rPr lang="cs-CZ" sz="1800" dirty="0"/>
              <a:t>zahrnuje pohybovou zdatnosti, postoje a pohybové chování jedince. </a:t>
            </a:r>
          </a:p>
          <a:p>
            <a:pPr marL="0" indent="0" algn="ctr">
              <a:buNone/>
            </a:pPr>
            <a:r>
              <a:rPr lang="cs-CZ" dirty="0"/>
              <a:t>Jde o celoživotní hodnotu, kterou disponuje každý jedinec.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  <a:p>
            <a:pPr marL="5715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98279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1202</TotalTime>
  <Words>2426</Words>
  <Application>Microsoft Office PowerPoint</Application>
  <PresentationFormat>Širokoúhlá obrazovka</PresentationFormat>
  <Paragraphs>285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Trebuchet MS</vt:lpstr>
      <vt:lpstr>Wingdings</vt:lpstr>
      <vt:lpstr>Wingdings 3</vt:lpstr>
      <vt:lpstr>Fazeta</vt:lpstr>
      <vt:lpstr>Didaktika tělesné výchovy 1</vt:lpstr>
      <vt:lpstr>Podmínky klasifikovaného zápočtu</vt:lpstr>
      <vt:lpstr>Historie</vt:lpstr>
      <vt:lpstr>Prezentace aplikace PowerPoint</vt:lpstr>
      <vt:lpstr>Prezentace aplikace PowerPoint</vt:lpstr>
      <vt:lpstr>Vývoj TV na našem území</vt:lpstr>
      <vt:lpstr>Předmět didaktiky tělesné výchovy  základní pojmy  </vt:lpstr>
      <vt:lpstr>Východiska pro stanovení cílů</vt:lpstr>
      <vt:lpstr>Cíle tělesné výchovy</vt:lpstr>
      <vt:lpstr>Prezentace aplikace PowerPoint</vt:lpstr>
      <vt:lpstr>Motorika, pohyb</vt:lpstr>
      <vt:lpstr>Pohybové (motorické) schopnosti a dovednosti</vt:lpstr>
      <vt:lpstr>Prezentace aplikace PowerPoint</vt:lpstr>
      <vt:lpstr>Rychlostní schopnost</vt:lpstr>
      <vt:lpstr>Rychlostní schopnosti u předškoláků a jejich rozvoj</vt:lpstr>
      <vt:lpstr>Silová schopnost</vt:lpstr>
      <vt:lpstr>Silové schopnosti u předškoláků a jejich rozvoj</vt:lpstr>
      <vt:lpstr>Vytrvalost</vt:lpstr>
      <vt:lpstr>Vytrvalost u předškoláků a její rozvoj</vt:lpstr>
      <vt:lpstr>Ontogeneze pohybových schopností a dovedností v předškolním věku</vt:lpstr>
      <vt:lpstr>Rámcově vzdělávací pogram pro předškolní vzdělávání - RVP PV</vt:lpstr>
      <vt:lpstr>Vzdělávací oblast  5.1 Dítě a jeho tělo</vt:lpstr>
      <vt:lpstr>Pohybové kompetence dítěte v předškolním věku</vt:lpstr>
      <vt:lpstr>Prezentace aplikace PowerPoint</vt:lpstr>
      <vt:lpstr>Prezentace aplikace PowerPoint</vt:lpstr>
      <vt:lpstr>Děkuji za pozornost a budu se těšit na příště.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tělesné výchovy</dc:title>
  <dc:creator>Lenka Doležalová</dc:creator>
  <cp:lastModifiedBy>Lenka Doležalová</cp:lastModifiedBy>
  <cp:revision>91</cp:revision>
  <dcterms:created xsi:type="dcterms:W3CDTF">2021-09-07T07:09:53Z</dcterms:created>
  <dcterms:modified xsi:type="dcterms:W3CDTF">2022-02-22T13:02:47Z</dcterms:modified>
</cp:coreProperties>
</file>