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58" r:id="rId3"/>
    <p:sldId id="423" r:id="rId4"/>
    <p:sldId id="425" r:id="rId5"/>
    <p:sldId id="424" r:id="rId6"/>
    <p:sldId id="427" r:id="rId7"/>
    <p:sldId id="428" r:id="rId8"/>
    <p:sldId id="429" r:id="rId9"/>
    <p:sldId id="430" r:id="rId10"/>
    <p:sldId id="431" r:id="rId11"/>
    <p:sldId id="432" r:id="rId12"/>
    <p:sldId id="446" r:id="rId13"/>
    <p:sldId id="448" r:id="rId14"/>
    <p:sldId id="434" r:id="rId15"/>
    <p:sldId id="435" r:id="rId16"/>
    <p:sldId id="436" r:id="rId17"/>
    <p:sldId id="437" r:id="rId18"/>
    <p:sldId id="449" r:id="rId19"/>
    <p:sldId id="450" r:id="rId20"/>
    <p:sldId id="467" r:id="rId21"/>
    <p:sldId id="438" r:id="rId22"/>
    <p:sldId id="440" r:id="rId23"/>
    <p:sldId id="441" r:id="rId24"/>
    <p:sldId id="443" r:id="rId25"/>
    <p:sldId id="444" r:id="rId26"/>
    <p:sldId id="445" r:id="rId27"/>
    <p:sldId id="439" r:id="rId28"/>
    <p:sldId id="408" r:id="rId29"/>
    <p:sldId id="359" r:id="rId30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14.04.2023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0723-F43A-4695-9234-094961E183CC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E8-16C3-4286-9281-9DE1C103C959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B06B-7F8D-4DC2-9970-72ED516C3DD6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Klepnutím vložíte nadpis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0" hasCustomPrompt="1"/>
          </p:nvPr>
        </p:nvSpPr>
        <p:spPr>
          <a:xfrm>
            <a:off x="539750" y="1844824"/>
            <a:ext cx="8064500" cy="4392613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cs-CZ" dirty="0"/>
              <a:t>Klepnutím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80531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A71-F6E7-49CF-B8AD-D7E365DBA3E9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829D-1BBB-4FB2-98AB-3AA3AFC733AA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353-7229-4667-BFC9-DE4077D736C8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7E3-1C99-49EE-898D-7B292405080E}" type="datetime1">
              <a:rPr lang="cs-CZ" smtClean="0"/>
              <a:t>14.04.2023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D46E-013E-4D78-BC3C-3AF54CF6354A}" type="datetime1">
              <a:rPr lang="cs-CZ" smtClean="0"/>
              <a:t>14.04.2023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7AFA-3A7C-4B86-BBCA-ED1D95B8411B}" type="datetime1">
              <a:rPr lang="cs-CZ" smtClean="0"/>
              <a:t>14.04.2023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56D-C8BF-4429-B8FC-9270574E24FC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DD2-AB3A-4D18-A636-0921555FD9A3}" type="datetime1">
              <a:rPr lang="cs-CZ" smtClean="0"/>
              <a:t>14.04.2023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3879-4DFB-444E-977B-05590C15F7EE}" type="datetime1">
              <a:rPr lang="cs-CZ" smtClean="0"/>
              <a:t>14.04.2023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2992378"/>
            <a:ext cx="6400800" cy="989255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Metrologie P05: </a:t>
            </a:r>
            <a:r>
              <a:rPr lang="pl-PL" sz="2400" b="1" dirty="0">
                <a:solidFill>
                  <a:srgbClr val="7030A0"/>
                </a:solidFill>
              </a:rPr>
              <a:t>Metrologický řád organizace/podniku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doc. Ing. Štěpánka DVOŘÁČKOVÁ, Ph.D.</a:t>
            </a: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Podnikové hlavní etalony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být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navázány směrem vzhůru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prostřednictvím kalibrace prováděné ČMI či akreditovanou kalibrační laboratoří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>
            <a:extLst>
              <a:ext uri="{FF2B5EF4-FFF2-40B4-BE49-F238E27FC236}">
                <a16:creationId xmlns:a16="http://schemas.microsoft.com/office/drawing/2014/main" id="{B1671BD0-1A42-4601-9441-0AA1442934E3}"/>
              </a:ext>
            </a:extLst>
          </p:cNvPr>
          <p:cNvSpPr/>
          <p:nvPr/>
        </p:nvSpPr>
        <p:spPr>
          <a:xfrm>
            <a:off x="562604" y="2704852"/>
            <a:ext cx="4297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Vnitropodniková kalibrace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(podnik má vlastní metrologické pracoviště)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měla být dokladována podnikovým kalibračním listem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kalibrační značkou nebo jiným vhodným způsobem.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Údaje o provedených kalibracích musí být uchovávány po předepsanou dobu.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047492D-2860-483D-9C39-FCF434E1454E}"/>
              </a:ext>
            </a:extLst>
          </p:cNvPr>
          <p:cNvSpPr/>
          <p:nvPr/>
        </p:nvSpPr>
        <p:spPr>
          <a:xfrm>
            <a:off x="562604" y="5085184"/>
            <a:ext cx="801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Povaha a rozsah metrologické kontroly vnitropodnikové kalibrace jsou ponechány na úvaze příslušného podniku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tím, že musí odpovídat příslušným požadavkům, aby výsledky získané měřicím a zkušebním zařízením byly dostatečně přesné a spolehlivé. 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5F39C2F-4B16-4635-AB97-4FCF6261B36A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635CE52-5F73-4388-A19F-FAE6B54F3D7A}"/>
              </a:ext>
            </a:extLst>
          </p:cNvPr>
          <p:cNvGrpSpPr/>
          <p:nvPr/>
        </p:nvGrpSpPr>
        <p:grpSpPr>
          <a:xfrm>
            <a:off x="5148351" y="2780928"/>
            <a:ext cx="3456097" cy="2016207"/>
            <a:chOff x="5148351" y="2780928"/>
            <a:chExt cx="3456097" cy="2016207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0EACF7C9-AC60-4DA9-9047-446C263D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48351" y="2780928"/>
              <a:ext cx="3456097" cy="2016207"/>
            </a:xfrm>
            <a:prstGeom prst="rect">
              <a:avLst/>
            </a:prstGeom>
            <a:ln>
              <a:solidFill>
                <a:srgbClr val="000066"/>
              </a:solidFill>
            </a:ln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8C611337-A971-4D5F-BEEF-884BBD23E620}"/>
                </a:ext>
              </a:extLst>
            </p:cNvPr>
            <p:cNvSpPr txBox="1"/>
            <p:nvPr/>
          </p:nvSpPr>
          <p:spPr>
            <a:xfrm>
              <a:off x="5491792" y="2895826"/>
              <a:ext cx="9404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4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ČMI</a:t>
              </a:r>
              <a:endParaRPr lang="cs-CZ" sz="1400" b="1" dirty="0"/>
            </a:p>
          </p:txBody>
        </p:sp>
      </p:grp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8F44DF3-251C-4E17-9BF9-D826375F3A25}"/>
              </a:ext>
            </a:extLst>
          </p:cNvPr>
          <p:cNvSpPr txBox="1"/>
          <p:nvPr/>
        </p:nvSpPr>
        <p:spPr>
          <a:xfrm>
            <a:off x="5076343" y="4773921"/>
            <a:ext cx="2603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</a:t>
            </a:r>
            <a:endParaRPr lang="cs-CZ" sz="1400" i="1" dirty="0"/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8528AF53-0A8D-4BB8-A837-950C5E08888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2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 lze zajistit nejen ČMI, ale i prostřednictvím akreditovaných laboratoří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mezinárodní dohody MLA (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Multilateral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nebo primárních laboratoří dle ujednání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CIPM MRA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i="0" dirty="0" err="1">
                <a:solidFill>
                  <a:srgbClr val="1A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Mutual</a:t>
            </a:r>
            <a:r>
              <a:rPr lang="cs-CZ" i="0" dirty="0">
                <a:solidFill>
                  <a:srgbClr val="1A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0" dirty="0" err="1">
                <a:solidFill>
                  <a:srgbClr val="1A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r>
              <a:rPr lang="cs-CZ" i="0" dirty="0">
                <a:solidFill>
                  <a:srgbClr val="1A20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Arrangement)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akreditaci kalibračních laboratoří jsou dostupné např. na webových stránkách organizací ČIA (Český institut pro akreditaci).</a:t>
            </a:r>
          </a:p>
          <a:p>
            <a:pPr algn="just"/>
            <a:endParaRPr lang="cs-C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 na neakreditovaného výrobce měřidla je mimosystémová a neprojde auditem kvality!!</a:t>
            </a:r>
          </a:p>
          <a:p>
            <a:pPr algn="just"/>
            <a:endParaRPr lang="cs-CZ" altLang="cs-CZ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Kalibrační schopnosti (CMC) </a:t>
            </a: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Každá akreditovaná kalibrační laboratoř, tedy i vnitropodniková, musí znát své kalibrační schopnosti (CMC).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Uznané CMC jednotlivých národních metrologických institutů jsou publikovány v databázi KCDB (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Database) na adrese http://kcdb.bipm.org. </a:t>
            </a:r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BBB8F393-B2AB-4B35-8ED5-87601BE76B7B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7676557E-F123-4836-A403-FB68F77E67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0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zařazení měřidel do nepřerušené posloupnosti přenosu hodnoty veličiny počínající etalonem nejvyšší metrologické kvality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daný účel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vypadá zajištění metrologické </a:t>
            </a:r>
            <a:r>
              <a:rPr lang="cs-CZ" altLang="cs-CZ" b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návaznosti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např.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třmenového mikrometru (měření délky)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29279BF2-C362-47F6-8BE4-5978624A5B18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CC1E29B2-49AD-4404-98B5-87E0B03A401D}"/>
              </a:ext>
            </a:extLst>
          </p:cNvPr>
          <p:cNvGrpSpPr/>
          <p:nvPr/>
        </p:nvGrpSpPr>
        <p:grpSpPr>
          <a:xfrm>
            <a:off x="324550" y="3917163"/>
            <a:ext cx="8396755" cy="2194239"/>
            <a:chOff x="279701" y="3694864"/>
            <a:chExt cx="8396755" cy="2194239"/>
          </a:xfrm>
        </p:grpSpPr>
        <p:pic>
          <p:nvPicPr>
            <p:cNvPr id="15" name="Picture 2" descr="http://ep.yimg.com/ay/yhst-128164710511799/mitutoyo-504-103-137-series-103-outside-micrometer-0-25-mm-4.gif">
              <a:extLst>
                <a:ext uri="{FF2B5EF4-FFF2-40B4-BE49-F238E27FC236}">
                  <a16:creationId xmlns:a16="http://schemas.microsoft.com/office/drawing/2014/main" id="{B4FED8C8-EF2A-497C-8E0D-8097CFDC7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7292" y="3709349"/>
              <a:ext cx="2397156" cy="1015795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79410CBD-8796-48D7-9853-CE217AFAE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2362" y="3709349"/>
              <a:ext cx="1607271" cy="1015795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6" name="Picture 19">
              <a:extLst>
                <a:ext uri="{FF2B5EF4-FFF2-40B4-BE49-F238E27FC236}">
                  <a16:creationId xmlns:a16="http://schemas.microsoft.com/office/drawing/2014/main" id="{7736C849-25CD-430E-9E54-1D3F79550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064" y="3709348"/>
              <a:ext cx="978123" cy="1303828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5F0C6651-7F4E-46D9-BE8D-1114D79CE8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7436" y="3694864"/>
              <a:ext cx="767267" cy="1081951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3" name="Picture 4" descr="https://www.cmi.cz/sites/all/files/public/D1%20%284%29.JPG">
              <a:extLst>
                <a:ext uri="{FF2B5EF4-FFF2-40B4-BE49-F238E27FC236}">
                  <a16:creationId xmlns:a16="http://schemas.microsoft.com/office/drawing/2014/main" id="{6731CFB8-E1A8-4E3D-B34B-103B5F917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78" y="3707678"/>
              <a:ext cx="1635304" cy="1226478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5E28BE8D-5415-4F09-8BF2-3CA508D3C7C9}"/>
                </a:ext>
              </a:extLst>
            </p:cNvPr>
            <p:cNvSpPr/>
            <p:nvPr/>
          </p:nvSpPr>
          <p:spPr>
            <a:xfrm>
              <a:off x="279701" y="5058106"/>
              <a:ext cx="26642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200" i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Nejvyšší etalon délky</a:t>
              </a:r>
            </a:p>
            <a:p>
              <a:pPr algn="ctr"/>
              <a:r>
                <a:rPr lang="cs-CZ" sz="1200" i="1" dirty="0" err="1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Femtosekundový</a:t>
              </a:r>
              <a:r>
                <a:rPr lang="cs-CZ" sz="1200" i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generátor hřebene optických frekvencí </a:t>
              </a:r>
              <a:r>
                <a:rPr lang="cs-CZ" sz="1200" i="1" dirty="0" err="1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MenloSystems</a:t>
              </a:r>
              <a:r>
                <a:rPr lang="cs-CZ" sz="1200" i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FC 8004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BE1BCA47-9CEE-473C-91DB-37E2C6D2D5F3}"/>
                </a:ext>
              </a:extLst>
            </p:cNvPr>
            <p:cNvSpPr/>
            <p:nvPr/>
          </p:nvSpPr>
          <p:spPr>
            <a:xfrm>
              <a:off x="6732240" y="5187287"/>
              <a:ext cx="19442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200" i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Třmenový mikrometr</a:t>
              </a:r>
            </a:p>
          </p:txBody>
        </p:sp>
        <p:sp>
          <p:nvSpPr>
            <p:cNvPr id="5" name="Šipka: doleva 4">
              <a:extLst>
                <a:ext uri="{FF2B5EF4-FFF2-40B4-BE49-F238E27FC236}">
                  <a16:creationId xmlns:a16="http://schemas.microsoft.com/office/drawing/2014/main" id="{ACAB1955-DA54-40A9-A7AD-C6FCC1FC9113}"/>
                </a:ext>
              </a:extLst>
            </p:cNvPr>
            <p:cNvSpPr/>
            <p:nvPr/>
          </p:nvSpPr>
          <p:spPr>
            <a:xfrm>
              <a:off x="2915816" y="5229200"/>
              <a:ext cx="3816424" cy="206830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C96D9B9-B967-430E-A12D-760163D9BE18}"/>
              </a:ext>
            </a:extLst>
          </p:cNvPr>
          <p:cNvSpPr txBox="1"/>
          <p:nvPr/>
        </p:nvSpPr>
        <p:spPr>
          <a:xfrm>
            <a:off x="456569" y="3598911"/>
            <a:ext cx="2603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</a:t>
            </a:r>
            <a:endParaRPr lang="cs-CZ" sz="1400" i="1" dirty="0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F563935C-9062-4A4D-A981-A2EF360FC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61" y="5081990"/>
            <a:ext cx="1320034" cy="93219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AE5581AD-DC8E-49C5-A5CB-C38198AEAA1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52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29279BF2-C362-47F6-8BE4-5978624A5B18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25E2421-F98B-4CF7-BC80-9687E5F4B52F}"/>
              </a:ext>
            </a:extLst>
          </p:cNvPr>
          <p:cNvGrpSpPr/>
          <p:nvPr/>
        </p:nvGrpSpPr>
        <p:grpSpPr>
          <a:xfrm>
            <a:off x="562604" y="1772816"/>
            <a:ext cx="8147404" cy="4466038"/>
            <a:chOff x="562604" y="1772816"/>
            <a:chExt cx="8147404" cy="4466038"/>
          </a:xfrm>
        </p:grpSpPr>
        <p:sp>
          <p:nvSpPr>
            <p:cNvPr id="4" name="Šipka: nahoru 3">
              <a:extLst>
                <a:ext uri="{FF2B5EF4-FFF2-40B4-BE49-F238E27FC236}">
                  <a16:creationId xmlns:a16="http://schemas.microsoft.com/office/drawing/2014/main" id="{5D5440AD-38A2-4F7A-B839-D5AB612118BA}"/>
                </a:ext>
              </a:extLst>
            </p:cNvPr>
            <p:cNvSpPr/>
            <p:nvPr/>
          </p:nvSpPr>
          <p:spPr>
            <a:xfrm>
              <a:off x="4271216" y="2708920"/>
              <a:ext cx="360040" cy="3394194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7" name="Skupina 16">
              <a:extLst>
                <a:ext uri="{FF2B5EF4-FFF2-40B4-BE49-F238E27FC236}">
                  <a16:creationId xmlns:a16="http://schemas.microsoft.com/office/drawing/2014/main" id="{738924BC-AFA3-4047-8E05-D6A8CDA24788}"/>
                </a:ext>
              </a:extLst>
            </p:cNvPr>
            <p:cNvGrpSpPr/>
            <p:nvPr/>
          </p:nvGrpSpPr>
          <p:grpSpPr>
            <a:xfrm>
              <a:off x="562604" y="1772816"/>
              <a:ext cx="8147404" cy="3796489"/>
              <a:chOff x="503548" y="1713075"/>
              <a:chExt cx="8147404" cy="3796489"/>
            </a:xfrm>
          </p:grpSpPr>
          <p:sp>
            <p:nvSpPr>
              <p:cNvPr id="19" name="Obdélník: se zakulacenými rohy 18">
                <a:extLst>
                  <a:ext uri="{FF2B5EF4-FFF2-40B4-BE49-F238E27FC236}">
                    <a16:creationId xmlns:a16="http://schemas.microsoft.com/office/drawing/2014/main" id="{FD6D0400-59E0-4A8C-98DD-5BFED210F6EC}"/>
                  </a:ext>
                </a:extLst>
              </p:cNvPr>
              <p:cNvSpPr/>
              <p:nvPr/>
            </p:nvSpPr>
            <p:spPr>
              <a:xfrm>
                <a:off x="647564" y="1713075"/>
                <a:ext cx="7848872" cy="9361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Nejvyšší etalon délky</a:t>
                </a:r>
              </a:p>
              <a:p>
                <a:pPr algn="ctr"/>
                <a:r>
                  <a:rPr lang="cs-CZ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Femtosekundový</a:t>
                </a:r>
                <a:r>
                  <a:rPr lang="cs-CZ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generátor hřebene optických frekvencí </a:t>
                </a:r>
                <a:r>
                  <a:rPr lang="cs-CZ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MenloSystems</a:t>
                </a:r>
                <a:r>
                  <a:rPr lang="cs-CZ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FC 8004</a:t>
                </a:r>
              </a:p>
            </p:txBody>
          </p:sp>
          <p:sp>
            <p:nvSpPr>
              <p:cNvPr id="22" name="Obdélník: se zakulacenými rohy 21">
                <a:extLst>
                  <a:ext uri="{FF2B5EF4-FFF2-40B4-BE49-F238E27FC236}">
                    <a16:creationId xmlns:a16="http://schemas.microsoft.com/office/drawing/2014/main" id="{C5DB3B66-2318-4DC8-819E-1766E641D835}"/>
                  </a:ext>
                </a:extLst>
              </p:cNvPr>
              <p:cNvSpPr/>
              <p:nvPr/>
            </p:nvSpPr>
            <p:spPr>
              <a:xfrm>
                <a:off x="2411760" y="2924944"/>
                <a:ext cx="4348100" cy="36974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He-Ne jodem stabilizované lasery</a:t>
                </a:r>
              </a:p>
            </p:txBody>
          </p:sp>
          <p:sp>
            <p:nvSpPr>
              <p:cNvPr id="23" name="Obdélník: se zakulacenými rohy 22">
                <a:extLst>
                  <a:ext uri="{FF2B5EF4-FFF2-40B4-BE49-F238E27FC236}">
                    <a16:creationId xmlns:a16="http://schemas.microsoft.com/office/drawing/2014/main" id="{7551595B-6869-4741-B56E-63488E8C7E67}"/>
                  </a:ext>
                </a:extLst>
              </p:cNvPr>
              <p:cNvSpPr/>
              <p:nvPr/>
            </p:nvSpPr>
            <p:spPr>
              <a:xfrm>
                <a:off x="503548" y="3460063"/>
                <a:ext cx="8136904" cy="57867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Lasery o vlnových délkách 633 </a:t>
                </a:r>
                <a:r>
                  <a:rPr lang="cs-CZ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nm</a:t>
                </a:r>
                <a:r>
                  <a:rPr lang="cs-CZ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543 </a:t>
                </a:r>
                <a:r>
                  <a:rPr lang="cs-CZ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nm</a:t>
                </a:r>
                <a:r>
                  <a:rPr lang="cs-CZ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interferometru NPL TESA pro měření koncových měrek</a:t>
                </a:r>
              </a:p>
            </p:txBody>
          </p:sp>
          <p:sp>
            <p:nvSpPr>
              <p:cNvPr id="24" name="Obdélník: se zakulacenými rohy 23">
                <a:extLst>
                  <a:ext uri="{FF2B5EF4-FFF2-40B4-BE49-F238E27FC236}">
                    <a16:creationId xmlns:a16="http://schemas.microsoft.com/office/drawing/2014/main" id="{6FE37372-07DB-42DA-9DB3-289E24C3DF94}"/>
                  </a:ext>
                </a:extLst>
              </p:cNvPr>
              <p:cNvSpPr/>
              <p:nvPr/>
            </p:nvSpPr>
            <p:spPr>
              <a:xfrm>
                <a:off x="503548" y="4204115"/>
                <a:ext cx="8136904" cy="34010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Laserový interferometr pro měření koncových měrek NPL TESA</a:t>
                </a:r>
              </a:p>
            </p:txBody>
          </p:sp>
          <p:sp>
            <p:nvSpPr>
              <p:cNvPr id="25" name="Obdélník: se zakulacenými rohy 24">
                <a:extLst>
                  <a:ext uri="{FF2B5EF4-FFF2-40B4-BE49-F238E27FC236}">
                    <a16:creationId xmlns:a16="http://schemas.microsoft.com/office/drawing/2014/main" id="{7B278394-2D91-4E20-8F20-2749D1AB27D9}"/>
                  </a:ext>
                </a:extLst>
              </p:cNvPr>
              <p:cNvSpPr/>
              <p:nvPr/>
            </p:nvSpPr>
            <p:spPr>
              <a:xfrm>
                <a:off x="514048" y="4671643"/>
                <a:ext cx="8136904" cy="34010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Mechanický komparátor pro koncové měrky</a:t>
                </a:r>
              </a:p>
            </p:txBody>
          </p:sp>
          <p:sp>
            <p:nvSpPr>
              <p:cNvPr id="26" name="Obdélník: se zakulacenými rohy 25">
                <a:extLst>
                  <a:ext uri="{FF2B5EF4-FFF2-40B4-BE49-F238E27FC236}">
                    <a16:creationId xmlns:a16="http://schemas.microsoft.com/office/drawing/2014/main" id="{81BEE92C-16EA-4FFA-8E93-E60B9A3F335F}"/>
                  </a:ext>
                </a:extLst>
              </p:cNvPr>
              <p:cNvSpPr/>
              <p:nvPr/>
            </p:nvSpPr>
            <p:spPr>
              <a:xfrm>
                <a:off x="503548" y="5169459"/>
                <a:ext cx="8136904" cy="34010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Kalibrace třmenového mikrometru pomocí koncových měrek</a:t>
                </a:r>
              </a:p>
            </p:txBody>
          </p:sp>
        </p:grpSp>
        <p:pic>
          <p:nvPicPr>
            <p:cNvPr id="27" name="Picture 2" descr="http://ep.yimg.com/ay/yhst-128164710511799/mitutoyo-504-103-137-series-103-outside-micrometer-0-25-mm-4.gif">
              <a:extLst>
                <a:ext uri="{FF2B5EF4-FFF2-40B4-BE49-F238E27FC236}">
                  <a16:creationId xmlns:a16="http://schemas.microsoft.com/office/drawing/2014/main" id="{5A329ADE-3C09-4470-BF9C-4DB11C3E0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952" y="5698756"/>
              <a:ext cx="1274567" cy="540098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D5B2BE15-7C40-4DC2-8665-4466E27567AC}"/>
              </a:ext>
            </a:extLst>
          </p:cNvPr>
          <p:cNvSpPr txBox="1"/>
          <p:nvPr/>
        </p:nvSpPr>
        <p:spPr>
          <a:xfrm>
            <a:off x="562604" y="5763588"/>
            <a:ext cx="2603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</a:t>
            </a:r>
            <a:endParaRPr lang="cs-CZ" sz="1400" i="1" dirty="0"/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20D4BAE0-44C1-4022-9026-E7D253B674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92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Stanovení </a:t>
            </a:r>
            <a:r>
              <a:rPr lang="cs-CZ" b="1" u="sng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rekalibračních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intervalů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Pokyny pro stanovení kalibračních intervalů měřicích přístrojů jsou spíše obecně návodové, konkrétní doby lze nalézt u mnoha zahraničních, hlavně akreditačních organizací.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Všeobecně platí,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výchozí časový interval mezi kalibracemi nemá být delší, než doporučuje výrobce měřidla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postupně může být korigován až na základě poznatků z dalších kalibrací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 je to možné, je třeba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sledovat časové průběhy driftu a využívat </a:t>
            </a:r>
            <a:r>
              <a:rPr lang="cs-CZ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mezikalibrační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kontroly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Systémové požadavky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 systému řízení kvality v organizaci má svůj původ ve 20. letech minulého století, kdy se s rozšířením sériové výroby projevila potřeba systematického přístupu.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Samotná norma ISO 9001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týkající se systémů řízení kvality, má původ ve Velké Británii (80. léta), ale rozšířila se po celém světě. </a:t>
            </a:r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8CBE7CE4-AAB7-43F8-9439-42144DD0ED0B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FCC1349C-8040-4657-B2B1-441D93A8EC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3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Dokumentace systému řízení kvality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bývá v organizaci obvykle členěna do 3 základních úrovní podle obrázku: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865ADC87-0C02-43C0-8337-78D73D39A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580957"/>
            <a:ext cx="3665355" cy="2864267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DBC7F8D-C6FB-4957-AF2B-1ED2FCADC6D7}"/>
              </a:ext>
            </a:extLst>
          </p:cNvPr>
          <p:cNvSpPr/>
          <p:nvPr/>
        </p:nvSpPr>
        <p:spPr>
          <a:xfrm>
            <a:off x="618613" y="2541875"/>
            <a:ext cx="387432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úroveň 1: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příručka kvality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úroveň 2: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dokumentované postupy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(popisují procesy, které procházejí různými funkčním místy v organizaci),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úroveň 3: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instrukce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(popisují provedení všech rozhodujících činností jednotlivého funkčního místa)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D1117F0-7DC0-4762-9129-DD9D0243CD2C}"/>
              </a:ext>
            </a:extLst>
          </p:cNvPr>
          <p:cNvSpPr/>
          <p:nvPr/>
        </p:nvSpPr>
        <p:spPr>
          <a:xfrm>
            <a:off x="539551" y="5563106"/>
            <a:ext cx="7985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Úroveň 3 - plány kvality (specifikují postupy a zdroje související s daným produktem, procesem), externí dokumenty (požadavky zákonů a předpisů, normy, pravidla a příručky pro údržbu atd.) aj</a:t>
            </a:r>
            <a:endParaRPr lang="cs-CZ" sz="14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57E033E-CFB8-4C15-8B1A-BBF8EBBEB115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22ADE9-DA18-487D-A8A9-0A3F83A9BCC0}"/>
              </a:ext>
            </a:extLst>
          </p:cNvPr>
          <p:cNvSpPr txBox="1"/>
          <p:nvPr/>
        </p:nvSpPr>
        <p:spPr>
          <a:xfrm>
            <a:off x="4788024" y="2277901"/>
            <a:ext cx="2603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 řízení kvality</a:t>
            </a:r>
            <a:endParaRPr lang="cs-CZ" sz="1400" i="1" dirty="0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408B9470-9B14-4691-B3D2-F519CA9E6ED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75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Metrologické informační systémy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Základem metrologického řádu organizace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dokonalá evidence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které se dosahuje při použití různých typů metrologických softwarových produktů. </a:t>
            </a:r>
          </a:p>
          <a:p>
            <a:pPr algn="just"/>
            <a:endParaRPr lang="cs-CZ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Jde o informační systémy, které plní funkci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operativní evidence měřidel,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 všech souvisejících servisních a kontrolních úkonů.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Informační systémy používané pro metrologii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nemají pouze funkci evidence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ale mohou mít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funkci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odhadu driftu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základě historie měřidla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Databáze měřidel a zakázek jsou v systémech vzájemně propojeny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takže každá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změna u měřidla se po ukončení zakázky automaticky přenáší do databáze měřidel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CA087873-BC19-44FB-81E9-07A42A5CA79F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E496376-843B-4AF0-9229-8D26A9F5CC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62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Označování měřidel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rychlé orientaci v údajích o stavu měřidla je v současnosti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vyžadováno používání značek/štítků na měřidlech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oblast: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legální metrologie jsou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používané značky/štítky předepsány!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průmyslové metrologii by měly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být popsány v řádu podnikové metrologie – jak vypadají a co je na nich uvedeno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Těmito zásadami by se měla řídit praxe v podniku: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Vadné měřicí zařízení musí být zřetelně označeno jako vyřazené z používání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Veškerá zařízení vyžadující kalibraci by měla být opatřena značkou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kódem nebo jinak identifikována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účelem udání stavu kalibrace včetně data poslední kalibrace a data nebo termínu, dokdy je třeba provést následnou kalibraci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F6B3C119-FC25-44B8-B4D1-3F1F48E5F6E3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0390089E-847F-4A90-81C4-D0D5E69332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59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Úchylkoměr – měřidlo délky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(kalibrované měřidlo)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9A0E873C-403B-4DB2-BC12-58D0C17B9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541" y="1926054"/>
            <a:ext cx="4479624" cy="409421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745EE0D4-9D7D-4A83-8434-D085B3518858}"/>
              </a:ext>
            </a:extLst>
          </p:cNvPr>
          <p:cNvGrpSpPr/>
          <p:nvPr/>
        </p:nvGrpSpPr>
        <p:grpSpPr>
          <a:xfrm>
            <a:off x="729588" y="2564904"/>
            <a:ext cx="3235016" cy="3552175"/>
            <a:chOff x="747008" y="2563253"/>
            <a:chExt cx="3235016" cy="3552175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E16384DA-FF13-449C-A9D5-A578468A7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7008" y="2708919"/>
              <a:ext cx="1968987" cy="3406509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327D2749-CAF5-4DD4-A581-D11BBBF8F4B7}"/>
                </a:ext>
              </a:extLst>
            </p:cNvPr>
            <p:cNvSpPr/>
            <p:nvPr/>
          </p:nvSpPr>
          <p:spPr>
            <a:xfrm>
              <a:off x="1775736" y="2815633"/>
              <a:ext cx="720080" cy="64807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A912534D-C347-4745-B571-9CF84290361F}"/>
                </a:ext>
              </a:extLst>
            </p:cNvPr>
            <p:cNvSpPr/>
            <p:nvPr/>
          </p:nvSpPr>
          <p:spPr>
            <a:xfrm>
              <a:off x="2495816" y="2563253"/>
              <a:ext cx="1486208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cs-CZ" sz="1400" dirty="0">
                  <a:solidFill>
                    <a:srgbClr val="00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Dvojčíslí je </a:t>
              </a:r>
              <a:r>
                <a:rPr lang="cs-CZ" sz="1400" b="1" dirty="0">
                  <a:solidFill>
                    <a:srgbClr val="00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rok, ve kterém byla kalibrace provedena.</a:t>
              </a:r>
              <a:endParaRPr lang="cs-CZ" sz="1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744D633E-521C-424B-851A-DEE5E2CF3CAF}"/>
              </a:ext>
            </a:extLst>
          </p:cNvPr>
          <p:cNvCxnSpPr>
            <a:cxnSpLocks/>
          </p:cNvCxnSpPr>
          <p:nvPr/>
        </p:nvCxnSpPr>
        <p:spPr>
          <a:xfrm>
            <a:off x="2118356" y="3307391"/>
            <a:ext cx="2309628" cy="84815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A4D18080-01D4-4CF2-856D-2CEE3DC576D6}"/>
              </a:ext>
            </a:extLst>
          </p:cNvPr>
          <p:cNvCxnSpPr/>
          <p:nvPr/>
        </p:nvCxnSpPr>
        <p:spPr>
          <a:xfrm>
            <a:off x="4355976" y="2276872"/>
            <a:ext cx="3770923" cy="6480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">
            <a:extLst>
              <a:ext uri="{FF2B5EF4-FFF2-40B4-BE49-F238E27FC236}">
                <a16:creationId xmlns:a16="http://schemas.microsoft.com/office/drawing/2014/main" id="{EEB3C0A1-5CAD-4A1B-8759-BEFCFDC752A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56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4D651232-E808-45DB-919E-E3274BD90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373" y="2517977"/>
            <a:ext cx="2074627" cy="151216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7CFCEF3F-EC89-4E01-BE80-24DD4EEEDE4D}"/>
              </a:ext>
            </a:extLst>
          </p:cNvPr>
          <p:cNvGrpSpPr/>
          <p:nvPr/>
        </p:nvGrpSpPr>
        <p:grpSpPr>
          <a:xfrm>
            <a:off x="579960" y="2517977"/>
            <a:ext cx="1800200" cy="2463916"/>
            <a:chOff x="579960" y="2517977"/>
            <a:chExt cx="1800200" cy="2463916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CDF41140-F97C-4D4A-A593-46E816ACCF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960" y="2517977"/>
              <a:ext cx="1800200" cy="2388140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32CB658B-BBD0-409E-A0E3-964C292A5C4D}"/>
                </a:ext>
              </a:extLst>
            </p:cNvPr>
            <p:cNvSpPr/>
            <p:nvPr/>
          </p:nvSpPr>
          <p:spPr>
            <a:xfrm>
              <a:off x="1205333" y="3970087"/>
              <a:ext cx="1070790" cy="101180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Obdélník 15">
            <a:extLst>
              <a:ext uri="{FF2B5EF4-FFF2-40B4-BE49-F238E27FC236}">
                <a16:creationId xmlns:a16="http://schemas.microsoft.com/office/drawing/2014/main" id="{FD2CBB5E-4E8A-45EC-9AA0-722482FA19C5}"/>
              </a:ext>
            </a:extLst>
          </p:cNvPr>
          <p:cNvSpPr/>
          <p:nvPr/>
        </p:nvSpPr>
        <p:spPr>
          <a:xfrm>
            <a:off x="562604" y="4987641"/>
            <a:ext cx="4009396" cy="116955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1400" dirty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Symbol 4 označuje číslo vnitřní organizační jednotky ČMI, která provedla ověření a úřední značkou stanovené měřidlo opatřila. </a:t>
            </a:r>
            <a:r>
              <a:rPr lang="cs-CZ" sz="1400" b="1" dirty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Symbol 20 označuje poslední dvojčíslí roku</a:t>
            </a:r>
            <a:r>
              <a:rPr lang="cs-CZ" sz="1400" dirty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ve kterém bylo </a:t>
            </a:r>
            <a:r>
              <a:rPr lang="cs-CZ" sz="1400" b="1" dirty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provedeno ověření</a:t>
            </a:r>
            <a:r>
              <a:rPr lang="cs-CZ" sz="1400" dirty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stanoveného měřidla.</a:t>
            </a:r>
            <a:endParaRPr lang="cs-CZ" sz="1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8ED2562F-895F-4B46-843B-7C27D2E18DD3}"/>
              </a:ext>
            </a:extLst>
          </p:cNvPr>
          <p:cNvSpPr/>
          <p:nvPr/>
        </p:nvSpPr>
        <p:spPr>
          <a:xfrm>
            <a:off x="586394" y="1684397"/>
            <a:ext cx="7992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Měřičky </a:t>
            </a:r>
            <a:r>
              <a:rPr lang="cs-CZ" altLang="cs-CZ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navinutelných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materiálů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měřidlo délky (ověřené měřidlo)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ázek 11" descr="Barevne">
            <a:extLst>
              <a:ext uri="{FF2B5EF4-FFF2-40B4-BE49-F238E27FC236}">
                <a16:creationId xmlns:a16="http://schemas.microsoft.com/office/drawing/2014/main" id="{838193FD-975A-48B6-8E7C-44F61DB9D7B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610" y="3916740"/>
            <a:ext cx="1070790" cy="101180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EA05B23-566F-49D5-82B0-10FB99BD3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880" y="2374323"/>
            <a:ext cx="3344420" cy="378284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E48B42EC-3B41-4C8C-8626-C5192476DAC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66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Organizační norma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Řád podnikové metrologie (popř. Metrologický řád organizace) má v našem státě velmi dlouhou, odhadem nejméně 60ti letou tradici. </a:t>
            </a:r>
          </a:p>
          <a:p>
            <a:pPr algn="just"/>
            <a:endParaRPr 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začátku 60. let 19. století např. v národním podniku Tesla Brno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který tehdy vyráběl asi 90 typů měřicích přístrojů,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sestávala veškerá organizační dokumentace z organizačního řádu, řádu podnikové metrologie, řádu normalizace a řádu informačního střediska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(vědecké, technické a ekonomické informace). Všechny tyto dokumenty byly jen několikastránkové vnitropodnikové předpisy. </a:t>
            </a:r>
          </a:p>
          <a:p>
            <a:pPr algn="just"/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té doby se ovšem situace zcela změnila.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Zejména během posledních asi 20ti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vstoupilo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platnost mnoho mezinárodních dokumentů, které musí být respektovány v řádu podnikové metrologie každého podniku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Šipka: dolů 1">
            <a:extLst>
              <a:ext uri="{FF2B5EF4-FFF2-40B4-BE49-F238E27FC236}">
                <a16:creationId xmlns:a16="http://schemas.microsoft.com/office/drawing/2014/main" id="{8A361680-8CD8-42DA-9CF1-36A165CB21E8}"/>
              </a:ext>
            </a:extLst>
          </p:cNvPr>
          <p:cNvSpPr/>
          <p:nvPr/>
        </p:nvSpPr>
        <p:spPr>
          <a:xfrm>
            <a:off x="3327316" y="4211451"/>
            <a:ext cx="1100668" cy="94574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6B25B3C-F9A2-4170-951C-07764A467B66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C1FA74AE-F2CE-49BD-B477-23576F0B53F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1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8ED2562F-895F-4B46-843B-7C27D2E18DD3}"/>
              </a:ext>
            </a:extLst>
          </p:cNvPr>
          <p:cNvSpPr/>
          <p:nvPr/>
        </p:nvSpPr>
        <p:spPr>
          <a:xfrm>
            <a:off x="586394" y="1684397"/>
            <a:ext cx="7992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Příklady úředních značek pro stanovené měřidlo: 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23EF9E-16AE-4BA9-AC8D-F7E530F8D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143" y="2171685"/>
            <a:ext cx="2901480" cy="308190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346311B-DB79-4D9A-BFD8-677FC77FB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171685"/>
            <a:ext cx="3056578" cy="402773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2D0DAE0-5EB1-4470-9AFD-EB47ECD1CDFF}"/>
              </a:ext>
            </a:extLst>
          </p:cNvPr>
          <p:cNvSpPr/>
          <p:nvPr/>
        </p:nvSpPr>
        <p:spPr>
          <a:xfrm>
            <a:off x="459844" y="5354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Ověření provádí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ČMI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Autorizovaná metrologická střediska, aj.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F684CBB-4D05-4D95-AEA1-E39AA0AA2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55" y="2160011"/>
            <a:ext cx="1851353" cy="213308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B4C8E987-843D-4E9F-BDDA-CF4A613F808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8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Úkoly pro zabezpečení metrologického pořádku v organizaci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Vymezení odpovědnosti za dodržování metrologického pořádku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organizaci musí být prokazatelně stanoveny odpovědnosti za: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údržbu etanolů,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 všech měřidel, kalibraci a ověřování měřidel,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správnou manipulaci s měřidly, vyřazování měřidel a správné užívání měřidel. 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Tyto odpovědnosti mají být uvedeny v Řádu podnikové metrologie.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Systematická a dokladovaná evidence a kontrola měřidel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Všechna měřidla a měřicí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zařízení používaná při výrobě a zkoušení musí být evidovaná a pravidelně kalibrovaná/ověřovaná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Zároveň musí organizace vést záznamy o kalibracích/ověření a lhůtách jejich platnosti.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5390259B-34C5-4A1E-98B4-586C7F12ADE0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E4868EA6-A3E9-4BD6-8F8F-42C7A1E23B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53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o měřidlech může být ve formě evidenčních karet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v elektronické formě na PC, ale vždy musí obsahovat následující údaje: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identifikaci měřidla (tj. název, druh, princip, typ, výrobce),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veličinu, kterou měřidlo měří,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rozsah měřidla,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 uložení měřidla,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určení návaznosti,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posledního ověření / kalibrace,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 mezi ověření / kalibracemi,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měřidla.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Pravidelné revize současného metrologického zabezpečení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Metrologický systém organizace musí být aktualizován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musí rychle reagovat na změny ve výrobě včasným metrologickým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zajištěním všech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nových veličin nebo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nových typů zařízení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80734D7F-0FAB-4639-BF14-5E763A65AA3E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7FEF3011-BC2C-40B5-A3F1-569E972A109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4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Plánování v oblasti metrologie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Každá organizace má mít kromě koncepce výrobního programu také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koncepci zajištění měřící techniky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to včetně etalonáže.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Tím je řešeno také metrologické zabezpečení z hlediska norem, předpisů a metodických pokynů.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Dokumentování měřících a kalibračních postupů</a:t>
            </a: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Každé měřidlo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používané v organizaci musí být opatřeno dokumentací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která obsahuje dostatek instrukcí pro zajištění přeměřené činnosti.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Dokumentace musí obsahovat měřicí postupy, kalibrační postupy, způsob měření, podmínky pracovního prostředí, požadavky na údržbu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aj...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Kromě toho je vhodné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vést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každém zkušebním zařízení ještě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provozní deník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kde jsou uvedeny následující záznamy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provozní hodiny,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prověření správné funkce.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A2BD84C2-708B-478E-8380-2D458E2614D9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6BCF8FEA-26B4-4101-B2AA-3B88D3E1FF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34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 Vedení protokolů o kalibraci měřidel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protokolu o kalibraci se kromě údajů z evidenční karty uvádí naměřené hodnoty, analýza a vyhodnocení výsledků, způsob stanovení výsledné nejistoty a podmínky prostředí při kalibraci.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g) Zajišťování návaznosti měřidel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Všechna měřicí zařízení musí být v rámci certifikačního systému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kalibrována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etalonem navázaným bud' přímo nebo zprostředkovaně na státní etalon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h) Označování ověřených měřidel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Všechna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stanovená měřidla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být označena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úřední značkou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to bud'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plombou nebo štítkem, nálepkou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nebo jiným vhodným způsobem tak, aby bylo z označení zřejmé: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posledního ověření,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identifikace ověřujícího orgánu.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E1FFFA69-87F5-464F-A726-2AFF881EE7BC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98605ECE-FD4C-4EA8-AA33-CBB42CC1BEB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8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i) Zajištění, aby s kalibrovanými měřidly nebylo neoprávněně manipulováno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Měřicí zařízení, která jsou při kalibraci pevně nastavena, musí být prokazatelně zajištěna, aby nedošlo k neoprávněnému zásahu.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postup musí být pro jednotlivé případy popsán v návodech ke kalibraci zařízení a uveden v řádu podnikové metrologie.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je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přístroj opatřen plombou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být jednoznačně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identifikovatelná a během používání měřidla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nepoškozená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 ke chráněné části přístroje je možný pouze při nevratném poškození plomby!</a:t>
            </a:r>
          </a:p>
          <a:p>
            <a:pPr algn="just"/>
            <a:endParaRPr lang="cs-CZ" alt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j) Zajištění kontroly měřidla po opravě nebo úpravě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Všechna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měřidla, na kterých se provádějí úpravy nebo opravy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musí být před opětovným používáním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opět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kalibrována / ověřena!!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Každá úprava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nebo oprava </a:t>
            </a:r>
            <a:r>
              <a:rPr lang="cs-CZ" alt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být uvedena na evidenční kartě měřidla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F0914862-C308-4FD2-B8EA-6C20C62449D9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11E488B0-1327-4380-B73B-C785B8B85A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31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k) Zajištění metrologické správnosti příslušné dokumentace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Veškerá dokumentace (pracovní a kontrolní návody, popisy, výkresy) </a:t>
            </a:r>
            <a:r>
              <a:rPr lang="cs-CZ" alt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být správná z hlediska metrologického pořádku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musí zde být uvedeny zákonné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jednotky, jmenovité hodnoty, povolené tolerance</a:t>
            </a:r>
            <a:r>
              <a:rPr lang="cs-CZ" alt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měření musí být uvedeny s nejistotou. 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l) Vyřazování neshodných měřidel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řádu podnikové metrologie musí být popsáno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zajistit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nedošlo k používání měřicích a zkušebních zařízení nebo etalonů, které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ztratily správnou funkc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(tzn., že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nevyhověly požadavkům kontroly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 mají prokazatelnou neshodu).</a:t>
            </a:r>
          </a:p>
          <a:p>
            <a:pPr algn="just"/>
            <a:endParaRPr lang="cs-CZ" alt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 Manipulace s měřidly a jejich skladování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Manipulace, údržba, skladování a transport etalonů a měřidel musí být zajištěny tak, aby nedošlo k jejich zneužití, zničení nebo špatnému použití.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etalon musí mít pevně určené místo, které je uvedeno v řádu podnikové metrologie.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F7EF79F8-B2BD-4FD8-BD26-DEC7D1A29C2E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5F209E64-AB0E-4DF8-BDBB-32E89DB90A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47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n) Re-kalibrační intervaly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Měřicí zařízení i etalony musí být kalibrovány v určitých (obvykle pravidelných) intervalech, které jsou stanoveny na základě stálosti, účelu a použití.</a:t>
            </a:r>
          </a:p>
          <a:p>
            <a:pPr algn="just"/>
            <a:endParaRPr lang="cs-CZ" alt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o)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okolního prostředí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Měřicí zařízení i etalony musí být skladovány, kalibrovány, nastavovány a používány v prostředí, které nesníží platnost výsledků měření.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Průběžně se sledují podmínky okolního prostředí (teplota, vlhkost, osvětlení, vibrace, čistota, prašnost, elektrická nebo magnetická rušivá pole) a zaznamenávají se k případné korekci výsledků měření.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Záznamy o měření musí obsahovat jak původní, tak korigované hodnoty.</a:t>
            </a:r>
          </a:p>
          <a:p>
            <a:pPr algn="just"/>
            <a:endParaRPr lang="cs-CZ" alt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p) Systematická výchova pracovníků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Pracovníci provádějící prověřování metrologického pořádku musí mít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vhodnou kvalifikaci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musí být průběžně školeni po stránce technické i legislativní.</a:t>
            </a:r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EEF318CA-CB3B-49F2-ADE9-31DE4DBFDABE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58117D2-5F1F-43B0-96BF-AE634DCCE3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5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VÝZNAMU METROLOGA v podniku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Představte si, že máte v podniku v provozu 20 </a:t>
            </a:r>
            <a:r>
              <a:rPr lang="cs-CZ" altLang="cs-CZ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 3D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strojů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 je pořídí bez účasti metrologa – bez návodu, </a:t>
            </a:r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zadat do SW stroje korekční parametry po kalibraci.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pak zcela závislý na dodavateli tohoto měřicího zařízení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který většinou provozuje příslušnou akreditovanou kalibrační laboratoř (např. f. ZEISS).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by 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podnikový metrolog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tyto informace měl, </a:t>
            </a:r>
            <a:r>
              <a:rPr lang="cs-CZ" alt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mohl by si zabezpečit externí kalibraci za 20 000 Kč a sám si korekce do strojů zadat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kdežto </a:t>
            </a:r>
          </a:p>
          <a:p>
            <a:pPr algn="just"/>
            <a:r>
              <a:rPr lang="cs-CZ" alt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kalibraci od dodavatele pořídí za min. 40 000 Kč + nastavení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(tedy celkem za 100 000 Kč) – </a:t>
            </a:r>
            <a:r>
              <a:rPr lang="cs-CZ" alt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 min. 400 000 Kč </a:t>
            </a:r>
            <a:r>
              <a:rPr lang="cs-CZ" alt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re-kalibrační periodu v neprospěch podniku !</a:t>
            </a:r>
          </a:p>
          <a:p>
            <a:pPr algn="just"/>
            <a:endParaRPr lang="cs-CZ" alt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FA28A1F2-BC3A-453B-832E-FA101E60A3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38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6394" y="1684397"/>
            <a:ext cx="799288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ČESKO.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505 ze dne 16. listopadu 1990 o metrologii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Sbírka zákonů České republiky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1990. Dostupné z: https://www.mpo.cz/assets/dokumenty/47593/53703/594938/priloha001.doc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metrologický institut [online]. Brno: ČMI, 2019a [2023-04-07]. Dostupné z: https://www.cmi.cz/komentovany%20zakon%20o%20metrologii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Český metrologický institut [online]. Brno: ČMI, 2019b [2023-04-02]. Dostupné z: https://www.cmi.cz/node/537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272520" y="1644684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">
            <a:extLst>
              <a:ext uri="{FF2B5EF4-FFF2-40B4-BE49-F238E27FC236}">
                <a16:creationId xmlns:a16="http://schemas.microsoft.com/office/drawing/2014/main" id="{4A609AC9-087D-4E6B-B002-606A9E89B5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1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Řád podnikové metrologie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 Řád podnikové metrologie (ŘPM) představuje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nejvyšší organizační podnikovou normu v oblasti metrologie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která navazuje na normu Příručka kvality podniku.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Řád řeší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kalibrovat pracovní měřidla v podniku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zda vlastními prostředky, nebo </a:t>
            </a:r>
            <a:r>
              <a:rPr lang="cs-CZ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dodavatelsky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(používá se pojem outsourcing).</a:t>
            </a:r>
          </a:p>
          <a:p>
            <a:pPr algn="just"/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zpracování ŘPM metrolog spolupracuje zejména s útvarem řízení kvality, resp. s jeho vedením, a s organizačním útvarem podniku. </a:t>
            </a:r>
          </a:p>
          <a:p>
            <a:pPr algn="just"/>
            <a:endParaRPr lang="cs-CZ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Řád musí být zpracován s respektováním požadavků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kladených v dané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zpracovávání a formu podnikových organizačních předpisů a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být zaručeno, že jeho ustanovení nebudou v rozporu s ostatními, již dříve vydanými platnými podnikovými směrnicemi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3F52DAD4-BFBD-4DF8-81AF-3AB49D567E6A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25A2B1D0-4832-422C-A579-BD7E115DEB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Obvyklé členění a stručný obsah řádu podnikové metrologie (ŘPM):</a:t>
            </a: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80E9CE36-2BD8-4CFC-8DB6-2061E4A02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42165"/>
            <a:ext cx="7619388" cy="3907186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EBEC1A18-EC4A-4B14-B097-C2ED447D3C5A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6416BE1A-2ACE-4D0D-80CE-5A6F7C4383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04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Důležitými rozlišovacími pojmy používanými v ŘPM jsou pojmy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vlastník měřidla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uživatel měřidla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9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vlastníkem měřidla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útvar nebo výrobní jednotka, které vlastní příslušné měřidlo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to být výdejna nářadí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metrologické středisko, atd.,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uživatelem měřidla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rozumí zaměstnanec, který má měřidlo od vlastníka měřidla trvale nebo krátkodobě zapůjčeno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může to být výrobní dělník, technický kontrolor, pracovník metrologického střediska, pracovník údržby apod.</a:t>
            </a:r>
          </a:p>
          <a:p>
            <a:pPr algn="just"/>
            <a:endParaRPr lang="cs-CZ" sz="1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Řád podnikové metrologie není jediná podniková směrnice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související s metrologií. Ve strojírenských nebo kovozpracujících podnicích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společně existovat směrnice pro oblast kontrolní techniky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popř. kontrolních postupů při výrobě, na které se podílí podnikový metrolog s útvarem řízení kvality a útvarem výrobní technologie.</a:t>
            </a:r>
          </a:p>
          <a:p>
            <a:pPr algn="just"/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1EF8FEC7-4813-4075-B177-236AE6B4253A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011EE76F-F210-47E8-8100-A71226B02C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87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Metrologické požadavky při tvorbě ŘPM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tvorbě a údržbě ŘPM je třeba přihlížet k požadavkům v mnoha dílčích oblastech, od např.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členění měřidel až po jejich štítkování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altLang="cs-CZ" sz="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Členění měřidel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Měřidla je potřeba rozčlenit a zajistit specifické požadavky z pohledu:</a:t>
            </a:r>
            <a:endParaRPr lang="cs-CZ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Regulované sféry – legální metrologie (stanovená měřidla)</a:t>
            </a:r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měřidly spadajícími do regulované sféry se pracuje samostatně podle předpisů dostupných na webových stránkách ÚNMZ (Úřad pro technickou normalizaci, metrologii a státní zkušebnictví). </a:t>
            </a: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Měřidla musí být pravidelně ověřována.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Neregulované sféry – průmyslová metrologie (nestanovená měřidla)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třeba určit, která měřidla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mají přímý vliv na kvalitu činnosti organizace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těm poté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věnovat patřičnou pozornost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(re-kalibrační intervaly, kontroly měřidel samotných i v rámci celé výrobní linky, specifikace přesnosti, aj.).</a:t>
            </a:r>
          </a:p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Měřidla musí být pravidelně kalibrována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BB633ABF-B690-4F1E-838E-26220F7D4EE6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037A3DEB-C9F0-4CDF-8209-5539A83665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01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některých moderních elektronických měřidel často ani výrobce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neuvádí, zda specifikace přesnosti je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udána jako chyba, nebo jako nejistota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což je třeba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vyjasnit ještě před zavedením měřidla do používání v organizaci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Názvosloví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Veškeré názvosloví použité v podnikové dokumentaci i ostatních dokumentech musí odpovídat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dokumentu Mezinárodní metrologický slovník – Základní a všeobecné pojmy a přidružené termíny, označeno jako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VIM3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(celosvětová norma), či českému normativnímu dokumentu TNI 01 0115.</a:t>
            </a:r>
          </a:p>
          <a:p>
            <a:pPr algn="just"/>
            <a:endParaRPr lang="cs-CZ" u="sng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slovníku VIM3 neexistují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tedy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nemohou být nikdy použity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 v podniku, pojmy jako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normál nebo cejchování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 (VIM3) je nejsnáze dostupný v publikační řadě Sborníky ÚNMZ v sekci Sborníky technické harmonizace 2010 pod názvem 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Terminologie z oblasti metrologie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(2. vydání), kde je uveden i slovník legální metrologie.</a:t>
            </a:r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007B8031-D6AE-4980-AD20-106407A50D65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F514CB4D-3EFA-4DAB-BB6E-AF5CE3E440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5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Vyjadřování výsledků měření </a:t>
            </a:r>
          </a:p>
          <a:p>
            <a:pPr algn="just"/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Dříve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stačilo, aby etalon použitý při kalibraci byl </a:t>
            </a:r>
            <a:r>
              <a:rPr lang="cs-CZ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alespoň 4krát přesnější než kalibrovaný přístroj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Nyní má být každý výsledek měření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udán s nejistotu stanovenou pro úroveň pravděpodobnosti 95 %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což platí i pro vnitropodnikové dokumenty s výjimkou oblasti legální metrologie. 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Údaj o výsledku měření (nejistota měření) musí zahrnovat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hodnotu měřené veličiny </a:t>
            </a:r>
            <a:r>
              <a:rPr lang="cs-CZ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příslušnou rozšířenou nejistotu </a:t>
            </a:r>
            <a:r>
              <a:rPr lang="cs-CZ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kalibračních listech má být výsledek měření uváděn ve tvaru </a:t>
            </a:r>
            <a:r>
              <a:rPr lang="cs-CZ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± U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přiřazenými jednotkami pro </a:t>
            </a:r>
            <a:r>
              <a:rPr lang="cs-CZ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9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Nejistota může být udána </a:t>
            </a:r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nejvýše na 2 platné číslice</a:t>
            </a:r>
            <a:r>
              <a:rPr lang="cs-CZ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 z tohoto pohledu by měl podnikový metrolog kontrolovat veškerou dokumentaci týkající se měření a popř. reklamovat externí kalibrační listy!</a:t>
            </a:r>
            <a:endParaRPr lang="cs-CZ" altLang="cs-CZ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CA210782-8261-47C4-B2A4-DBBDD3EBFAF5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F8377FAA-7CA6-4F5F-A715-3756D7F859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05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21174" y="6453188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EF TUL, </a:t>
            </a:r>
            <a:r>
              <a:rPr lang="cs-CZ" sz="900" b="1" dirty="0" err="1">
                <a:solidFill>
                  <a:prstClr val="black"/>
                </a:solidFill>
                <a:latin typeface="Myriad Pro" pitchFamily="34" charset="0"/>
              </a:rPr>
              <a:t>Gaudeamus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 Brno 2014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en-US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prstClr val="white">
                    <a:lumMod val="50000"/>
                  </a:prst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solidFill>
                  <a:prstClr val="black"/>
                </a:solidFill>
                <a:latin typeface="Myriad Pro" pitchFamily="34" charset="0"/>
              </a:rPr>
              <a:t>4. 11. 2014</a:t>
            </a:r>
            <a:endParaRPr lang="cs-CZ" sz="1000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537" y="3429695"/>
            <a:ext cx="8568951" cy="490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520" y="6525344"/>
            <a:ext cx="2787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39552" y="176352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 </a:t>
            </a:r>
          </a:p>
          <a:p>
            <a:pPr algn="just"/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 je dána zákonem 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č. 505/1900 </a:t>
            </a:r>
            <a:r>
              <a:rPr lang="cs-CZ" altLang="cs-CZ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</a:t>
            </a:r>
            <a:r>
              <a:rPr lang="cs-CZ" alt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metrologii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stanovuje způsob návaznosti provozních měřidel v podniku na etalony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podle obrázku.</a:t>
            </a:r>
          </a:p>
          <a:p>
            <a:pPr algn="just"/>
            <a:endParaRPr lang="cs-CZ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2520" y="1117060"/>
            <a:ext cx="8619960" cy="5184576"/>
          </a:xfrm>
          <a:prstGeom prst="rect">
            <a:avLst/>
          </a:prstGeom>
          <a:noFill/>
          <a:ln w="571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9A9D5B6-1680-432E-BB93-9C96A90CAB19}"/>
              </a:ext>
            </a:extLst>
          </p:cNvPr>
          <p:cNvCxnSpPr/>
          <p:nvPr/>
        </p:nvCxnSpPr>
        <p:spPr>
          <a:xfrm>
            <a:off x="272520" y="1700808"/>
            <a:ext cx="8619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>
            <a:extLst>
              <a:ext uri="{FF2B5EF4-FFF2-40B4-BE49-F238E27FC236}">
                <a16:creationId xmlns:a16="http://schemas.microsoft.com/office/drawing/2014/main" id="{E09F11D3-A61B-4249-91D1-6CE4D9D9DD56}"/>
              </a:ext>
            </a:extLst>
          </p:cNvPr>
          <p:cNvSpPr/>
          <p:nvPr/>
        </p:nvSpPr>
        <p:spPr>
          <a:xfrm>
            <a:off x="539552" y="3140968"/>
            <a:ext cx="26188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Vnitropodnikový kalibrační systém zajišťuje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že veškerá měřicí a zkušební zařízení používaná podnikem </a:t>
            </a:r>
            <a:r>
              <a:rPr lang="cs-CZ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budou pravidelně kalibrována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vzhledem k vlastním podnikovým referenčním etalonům. </a:t>
            </a:r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ACA9B7D9-4B8C-4947-91E3-DF4CDBC4396C}"/>
              </a:ext>
            </a:extLst>
          </p:cNvPr>
          <p:cNvSpPr/>
          <p:nvPr/>
        </p:nvSpPr>
        <p:spPr>
          <a:xfrm>
            <a:off x="5510392" y="4812264"/>
            <a:ext cx="2592288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3749EDC-2787-4D3E-9975-50F3AA2BD3D1}"/>
              </a:ext>
            </a:extLst>
          </p:cNvPr>
          <p:cNvSpPr/>
          <p:nvPr/>
        </p:nvSpPr>
        <p:spPr>
          <a:xfrm>
            <a:off x="562604" y="1196752"/>
            <a:ext cx="5233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B27AE64-5AF0-4799-9E07-217BCCECF4F5}"/>
              </a:ext>
            </a:extLst>
          </p:cNvPr>
          <p:cNvSpPr txBox="1"/>
          <p:nvPr/>
        </p:nvSpPr>
        <p:spPr>
          <a:xfrm>
            <a:off x="3315711" y="2809964"/>
            <a:ext cx="26032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</a:t>
            </a:r>
            <a:endParaRPr lang="cs-CZ" sz="1400" i="1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3DF25868-EA1F-4DA6-A437-B92F7B56FE84}"/>
              </a:ext>
            </a:extLst>
          </p:cNvPr>
          <p:cNvGrpSpPr/>
          <p:nvPr/>
        </p:nvGrpSpPr>
        <p:grpSpPr>
          <a:xfrm>
            <a:off x="3347864" y="3068960"/>
            <a:ext cx="5067141" cy="2958455"/>
            <a:chOff x="3347864" y="3068960"/>
            <a:chExt cx="5067141" cy="2958455"/>
          </a:xfrm>
        </p:grpSpPr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EF18E018-8481-4798-81A0-B7A2ADECD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7864" y="3068960"/>
              <a:ext cx="5067141" cy="2958455"/>
            </a:xfrm>
            <a:prstGeom prst="rect">
              <a:avLst/>
            </a:prstGeom>
            <a:ln>
              <a:solidFill>
                <a:srgbClr val="000066"/>
              </a:solidFill>
            </a:ln>
          </p:spPr>
        </p:pic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FD1FC154-3E5B-4661-9AE1-5E534733535D}"/>
                </a:ext>
              </a:extLst>
            </p:cNvPr>
            <p:cNvSpPr txBox="1"/>
            <p:nvPr/>
          </p:nvSpPr>
          <p:spPr>
            <a:xfrm>
              <a:off x="3971903" y="3309372"/>
              <a:ext cx="67246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4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ČMI</a:t>
              </a:r>
              <a:endParaRPr lang="cs-CZ" sz="1400" b="1" dirty="0"/>
            </a:p>
          </p:txBody>
        </p:sp>
      </p:grpSp>
      <p:pic>
        <p:nvPicPr>
          <p:cNvPr id="15" name="Picture 1">
            <a:extLst>
              <a:ext uri="{FF2B5EF4-FFF2-40B4-BE49-F238E27FC236}">
                <a16:creationId xmlns:a16="http://schemas.microsoft.com/office/drawing/2014/main" id="{3E3E3429-C4FA-4462-B097-53231C47434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116632"/>
            <a:ext cx="6602095" cy="85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9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3067</Words>
  <Application>Microsoft Office PowerPoint</Application>
  <PresentationFormat>Předvádění na obrazovce (4:3)</PresentationFormat>
  <Paragraphs>296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Myriad Pro</vt:lpstr>
      <vt:lpstr>Times New Roman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Štěpánka Dvořáčková</cp:lastModifiedBy>
  <cp:revision>28</cp:revision>
  <dcterms:created xsi:type="dcterms:W3CDTF">2017-11-24T10:29:28Z</dcterms:created>
  <dcterms:modified xsi:type="dcterms:W3CDTF">2023-04-14T07:37:43Z</dcterms:modified>
</cp:coreProperties>
</file>