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1" r:id="rId6"/>
    <p:sldId id="274" r:id="rId7"/>
    <p:sldId id="275" r:id="rId8"/>
    <p:sldId id="262" r:id="rId9"/>
    <p:sldId id="273" r:id="rId10"/>
    <p:sldId id="263" r:id="rId11"/>
    <p:sldId id="264" r:id="rId12"/>
    <p:sldId id="265" r:id="rId13"/>
    <p:sldId id="266" r:id="rId14"/>
    <p:sldId id="267" r:id="rId15"/>
    <p:sldId id="259" r:id="rId16"/>
    <p:sldId id="276" r:id="rId17"/>
    <p:sldId id="268" r:id="rId18"/>
    <p:sldId id="269" r:id="rId19"/>
    <p:sldId id="270" r:id="rId20"/>
    <p:sldId id="271" r:id="rId21"/>
    <p:sldId id="272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13" autoAdjust="0"/>
    <p:restoredTop sz="94660"/>
  </p:normalViewPr>
  <p:slideViewPr>
    <p:cSldViewPr>
      <p:cViewPr varScale="1">
        <p:scale>
          <a:sx n="88" d="100"/>
          <a:sy n="88" d="100"/>
        </p:scale>
        <p:origin x="-129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56A52-F62E-434C-90CB-D2BC662FB705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7B0D5-8277-4C09-8743-FABD557B9308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books.google.com/" TargetMode="External"/><Relationship Id="rId3" Type="http://schemas.openxmlformats.org/officeDocument/2006/relationships/hyperlink" Target="http://www.worlddigitallibrary.org/project/english/index.html" TargetMode="External"/><Relationship Id="rId7" Type="http://schemas.openxmlformats.org/officeDocument/2006/relationships/hyperlink" Target="http://www.ibiblio.org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bartleby.com/" TargetMode="External"/><Relationship Id="rId5" Type="http://schemas.openxmlformats.org/officeDocument/2006/relationships/hyperlink" Target="http://www.gutenberg.org/wiki/Main_Page" TargetMode="External"/><Relationship Id="rId10" Type="http://schemas.openxmlformats.org/officeDocument/2006/relationships/hyperlink" Target="https://openlibrary.org/" TargetMode="External"/><Relationship Id="rId4" Type="http://schemas.openxmlformats.org/officeDocument/2006/relationships/hyperlink" Target="http://www.ulib.org/" TargetMode="External"/><Relationship Id="rId9" Type="http://schemas.openxmlformats.org/officeDocument/2006/relationships/hyperlink" Target="https://archive.org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b="1" u="sng" dirty="0"/>
              <a:t>http://www.</a:t>
            </a:r>
            <a:r>
              <a:rPr lang="cs-CZ" b="1" u="sng" dirty="0" err="1"/>
              <a:t>mvcr.cz</a:t>
            </a:r>
            <a:r>
              <a:rPr lang="cs-CZ" b="1" u="sng" dirty="0"/>
              <a:t>/</a:t>
            </a:r>
            <a:r>
              <a:rPr lang="cs-CZ" b="1" u="sng" dirty="0" err="1"/>
              <a:t>clanek</a:t>
            </a:r>
            <a:r>
              <a:rPr lang="cs-CZ" b="1" u="sng" dirty="0"/>
              <a:t>/</a:t>
            </a:r>
            <a:r>
              <a:rPr lang="cs-CZ" b="1" u="sng" dirty="0" err="1"/>
              <a:t>archivni</a:t>
            </a:r>
            <a:r>
              <a:rPr lang="cs-CZ" b="1" u="sng" dirty="0"/>
              <a:t>-fondy-a-</a:t>
            </a:r>
            <a:r>
              <a:rPr lang="cs-CZ" b="1" u="sng" dirty="0" err="1"/>
              <a:t>sbirky</a:t>
            </a:r>
            <a:r>
              <a:rPr lang="cs-CZ" b="1" u="sng" dirty="0"/>
              <a:t>-v-</a:t>
            </a:r>
            <a:r>
              <a:rPr lang="cs-CZ" b="1" u="sng" dirty="0" err="1"/>
              <a:t>ceske</a:t>
            </a:r>
            <a:r>
              <a:rPr lang="cs-CZ" b="1" u="sng" dirty="0"/>
              <a:t>-republice-386553.aspx</a:t>
            </a:r>
            <a:endParaRPr lang="cs-CZ" dirty="0"/>
          </a:p>
          <a:p>
            <a:r>
              <a:rPr lang="cs-CZ" dirty="0"/>
              <a:t> Stránky Ministerstva vnitra ČR – databáze „Archivní fondy v ČR“, vyhledávání.</a:t>
            </a:r>
          </a:p>
          <a:p>
            <a:r>
              <a:rPr lang="cs-CZ" dirty="0"/>
              <a:t>Po zadání (výběrem z nabízených možností) názvu fondu nebo sbírky, archivu, místa vzniku, původce a přibližného časového rozsahu fondu (v letech) zjistíme, zda se v námi zadaném archivu nalézají archiválie k danému tématu, příp. jejich rozsah v běžných metrech. Databáze obsahuje informace ze všech archivů ČR, jedná se o jednotný archivní fond. Na stránkách se nachází i mnoho úvodních informací pro usnadnění vyhledávání: Co jsou archivní fondy a archivní sbírky? Co lze v databázi nalézt? Jak hledat? Co obsahují vyhledané údaje a jak s nimi pracovat?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0709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Prelinger</a:t>
            </a:r>
            <a:r>
              <a:rPr lang="cs-CZ" dirty="0" smtClean="0"/>
              <a:t> </a:t>
            </a:r>
            <a:r>
              <a:rPr lang="cs-CZ" dirty="0" err="1" smtClean="0"/>
              <a:t>archives</a:t>
            </a:r>
            <a:endParaRPr lang="cs-CZ" dirty="0" smtClean="0"/>
          </a:p>
          <a:p>
            <a:endParaRPr lang="cs-CZ" dirty="0" smtClean="0"/>
          </a:p>
          <a:p>
            <a:pPr>
              <a:buFontTx/>
              <a:buChar char="-"/>
            </a:pPr>
            <a:r>
              <a:rPr lang="cs-CZ" baseline="0" dirty="0" smtClean="0"/>
              <a:t>neustále se nafukuje</a:t>
            </a:r>
          </a:p>
          <a:p>
            <a:pPr>
              <a:buFontTx/>
              <a:buChar char="-"/>
            </a:pPr>
            <a:r>
              <a:rPr lang="cs-CZ" baseline="0" dirty="0" smtClean="0"/>
              <a:t>různé filmové dokumenty ke studené válce </a:t>
            </a:r>
          </a:p>
          <a:p>
            <a:pPr>
              <a:buFontTx/>
              <a:buChar char="-"/>
            </a:pPr>
            <a:r>
              <a:rPr lang="cs-CZ" baseline="0" dirty="0" smtClean="0"/>
              <a:t>zahraniční – západní týdeníky </a:t>
            </a:r>
          </a:p>
          <a:p>
            <a:pPr>
              <a:buFontTx/>
              <a:buChar char="-"/>
            </a:pPr>
            <a:r>
              <a:rPr lang="cs-CZ" baseline="0" dirty="0" smtClean="0"/>
              <a:t> fotografie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171254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Velké množství pramenů k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60044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1075">
              <a:defRPr/>
            </a:pPr>
            <a:r>
              <a:rPr lang="cs-CZ" b="1" u="sng" dirty="0"/>
              <a:t>http://www.</a:t>
            </a:r>
            <a:r>
              <a:rPr lang="cs-CZ" b="1" u="sng" dirty="0" err="1"/>
              <a:t>wilsoncenter.org</a:t>
            </a:r>
            <a:r>
              <a:rPr lang="cs-CZ" b="1" u="sng" dirty="0"/>
              <a:t>/program/</a:t>
            </a:r>
            <a:r>
              <a:rPr lang="cs-CZ" b="1" u="sng" dirty="0" err="1"/>
              <a:t>cold</a:t>
            </a:r>
            <a:r>
              <a:rPr lang="cs-CZ" b="1" u="sng" dirty="0"/>
              <a:t>-</a:t>
            </a:r>
            <a:r>
              <a:rPr lang="cs-CZ" b="1" u="sng" dirty="0" err="1"/>
              <a:t>war</a:t>
            </a:r>
            <a:r>
              <a:rPr lang="cs-CZ" b="1" u="sng" dirty="0"/>
              <a:t>-</a:t>
            </a:r>
            <a:r>
              <a:rPr lang="cs-CZ" b="1" u="sng" dirty="0" err="1"/>
              <a:t>international</a:t>
            </a:r>
            <a:r>
              <a:rPr lang="cs-CZ" b="1" u="sng" dirty="0"/>
              <a:t>-</a:t>
            </a:r>
            <a:r>
              <a:rPr lang="cs-CZ" b="1" u="sng" dirty="0" err="1"/>
              <a:t>history</a:t>
            </a:r>
            <a:r>
              <a:rPr lang="cs-CZ" b="1" u="sng" dirty="0"/>
              <a:t>-</a:t>
            </a:r>
            <a:r>
              <a:rPr lang="cs-CZ" b="1" u="sng" dirty="0" err="1"/>
              <a:t>project</a:t>
            </a:r>
            <a:r>
              <a:rPr lang="cs-CZ" dirty="0"/>
              <a:t> – rozsáhlý tematicky rozdělený archiv ke studené válce – dokonce i prameny k </a:t>
            </a:r>
            <a:r>
              <a:rPr lang="cs-CZ" dirty="0" err="1"/>
              <a:t>československu</a:t>
            </a:r>
            <a:r>
              <a:rPr lang="cs-CZ" dirty="0"/>
              <a:t> 40 – 60 let,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36868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1075">
              <a:defRPr/>
            </a:pPr>
            <a:r>
              <a:rPr lang="cs-CZ" b="1" u="sng" dirty="0"/>
              <a:t>http://www.</a:t>
            </a:r>
            <a:r>
              <a:rPr lang="cs-CZ" b="1" u="sng" dirty="0" err="1"/>
              <a:t>jfklibrary.org</a:t>
            </a:r>
            <a:r>
              <a:rPr lang="cs-CZ" b="1" u="sng" dirty="0"/>
              <a:t>/</a:t>
            </a:r>
            <a:r>
              <a:rPr lang="cs-CZ" b="1" dirty="0"/>
              <a:t> - </a:t>
            </a:r>
            <a:r>
              <a:rPr lang="cs-CZ" dirty="0"/>
              <a:t>především ke studené válce </a:t>
            </a:r>
            <a:r>
              <a:rPr lang="cs-CZ" b="1" dirty="0"/>
              <a:t> v </a:t>
            </a:r>
            <a:r>
              <a:rPr lang="cs-CZ" dirty="0"/>
              <a:t>šedesátých letech</a:t>
            </a:r>
            <a:r>
              <a:rPr lang="cs-CZ" b="1" dirty="0"/>
              <a:t>, </a:t>
            </a:r>
            <a:r>
              <a:rPr lang="cs-CZ" dirty="0"/>
              <a:t>ovšem hodně </a:t>
            </a:r>
            <a:r>
              <a:rPr lang="cs-CZ" dirty="0" err="1"/>
              <a:t>audionahrávky</a:t>
            </a:r>
            <a:r>
              <a:rPr lang="cs-CZ" dirty="0"/>
              <a:t> z Bílého domu včetně nahrávek z doby Kubánské raketové krize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74828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129799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1735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1. World Digital Library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source for manuscripts, rare books, films, maps and more in multilingual format.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2. Universal Digital Library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collection of one million books.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3. Project Gutenberg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More than 33,000 e-books to read and download.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4. Bartleby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 immense collection of books for consultation, including fiction, essay and poetry.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5.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ibiblio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E-books, magazines, academic essays, software, music and radio.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6. Google Books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More than 100,000 books for consultation, download or on-line purchase.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7. Internet Archive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 largest digital library for downloading e-books and audio-books for free.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8. Open Library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More than one million e-books of classic literature to download.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84208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7418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dd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fontAlgn="base" hangingPunct="0"/>
            <a:r>
              <a:rPr lang="cs-CZ" b="1" u="sng" dirty="0"/>
              <a:t>www.</a:t>
            </a:r>
            <a:r>
              <a:rPr lang="cs-CZ" b="1" u="sng" dirty="0" err="1"/>
              <a:t>cesarch.cz</a:t>
            </a:r>
            <a:endParaRPr lang="cs-CZ" dirty="0"/>
          </a:p>
          <a:p>
            <a:r>
              <a:rPr lang="cs-CZ" dirty="0"/>
              <a:t>  Česká archivní společnost, archivy ve světě, dodatky k Biografickému slovníku,...</a:t>
            </a:r>
          </a:p>
          <a:p>
            <a:r>
              <a:rPr lang="cs-CZ" dirty="0"/>
              <a:t>Stránky obsahují kromě úvodní strany množství informací v sekcích „O nás“ (informace o ČAS), Stanovy, Výbor, Zápisy schůzí atp. Řada zajímavých odkazů je i v sekcích „České archivy“ – jejich adresář a weby, publikační činnost a právě pořádané akce (výstavy, přednášky). Užitečné jsou i informace o archivní legislativě a volných místech (byť tato sekce většinou zeje prázdnotou). V sekci „Zajímavé weby“ nalezneme odkazy např. na databázi MV ČR „Archivní fondy v ČR“, dále různé archivy ve světě (především evropské), školy, sborníky, projekty a informační zdroje.</a:t>
            </a:r>
          </a:p>
          <a:p>
            <a:r>
              <a:rPr lang="cs-CZ" dirty="0"/>
              <a:t>Zájemci se mohou přihlásit do diskusního fóra nebo si vytisknout přihlášku do ČAS.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54176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fontAlgn="base" hangingPunct="0"/>
            <a:r>
              <a:rPr lang="cs-CZ" b="1" u="sng" dirty="0"/>
              <a:t>www.</a:t>
            </a:r>
            <a:r>
              <a:rPr lang="cs-CZ" b="1" u="sng" dirty="0" err="1"/>
              <a:t>infonet.onb.ac.at</a:t>
            </a:r>
            <a:endParaRPr lang="cs-CZ" dirty="0"/>
          </a:p>
          <a:p>
            <a:r>
              <a:rPr lang="cs-CZ" dirty="0"/>
              <a:t>  </a:t>
            </a:r>
            <a:r>
              <a:rPr lang="cs-CZ" dirty="0" err="1"/>
              <a:t>InfoNet</a:t>
            </a:r>
            <a:r>
              <a:rPr lang="cs-CZ" dirty="0"/>
              <a:t> </a:t>
            </a:r>
            <a:r>
              <a:rPr lang="cs-CZ" dirty="0" err="1"/>
              <a:t>Austria</a:t>
            </a:r>
            <a:r>
              <a:rPr lang="cs-CZ" dirty="0"/>
              <a:t> –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Dokumentation</a:t>
            </a:r>
            <a:r>
              <a:rPr lang="cs-CZ" dirty="0"/>
              <a:t> in </a:t>
            </a:r>
            <a:r>
              <a:rPr lang="cs-CZ" dirty="0" err="1"/>
              <a:t>Ősterreich</a:t>
            </a:r>
            <a:endParaRPr lang="cs-CZ" dirty="0"/>
          </a:p>
          <a:p>
            <a:r>
              <a:rPr lang="cs-CZ" dirty="0"/>
              <a:t>informace o dokumentačních zařízeních v Rakousku</a:t>
            </a:r>
          </a:p>
          <a:p>
            <a:pPr>
              <a:buFontTx/>
              <a:buChar char="-"/>
            </a:pPr>
            <a:r>
              <a:rPr lang="cs-CZ" dirty="0"/>
              <a:t>společný projekt Rakouské národní knihovny a Spolkového ministerstva pro vzdělání, vědu a kulturu. </a:t>
            </a:r>
          </a:p>
          <a:p>
            <a:pPr>
              <a:buFontTx/>
              <a:buChar char="-"/>
            </a:pPr>
            <a:r>
              <a:rPr lang="cs-CZ" dirty="0"/>
              <a:t> V databance lze vyhledávat kombinované dotazy z nabízených možností omezené buď územím Rakouska nebo některou z jeho spolkových zemí. </a:t>
            </a:r>
          </a:p>
          <a:p>
            <a:pPr>
              <a:buFontTx/>
              <a:buChar char="-"/>
            </a:pPr>
            <a:r>
              <a:rPr lang="cs-CZ" dirty="0"/>
              <a:t> </a:t>
            </a:r>
            <a:endParaRPr lang="cs-CZ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27774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hangingPunct="0"/>
            <a:r>
              <a:rPr lang="cs-CZ" b="1" u="sng" dirty="0"/>
              <a:t>www.</a:t>
            </a:r>
            <a:r>
              <a:rPr lang="cs-CZ" b="1" u="sng" dirty="0" err="1"/>
              <a:t>oesta.gv.at</a:t>
            </a:r>
            <a:r>
              <a:rPr lang="cs-CZ" b="1" u="sng" dirty="0"/>
              <a:t>/</a:t>
            </a:r>
            <a:r>
              <a:rPr lang="cs-CZ" b="1" u="sng" dirty="0" err="1"/>
              <a:t>ebestand</a:t>
            </a:r>
            <a:r>
              <a:rPr lang="cs-CZ" b="1" u="sng" dirty="0"/>
              <a:t>/</a:t>
            </a:r>
            <a:r>
              <a:rPr lang="cs-CZ" b="1" u="sng" dirty="0" err="1"/>
              <a:t>ehh</a:t>
            </a:r>
            <a:r>
              <a:rPr lang="cs-CZ" b="1" u="sng" dirty="0"/>
              <a:t>/ehhtext2.htm</a:t>
            </a:r>
            <a:r>
              <a:rPr lang="cs-CZ" dirty="0"/>
              <a:t> </a:t>
            </a:r>
          </a:p>
          <a:p>
            <a:r>
              <a:rPr lang="cs-CZ" dirty="0"/>
              <a:t>přehled dokumentů, které spravuje rakouský „</a:t>
            </a:r>
            <a:r>
              <a:rPr lang="cs-CZ" dirty="0" err="1"/>
              <a:t>Haus</a:t>
            </a:r>
            <a:r>
              <a:rPr lang="cs-CZ" dirty="0"/>
              <a:t>-, </a:t>
            </a:r>
            <a:r>
              <a:rPr lang="cs-CZ" dirty="0" err="1"/>
              <a:t>Hof</a:t>
            </a:r>
            <a:r>
              <a:rPr lang="cs-CZ" dirty="0"/>
              <a:t>-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Staatsarchiv</a:t>
            </a:r>
            <a:r>
              <a:rPr lang="cs-CZ" dirty="0"/>
              <a:t>“: </a:t>
            </a:r>
            <a:r>
              <a:rPr lang="cs-CZ" dirty="0" err="1"/>
              <a:t>Reichsarchive</a:t>
            </a:r>
            <a:r>
              <a:rPr lang="cs-CZ" dirty="0"/>
              <a:t> </a:t>
            </a:r>
          </a:p>
          <a:p>
            <a:r>
              <a:rPr lang="cs-CZ" dirty="0"/>
              <a:t>- spravují archiválie z doby od středověku do r. 1806 od těchto původců: </a:t>
            </a:r>
            <a:r>
              <a:rPr lang="cs-CZ" dirty="0" err="1"/>
              <a:t>Reichshofrat</a:t>
            </a:r>
            <a:r>
              <a:rPr lang="cs-CZ" dirty="0"/>
              <a:t>, </a:t>
            </a:r>
            <a:r>
              <a:rPr lang="cs-CZ" dirty="0" err="1"/>
              <a:t>Reichskanzlei</a:t>
            </a:r>
            <a:r>
              <a:rPr lang="cs-CZ" dirty="0"/>
              <a:t> a </a:t>
            </a:r>
            <a:r>
              <a:rPr lang="cs-CZ" dirty="0" err="1"/>
              <a:t>Mainzer</a:t>
            </a:r>
            <a:r>
              <a:rPr lang="cs-CZ" dirty="0"/>
              <a:t> </a:t>
            </a:r>
            <a:r>
              <a:rPr lang="cs-CZ" dirty="0" err="1"/>
              <a:t>Erzkanzlerarchiv</a:t>
            </a:r>
            <a:r>
              <a:rPr lang="cs-CZ" dirty="0"/>
              <a:t>. </a:t>
            </a:r>
          </a:p>
          <a:p>
            <a:pPr hangingPunct="0"/>
            <a:r>
              <a:rPr lang="cs-CZ" cap="all" dirty="0"/>
              <a:t>Mezi archiváliemi je dále korespondence, diplomatické materiály, archiválie Ministerstva zahraničí, rodové archivy Habsburků, smlouvy a rukopisy, osobní pozůstalosti politiků (Leopold Graf </a:t>
            </a:r>
            <a:r>
              <a:rPr lang="cs-CZ" cap="all" dirty="0" err="1"/>
              <a:t>Berchtold</a:t>
            </a:r>
            <a:r>
              <a:rPr lang="cs-CZ" cap="all" dirty="0"/>
              <a:t>) a rodinné archivy (</a:t>
            </a:r>
            <a:r>
              <a:rPr lang="cs-CZ" cap="all" dirty="0" err="1"/>
              <a:t>Pálffy</a:t>
            </a:r>
            <a:r>
              <a:rPr lang="cs-CZ" cap="all" dirty="0"/>
              <a:t>, </a:t>
            </a:r>
            <a:r>
              <a:rPr lang="cs-CZ" cap="all" dirty="0" err="1"/>
              <a:t>Rosenau</a:t>
            </a:r>
            <a:r>
              <a:rPr lang="cs-CZ" cap="all" dirty="0"/>
              <a:t>,...) a mnoho dalšího.</a:t>
            </a:r>
            <a:endParaRPr lang="cs-CZ" b="1" cap="all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8F5F7-F4E4-4FC6-B3AC-B9F9B7EAD181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70640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C0D5-598C-4DF5-ACF2-549D4B7F64B4}" type="datetimeFigureOut">
              <a:rPr lang="cs-CZ" smtClean="0"/>
              <a:t>5.11.2020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E42C-D06E-4446-95D1-147B172F74E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.uk/catalogues-and-collections/digital-collection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lib.isri.cmu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library.org/" TargetMode="External"/><Relationship Id="rId4" Type="http://schemas.openxmlformats.org/officeDocument/2006/relationships/hyperlink" Target="http://www.gutenberg.org/wiki/Main_Pag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772400" cy="174308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Obecný výčet některých zdrojů obecnějšího charakteru pro studium a bádání</a:t>
            </a:r>
            <a:endParaRPr lang="cs-CZ" dirty="0"/>
          </a:p>
        </p:txBody>
      </p:sp>
      <p:sp>
        <p:nvSpPr>
          <p:cNvPr id="44034" name="AutoShape 2" descr="Productivity Tools for the Academic Writer: a few resources to make research  and writing easier and more efficient 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4036" name="AutoShape 4" descr="Productivity Tools for the Academic Writer: a few resources to make research  and writing easier and more efficient 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4038" name="Picture 6" descr="Why Cite? - Citing Sources / Create Your Bibliography - Research guides at  University of Toron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285992"/>
            <a:ext cx="8275668" cy="440055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3786182" y="2643182"/>
            <a:ext cx="3357586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Ulvr</a:t>
            </a:r>
            <a:r>
              <a:rPr lang="cs-CZ" sz="1600" dirty="0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 mi tu seminárku hodil na hlavu, </a:t>
            </a:r>
            <a:r>
              <a:rPr lang="cs-CZ" sz="1600" dirty="0" err="1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prej</a:t>
            </a:r>
            <a:r>
              <a:rPr lang="cs-CZ" sz="1600" dirty="0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 to mám blbě. To není možný!!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143240" y="4071942"/>
            <a:ext cx="2000264" cy="13234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sz="1600" dirty="0" smtClean="0">
              <a:latin typeface="DejaVu Sans Mono" pitchFamily="49" charset="0"/>
              <a:ea typeface="DejaVu Sans Mono" pitchFamily="49" charset="0"/>
              <a:cs typeface="DejaVu Sans Mono" pitchFamily="49" charset="0"/>
            </a:endParaRPr>
          </a:p>
          <a:p>
            <a:r>
              <a:rPr lang="cs-CZ" sz="1600" dirty="0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Dyť sem to celý poctivě</a:t>
            </a:r>
          </a:p>
          <a:p>
            <a:r>
              <a:rPr lang="cs-CZ" sz="1600" dirty="0" smtClean="0">
                <a:latin typeface="DejaVu Sans Mono" pitchFamily="49" charset="0"/>
                <a:ea typeface="DejaVu Sans Mono" pitchFamily="49" charset="0"/>
                <a:cs typeface="DejaVu Sans Mono" pitchFamily="49" charset="0"/>
              </a:rPr>
              <a:t>zkopíroval z internetu!!!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Archiv bezpečnostních složek ČR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https://www.abscr.cz/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643050"/>
            <a:ext cx="607223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714356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Dálkový přístup do některých fondů skrz:</a:t>
            </a:r>
          </a:p>
          <a:p>
            <a:r>
              <a:rPr lang="cs-CZ" dirty="0" smtClean="0"/>
              <a:t> </a:t>
            </a:r>
            <a:r>
              <a:rPr lang="cs-CZ" b="1" dirty="0" err="1" smtClean="0"/>
              <a:t>ebadatelna.cz</a:t>
            </a:r>
            <a:endParaRPr lang="cs-CZ" b="1" dirty="0" smtClean="0"/>
          </a:p>
          <a:p>
            <a:r>
              <a:rPr lang="cs-CZ" dirty="0" smtClean="0"/>
              <a:t>-postupujte podle návodu k registraci  - </a:t>
            </a:r>
            <a:r>
              <a:rPr lang="cs-CZ" dirty="0" err="1" smtClean="0"/>
              <a:t>eidentita.cz</a:t>
            </a:r>
            <a:endParaRPr lang="cs-CZ" dirty="0" smtClean="0"/>
          </a:p>
          <a:p>
            <a:endParaRPr lang="cs-CZ" b="1" dirty="0" smtClean="0"/>
          </a:p>
          <a:p>
            <a:pPr>
              <a:buFontTx/>
              <a:buChar char="-"/>
            </a:pPr>
            <a:r>
              <a:rPr lang="cs-CZ" b="1" dirty="0" smtClean="0"/>
              <a:t>Nutné potvrzení registrace skrz:</a:t>
            </a:r>
            <a:br>
              <a:rPr lang="cs-CZ" b="1" dirty="0" smtClean="0"/>
            </a:br>
            <a:r>
              <a:rPr lang="cs-CZ" b="1" dirty="0" smtClean="0"/>
              <a:t>- </a:t>
            </a:r>
            <a:r>
              <a:rPr lang="cs-CZ" dirty="0" err="1" smtClean="0"/>
              <a:t>eObčanka</a:t>
            </a:r>
            <a:r>
              <a:rPr lang="cs-CZ" dirty="0" smtClean="0"/>
              <a:t> </a:t>
            </a:r>
          </a:p>
          <a:p>
            <a:pPr>
              <a:buFontTx/>
              <a:buChar char="-"/>
            </a:pPr>
            <a:r>
              <a:rPr lang="cs-CZ" dirty="0" smtClean="0"/>
              <a:t>Systém datových </a:t>
            </a:r>
            <a:r>
              <a:rPr lang="cs-CZ" dirty="0" smtClean="0"/>
              <a:t>schránek</a:t>
            </a:r>
          </a:p>
          <a:p>
            <a:pPr>
              <a:buFontTx/>
              <a:buChar char="-"/>
            </a:pPr>
            <a:r>
              <a:rPr lang="cs-CZ" dirty="0" smtClean="0"/>
              <a:t>osobně </a:t>
            </a:r>
            <a:r>
              <a:rPr lang="cs-CZ" dirty="0" smtClean="0"/>
              <a:t>na pobočce </a:t>
            </a:r>
            <a:r>
              <a:rPr lang="cs-CZ" dirty="0" err="1" smtClean="0"/>
              <a:t>Czech</a:t>
            </a:r>
            <a:r>
              <a:rPr lang="cs-CZ" dirty="0" smtClean="0"/>
              <a:t> </a:t>
            </a:r>
            <a:r>
              <a:rPr lang="cs-CZ" dirty="0" smtClean="0"/>
              <a:t>POINT (identifikační kód + OP)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dirty="0" smtClean="0"/>
              <a:t>U přepážky sdělte úředníkovi, že byste rádi poskytli </a:t>
            </a:r>
            <a:r>
              <a:rPr lang="cs-CZ" b="1" dirty="0" smtClean="0"/>
              <a:t>„Žádost o poskytnutí referenčních údajů z registru obyvatel jiné osobě“</a:t>
            </a:r>
            <a:r>
              <a:rPr lang="cs-CZ" dirty="0" smtClean="0"/>
              <a:t>.</a:t>
            </a:r>
          </a:p>
          <a:p>
            <a:r>
              <a:rPr lang="cs-CZ" dirty="0" smtClean="0"/>
              <a:t>Předložte svůj průkaz totožnosti.</a:t>
            </a:r>
          </a:p>
          <a:p>
            <a:r>
              <a:rPr lang="cs-CZ" dirty="0" smtClean="0"/>
              <a:t>Sdělte, že chcete poskytnout svá osobní data právnické osobě s IČO 72054506. Jedná se o IČO Správy základních registrů.</a:t>
            </a:r>
          </a:p>
          <a:p>
            <a:r>
              <a:rPr lang="cs-CZ" dirty="0" smtClean="0"/>
              <a:t>Při dotazu na rozsah poskytnutých údajů volte položky „Datum narození“ a „Čísla elektronicky čitelných dokladů“.</a:t>
            </a:r>
          </a:p>
          <a:p>
            <a:r>
              <a:rPr lang="cs-CZ" dirty="0" smtClean="0"/>
              <a:t>Následně do zprávy pro příjemce nahlaste Váš identifikační kód </a:t>
            </a:r>
            <a:r>
              <a:rPr lang="cs-CZ" dirty="0" smtClean="0"/>
              <a:t>(</a:t>
            </a:r>
            <a:r>
              <a:rPr lang="cs-CZ" dirty="0" err="1" smtClean="0"/>
              <a:t>duručený</a:t>
            </a:r>
            <a:r>
              <a:rPr lang="cs-CZ" dirty="0" smtClean="0"/>
              <a:t> po registraci na </a:t>
            </a:r>
            <a:r>
              <a:rPr lang="cs-CZ" dirty="0" err="1" smtClean="0"/>
              <a:t>eidentita.cz</a:t>
            </a:r>
            <a:r>
              <a:rPr lang="cs-CZ" dirty="0" smtClean="0"/>
              <a:t>).</a:t>
            </a:r>
            <a:endParaRPr lang="cs-CZ" dirty="0" smtClean="0"/>
          </a:p>
          <a:p>
            <a:r>
              <a:rPr lang="cs-CZ" dirty="0" smtClean="0"/>
              <a:t>Nakonec zvolte variantu jednorázového poskytnutí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Podepištěe</a:t>
            </a:r>
            <a:r>
              <a:rPr lang="cs-CZ" dirty="0" smtClean="0"/>
              <a:t> poskytnutý formulář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Aktivace </a:t>
            </a:r>
            <a:r>
              <a:rPr lang="cs-CZ" dirty="0" smtClean="0"/>
              <a:t>účtu proběhne </a:t>
            </a:r>
            <a:r>
              <a:rPr lang="cs-CZ" dirty="0" smtClean="0"/>
              <a:t>obvykle do několika minut </a:t>
            </a:r>
            <a:r>
              <a:rPr lang="cs-CZ" dirty="0" smtClean="0"/>
              <a:t>a lze ho plnohodnotně </a:t>
            </a:r>
            <a:r>
              <a:rPr lang="cs-CZ" dirty="0" smtClean="0"/>
              <a:t>využívat pro přístup k online službám.</a:t>
            </a:r>
          </a:p>
          <a:p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Návod na registraci do </a:t>
            </a:r>
            <a:r>
              <a:rPr lang="cs-CZ" dirty="0" err="1" smtClean="0"/>
              <a:t>ebadatelna.cz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0063" t="9051" r="602" b="9051"/>
          <a:stretch>
            <a:fillRect/>
          </a:stretch>
        </p:blipFill>
        <p:spPr bwMode="auto">
          <a:xfrm>
            <a:off x="539552" y="957016"/>
            <a:ext cx="8397552" cy="590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1720" y="0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/>
              <a:t>www.</a:t>
            </a:r>
            <a:r>
              <a:rPr lang="cs-CZ" sz="5400" dirty="0" err="1" smtClean="0"/>
              <a:t>cesarch.cz</a:t>
            </a:r>
            <a:endParaRPr lang="cs-CZ" sz="5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dirty="0" smtClean="0"/>
              <a:t>http://infonet.bmukk.gv.at/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60063" t="8001" r="602" b="10101"/>
          <a:stretch>
            <a:fillRect/>
          </a:stretch>
        </p:blipFill>
        <p:spPr bwMode="auto">
          <a:xfrm>
            <a:off x="251520" y="862231"/>
            <a:ext cx="8532440" cy="599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oesta.gv.at</a:t>
            </a:r>
            <a:r>
              <a:rPr lang="cs-CZ" dirty="0" smtClean="0"/>
              <a:t>/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932" t="13982" r="3046" b="40"/>
          <a:stretch>
            <a:fillRect/>
          </a:stretch>
        </p:blipFill>
        <p:spPr bwMode="auto">
          <a:xfrm>
            <a:off x="539552" y="1250649"/>
            <a:ext cx="7956376" cy="560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dirty="0" smtClean="0"/>
              <a:t>archive.</a:t>
            </a:r>
            <a:r>
              <a:rPr lang="cs-CZ" dirty="0" err="1" smtClean="0"/>
              <a:t>org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9945"/>
          <a:stretch>
            <a:fillRect/>
          </a:stretch>
        </p:blipFill>
        <p:spPr bwMode="auto">
          <a:xfrm>
            <a:off x="395536" y="908720"/>
            <a:ext cx="8424936" cy="578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https://www.loc.gov/</a:t>
            </a:r>
            <a:br>
              <a:rPr lang="cs-CZ" dirty="0" smtClean="0"/>
            </a:br>
            <a:r>
              <a:rPr lang="cs-CZ" dirty="0" err="1" smtClean="0"/>
              <a:t>Library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Congress</a:t>
            </a:r>
            <a:r>
              <a:rPr lang="cs-CZ" dirty="0" smtClean="0"/>
              <a:t> – </a:t>
            </a:r>
            <a:r>
              <a:rPr lang="cs-CZ" dirty="0" err="1" smtClean="0"/>
              <a:t>digital</a:t>
            </a:r>
            <a:r>
              <a:rPr lang="cs-CZ" dirty="0" smtClean="0"/>
              <a:t> </a:t>
            </a:r>
            <a:r>
              <a:rPr lang="cs-CZ" dirty="0" err="1" smtClean="0"/>
              <a:t>collections</a:t>
            </a:r>
            <a:endParaRPr lang="cs-CZ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500174"/>
            <a:ext cx="6304388" cy="504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dirty="0" smtClean="0"/>
              <a:t>http://www.</a:t>
            </a:r>
            <a:r>
              <a:rPr lang="cs-CZ" dirty="0" err="1" smtClean="0"/>
              <a:t>trumanlibrary.org</a:t>
            </a:r>
            <a:r>
              <a:rPr lang="cs-CZ" dirty="0" smtClean="0"/>
              <a:t>/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60063" t="9051" r="602" b="10101"/>
          <a:stretch>
            <a:fillRect/>
          </a:stretch>
        </p:blipFill>
        <p:spPr bwMode="auto">
          <a:xfrm>
            <a:off x="755576" y="1313384"/>
            <a:ext cx="799288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r>
              <a:rPr lang="cs-CZ" sz="3800" dirty="0" smtClean="0"/>
              <a:t>http://www.</a:t>
            </a:r>
            <a:r>
              <a:rPr lang="cs-CZ" sz="3800" dirty="0" err="1" smtClean="0"/>
              <a:t>wilsoncenter.org</a:t>
            </a:r>
            <a:r>
              <a:rPr lang="cs-CZ" sz="3800" dirty="0" smtClean="0"/>
              <a:t>/program/</a:t>
            </a:r>
            <a:r>
              <a:rPr lang="cs-CZ" sz="3800" dirty="0" err="1" smtClean="0"/>
              <a:t>cold</a:t>
            </a:r>
            <a:r>
              <a:rPr lang="cs-CZ" sz="3800" dirty="0" smtClean="0"/>
              <a:t>-</a:t>
            </a:r>
            <a:r>
              <a:rPr lang="cs-CZ" sz="3800" dirty="0" err="1" smtClean="0"/>
              <a:t>war</a:t>
            </a:r>
            <a:r>
              <a:rPr lang="cs-CZ" sz="3800" dirty="0" smtClean="0"/>
              <a:t>-</a:t>
            </a:r>
            <a:r>
              <a:rPr lang="cs-CZ" sz="3800" dirty="0" err="1" smtClean="0"/>
              <a:t>international</a:t>
            </a:r>
            <a:r>
              <a:rPr lang="cs-CZ" sz="3800" dirty="0" smtClean="0"/>
              <a:t>-</a:t>
            </a:r>
            <a:r>
              <a:rPr lang="cs-CZ" sz="3800" dirty="0" err="1" smtClean="0"/>
              <a:t>history</a:t>
            </a:r>
            <a:r>
              <a:rPr lang="cs-CZ" sz="3800" dirty="0" smtClean="0"/>
              <a:t>-</a:t>
            </a:r>
            <a:r>
              <a:rPr lang="cs-CZ" sz="3800" dirty="0" err="1" smtClean="0"/>
              <a:t>project</a:t>
            </a:r>
            <a:endParaRPr lang="cs-CZ" sz="3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9625" t="8442" r="1001" b="8596"/>
          <a:stretch>
            <a:fillRect/>
          </a:stretch>
        </p:blipFill>
        <p:spPr bwMode="auto">
          <a:xfrm>
            <a:off x="467544" y="1174168"/>
            <a:ext cx="7992888" cy="568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cs-CZ" dirty="0" smtClean="0"/>
              <a:t>http://www.</a:t>
            </a:r>
            <a:r>
              <a:rPr lang="cs-CZ" dirty="0" err="1" smtClean="0"/>
              <a:t>jfklibrary.org</a:t>
            </a:r>
            <a:r>
              <a:rPr lang="cs-CZ" dirty="0" smtClean="0"/>
              <a:t>/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4875" t="11035" r="5376" b="8596"/>
          <a:stretch>
            <a:fillRect/>
          </a:stretch>
        </p:blipFill>
        <p:spPr bwMode="auto">
          <a:xfrm>
            <a:off x="1503367" y="908720"/>
            <a:ext cx="6525017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http://www.</a:t>
            </a:r>
            <a:r>
              <a:rPr lang="cs-CZ" dirty="0" err="1" smtClean="0"/>
              <a:t>mvcr.cz</a:t>
            </a:r>
            <a:r>
              <a:rPr lang="cs-CZ" dirty="0" smtClean="0"/>
              <a:t>/</a:t>
            </a:r>
            <a:r>
              <a:rPr lang="cs-CZ" dirty="0" err="1" smtClean="0"/>
              <a:t>clanek</a:t>
            </a:r>
            <a:r>
              <a:rPr lang="cs-CZ" dirty="0" smtClean="0"/>
              <a:t>/</a:t>
            </a:r>
            <a:r>
              <a:rPr lang="cs-CZ" dirty="0" err="1" smtClean="0"/>
              <a:t>archivni</a:t>
            </a:r>
            <a:r>
              <a:rPr lang="cs-CZ" dirty="0" smtClean="0"/>
              <a:t>-fondy-a-</a:t>
            </a:r>
            <a:r>
              <a:rPr lang="cs-CZ" dirty="0" err="1" smtClean="0"/>
              <a:t>sbirky</a:t>
            </a:r>
            <a:r>
              <a:rPr lang="cs-CZ" dirty="0" smtClean="0"/>
              <a:t>-v-</a:t>
            </a:r>
            <a:r>
              <a:rPr lang="cs-CZ" dirty="0" err="1" smtClean="0"/>
              <a:t>ceske</a:t>
            </a:r>
            <a:r>
              <a:rPr lang="cs-CZ" dirty="0" smtClean="0"/>
              <a:t>-republice-386553.aspx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3912" t="8538" r="4500" b="10101"/>
          <a:stretch>
            <a:fillRect/>
          </a:stretch>
        </p:blipFill>
        <p:spPr bwMode="auto">
          <a:xfrm>
            <a:off x="1475656" y="1443853"/>
            <a:ext cx="6228185" cy="541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1124744"/>
          </a:xfrm>
        </p:spPr>
        <p:txBody>
          <a:bodyPr/>
          <a:lstStyle/>
          <a:p>
            <a:r>
              <a:rPr lang="cs-CZ" dirty="0" smtClean="0"/>
              <a:t>http://lbjlibrary.org/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0117" t="8442" r="562" b="11458"/>
          <a:stretch>
            <a:fillRect/>
          </a:stretch>
        </p:blipFill>
        <p:spPr bwMode="auto">
          <a:xfrm>
            <a:off x="395536" y="1097360"/>
            <a:ext cx="837911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hlinkClick r:id="rId3"/>
              </a:rPr>
              <a:t>https://www.bl.uk/catalogues-and-collections/digital-collections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628800"/>
            <a:ext cx="8225868" cy="5141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850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Internetové knihovny - všeobecné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r>
              <a:rPr lang="cs-CZ" dirty="0">
                <a:hlinkClick r:id="rId3"/>
              </a:rPr>
              <a:t>http://ulib.isri.cmu.edu</a:t>
            </a:r>
            <a:r>
              <a:rPr lang="cs-CZ" dirty="0" smtClean="0">
                <a:hlinkClick r:id="rId3"/>
              </a:rPr>
              <a:t>/</a:t>
            </a:r>
            <a:r>
              <a:rPr lang="cs-CZ" dirty="0" smtClean="0"/>
              <a:t> -</a:t>
            </a:r>
            <a:r>
              <a:rPr lang="en-US" dirty="0" smtClean="0"/>
              <a:t> </a:t>
            </a:r>
            <a:r>
              <a:rPr lang="en-US" dirty="0"/>
              <a:t>Universal Digital Library. A collection of one million books.</a:t>
            </a:r>
          </a:p>
          <a:p>
            <a:endParaRPr lang="en-US" dirty="0"/>
          </a:p>
          <a:p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www.gutenberg.org/wiki/Main_Page</a:t>
            </a:r>
            <a:r>
              <a:rPr lang="cs-CZ" dirty="0" smtClean="0"/>
              <a:t> </a:t>
            </a:r>
            <a:r>
              <a:rPr lang="en-US" dirty="0" smtClean="0"/>
              <a:t>Project </a:t>
            </a:r>
            <a:r>
              <a:rPr lang="en-US" dirty="0"/>
              <a:t>Gutenberg. More than 33,000 e-books to read and download.</a:t>
            </a:r>
          </a:p>
          <a:p>
            <a:endParaRPr lang="en-US" dirty="0"/>
          </a:p>
          <a:p>
            <a:r>
              <a:rPr lang="cs-CZ" dirty="0" smtClean="0">
                <a:hlinkClick r:id="rId5"/>
              </a:rPr>
              <a:t>https</a:t>
            </a:r>
            <a:r>
              <a:rPr lang="cs-CZ" dirty="0">
                <a:hlinkClick r:id="rId5"/>
              </a:rPr>
              <a:t>://openlibrary.org/ </a:t>
            </a:r>
            <a:r>
              <a:rPr lang="cs-CZ" dirty="0" smtClean="0"/>
              <a:t> - </a:t>
            </a:r>
            <a:r>
              <a:rPr lang="en-US" dirty="0" smtClean="0"/>
              <a:t>Open </a:t>
            </a:r>
            <a:r>
              <a:rPr lang="en-US" dirty="0"/>
              <a:t>Library: More than one million e-books of classic literature to download.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27800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https://books.google.cz/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8839"/>
          <a:stretch>
            <a:fillRect/>
          </a:stretch>
        </p:blipFill>
        <p:spPr bwMode="auto">
          <a:xfrm>
            <a:off x="1214414" y="1406153"/>
            <a:ext cx="7000923" cy="510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https://news.google.com/newspapers</a:t>
            </a:r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39645" y="1357298"/>
            <a:ext cx="651871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14512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Databáze poskytované univerzitní knihovnou  </a:t>
            </a:r>
            <a:r>
              <a:rPr lang="cs-CZ" dirty="0" smtClean="0"/>
              <a:t>https://knihovna.tul.cz/fondy/databaze</a:t>
            </a:r>
            <a:endParaRPr lang="cs-CZ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104"/>
          <a:stretch>
            <a:fillRect/>
          </a:stretch>
        </p:blipFill>
        <p:spPr bwMode="auto">
          <a:xfrm>
            <a:off x="1285852" y="1500174"/>
            <a:ext cx="6518309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j</a:t>
            </a:r>
            <a:r>
              <a:rPr lang="cs-CZ" dirty="0" err="1" smtClean="0"/>
              <a:t>stor.org</a:t>
            </a:r>
            <a:r>
              <a:rPr lang="cs-CZ" dirty="0" smtClean="0"/>
              <a:t> – </a:t>
            </a:r>
            <a:r>
              <a:rPr lang="cs-CZ" sz="3100" dirty="0" smtClean="0"/>
              <a:t>skrz univerzitní knihovnu</a:t>
            </a:r>
            <a:endParaRPr lang="cs-CZ" sz="31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t="3857" r="-98"/>
          <a:stretch>
            <a:fillRect/>
          </a:stretch>
        </p:blipFill>
        <p:spPr bwMode="auto">
          <a:xfrm>
            <a:off x="1714480" y="1643050"/>
            <a:ext cx="6564330" cy="504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714202"/>
          </a:xfrm>
        </p:spPr>
        <p:txBody>
          <a:bodyPr/>
          <a:lstStyle/>
          <a:p>
            <a:r>
              <a:rPr lang="cs-CZ" dirty="0" smtClean="0"/>
              <a:t>Národní digitální knihovna</a:t>
            </a:r>
            <a:br>
              <a:rPr lang="cs-CZ" dirty="0" smtClean="0"/>
            </a:br>
            <a:r>
              <a:rPr lang="cs-CZ" dirty="0" smtClean="0"/>
              <a:t>https</a:t>
            </a:r>
            <a:r>
              <a:rPr lang="cs-CZ" dirty="0" smtClean="0"/>
              <a:t>://www.ndk.cz/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4744" y="1844824"/>
            <a:ext cx="7704856" cy="4815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6206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https://www.lib.cas.cz/</a:t>
            </a:r>
            <a:endParaRPr lang="cs-CZ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8839"/>
          <a:stretch>
            <a:fillRect/>
          </a:stretch>
        </p:blipFill>
        <p:spPr bwMode="auto">
          <a:xfrm>
            <a:off x="857224" y="1285860"/>
            <a:ext cx="7215238" cy="52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440</Words>
  <Application>Microsoft Office PowerPoint</Application>
  <PresentationFormat>Předvádění na obrazovce (4:3)</PresentationFormat>
  <Paragraphs>100</Paragraphs>
  <Slides>21</Slides>
  <Notes>15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sady Office</vt:lpstr>
      <vt:lpstr>Obecný výčet některých zdrojů obecnějšího charakteru pro studium a bádání</vt:lpstr>
      <vt:lpstr>http://www.mvcr.cz/clanek/archivni-fondy-a-sbirky-v-ceske-republice-386553.aspx</vt:lpstr>
      <vt:lpstr>Internetové knihovny - všeobecné</vt:lpstr>
      <vt:lpstr>https://books.google.cz/</vt:lpstr>
      <vt:lpstr>https://news.google.com/newspapers</vt:lpstr>
      <vt:lpstr>Databáze poskytované univerzitní knihovnou  https://knihovna.tul.cz/fondy/databaze</vt:lpstr>
      <vt:lpstr>jstor.org – skrz univerzitní knihovnu</vt:lpstr>
      <vt:lpstr>Národní digitální knihovna https://www.ndk.cz/</vt:lpstr>
      <vt:lpstr>https://www.lib.cas.cz/</vt:lpstr>
      <vt:lpstr>Archiv bezpečnostních složek ČR https://www.abscr.cz/</vt:lpstr>
      <vt:lpstr>Návod na registraci do ebadatelna.cz</vt:lpstr>
      <vt:lpstr>Snímek 12</vt:lpstr>
      <vt:lpstr>http://infonet.bmukk.gv.at/</vt:lpstr>
      <vt:lpstr>http://www.oesta.gv.at/</vt:lpstr>
      <vt:lpstr>archive.org</vt:lpstr>
      <vt:lpstr>https://www.loc.gov/ Library of Congress – digital collections</vt:lpstr>
      <vt:lpstr>http://www.trumanlibrary.org/</vt:lpstr>
      <vt:lpstr>http://www.wilsoncenter.org/program/cold-war-international-history-project</vt:lpstr>
      <vt:lpstr>http://www.jfklibrary.org/</vt:lpstr>
      <vt:lpstr>http://lbjlibrary.org/</vt:lpstr>
      <vt:lpstr>https://www.bl.uk/catalogues-and-collections/digital-collections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Obecný výčet některých zdrojů obecnějšího charakteru pro studium a bádání</dc:title>
  <dc:creator>Mike</dc:creator>
  <cp:lastModifiedBy>Mike</cp:lastModifiedBy>
  <cp:revision>7</cp:revision>
  <dcterms:created xsi:type="dcterms:W3CDTF">2020-11-05T10:45:24Z</dcterms:created>
  <dcterms:modified xsi:type="dcterms:W3CDTF">2020-11-05T11:23:43Z</dcterms:modified>
</cp:coreProperties>
</file>