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633936"/>
          </a:xfrm>
        </p:spPr>
        <p:txBody>
          <a:bodyPr>
            <a:no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Tereziánské </a:t>
            </a:r>
            <a:r>
              <a:rPr lang="cs-CZ" sz="2400" dirty="0" smtClean="0"/>
              <a:t>školské </a:t>
            </a:r>
            <a:endParaRPr lang="cs-CZ" sz="2400" dirty="0" smtClean="0"/>
          </a:p>
          <a:p>
            <a:r>
              <a:rPr lang="cs-CZ" sz="2400" dirty="0" smtClean="0"/>
              <a:t>reformy </a:t>
            </a:r>
            <a:r>
              <a:rPr lang="cs-CZ" sz="2400" dirty="0" smtClean="0"/>
              <a:t>– </a:t>
            </a:r>
            <a:r>
              <a:rPr lang="cs-CZ" sz="2400" dirty="0" smtClean="0"/>
              <a:t>1774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č</a:t>
            </a:r>
            <a:r>
              <a:rPr lang="cs-CZ" sz="2400" dirty="0" smtClean="0"/>
              <a:t>. projektu: CZ.1.07/2.2.00/18.0027</a:t>
            </a:r>
          </a:p>
          <a:p>
            <a:pPr>
              <a:defRPr/>
            </a:pPr>
            <a:r>
              <a:rPr lang="cs-CZ" sz="2800" dirty="0" smtClean="0"/>
              <a:t>. </a:t>
            </a:r>
          </a:p>
          <a:p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Osvícenské reformy Marie Terezie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400" dirty="0" smtClean="0">
                <a:solidFill>
                  <a:schemeClr val="tx1"/>
                </a:solidFill>
              </a:rPr>
              <a:t>V roce 1740 získává Marie Terezie habsburskou monarchii ve značně neutěšeném stavu. Rozvoj věd, průmyslu, politických reforem byl oproti Francii, Anglii, Holandsku apod. velmi zaostalý. Pokud má Marie Terezie  obhájit velikost a sílu monarchie, musí přistoupit k zásadním společenským a politickým reformám.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Tereziánské reformy se týkaly správní, politické a soudní oblasti.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Ke školským reformám přistoupila Marie Terezie značně pozdě – až v roce 1774.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1774- Všeobecný školní řád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>
            <a:normAutofit/>
          </a:bodyPr>
          <a:lstStyle/>
          <a:p>
            <a:pPr lvl="1"/>
            <a:r>
              <a:rPr lang="cs-CZ" sz="2800" dirty="0" smtClean="0">
                <a:solidFill>
                  <a:schemeClr val="tx1"/>
                </a:solidFill>
              </a:rPr>
              <a:t>V polovině roku 1774 zve Marie Terezie do Vídně filantropistu </a:t>
            </a:r>
            <a:r>
              <a:rPr lang="cs-CZ" sz="2800" dirty="0" err="1" smtClean="0">
                <a:solidFill>
                  <a:schemeClr val="tx1"/>
                </a:solidFill>
              </a:rPr>
              <a:t>Johanna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Ignáze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Felbigera</a:t>
            </a:r>
            <a:r>
              <a:rPr lang="cs-CZ" sz="2800" dirty="0" smtClean="0">
                <a:solidFill>
                  <a:schemeClr val="tx1"/>
                </a:solidFill>
              </a:rPr>
              <a:t> z pruské </a:t>
            </a:r>
            <a:r>
              <a:rPr lang="cs-CZ" sz="2800" dirty="0" err="1" smtClean="0">
                <a:solidFill>
                  <a:schemeClr val="tx1"/>
                </a:solidFill>
              </a:rPr>
              <a:t>Záhaně</a:t>
            </a:r>
            <a:r>
              <a:rPr lang="cs-CZ" sz="2800" dirty="0" smtClean="0">
                <a:solidFill>
                  <a:schemeClr val="tx1"/>
                </a:solidFill>
              </a:rPr>
              <a:t>. Filantropismus a jeho školství a vyučovací metody se stanou základem i školské reformy v Předlitavsku: v rakouských a českých zemích</a:t>
            </a:r>
          </a:p>
          <a:p>
            <a:r>
              <a:rPr lang="cs-CZ" sz="2800" dirty="0" smtClean="0"/>
              <a:t>6.12. 1774 je vydán Všeobecný školní řád – zákon, který komplexním způsobem řeší školský systém, správu, dozor, vnitřní chod rakouského a českého školství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Elementární školství </a:t>
            </a:r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400" dirty="0" smtClean="0">
                <a:solidFill>
                  <a:schemeClr val="tx1"/>
                </a:solidFill>
              </a:rPr>
              <a:t>1774 – zavedena vzdělávací povinnost pro chlapce a dívky ve věku 6-12 let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400" dirty="0" smtClean="0">
                <a:solidFill>
                  <a:schemeClr val="tx1"/>
                </a:solidFill>
              </a:rPr>
              <a:t>Vzdělávací povinnost mohla být odbyta ve třech druzích škol: zakládány triviální školy, hlavní školy, normální školy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400" dirty="0" smtClean="0">
                <a:solidFill>
                  <a:schemeClr val="tx1"/>
                </a:solidFill>
              </a:rPr>
              <a:t>Triviální školy: při farách, jeden učitel, jedna – max. dvě třídy, obsah: náboženství, trivium: čtení, psaní, počítání, základy hospodářského života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400" dirty="0" smtClean="0">
                <a:solidFill>
                  <a:schemeClr val="tx1"/>
                </a:solidFill>
              </a:rPr>
              <a:t>Hlavní školy: zakládány ve zrušených klášterech, ve velkých a významných městech jednotlivých provincií, ředitel a 3 či 4 učitelé, 6 let povinného vzdělávání odbýváno ve třech třídách, v první třídě se  vyučuje v mateřském jazyce, ve zbylých dvou třídách již jen německy. Vzdělávací obsah rozšířen o poznatky pro praxi v oblasti zemědělství, řemesla či pro vojenský stav. Vyučovalo se rovněž základům latiny, kreslení, psaní dopisů, zeměměřičství, vedení domácího hospodářství, počátečním znalostem zeměpisu a dějepisu.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400" dirty="0" smtClean="0">
                <a:solidFill>
                  <a:schemeClr val="tx1"/>
                </a:solidFill>
              </a:rPr>
              <a:t>Normální školy: zakládány v hlavních městech provincií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400" dirty="0" smtClean="0">
                <a:solidFill>
                  <a:schemeClr val="tx1"/>
                </a:solidFill>
              </a:rPr>
              <a:t>Na škole vyučovali vedle katechety a ředitele i čtyři či pět učitelů v následujících předmětech: základům latinského jazyka, přírodopis, zeměpis, dějepis, stavitelství, zeměměřičství, mechanika, kreslení. 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400" dirty="0" smtClean="0">
                <a:solidFill>
                  <a:schemeClr val="tx1"/>
                </a:solidFill>
              </a:rPr>
              <a:t>Rovněž byly při těchto školách zakládány tzv. preparandy tedy vzdělávací - zprvu tříměsíční - kurzy pro učitele triviálních či hlavních škol (pro učitele hlavních škol měl kurz trvání šesti měsíců). V kurzu se budoucí učitelé seznamovali především s novou metodou, s výkladem o pedagogice, hospitovali ve školách, připravovali si vlastní hodiny a vyučovací výstupy. 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sz="2400" dirty="0" smtClean="0">
              <a:solidFill>
                <a:schemeClr val="tx1"/>
              </a:solidFill>
            </a:endParaRPr>
          </a:p>
          <a:p>
            <a:endParaRPr lang="cs-CZ" b="1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Všeobecný školní řád a vnitřní chod školy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Všeobecný školní řád neřešil pouze školský systém a zakládání nových druhů škol, ale i vnitřní chod škol: otázku vyučovací metody, učebnic, rozvrhu, vzdělávacího obsahu, kázně, vyučovacího jazyka.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Důležitou součástí zákona byla i otázka správy a dozoru nad školství, nad jednotlivými druhy škol.</a:t>
            </a:r>
          </a:p>
          <a:p>
            <a:pPr lvl="1"/>
            <a:endParaRPr lang="cs-CZ" sz="2400" dirty="0" smtClean="0">
              <a:solidFill>
                <a:schemeClr val="tx1"/>
              </a:solidFill>
            </a:endParaRPr>
          </a:p>
          <a:p>
            <a:pPr lvl="1"/>
            <a:endParaRPr lang="cs-CZ" sz="2400" dirty="0" smtClean="0">
              <a:solidFill>
                <a:schemeClr val="tx1"/>
              </a:solidFill>
            </a:endParaRP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Vyučovací metoda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400" dirty="0" smtClean="0">
                <a:solidFill>
                  <a:schemeClr val="tx1"/>
                </a:solidFill>
              </a:rPr>
              <a:t>Vyučovací metoda byla zpracována mimo jiné ve </a:t>
            </a:r>
            <a:r>
              <a:rPr lang="cs-CZ" sz="2400" dirty="0" err="1" smtClean="0">
                <a:solidFill>
                  <a:schemeClr val="tx1"/>
                </a:solidFill>
              </a:rPr>
              <a:t>Felbigerově</a:t>
            </a:r>
            <a:r>
              <a:rPr lang="cs-CZ" sz="2400" dirty="0" smtClean="0">
                <a:solidFill>
                  <a:schemeClr val="tx1"/>
                </a:solidFill>
              </a:rPr>
              <a:t> tzv. Knize metodní vydané v roce 1777.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Písmenková metoda: doporučena pro opakování. Učitel zapisuje na tabuli počáteční písmena slov či pojmů a žáci opakují celý text – téma.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V ostatních částech vyučování </a:t>
            </a:r>
            <a:r>
              <a:rPr lang="cs-CZ" sz="2400" dirty="0" err="1" smtClean="0">
                <a:solidFill>
                  <a:schemeClr val="tx1"/>
                </a:solidFill>
              </a:rPr>
              <a:t>Felbiger</a:t>
            </a:r>
            <a:r>
              <a:rPr lang="cs-CZ" sz="2400" dirty="0" smtClean="0">
                <a:solidFill>
                  <a:schemeClr val="tx1"/>
                </a:solidFill>
              </a:rPr>
              <a:t> varuje před učením zaměřeným pouze na paměť . Nabádá, aby  se při učení postupovalo od jednoduchého ke složenému, od snadnějšího k těžšímu, od známého k neznámému. </a:t>
            </a:r>
          </a:p>
          <a:p>
            <a:pPr lvl="1"/>
            <a:endParaRPr lang="cs-CZ" sz="2400" dirty="0" smtClean="0">
              <a:solidFill>
                <a:schemeClr val="tx1"/>
              </a:solidFill>
            </a:endParaRPr>
          </a:p>
          <a:p>
            <a:pPr lvl="1"/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sz="2400" dirty="0" smtClean="0">
                <a:solidFill>
                  <a:schemeClr val="tx1"/>
                </a:solidFill>
              </a:rPr>
              <a:t>Dále nabádá k samočinnosti, k samostatnému uvažování žáka, k pozorování a souzení a to zejména častými otázkami ve vyučování, které měly učivo problematizovat a žáka aktivizovat a motivovat. </a:t>
            </a:r>
          </a:p>
          <a:p>
            <a:pPr lvl="1"/>
            <a:r>
              <a:rPr lang="cs-CZ" sz="2400" dirty="0" err="1" smtClean="0">
                <a:solidFill>
                  <a:schemeClr val="tx1"/>
                </a:solidFill>
              </a:rPr>
              <a:t>Felbiger</a:t>
            </a:r>
            <a:r>
              <a:rPr lang="cs-CZ" sz="2400" dirty="0" smtClean="0">
                <a:solidFill>
                  <a:schemeClr val="tx1"/>
                </a:solidFill>
              </a:rPr>
              <a:t> se zasazoval o názorné učení a o dostatek příkladů ve vyučování a smyslových vjemů. </a:t>
            </a:r>
            <a:r>
              <a:rPr lang="cs-CZ" sz="2400" dirty="0" err="1" smtClean="0">
                <a:solidFill>
                  <a:schemeClr val="tx1"/>
                </a:solidFill>
              </a:rPr>
              <a:t>Felbiger</a:t>
            </a:r>
            <a:r>
              <a:rPr lang="cs-CZ" sz="2400" dirty="0" smtClean="0">
                <a:solidFill>
                  <a:schemeClr val="tx1"/>
                </a:solidFill>
              </a:rPr>
              <a:t> předpokládá, že dostatek vjemů vede k snadnějšímu </a:t>
            </a:r>
            <a:r>
              <a:rPr lang="cs-CZ" sz="2400" smtClean="0">
                <a:solidFill>
                  <a:schemeClr val="tx1"/>
                </a:solidFill>
              </a:rPr>
              <a:t>a trvalejšímu zapamatování </a:t>
            </a:r>
            <a:r>
              <a:rPr lang="cs-CZ" sz="2400" dirty="0" smtClean="0">
                <a:solidFill>
                  <a:schemeClr val="tx1"/>
                </a:solidFill>
              </a:rPr>
              <a:t>pojmu. Ve vyučování měly být proto často střídány aktivity a činnosti, vyučování nemělo být jednotvárné.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</TotalTime>
  <Words>438</Words>
  <Application>Microsoft Office PowerPoint</Application>
  <PresentationFormat>Předvádění na obrazovce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Georgia</vt:lpstr>
      <vt:lpstr>Wingdings</vt:lpstr>
      <vt:lpstr>Wingdings 2</vt:lpstr>
      <vt:lpstr>Administrativní</vt:lpstr>
      <vt:lpstr>Prezentace aplikace PowerPoint</vt:lpstr>
      <vt:lpstr>Osvícenské reformy Marie Terezie</vt:lpstr>
      <vt:lpstr>1774- Všeobecný školní řád </vt:lpstr>
      <vt:lpstr>Elementární školství </vt:lpstr>
      <vt:lpstr>Prezentace aplikace PowerPoint</vt:lpstr>
      <vt:lpstr> </vt:lpstr>
      <vt:lpstr>Všeobecný školní řád a vnitřní chod školy</vt:lpstr>
      <vt:lpstr>Vyučovací metoda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 Kasper</dc:creator>
  <cp:lastModifiedBy>Dana Kasperová</cp:lastModifiedBy>
  <cp:revision>18</cp:revision>
  <dcterms:created xsi:type="dcterms:W3CDTF">2012-02-18T12:37:17Z</dcterms:created>
  <dcterms:modified xsi:type="dcterms:W3CDTF">2018-06-22T10:41:44Z</dcterms:modified>
</cp:coreProperties>
</file>