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66" r:id="rId5"/>
    <p:sldId id="267" r:id="rId6"/>
    <p:sldId id="260" r:id="rId7"/>
    <p:sldId id="257" r:id="rId8"/>
    <p:sldId id="264" r:id="rId9"/>
    <p:sldId id="261" r:id="rId10"/>
    <p:sldId id="262" r:id="rId11"/>
    <p:sldId id="263" r:id="rId12"/>
    <p:sldId id="268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242C-FDD2-459C-A1E2-2B09DCB3845E}" type="datetimeFigureOut">
              <a:rPr lang="cs-CZ" smtClean="0"/>
              <a:pPr/>
              <a:t>30.04.2023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0187-F47E-451A-850A-11FEA65A6F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1956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242C-FDD2-459C-A1E2-2B09DCB3845E}" type="datetimeFigureOut">
              <a:rPr lang="cs-CZ" smtClean="0"/>
              <a:pPr/>
              <a:t>30.04.2023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0187-F47E-451A-850A-11FEA65A6F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691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242C-FDD2-459C-A1E2-2B09DCB3845E}" type="datetimeFigureOut">
              <a:rPr lang="cs-CZ" smtClean="0"/>
              <a:pPr/>
              <a:t>30.04.2023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0187-F47E-451A-850A-11FEA65A6F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7278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242C-FDD2-459C-A1E2-2B09DCB3845E}" type="datetimeFigureOut">
              <a:rPr lang="cs-CZ" smtClean="0"/>
              <a:pPr/>
              <a:t>30.04.2023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0187-F47E-451A-850A-11FEA65A6F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563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242C-FDD2-459C-A1E2-2B09DCB3845E}" type="datetimeFigureOut">
              <a:rPr lang="cs-CZ" smtClean="0"/>
              <a:pPr/>
              <a:t>30.04.2023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0187-F47E-451A-850A-11FEA65A6F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4561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242C-FDD2-459C-A1E2-2B09DCB3845E}" type="datetimeFigureOut">
              <a:rPr lang="cs-CZ" smtClean="0"/>
              <a:pPr/>
              <a:t>30.04.2023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0187-F47E-451A-850A-11FEA65A6F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88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242C-FDD2-459C-A1E2-2B09DCB3845E}" type="datetimeFigureOut">
              <a:rPr lang="cs-CZ" smtClean="0"/>
              <a:pPr/>
              <a:t>30.04.2023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0187-F47E-451A-850A-11FEA65A6F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9551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242C-FDD2-459C-A1E2-2B09DCB3845E}" type="datetimeFigureOut">
              <a:rPr lang="cs-CZ" smtClean="0"/>
              <a:pPr/>
              <a:t>30.04.2023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0187-F47E-451A-850A-11FEA65A6F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432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242C-FDD2-459C-A1E2-2B09DCB3845E}" type="datetimeFigureOut">
              <a:rPr lang="cs-CZ" smtClean="0"/>
              <a:pPr/>
              <a:t>30.04.2023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0187-F47E-451A-850A-11FEA65A6F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4808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242C-FDD2-459C-A1E2-2B09DCB3845E}" type="datetimeFigureOut">
              <a:rPr lang="cs-CZ" smtClean="0"/>
              <a:pPr/>
              <a:t>30.04.2023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0187-F47E-451A-850A-11FEA65A6F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016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242C-FDD2-459C-A1E2-2B09DCB3845E}" type="datetimeFigureOut">
              <a:rPr lang="cs-CZ" smtClean="0"/>
              <a:pPr/>
              <a:t>30.04.2023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0187-F47E-451A-850A-11FEA65A6F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4359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2242C-FDD2-459C-A1E2-2B09DCB3845E}" type="datetimeFigureOut">
              <a:rPr lang="cs-CZ" smtClean="0"/>
              <a:pPr/>
              <a:t>30.04.2023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50187-F47E-451A-850A-11FEA65A6F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59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Rodičovské výchovné styly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8155577" cy="1009151"/>
          </a:xfrm>
        </p:spPr>
        <p:txBody>
          <a:bodyPr>
            <a:normAutofit/>
          </a:bodyPr>
          <a:lstStyle/>
          <a:p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828238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Helikoptérové rodičovství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Neustále pozornost zaměřená na děti, ale neefektivně.</a:t>
            </a:r>
          </a:p>
          <a:p>
            <a:r>
              <a:rPr lang="cs-CZ" dirty="0"/>
              <a:t>Přehnaně protektivní a kontrolující rodiče. Např. nepřiměřený, neustálý  kontakt s dítětem, spojení s mobilem (volání o přestávkách, buzení ráno, mobil je nejdelší pupeční šňůra na světě).</a:t>
            </a:r>
          </a:p>
          <a:p>
            <a:r>
              <a:rPr lang="cs-CZ" dirty="0"/>
              <a:t>Nestálá psychologická kontrola nad dítětem může snižovat samostatnost dítěte a snižovat schopnost seberegulace chování.</a:t>
            </a:r>
          </a:p>
        </p:txBody>
      </p:sp>
    </p:spTree>
    <p:extLst>
      <p:ext uri="{BB962C8B-B14F-4D97-AF65-F5344CB8AC3E}">
        <p14:creationId xmlns:p14="http://schemas.microsoft.com/office/powerpoint/2010/main" val="1086909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Tygří rodičovství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Autorka </a:t>
            </a:r>
            <a:r>
              <a:rPr lang="cs-CZ" dirty="0" err="1"/>
              <a:t>Chua</a:t>
            </a:r>
            <a:r>
              <a:rPr lang="cs-CZ" dirty="0"/>
              <a:t> </a:t>
            </a:r>
            <a:r>
              <a:rPr lang="cs-CZ" dirty="0" err="1"/>
              <a:t>Amy</a:t>
            </a:r>
            <a:r>
              <a:rPr lang="cs-CZ" dirty="0"/>
              <a:t> (2011): </a:t>
            </a:r>
            <a:r>
              <a:rPr lang="cs-CZ" dirty="0" err="1"/>
              <a:t>Battle</a:t>
            </a:r>
            <a:r>
              <a:rPr lang="cs-CZ" dirty="0"/>
              <a:t> </a:t>
            </a:r>
            <a:r>
              <a:rPr lang="cs-CZ" dirty="0" err="1"/>
              <a:t>Hymn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Tiger</a:t>
            </a:r>
            <a:r>
              <a:rPr lang="cs-CZ" dirty="0"/>
              <a:t> </a:t>
            </a:r>
            <a:r>
              <a:rPr lang="cs-CZ" dirty="0" err="1"/>
              <a:t>Mother</a:t>
            </a:r>
            <a:r>
              <a:rPr lang="cs-CZ" dirty="0"/>
              <a:t>. </a:t>
            </a:r>
          </a:p>
          <a:p>
            <a:r>
              <a:rPr lang="cs-CZ" dirty="0"/>
              <a:t>Důraz na výkonost dětí.</a:t>
            </a:r>
          </a:p>
          <a:p>
            <a:r>
              <a:rPr lang="cs-CZ" dirty="0"/>
              <a:t>Vysoká očekávání vůči dětem.</a:t>
            </a:r>
          </a:p>
          <a:p>
            <a:r>
              <a:rPr lang="cs-CZ" dirty="0"/>
              <a:t>Striktní režim dne, A-</a:t>
            </a:r>
            <a:r>
              <a:rPr lang="cs-CZ" dirty="0" err="1"/>
              <a:t>level</a:t>
            </a:r>
            <a:r>
              <a:rPr lang="cs-CZ" dirty="0"/>
              <a:t> známky.</a:t>
            </a:r>
          </a:p>
          <a:p>
            <a:r>
              <a:rPr lang="cs-CZ" dirty="0"/>
              <a:t>Striktní pravidla, zároveň podpora a vřelost.</a:t>
            </a:r>
          </a:p>
          <a:p>
            <a:r>
              <a:rPr lang="cs-CZ" dirty="0"/>
              <a:t>Nepotvrzeno výzkumně, že by tento styl „produkoval“ extrémně úspěšné děti. Naopak prokázáno riziko rozvoje úzkostnosti, depresí, nízkého sebehodnocení.</a:t>
            </a:r>
          </a:p>
        </p:txBody>
      </p:sp>
      <p:pic>
        <p:nvPicPr>
          <p:cNvPr id="2050" name="Picture 2" descr="http://t3.gstatic.com/images?q=tbn:ANd9GcSYfhsJHSIWIXqagvJ101avVjUtqO46SzjfbRjVUOkoItW9EkOj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699" y="915226"/>
            <a:ext cx="3294105" cy="4991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3745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Doplňující literatura: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Kim</a:t>
            </a:r>
            <a:r>
              <a:rPr lang="cs-CZ" dirty="0"/>
              <a:t>, S., </a:t>
            </a:r>
            <a:r>
              <a:rPr lang="cs-CZ" dirty="0" err="1"/>
              <a:t>Wang</a:t>
            </a:r>
            <a:r>
              <a:rPr lang="cs-CZ" dirty="0"/>
              <a:t>, Y., </a:t>
            </a:r>
            <a:r>
              <a:rPr lang="cs-CZ" dirty="0" err="1"/>
              <a:t>Orozco</a:t>
            </a:r>
            <a:r>
              <a:rPr lang="cs-CZ" dirty="0"/>
              <a:t>-</a:t>
            </a:r>
            <a:r>
              <a:rPr lang="cs-CZ" dirty="0" err="1"/>
              <a:t>Lapray</a:t>
            </a:r>
            <a:r>
              <a:rPr lang="cs-CZ" dirty="0"/>
              <a:t>, D., </a:t>
            </a:r>
            <a:r>
              <a:rPr lang="cs-CZ" dirty="0" err="1"/>
              <a:t>Shen</a:t>
            </a:r>
            <a:r>
              <a:rPr lang="cs-CZ" dirty="0"/>
              <a:t>, Y., &amp; </a:t>
            </a:r>
            <a:r>
              <a:rPr lang="cs-CZ" dirty="0" err="1"/>
              <a:t>Murtuza</a:t>
            </a:r>
            <a:r>
              <a:rPr lang="cs-CZ" dirty="0"/>
              <a:t>, M. (2013). </a:t>
            </a:r>
            <a:r>
              <a:rPr lang="cs-CZ" dirty="0" err="1"/>
              <a:t>Does</a:t>
            </a:r>
            <a:r>
              <a:rPr lang="cs-CZ" dirty="0"/>
              <a:t> “</a:t>
            </a:r>
            <a:r>
              <a:rPr lang="cs-CZ" dirty="0" err="1"/>
              <a:t>tiger</a:t>
            </a:r>
            <a:r>
              <a:rPr lang="cs-CZ" dirty="0"/>
              <a:t> </a:t>
            </a:r>
            <a:r>
              <a:rPr lang="cs-CZ" dirty="0" err="1"/>
              <a:t>parenting</a:t>
            </a:r>
            <a:r>
              <a:rPr lang="cs-CZ" dirty="0"/>
              <a:t>” </a:t>
            </a:r>
            <a:r>
              <a:rPr lang="cs-CZ" dirty="0" err="1"/>
              <a:t>exist</a:t>
            </a:r>
            <a:r>
              <a:rPr lang="cs-CZ" dirty="0"/>
              <a:t>? </a:t>
            </a:r>
            <a:r>
              <a:rPr lang="cs-CZ" dirty="0" err="1"/>
              <a:t>Parenting</a:t>
            </a:r>
            <a:r>
              <a:rPr lang="cs-CZ" dirty="0"/>
              <a:t> </a:t>
            </a:r>
            <a:r>
              <a:rPr lang="cs-CZ" dirty="0" err="1"/>
              <a:t>profiles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Chinese</a:t>
            </a:r>
            <a:r>
              <a:rPr lang="cs-CZ" dirty="0"/>
              <a:t> </a:t>
            </a:r>
            <a:r>
              <a:rPr lang="cs-CZ" dirty="0" err="1"/>
              <a:t>Americans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adolescent </a:t>
            </a:r>
            <a:r>
              <a:rPr lang="cs-CZ" dirty="0" err="1"/>
              <a:t>developmental</a:t>
            </a:r>
            <a:r>
              <a:rPr lang="cs-CZ" dirty="0"/>
              <a:t> </a:t>
            </a:r>
            <a:r>
              <a:rPr lang="cs-CZ" dirty="0" err="1"/>
              <a:t>outcomes</a:t>
            </a:r>
            <a:r>
              <a:rPr lang="cs-CZ" dirty="0"/>
              <a:t>. </a:t>
            </a:r>
            <a:r>
              <a:rPr lang="cs-CZ" i="1" dirty="0" err="1"/>
              <a:t>Asian</a:t>
            </a:r>
            <a:r>
              <a:rPr lang="cs-CZ" i="1" dirty="0"/>
              <a:t> </a:t>
            </a:r>
            <a:r>
              <a:rPr lang="cs-CZ" i="1" dirty="0" err="1"/>
              <a:t>American</a:t>
            </a:r>
            <a:r>
              <a:rPr lang="cs-CZ" i="1" dirty="0"/>
              <a:t> </a:t>
            </a:r>
            <a:r>
              <a:rPr lang="cs-CZ" i="1" dirty="0" err="1"/>
              <a:t>Journal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Psychology</a:t>
            </a:r>
            <a:r>
              <a:rPr lang="cs-CZ" dirty="0"/>
              <a:t> , 4(1), 7-18. </a:t>
            </a:r>
            <a:r>
              <a:rPr lang="cs-CZ" dirty="0" err="1"/>
              <a:t>doi</a:t>
            </a:r>
            <a:r>
              <a:rPr lang="cs-CZ" dirty="0"/>
              <a:t>:10.1037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Rodičovský výchovný styl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Rodičovský výchovný styl (</a:t>
            </a:r>
            <a:r>
              <a:rPr lang="cs-CZ" dirty="0" err="1"/>
              <a:t>parenting</a:t>
            </a:r>
            <a:r>
              <a:rPr lang="cs-CZ" dirty="0"/>
              <a:t> style)-strategie a emocionální klima, které využívají rodiče při výchově svých  dětí.</a:t>
            </a:r>
          </a:p>
          <a:p>
            <a:r>
              <a:rPr lang="cs-CZ" dirty="0"/>
              <a:t>Kvalita rodičovského výchovného stylu je důležitější než množství času, který rodič se svým dítětem stráví!!!</a:t>
            </a:r>
          </a:p>
          <a:p>
            <a:r>
              <a:rPr lang="cs-CZ" dirty="0"/>
              <a:t>Existuje množství teorií a konceptů, jak vychovávat děti.</a:t>
            </a:r>
          </a:p>
          <a:p>
            <a:r>
              <a:rPr lang="cs-CZ" dirty="0"/>
              <a:t>Rodičovský výchovný styl ovlivňuje mnoho faktorů, mezi nejdůležitější patří:</a:t>
            </a:r>
          </a:p>
          <a:p>
            <a:r>
              <a:rPr lang="cs-CZ" dirty="0"/>
              <a:t>Kultura, ze které rodiče pocházejí (např. výchova v asijských kulturách, výchova v západní kultuře atp.).</a:t>
            </a:r>
          </a:p>
          <a:p>
            <a:r>
              <a:rPr lang="cs-CZ" dirty="0"/>
              <a:t>Temperament dítěte (osobnost dítěte).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Rodičovský výchovný styl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Nejznámější typologii rodičovských výchovných stylů vytvořila americká psycholožka  Diana </a:t>
            </a:r>
            <a:r>
              <a:rPr lang="cs-CZ" b="1" dirty="0" err="1"/>
              <a:t>Baumrind</a:t>
            </a:r>
            <a:r>
              <a:rPr lang="cs-CZ" b="1" dirty="0"/>
              <a:t> (PhD. University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Berkley</a:t>
            </a:r>
            <a:r>
              <a:rPr lang="cs-CZ" b="1" dirty="0"/>
              <a:t>). Podle ní jsou </a:t>
            </a:r>
            <a:r>
              <a:rPr lang="cs-CZ" b="1" dirty="0" err="1"/>
              <a:t>udůležité</a:t>
            </a:r>
            <a:r>
              <a:rPr lang="cs-CZ" b="1" dirty="0"/>
              <a:t> tyto dva aspekty ve výchově a</a:t>
            </a:r>
            <a:r>
              <a:rPr lang="cs-CZ" dirty="0"/>
              <a:t> a jejich kombinace</a:t>
            </a:r>
          </a:p>
          <a:p>
            <a:r>
              <a:rPr lang="cs-CZ" dirty="0"/>
              <a:t>1/</a:t>
            </a:r>
            <a:r>
              <a:rPr lang="cs-CZ" dirty="0" err="1"/>
              <a:t>Nárokovost</a:t>
            </a:r>
            <a:r>
              <a:rPr lang="cs-CZ" dirty="0"/>
              <a:t> rodičů  x </a:t>
            </a:r>
            <a:r>
              <a:rPr lang="cs-CZ" dirty="0" err="1"/>
              <a:t>nenárokovost</a:t>
            </a:r>
            <a:r>
              <a:rPr lang="cs-CZ" dirty="0"/>
              <a:t> rodičů</a:t>
            </a:r>
          </a:p>
          <a:p>
            <a:r>
              <a:rPr lang="cs-CZ" dirty="0"/>
              <a:t>2/Emocionální vstřícnost x nevstřícnost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Zástupný symbol pro obsah 4" descr="Baumrin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728187" y="1802674"/>
            <a:ext cx="4041685" cy="3600156"/>
          </a:xfrm>
        </p:spPr>
      </p:pic>
    </p:spTree>
    <p:extLst>
      <p:ext uri="{BB962C8B-B14F-4D97-AF65-F5344CB8AC3E}">
        <p14:creationId xmlns:p14="http://schemas.microsoft.com/office/powerpoint/2010/main" val="3732651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Rodičovský výchovný styl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Typy výchovných stylů dle </a:t>
            </a:r>
            <a:r>
              <a:rPr lang="cs-CZ" dirty="0" err="1"/>
              <a:t>Baumrindové</a:t>
            </a:r>
            <a:r>
              <a:rPr lang="cs-CZ" dirty="0"/>
              <a:t>:</a:t>
            </a:r>
          </a:p>
          <a:p>
            <a:r>
              <a:rPr lang="cs-CZ" b="1" dirty="0">
                <a:solidFill>
                  <a:srgbClr val="C00000"/>
                </a:solidFill>
              </a:rPr>
              <a:t>Autoritářský</a:t>
            </a:r>
            <a:r>
              <a:rPr lang="cs-CZ" dirty="0"/>
              <a:t> (příliš tvrdý-</a:t>
            </a:r>
            <a:r>
              <a:rPr lang="cs-CZ" dirty="0" err="1"/>
              <a:t>too</a:t>
            </a:r>
            <a:r>
              <a:rPr lang="cs-CZ" dirty="0"/>
              <a:t> </a:t>
            </a:r>
            <a:r>
              <a:rPr lang="cs-CZ" dirty="0" err="1"/>
              <a:t>hard</a:t>
            </a:r>
            <a:r>
              <a:rPr lang="cs-CZ" dirty="0"/>
              <a:t>). V rámci tohoto stylu rodiče mají na děti vysoké požadavky, vysokou </a:t>
            </a:r>
            <a:r>
              <a:rPr lang="cs-CZ" dirty="0" err="1"/>
              <a:t>nárokovost</a:t>
            </a:r>
            <a:r>
              <a:rPr lang="cs-CZ" dirty="0"/>
              <a:t>, ale emocionální podpora dětí je malá. </a:t>
            </a:r>
          </a:p>
          <a:p>
            <a:r>
              <a:rPr lang="cs-CZ" b="1" dirty="0">
                <a:solidFill>
                  <a:srgbClr val="C00000"/>
                </a:solidFill>
              </a:rPr>
              <a:t>Autoritativní</a:t>
            </a:r>
            <a:r>
              <a:rPr lang="cs-CZ" dirty="0"/>
              <a:t> ( ten správný-just </a:t>
            </a:r>
            <a:r>
              <a:rPr lang="cs-CZ" dirty="0" err="1"/>
              <a:t>right</a:t>
            </a:r>
            <a:r>
              <a:rPr lang="cs-CZ" dirty="0"/>
              <a:t>). Emocionální podpora je velmi dobrá při přiměřené </a:t>
            </a:r>
            <a:r>
              <a:rPr lang="cs-CZ" dirty="0" err="1"/>
              <a:t>nárokovosti</a:t>
            </a:r>
            <a:r>
              <a:rPr lang="cs-CZ" dirty="0"/>
              <a:t> na dítě.</a:t>
            </a:r>
          </a:p>
          <a:p>
            <a:r>
              <a:rPr lang="cs-CZ" b="1" dirty="0">
                <a:solidFill>
                  <a:srgbClr val="C00000"/>
                </a:solidFill>
              </a:rPr>
              <a:t>Liberální</a:t>
            </a:r>
            <a:r>
              <a:rPr lang="cs-CZ" dirty="0"/>
              <a:t> (příliš měkký-</a:t>
            </a:r>
            <a:r>
              <a:rPr lang="cs-CZ" dirty="0" err="1"/>
              <a:t>too</a:t>
            </a:r>
            <a:r>
              <a:rPr lang="cs-CZ" dirty="0"/>
              <a:t> soft). Emocionální podpora dětí je vysoká, ale od dětí se nic neočekává (nízká </a:t>
            </a:r>
            <a:r>
              <a:rPr lang="cs-CZ" dirty="0" err="1"/>
              <a:t>nárokovost</a:t>
            </a:r>
            <a:r>
              <a:rPr lang="cs-CZ" dirty="0"/>
              <a:t>). Typické pro „rozmazlené“ děti.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Rodičovský výchovný styl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/>
              <a:t>Rozšíření teorie </a:t>
            </a:r>
            <a:r>
              <a:rPr lang="cs-CZ" dirty="0" err="1"/>
              <a:t>Baumrindové</a:t>
            </a:r>
            <a:r>
              <a:rPr lang="cs-CZ" dirty="0"/>
              <a:t>-</a:t>
            </a:r>
            <a:r>
              <a:rPr lang="cs-CZ" dirty="0" err="1"/>
              <a:t>Maccoby</a:t>
            </a:r>
            <a:r>
              <a:rPr lang="cs-CZ" dirty="0"/>
              <a:t> a Martin přidali ještě 4 rodičovský výchovný styl:</a:t>
            </a:r>
          </a:p>
          <a:p>
            <a:r>
              <a:rPr lang="cs-CZ" b="1" dirty="0">
                <a:solidFill>
                  <a:srgbClr val="C00000"/>
                </a:solidFill>
              </a:rPr>
              <a:t>Zanedbávající</a:t>
            </a:r>
            <a:r>
              <a:rPr lang="cs-CZ" dirty="0"/>
              <a:t>. V rámci tohoto stylu rodiče nemají na dítě nároky, ale ani ho emocionálně nesaturují.</a:t>
            </a:r>
          </a:p>
          <a:p>
            <a:endParaRPr lang="cs-CZ" dirty="0"/>
          </a:p>
          <a:p>
            <a:r>
              <a:rPr lang="cs-CZ" sz="1700" i="1" dirty="0"/>
              <a:t>(Obrázek vpravo:</a:t>
            </a:r>
          </a:p>
          <a:p>
            <a:r>
              <a:rPr lang="cs-CZ" sz="1700" i="1" dirty="0" err="1"/>
              <a:t>responsiveness</a:t>
            </a:r>
            <a:r>
              <a:rPr lang="cs-CZ" sz="1700" i="1" dirty="0"/>
              <a:t>=emocionální saturace, </a:t>
            </a:r>
            <a:r>
              <a:rPr lang="cs-CZ" sz="1700" i="1" dirty="0" err="1"/>
              <a:t>demandingness</a:t>
            </a:r>
            <a:r>
              <a:rPr lang="cs-CZ" sz="1700" i="1" dirty="0"/>
              <a:t>=</a:t>
            </a:r>
            <a:r>
              <a:rPr lang="cs-CZ" sz="1700" i="1" dirty="0" err="1"/>
              <a:t>nárokovost</a:t>
            </a:r>
            <a:r>
              <a:rPr lang="cs-CZ" sz="1700" i="1" dirty="0"/>
              <a:t>) </a:t>
            </a:r>
          </a:p>
        </p:txBody>
      </p:sp>
      <p:pic>
        <p:nvPicPr>
          <p:cNvPr id="5" name="Zástupný symbol pro obsah 4" descr="Styly výchovné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381750" y="2424906"/>
            <a:ext cx="4762500" cy="315277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C00000"/>
                </a:solidFill>
              </a:rPr>
              <a:t>Dú</a:t>
            </a:r>
            <a:r>
              <a:rPr lang="cs-CZ" dirty="0">
                <a:solidFill>
                  <a:srgbClr val="C00000"/>
                </a:solidFill>
              </a:rPr>
              <a:t>-promyslete si: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Reflektujte rodičovský výchovný styl svých rodičů uplatňovaný  na vás.</a:t>
            </a:r>
          </a:p>
          <a:p>
            <a:r>
              <a:rPr lang="cs-CZ" dirty="0">
                <a:solidFill>
                  <a:srgbClr val="C00000"/>
                </a:solidFill>
              </a:rPr>
              <a:t>Zahrňte oba aspekty:</a:t>
            </a:r>
          </a:p>
          <a:p>
            <a:r>
              <a:rPr lang="cs-CZ" dirty="0" err="1">
                <a:solidFill>
                  <a:srgbClr val="C00000"/>
                </a:solidFill>
              </a:rPr>
              <a:t>Nárokovost</a:t>
            </a:r>
            <a:r>
              <a:rPr lang="cs-CZ" dirty="0">
                <a:solidFill>
                  <a:srgbClr val="C00000"/>
                </a:solidFill>
              </a:rPr>
              <a:t> x </a:t>
            </a:r>
            <a:r>
              <a:rPr lang="cs-CZ" dirty="0" err="1">
                <a:solidFill>
                  <a:srgbClr val="C00000"/>
                </a:solidFill>
              </a:rPr>
              <a:t>nenárokovost</a:t>
            </a:r>
            <a:endParaRPr lang="cs-CZ" dirty="0">
              <a:solidFill>
                <a:srgbClr val="C00000"/>
              </a:solidFill>
            </a:endParaRPr>
          </a:p>
          <a:p>
            <a:r>
              <a:rPr lang="cs-CZ" dirty="0">
                <a:solidFill>
                  <a:srgbClr val="C00000"/>
                </a:solidFill>
              </a:rPr>
              <a:t>Emocionální vstřícnost </a:t>
            </a:r>
          </a:p>
          <a:p>
            <a:r>
              <a:rPr lang="cs-CZ" dirty="0">
                <a:solidFill>
                  <a:srgbClr val="C00000"/>
                </a:solidFill>
              </a:rPr>
              <a:t>Jak plánujete vychovávat svoje děti vy?</a:t>
            </a:r>
          </a:p>
        </p:txBody>
      </p:sp>
    </p:spTree>
    <p:extLst>
      <p:ext uri="{BB962C8B-B14F-4D97-AF65-F5344CB8AC3E}">
        <p14:creationId xmlns:p14="http://schemas.microsoft.com/office/powerpoint/2010/main" val="297156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Ostatní ,,rodičovské styly“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Narcistní</a:t>
            </a:r>
            <a:r>
              <a:rPr lang="cs-CZ" dirty="0"/>
              <a:t> rodičovství-</a:t>
            </a:r>
            <a:r>
              <a:rPr lang="cs-CZ" dirty="0" err="1"/>
              <a:t>Narcissistic</a:t>
            </a:r>
            <a:r>
              <a:rPr lang="cs-CZ" dirty="0"/>
              <a:t> </a:t>
            </a:r>
            <a:r>
              <a:rPr lang="cs-CZ" dirty="0" err="1"/>
              <a:t>parenting</a:t>
            </a:r>
            <a:r>
              <a:rPr lang="cs-CZ" dirty="0"/>
              <a:t> </a:t>
            </a:r>
          </a:p>
          <a:p>
            <a:r>
              <a:rPr lang="cs-CZ" dirty="0"/>
              <a:t>Toxické rodičovství-</a:t>
            </a:r>
            <a:r>
              <a:rPr lang="cs-CZ" dirty="0" err="1"/>
              <a:t>Toxic</a:t>
            </a:r>
            <a:r>
              <a:rPr lang="cs-CZ" dirty="0"/>
              <a:t> </a:t>
            </a:r>
            <a:r>
              <a:rPr lang="cs-CZ" dirty="0" err="1"/>
              <a:t>parenting</a:t>
            </a:r>
            <a:endParaRPr lang="cs-CZ" dirty="0"/>
          </a:p>
          <a:p>
            <a:r>
              <a:rPr lang="cs-CZ" dirty="0"/>
              <a:t>Přehnané rodičovství-</a:t>
            </a:r>
            <a:r>
              <a:rPr lang="cs-CZ" dirty="0" err="1"/>
              <a:t>Overparenting</a:t>
            </a:r>
            <a:r>
              <a:rPr lang="cs-CZ" dirty="0"/>
              <a:t> (</a:t>
            </a:r>
            <a:r>
              <a:rPr lang="cs-CZ" dirty="0" err="1"/>
              <a:t>helicopter</a:t>
            </a:r>
            <a:r>
              <a:rPr lang="cs-CZ" dirty="0"/>
              <a:t> </a:t>
            </a:r>
            <a:r>
              <a:rPr lang="cs-CZ" dirty="0" err="1"/>
              <a:t>parent</a:t>
            </a:r>
            <a:r>
              <a:rPr lang="cs-CZ" dirty="0"/>
              <a:t>)</a:t>
            </a:r>
          </a:p>
          <a:p>
            <a:r>
              <a:rPr lang="cs-CZ" dirty="0"/>
              <a:t>Tygří rodičovství-</a:t>
            </a:r>
            <a:r>
              <a:rPr lang="cs-CZ" dirty="0" err="1"/>
              <a:t>Tiger</a:t>
            </a:r>
            <a:r>
              <a:rPr lang="cs-CZ" dirty="0"/>
              <a:t> </a:t>
            </a:r>
            <a:r>
              <a:rPr lang="cs-CZ" dirty="0" err="1"/>
              <a:t>parenting</a:t>
            </a:r>
            <a:r>
              <a:rPr lang="cs-CZ" dirty="0"/>
              <a:t> </a:t>
            </a:r>
          </a:p>
          <a:p>
            <a:r>
              <a:rPr lang="cs-CZ" dirty="0"/>
              <a:t>Líné rodičovství-</a:t>
            </a:r>
            <a:r>
              <a:rPr lang="cs-CZ" dirty="0" err="1"/>
              <a:t>Idle</a:t>
            </a:r>
            <a:r>
              <a:rPr lang="cs-CZ" dirty="0"/>
              <a:t> </a:t>
            </a:r>
            <a:r>
              <a:rPr lang="cs-CZ" dirty="0" err="1"/>
              <a:t>parenting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5954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Narcistní a toxické rodičovství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Znaky:</a:t>
            </a:r>
          </a:p>
          <a:p>
            <a:r>
              <a:rPr lang="cs-CZ" dirty="0"/>
              <a:t>Rodiče vyžadují od dítěte nepřiměřenou péči a pozornost.</a:t>
            </a:r>
          </a:p>
          <a:p>
            <a:r>
              <a:rPr lang="cs-CZ" dirty="0"/>
              <a:t>Jejich pocity mají přednost před pocity dítěte.</a:t>
            </a:r>
          </a:p>
          <a:p>
            <a:r>
              <a:rPr lang="cs-CZ" dirty="0"/>
              <a:t>Mají problémy, které musí dítě tajit (např. alkoholismus).</a:t>
            </a:r>
          </a:p>
          <a:p>
            <a:r>
              <a:rPr lang="cs-CZ" dirty="0"/>
              <a:t>Využívají peníze a pocity viny ke kontrole dítěte.</a:t>
            </a:r>
          </a:p>
          <a:p>
            <a:r>
              <a:rPr lang="cs-CZ" dirty="0"/>
              <a:t>Nechtějí nechat dítě dospět.</a:t>
            </a:r>
          </a:p>
          <a:p>
            <a:r>
              <a:rPr lang="cs-CZ" dirty="0"/>
              <a:t>Nerespektují hranice dítěte.</a:t>
            </a:r>
          </a:p>
          <a:p>
            <a:r>
              <a:rPr lang="cs-CZ" dirty="0"/>
              <a:t>Neustále snižují sebevědomí dítěte.</a:t>
            </a:r>
          </a:p>
          <a:p>
            <a:r>
              <a:rPr lang="cs-CZ" dirty="0"/>
              <a:t>Jsou pasivně-agresivní (urážení, nemluvení, nepřímá slovní agrese, ironie).</a:t>
            </a:r>
          </a:p>
          <a:p>
            <a:r>
              <a:rPr lang="cs-CZ" dirty="0"/>
              <a:t>I u dospělých potomků vzbuzují obavy.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7391780" y="1825625"/>
            <a:ext cx="274244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6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Uvolněné rodičovství (</a:t>
            </a:r>
            <a:r>
              <a:rPr lang="cs-CZ" dirty="0" err="1">
                <a:solidFill>
                  <a:srgbClr val="C00000"/>
                </a:solidFill>
              </a:rPr>
              <a:t>slow</a:t>
            </a:r>
            <a:r>
              <a:rPr lang="cs-CZ" dirty="0">
                <a:solidFill>
                  <a:srgbClr val="C00000"/>
                </a:solidFill>
              </a:rPr>
              <a:t>, </a:t>
            </a:r>
            <a:r>
              <a:rPr lang="cs-CZ" dirty="0" err="1">
                <a:solidFill>
                  <a:srgbClr val="C00000"/>
                </a:solidFill>
              </a:rPr>
              <a:t>idle</a:t>
            </a:r>
            <a:r>
              <a:rPr lang="cs-CZ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přirozenost,</a:t>
            </a:r>
          </a:p>
          <a:p>
            <a:r>
              <a:rPr lang="cs-CZ" dirty="0"/>
              <a:t> bez televize, </a:t>
            </a:r>
          </a:p>
          <a:p>
            <a:r>
              <a:rPr lang="cs-CZ" dirty="0"/>
              <a:t>malý důraz na výkon, </a:t>
            </a:r>
          </a:p>
          <a:p>
            <a:r>
              <a:rPr lang="cs-CZ" dirty="0"/>
              <a:t>Proti konzumu a reklamě na drahé hračky, </a:t>
            </a:r>
          </a:p>
          <a:p>
            <a:r>
              <a:rPr lang="cs-CZ" dirty="0"/>
              <a:t>důraz na společně trávený čas, </a:t>
            </a:r>
          </a:p>
          <a:p>
            <a:r>
              <a:rPr lang="cs-CZ" dirty="0"/>
              <a:t>lesní školky, </a:t>
            </a:r>
          </a:p>
          <a:p>
            <a:r>
              <a:rPr lang="cs-CZ" dirty="0"/>
              <a:t>proti testování a srovnávání dětí, </a:t>
            </a:r>
          </a:p>
          <a:p>
            <a:r>
              <a:rPr lang="cs-CZ" dirty="0"/>
              <a:t>organizované aktivity berou čas na neorganizovaný volný čas dětí, filozofie </a:t>
            </a:r>
            <a:r>
              <a:rPr lang="cs-CZ" dirty="0" err="1"/>
              <a:t>Slow</a:t>
            </a:r>
            <a:r>
              <a:rPr lang="cs-CZ" dirty="0"/>
              <a:t> </a:t>
            </a:r>
            <a:r>
              <a:rPr lang="cs-CZ" dirty="0" err="1"/>
              <a:t>Movement</a:t>
            </a:r>
            <a:r>
              <a:rPr lang="cs-CZ" dirty="0"/>
              <a:t>,</a:t>
            </a:r>
          </a:p>
          <a:p>
            <a:r>
              <a:rPr lang="cs-CZ" dirty="0"/>
              <a:t> v opozici vůči </a:t>
            </a:r>
            <a:r>
              <a:rPr lang="cs-CZ" dirty="0" err="1"/>
              <a:t>Helicopter</a:t>
            </a:r>
            <a:r>
              <a:rPr lang="cs-CZ" dirty="0"/>
              <a:t> </a:t>
            </a:r>
            <a:r>
              <a:rPr lang="cs-CZ" dirty="0" err="1"/>
              <a:t>parents</a:t>
            </a:r>
            <a:endParaRPr lang="cs-CZ" dirty="0"/>
          </a:p>
          <a:p>
            <a:r>
              <a:rPr lang="cs-CZ" dirty="0"/>
              <a:t>Tom </a:t>
            </a:r>
            <a:r>
              <a:rPr lang="cs-CZ" dirty="0" err="1"/>
              <a:t>Hodgkinson</a:t>
            </a:r>
            <a:r>
              <a:rPr lang="cs-CZ" dirty="0"/>
              <a:t>: Líný rodič</a:t>
            </a:r>
          </a:p>
          <a:p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8258561" y="1598140"/>
            <a:ext cx="2330532" cy="3766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1251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642</Words>
  <Application>Microsoft Office PowerPoint</Application>
  <PresentationFormat>Širokoúhlá obrazovka</PresentationFormat>
  <Paragraphs>72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Rodičovské výchovné styly</vt:lpstr>
      <vt:lpstr>Rodičovský výchovný styl</vt:lpstr>
      <vt:lpstr>Rodičovský výchovný styl</vt:lpstr>
      <vt:lpstr>Rodičovský výchovný styl</vt:lpstr>
      <vt:lpstr>Rodičovský výchovný styl</vt:lpstr>
      <vt:lpstr>Dú-promyslete si:</vt:lpstr>
      <vt:lpstr>Ostatní ,,rodičovské styly“</vt:lpstr>
      <vt:lpstr>Narcistní a toxické rodičovství </vt:lpstr>
      <vt:lpstr>Uvolněné rodičovství (slow, idle)</vt:lpstr>
      <vt:lpstr>Helikoptérové rodičovství</vt:lpstr>
      <vt:lpstr>Tygří rodičovství</vt:lpstr>
      <vt:lpstr>Doplňující literatura:</vt:lpstr>
    </vt:vector>
  </TitlesOfParts>
  <Company>Technická univerzita v Liberci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Rodičovský výchovný styl Rodičovství</dc:title>
  <dc:creator>Lucie Hubertová</dc:creator>
  <cp:lastModifiedBy>Jan Hubert</cp:lastModifiedBy>
  <cp:revision>23</cp:revision>
  <dcterms:created xsi:type="dcterms:W3CDTF">2016-02-22T11:56:40Z</dcterms:created>
  <dcterms:modified xsi:type="dcterms:W3CDTF">2023-04-30T14:17:40Z</dcterms:modified>
</cp:coreProperties>
</file>