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fld id="{18A2481B-5154-415F-B752-558547769AA3}" type="datetimeFigureOut">
              <a:rPr lang="cs-CZ" smtClean="0"/>
              <a:pPr/>
              <a:t>22. 6. 2018</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ovací čára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264769-77EF-4CD0-90DE-F7D7F2D423C4}" type="slidenum">
              <a:rPr lang="cs-CZ" smtClean="0"/>
              <a:pPr/>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22. 6. 2018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ovací čára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20264769-77EF-4CD0-90DE-F7D7F2D423C4}" type="slidenum">
              <a:rPr lang="cs-CZ" smtClean="0"/>
              <a:pPr/>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22. 6. 2018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22. 6. 2018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20264769-77EF-4CD0-90DE-F7D7F2D423C4}" type="slidenum">
              <a:rPr lang="cs-CZ" smtClean="0"/>
              <a:pPr/>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22. 6. 2018</a:t>
            </a:fld>
            <a:endParaRPr lang="cs-CZ"/>
          </a:p>
        </p:txBody>
      </p:sp>
      <p:sp>
        <p:nvSpPr>
          <p:cNvPr id="8" name="Přímá spojovací čára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264769-77EF-4CD0-90DE-F7D7F2D423C4}" type="slidenum">
              <a:rPr lang="cs-CZ" smtClean="0"/>
              <a:pPr/>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18A2481B-5154-415F-B752-558547769AA3}" type="datetimeFigureOut">
              <a:rPr lang="cs-CZ" smtClean="0"/>
              <a:pPr/>
              <a:t>22. 6. 2018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
        <p:nvSpPr>
          <p:cNvPr id="8" name="Přímá spojovací čára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18A2481B-5154-415F-B752-558547769AA3}" type="datetimeFigureOut">
              <a:rPr lang="cs-CZ" smtClean="0"/>
              <a:pPr/>
              <a:t>22. 6. 2018</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ovací čára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20264769-77EF-4CD0-90DE-F7D7F2D423C4}" type="slidenum">
              <a:rPr lang="cs-CZ" smtClean="0"/>
              <a:pPr/>
              <a:t>‹#›</a:t>
            </a:fld>
            <a:endParaRPr lang="cs-CZ"/>
          </a:p>
        </p:txBody>
      </p:sp>
      <p:sp>
        <p:nvSpPr>
          <p:cNvPr id="23" name="Nadpis 22"/>
          <p:cNvSpPr>
            <a:spLocks noGrp="1"/>
          </p:cNvSpPr>
          <p:nvPr>
            <p:ph type="title"/>
          </p:nvPr>
        </p:nvSpPr>
        <p:spPr/>
        <p:txBody>
          <a:bodyPr rtlCol="0" anchor="b" anchorCtr="0"/>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18A2481B-5154-415F-B752-558547769AA3}" type="datetimeFigureOut">
              <a:rPr lang="cs-CZ" smtClean="0"/>
              <a:pPr/>
              <a:t>22. 6. 2018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18A2481B-5154-415F-B752-558547769AA3}" type="datetimeFigureOut">
              <a:rPr lang="cs-CZ" smtClean="0"/>
              <a:pPr/>
              <a:t>22. 6. 2018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ovací čára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0264769-77EF-4CD0-90DE-F7D7F2D423C4}" type="slidenum">
              <a:rPr lang="cs-CZ" smtClean="0"/>
              <a:pPr/>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22. 6. 2018</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ovací čára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20264769-77EF-4CD0-90DE-F7D7F2D423C4}" type="slidenum">
              <a:rPr lang="cs-CZ" smtClean="0"/>
              <a:pPr/>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18A2481B-5154-415F-B752-558547769AA3}" type="datetimeFigureOut">
              <a:rPr lang="cs-CZ" smtClean="0"/>
              <a:pPr/>
              <a:t>22. 6. 2018</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8A2481B-5154-415F-B752-558547769AA3}" type="datetimeFigureOut">
              <a:rPr lang="cs-CZ" smtClean="0"/>
              <a:pPr/>
              <a:t>22. 6. 2018</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ovací čára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0264769-77EF-4CD0-90DE-F7D7F2D423C4}" type="slidenum">
              <a:rPr lang="cs-CZ" smtClean="0"/>
              <a:pPr/>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371600" y="2819400"/>
            <a:ext cx="6400800" cy="3345904"/>
          </a:xfrm>
        </p:spPr>
        <p:txBody>
          <a:bodyPr>
            <a:noAutofit/>
          </a:bodyPr>
          <a:lstStyle/>
          <a:p>
            <a:r>
              <a:rPr lang="cs-CZ" sz="2400" dirty="0" smtClean="0"/>
              <a:t>Jean Jacques Rousseau </a:t>
            </a:r>
            <a:endParaRPr lang="cs-CZ" sz="2400" dirty="0" smtClean="0"/>
          </a:p>
          <a:p>
            <a:r>
              <a:rPr lang="cs-CZ" sz="2400" dirty="0" smtClean="0"/>
              <a:t>A </a:t>
            </a:r>
          </a:p>
          <a:p>
            <a:r>
              <a:rPr lang="cs-CZ" sz="2400" dirty="0" smtClean="0"/>
              <a:t>koncept </a:t>
            </a:r>
            <a:r>
              <a:rPr lang="cs-CZ" sz="2400" dirty="0" smtClean="0"/>
              <a:t>Svobodné výchovy</a:t>
            </a:r>
          </a:p>
          <a:p>
            <a:endParaRPr lang="cs-CZ" sz="2400" dirty="0" smtClean="0"/>
          </a:p>
          <a:p>
            <a:endParaRPr lang="cs-CZ" sz="2400"/>
          </a:p>
          <a:p>
            <a:r>
              <a:rPr lang="cs-CZ" sz="2400" smtClean="0"/>
              <a:t>č</a:t>
            </a:r>
            <a:r>
              <a:rPr lang="cs-CZ" sz="2400" dirty="0" smtClean="0"/>
              <a:t>. projektu: CZ.1.07/2.2.00/18.0027</a:t>
            </a:r>
          </a:p>
          <a:p>
            <a:pPr>
              <a:defRPr/>
            </a:pPr>
            <a:r>
              <a:rPr lang="cs-CZ" sz="2800" dirty="0" smtClean="0"/>
              <a:t>. </a:t>
            </a:r>
          </a:p>
          <a:p>
            <a:endParaRPr lang="cs-CZ" sz="2800" dirty="0" smtClean="0"/>
          </a:p>
          <a:p>
            <a:endParaRPr lang="cs-CZ" sz="2800" dirty="0"/>
          </a:p>
        </p:txBody>
      </p:sp>
      <p:sp>
        <p:nvSpPr>
          <p:cNvPr id="2" name="Nadpis 1"/>
          <p:cNvSpPr>
            <a:spLocks noGrp="1"/>
          </p:cNvSpPr>
          <p:nvPr>
            <p:ph type="ctrTitle"/>
          </p:nvPr>
        </p:nvSpPr>
        <p:spPr/>
        <p:txBody>
          <a:bodyPr/>
          <a:lstStyle/>
          <a:p>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tx1"/>
                </a:solidFill>
              </a:rPr>
              <a:t>Vývojová stádia v Emilově vývoji</a:t>
            </a:r>
            <a:endParaRPr lang="cs-CZ" b="1" dirty="0">
              <a:solidFill>
                <a:schemeClr val="tx1"/>
              </a:solidFill>
            </a:endParaRPr>
          </a:p>
        </p:txBody>
      </p:sp>
      <p:sp>
        <p:nvSpPr>
          <p:cNvPr id="3" name="Zástupný symbol pro obsah 2"/>
          <p:cNvSpPr>
            <a:spLocks noGrp="1"/>
          </p:cNvSpPr>
          <p:nvPr>
            <p:ph sz="quarter" idx="1"/>
          </p:nvPr>
        </p:nvSpPr>
        <p:spPr/>
        <p:txBody>
          <a:bodyPr/>
          <a:lstStyle/>
          <a:p>
            <a:r>
              <a:rPr lang="cs-CZ" dirty="0" smtClean="0"/>
              <a:t>výchova má respektovat „přirozené potřeby člověka, respektive dítěte – má odpovídat jeho individuálnímu vývoji a jeho vývoji v jednotlivých stupních- Rousseau dělí výchovu Emila do čtyř základních cyklů: 1. Výchova od narození do doby, kdy dítě umí mluvit 2. Výchova do 12 roku dítěte 3. výchova od 12. do 15. roku života dítěte 4. výchova od patnácti let do sňatku </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tx1"/>
                </a:solidFill>
              </a:rPr>
              <a:t>Negativní výchova</a:t>
            </a:r>
            <a:endParaRPr lang="cs-CZ" b="1" dirty="0">
              <a:solidFill>
                <a:schemeClr val="tx1"/>
              </a:solidFill>
            </a:endParaRPr>
          </a:p>
        </p:txBody>
      </p:sp>
      <p:sp>
        <p:nvSpPr>
          <p:cNvPr id="3" name="Zástupný symbol pro obsah 2"/>
          <p:cNvSpPr>
            <a:spLocks noGrp="1"/>
          </p:cNvSpPr>
          <p:nvPr>
            <p:ph sz="quarter" idx="1"/>
          </p:nvPr>
        </p:nvSpPr>
        <p:spPr/>
        <p:txBody>
          <a:bodyPr/>
          <a:lstStyle/>
          <a:p>
            <a:pPr marL="274320" lvl="2" indent="-274320">
              <a:buClr>
                <a:schemeClr val="accent1"/>
              </a:buClr>
              <a:buSzPct val="85000"/>
              <a:buFont typeface="Wingdings 2"/>
              <a:buChar char=""/>
            </a:pPr>
            <a:r>
              <a:rPr lang="cs-CZ" sz="2800" dirty="0" smtClean="0"/>
              <a:t>Rousseau nabádá k tzv. negativní výchově tedy tzv. nevychovávat, protože dítě přirozeně jedná dobře: Vychovatel se má zdržet výchovných zásahů a aktivity, protože tím pouze kazí dobrou přirozenost dítěte civilizačním tlakem. Dítě má být ponecháno samo sobě, svobodnému rozvoji a má se učit „přirozeně“ ze situace. Pokud se prochladí, protože si hraje bosé ve sněhu, brzy pozná, že se má obout …. </a:t>
            </a:r>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chemeClr val="tx1"/>
                </a:solidFill>
              </a:rPr>
              <a:t>Je svobodná výchova skutečně svobodná??</a:t>
            </a:r>
            <a:endParaRPr lang="cs-CZ" b="1" dirty="0">
              <a:solidFill>
                <a:schemeClr val="tx1"/>
              </a:solidFill>
            </a:endParaRPr>
          </a:p>
        </p:txBody>
      </p:sp>
      <p:sp>
        <p:nvSpPr>
          <p:cNvPr id="3" name="Zástupný symbol pro obsah 2"/>
          <p:cNvSpPr>
            <a:spLocks noGrp="1"/>
          </p:cNvSpPr>
          <p:nvPr>
            <p:ph sz="quarter" idx="1"/>
          </p:nvPr>
        </p:nvSpPr>
        <p:spPr/>
        <p:txBody>
          <a:bodyPr>
            <a:noAutofit/>
          </a:bodyPr>
          <a:lstStyle/>
          <a:p>
            <a:r>
              <a:rPr lang="cs-CZ" sz="2800" dirty="0" smtClean="0"/>
              <a:t>Rousseau neustále připravuje a upravuje svět a situace, v nichž má být Emil vychován. Prostředí Emila je zcela umělé, i když údajně přirozené. Emil nemá vědět o jiném světě a užívá si „svobody a volnosti“ přírody, která jej vychovává. Emil je „podveden“ a vychován jako věčný samotář, i když mu je udělen zásadní význam v „nové společnosti“.</a:t>
            </a:r>
          </a:p>
          <a:p>
            <a:r>
              <a:rPr lang="cs-CZ" sz="2800" dirty="0" smtClean="0"/>
              <a:t>Na jedné straně hovoří R. o svobodné výchově, na druhé straně se jedná o výchovu zcela umělou, předpřipravenou a tedy absolutně nesvobodnou</a:t>
            </a:r>
            <a:endParaRPr lang="cs-CZ"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Jean </a:t>
            </a:r>
            <a:r>
              <a:rPr lang="cs-CZ" b="1" dirty="0" err="1" smtClean="0"/>
              <a:t>Jacques</a:t>
            </a:r>
            <a:r>
              <a:rPr lang="cs-CZ" b="1" dirty="0" smtClean="0"/>
              <a:t> Rousseau (1712-1778)</a:t>
            </a:r>
            <a:endParaRPr lang="cs-CZ" b="1" dirty="0"/>
          </a:p>
        </p:txBody>
      </p:sp>
      <p:sp>
        <p:nvSpPr>
          <p:cNvPr id="3" name="Zástupný symbol pro obsah 2"/>
          <p:cNvSpPr>
            <a:spLocks noGrp="1"/>
          </p:cNvSpPr>
          <p:nvPr>
            <p:ph sz="quarter" idx="1"/>
          </p:nvPr>
        </p:nvSpPr>
        <p:spPr/>
        <p:txBody>
          <a:bodyPr>
            <a:normAutofit lnSpcReduction="10000"/>
          </a:bodyPr>
          <a:lstStyle/>
          <a:p>
            <a:pPr lvl="1"/>
            <a:r>
              <a:rPr lang="cs-CZ" sz="2400" dirty="0" smtClean="0">
                <a:solidFill>
                  <a:schemeClr val="tx1"/>
                </a:solidFill>
              </a:rPr>
              <a:t>Rousseau myšlenkově „připravoval“ společně s francouzskými encyklopedisty (</a:t>
            </a:r>
            <a:r>
              <a:rPr lang="cs-CZ" sz="2400" dirty="0" err="1" smtClean="0">
                <a:solidFill>
                  <a:schemeClr val="tx1"/>
                </a:solidFill>
              </a:rPr>
              <a:t>Voltaire</a:t>
            </a:r>
            <a:r>
              <a:rPr lang="cs-CZ" sz="2400" dirty="0" smtClean="0">
                <a:solidFill>
                  <a:schemeClr val="tx1"/>
                </a:solidFill>
              </a:rPr>
              <a:t>, Diderot, d´</a:t>
            </a:r>
            <a:r>
              <a:rPr lang="cs-CZ" sz="2400" dirty="0" err="1" smtClean="0">
                <a:solidFill>
                  <a:schemeClr val="tx1"/>
                </a:solidFill>
              </a:rPr>
              <a:t>Alambert</a:t>
            </a:r>
            <a:r>
              <a:rPr lang="cs-CZ" sz="2400" dirty="0" smtClean="0">
                <a:solidFill>
                  <a:schemeClr val="tx1"/>
                </a:solidFill>
              </a:rPr>
              <a:t>, </a:t>
            </a:r>
            <a:r>
              <a:rPr lang="cs-CZ" sz="2400" dirty="0" err="1" smtClean="0">
                <a:solidFill>
                  <a:schemeClr val="tx1"/>
                </a:solidFill>
              </a:rPr>
              <a:t>Holbach</a:t>
            </a:r>
            <a:r>
              <a:rPr lang="cs-CZ" sz="2400" dirty="0" smtClean="0">
                <a:solidFill>
                  <a:schemeClr val="tx1"/>
                </a:solidFill>
              </a:rPr>
              <a:t>) Velkou francouzskou revoluci. I přes mnohé společné názory a částečná přátelství s encyklopedisty a francouzskými materialisty se Rousseau od jejich myšlení odlišoval. Oproti francouzským racionalistům 18. století, pro které byly rozum a vzdělanost nejvyššími autoritami, hájil a rozpracovával Rousseau </a:t>
            </a:r>
            <a:r>
              <a:rPr lang="cs-CZ" sz="2400" b="1" dirty="0" smtClean="0">
                <a:solidFill>
                  <a:schemeClr val="tx1"/>
                </a:solidFill>
              </a:rPr>
              <a:t>přirozený cit</a:t>
            </a:r>
            <a:r>
              <a:rPr lang="cs-CZ" sz="2400" dirty="0" smtClean="0">
                <a:solidFill>
                  <a:schemeClr val="tx1"/>
                </a:solidFill>
              </a:rPr>
              <a:t>.  Jeho snaha o reformu společnosti a mravní a politické poměry ve Francii byla dána mnohem více </a:t>
            </a:r>
            <a:r>
              <a:rPr lang="cs-CZ" sz="2400" b="1" dirty="0" smtClean="0">
                <a:solidFill>
                  <a:schemeClr val="tx1"/>
                </a:solidFill>
              </a:rPr>
              <a:t>„láskou k přírodě“</a:t>
            </a:r>
            <a:r>
              <a:rPr lang="cs-CZ" sz="2400" dirty="0" smtClean="0">
                <a:solidFill>
                  <a:schemeClr val="tx1"/>
                </a:solidFill>
              </a:rPr>
              <a:t> a hledáním, respektive </a:t>
            </a:r>
            <a:r>
              <a:rPr lang="cs-CZ" sz="2400" b="1" dirty="0" smtClean="0">
                <a:solidFill>
                  <a:schemeClr val="tx1"/>
                </a:solidFill>
              </a:rPr>
              <a:t>návratem k „přirozenému“ stavu</a:t>
            </a:r>
            <a:r>
              <a:rPr lang="cs-CZ" sz="2400" dirty="0" smtClean="0">
                <a:solidFill>
                  <a:schemeClr val="tx1"/>
                </a:solidFill>
              </a:rPr>
              <a:t>. </a:t>
            </a:r>
            <a:endParaRPr lang="cs-CZ" sz="24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tx1"/>
                </a:solidFill>
              </a:rPr>
              <a:t>Rousseau – strach před civilizací </a:t>
            </a:r>
            <a:endParaRPr lang="cs-CZ" b="1" dirty="0">
              <a:solidFill>
                <a:schemeClr val="tx1"/>
              </a:solidFill>
            </a:endParaRPr>
          </a:p>
        </p:txBody>
      </p:sp>
      <p:sp>
        <p:nvSpPr>
          <p:cNvPr id="3" name="Zástupný symbol pro obsah 2"/>
          <p:cNvSpPr>
            <a:spLocks noGrp="1"/>
          </p:cNvSpPr>
          <p:nvPr>
            <p:ph sz="quarter" idx="1"/>
          </p:nvPr>
        </p:nvSpPr>
        <p:spPr>
          <a:xfrm>
            <a:off x="323528" y="1556792"/>
            <a:ext cx="8503920" cy="4572000"/>
          </a:xfrm>
        </p:spPr>
        <p:txBody>
          <a:bodyPr>
            <a:normAutofit/>
          </a:bodyPr>
          <a:lstStyle/>
          <a:p>
            <a:pPr lvl="1"/>
            <a:r>
              <a:rPr lang="cs-CZ" sz="2400" dirty="0" smtClean="0">
                <a:solidFill>
                  <a:schemeClr val="tx1"/>
                </a:solidFill>
              </a:rPr>
              <a:t>Rousseau hledá a nachází příčiny sociálního a politického úpadku v kultuře a civilizaci (</a:t>
            </a:r>
            <a:r>
              <a:rPr lang="cs-CZ" sz="2400" b="1" dirty="0" smtClean="0">
                <a:solidFill>
                  <a:schemeClr val="tx1"/>
                </a:solidFill>
              </a:rPr>
              <a:t>zejména v soukromém vlastnictví </a:t>
            </a:r>
            <a:r>
              <a:rPr lang="cs-CZ" sz="2400" dirty="0" smtClean="0">
                <a:solidFill>
                  <a:schemeClr val="tx1"/>
                </a:solidFill>
              </a:rPr>
              <a:t>a v jeho „neúměrném rozložení“ a zneužívání u některých občanů na úkor jiných). Civilizace ničí přirozený stav člověka a činí jej nešťastným.  </a:t>
            </a:r>
          </a:p>
          <a:p>
            <a:pPr lvl="1"/>
            <a:r>
              <a:rPr lang="cs-CZ" sz="2400" dirty="0" smtClean="0">
                <a:solidFill>
                  <a:schemeClr val="tx1"/>
                </a:solidFill>
              </a:rPr>
              <a:t>Rousseau je propagátorem čisté, moudré a nezkažené přírody a nabádá k </a:t>
            </a:r>
            <a:r>
              <a:rPr lang="cs-CZ" sz="2400" b="1" dirty="0" smtClean="0">
                <a:solidFill>
                  <a:schemeClr val="tx1"/>
                </a:solidFill>
              </a:rPr>
              <a:t>„návratu k přírodě“, k idyle „přirozeného stavu“</a:t>
            </a:r>
            <a:endParaRPr lang="cs-CZ" sz="2400" dirty="0" smtClean="0">
              <a:solidFill>
                <a:schemeClr val="tx1"/>
              </a:solidFill>
            </a:endParaRPr>
          </a:p>
          <a:p>
            <a:endParaRPr lang="cs-CZ" dirty="0" smtClean="0"/>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chemeClr val="tx1"/>
                </a:solidFill>
              </a:rPr>
              <a:t>Rousseauův život – neklidný, impulsivní, citový a živelný</a:t>
            </a:r>
            <a:endParaRPr lang="cs-CZ" b="1" u="sng" dirty="0">
              <a:solidFill>
                <a:schemeClr val="tx1"/>
              </a:solidFill>
            </a:endParaRPr>
          </a:p>
        </p:txBody>
      </p:sp>
      <p:sp>
        <p:nvSpPr>
          <p:cNvPr id="3" name="Zástupný symbol pro obsah 2"/>
          <p:cNvSpPr>
            <a:spLocks noGrp="1"/>
          </p:cNvSpPr>
          <p:nvPr>
            <p:ph sz="quarter" idx="1"/>
          </p:nvPr>
        </p:nvSpPr>
        <p:spPr/>
        <p:txBody>
          <a:bodyPr>
            <a:normAutofit fontScale="77500" lnSpcReduction="20000"/>
          </a:bodyPr>
          <a:lstStyle/>
          <a:p>
            <a:pPr marL="274320" lvl="1">
              <a:buClr>
                <a:schemeClr val="accent1"/>
              </a:buClr>
              <a:buSzPct val="85000"/>
              <a:buFont typeface="Wingdings 2"/>
              <a:buChar char=""/>
            </a:pPr>
            <a:r>
              <a:rPr lang="cs-CZ" sz="2400" dirty="0" smtClean="0">
                <a:solidFill>
                  <a:schemeClr val="tx1"/>
                </a:solidFill>
              </a:rPr>
              <a:t>Rousseauu se narodil v roce 1712 v Ženevě.</a:t>
            </a:r>
          </a:p>
          <a:p>
            <a:pPr marL="274320" lvl="1">
              <a:buClr>
                <a:schemeClr val="accent1"/>
              </a:buClr>
              <a:buSzPct val="85000"/>
              <a:buFont typeface="Wingdings 2"/>
              <a:buChar char=""/>
            </a:pPr>
            <a:r>
              <a:rPr lang="cs-CZ" sz="2400" dirty="0" smtClean="0">
                <a:solidFill>
                  <a:schemeClr val="tx1"/>
                </a:solidFill>
              </a:rPr>
              <a:t>Matka Rousseaua zemřela krátce  po porodu. Rousseau byl vychováván otcem, tetou a strýcem. Nenavštěvoval nikdy veřejné školy. Rousseau měl být citlivé a vnímavé dítě, které velmi rádo četlo v domácí knihovně.</a:t>
            </a:r>
          </a:p>
          <a:p>
            <a:pPr marL="274320" lvl="1">
              <a:buClr>
                <a:schemeClr val="accent1"/>
              </a:buClr>
              <a:buSzPct val="85000"/>
              <a:buFont typeface="Wingdings 2"/>
              <a:buChar char=""/>
            </a:pPr>
            <a:r>
              <a:rPr lang="cs-CZ" sz="2400" dirty="0" smtClean="0">
                <a:solidFill>
                  <a:schemeClr val="tx1"/>
                </a:solidFill>
              </a:rPr>
              <a:t>Rousseau nemohl z finančních důvodů rodiny studovat na pastora a byl dán do učení nejdříve na písaře a později na rytce. S mistry však Rousseau nevycházel dobře. Byl </a:t>
            </a:r>
            <a:r>
              <a:rPr lang="cs-CZ" sz="2400" u="sng" dirty="0" smtClean="0">
                <a:solidFill>
                  <a:schemeClr val="tx1"/>
                </a:solidFill>
              </a:rPr>
              <a:t>plachý, miloval samotu</a:t>
            </a:r>
            <a:r>
              <a:rPr lang="cs-CZ" sz="2400" dirty="0" smtClean="0">
                <a:solidFill>
                  <a:schemeClr val="tx1"/>
                </a:solidFill>
              </a:rPr>
              <a:t> a raději se oddával vášni čtení knih ve volné přírodě, v níž se velmi rád toulal.</a:t>
            </a:r>
          </a:p>
          <a:p>
            <a:pPr marL="274320" lvl="1">
              <a:buClr>
                <a:schemeClr val="accent1"/>
              </a:buClr>
              <a:buSzPct val="85000"/>
              <a:buFont typeface="Wingdings 2"/>
              <a:buChar char=""/>
            </a:pPr>
            <a:r>
              <a:rPr lang="cs-CZ" sz="2400" dirty="0" smtClean="0">
                <a:solidFill>
                  <a:schemeClr val="tx1"/>
                </a:solidFill>
              </a:rPr>
              <a:t>Přestoupil na katolickou víru. </a:t>
            </a:r>
          </a:p>
          <a:p>
            <a:pPr marL="274320" lvl="1">
              <a:buClr>
                <a:schemeClr val="accent1"/>
              </a:buClr>
              <a:buSzPct val="85000"/>
              <a:buFont typeface="Wingdings 2"/>
              <a:buChar char=""/>
            </a:pPr>
            <a:r>
              <a:rPr lang="cs-CZ" sz="2400" dirty="0" smtClean="0">
                <a:solidFill>
                  <a:schemeClr val="tx1"/>
                </a:solidFill>
              </a:rPr>
              <a:t>Nebyl schopen samostatně zakotvit, využívá přízně přátel, žije na francouzském venkově.</a:t>
            </a:r>
          </a:p>
          <a:p>
            <a:pPr marL="274320" lvl="1">
              <a:buClr>
                <a:schemeClr val="accent1"/>
              </a:buClr>
              <a:buSzPct val="85000"/>
              <a:buFont typeface="Wingdings 2"/>
              <a:buChar char=""/>
            </a:pPr>
            <a:r>
              <a:rPr lang="cs-CZ" sz="2400" dirty="0" smtClean="0">
                <a:solidFill>
                  <a:schemeClr val="tx1"/>
                </a:solidFill>
              </a:rPr>
              <a:t>1732 – využívá podpory paní de </a:t>
            </a:r>
            <a:r>
              <a:rPr lang="cs-CZ" sz="2400" dirty="0" err="1" smtClean="0">
                <a:solidFill>
                  <a:schemeClr val="tx1"/>
                </a:solidFill>
              </a:rPr>
              <a:t>Warens</a:t>
            </a:r>
            <a:r>
              <a:rPr lang="cs-CZ" sz="2400" dirty="0" smtClean="0">
                <a:solidFill>
                  <a:schemeClr val="tx1"/>
                </a:solidFill>
              </a:rPr>
              <a:t>, kde se intenzivněji seznámí s díly francouzského osvícenství, i s dílem </a:t>
            </a:r>
            <a:r>
              <a:rPr lang="cs-CZ" sz="2400" dirty="0" err="1" smtClean="0">
                <a:solidFill>
                  <a:schemeClr val="tx1"/>
                </a:solidFill>
              </a:rPr>
              <a:t>Voltaira</a:t>
            </a:r>
            <a:r>
              <a:rPr lang="cs-CZ" sz="2400" dirty="0" smtClean="0">
                <a:solidFill>
                  <a:schemeClr val="tx1"/>
                </a:solidFill>
              </a:rPr>
              <a:t> </a:t>
            </a:r>
          </a:p>
          <a:p>
            <a:pPr marL="274320" lvl="1">
              <a:buClr>
                <a:schemeClr val="accent1"/>
              </a:buClr>
              <a:buSzPct val="85000"/>
              <a:buFont typeface="Wingdings 2"/>
              <a:buChar char=""/>
            </a:pPr>
            <a:r>
              <a:rPr lang="cs-CZ" sz="2400" dirty="0" smtClean="0">
                <a:solidFill>
                  <a:schemeClr val="tx1"/>
                </a:solidFill>
              </a:rPr>
              <a:t>1741 -  odchod do Paříže, seznámení s družkou, s  prostou pradlenou Terezou </a:t>
            </a:r>
            <a:r>
              <a:rPr lang="cs-CZ" sz="2400" dirty="0" err="1" smtClean="0">
                <a:solidFill>
                  <a:schemeClr val="tx1"/>
                </a:solidFill>
              </a:rPr>
              <a:t>Levasseurovou</a:t>
            </a:r>
            <a:r>
              <a:rPr lang="cs-CZ" sz="2400" dirty="0" smtClean="0">
                <a:solidFill>
                  <a:schemeClr val="tx1"/>
                </a:solidFill>
              </a:rPr>
              <a:t>, narodí se jim 4 děti, které dávají do nalezince</a:t>
            </a:r>
          </a:p>
          <a:p>
            <a:pPr marL="274320" lvl="1">
              <a:buClr>
                <a:schemeClr val="accent1"/>
              </a:buClr>
              <a:buSzPct val="85000"/>
              <a:buFont typeface="Wingdings 2"/>
              <a:buChar char=""/>
            </a:pPr>
            <a:r>
              <a:rPr lang="cs-CZ" sz="2400" dirty="0" smtClean="0">
                <a:solidFill>
                  <a:schemeClr val="tx1"/>
                </a:solidFill>
              </a:rPr>
              <a:t>1778: umírá na francouzském venkově, pochován uprostřed přírody </a:t>
            </a:r>
          </a:p>
          <a:p>
            <a:pPr marL="274320" lvl="1">
              <a:buClr>
                <a:schemeClr val="accent1"/>
              </a:buClr>
              <a:buSzPct val="85000"/>
              <a:buNone/>
            </a:pPr>
            <a:endParaRPr lang="cs-CZ"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smtClean="0">
                <a:solidFill>
                  <a:schemeClr val="tx1"/>
                </a:solidFill>
              </a:rPr>
              <a:t>Společensko</a:t>
            </a:r>
            <a:r>
              <a:rPr lang="cs-CZ" b="1" dirty="0" smtClean="0">
                <a:solidFill>
                  <a:schemeClr val="tx1"/>
                </a:solidFill>
              </a:rPr>
              <a:t>- kritická díla Rousseaua </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cs-CZ" dirty="0" smtClean="0"/>
              <a:t>V roce 1749 vypsala akademie v Dijonu cenu na téma „Přispěl pokrok věd a  umění ke zkáze nebo k zušlechtění mravů?“Asi na podnět Diderota se Rousseau této soutěže zúčastnil, a přestože byl názoru, že vědy a umění  mravy kazí, získal hlavní cenu akademie.  V roce 1752 vypsala dijonská akademie další cenu na téma „ Jaké jsou příčiny nerovnosti mezi lidmi?“ a Rousseau opět odpovídá originální prací, která za veškeré zlo předpokládala soukromé vlastnictví a opuštění „přírodního stavu“. Rousseauova práce nebyla tentokrát akademií oceněna, získala však poměrně velký ohlas. Rousseau ji věnoval ženevským občanům a vydal v roce 1754 jako </a:t>
            </a:r>
            <a:r>
              <a:rPr lang="cs-CZ" i="1" dirty="0" smtClean="0"/>
              <a:t>Rozprava o původu a příčinách nerovnosti mezi lidmi</a:t>
            </a:r>
            <a:r>
              <a:rPr lang="cs-CZ" dirty="0" smtClean="0"/>
              <a:t>. V roce </a:t>
            </a:r>
            <a:r>
              <a:rPr lang="cs-CZ" b="1" dirty="0" smtClean="0"/>
              <a:t>1762 </a:t>
            </a:r>
            <a:r>
              <a:rPr lang="cs-CZ" dirty="0" smtClean="0"/>
              <a:t>dokončil spis  </a:t>
            </a:r>
            <a:r>
              <a:rPr lang="cs-CZ" b="1" i="1" dirty="0" smtClean="0"/>
              <a:t>Společenská smlouva neboli o zásadách státního práva.</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0"/>
            <a:ext cx="8534400" cy="987552"/>
          </a:xfrm>
        </p:spPr>
        <p:txBody>
          <a:bodyPr>
            <a:normAutofit fontScale="90000"/>
          </a:bodyPr>
          <a:lstStyle/>
          <a:p>
            <a:r>
              <a:rPr lang="cs-CZ" b="1" dirty="0" smtClean="0"/>
              <a:t/>
            </a:r>
            <a:br>
              <a:rPr lang="cs-CZ" b="1" dirty="0" smtClean="0"/>
            </a:br>
            <a:r>
              <a:rPr lang="cs-CZ" b="1" dirty="0" smtClean="0">
                <a:solidFill>
                  <a:schemeClr val="tx1"/>
                </a:solidFill>
              </a:rPr>
              <a:t>Společenská smlouva</a:t>
            </a:r>
            <a:br>
              <a:rPr lang="cs-CZ" b="1" dirty="0" smtClean="0">
                <a:solidFill>
                  <a:schemeClr val="tx1"/>
                </a:solidFill>
              </a:rPr>
            </a:br>
            <a:endParaRPr lang="cs-CZ" b="1" dirty="0">
              <a:solidFill>
                <a:schemeClr val="tx1"/>
              </a:solidFill>
            </a:endParaRPr>
          </a:p>
        </p:txBody>
      </p:sp>
      <p:sp>
        <p:nvSpPr>
          <p:cNvPr id="3" name="Zástupný symbol pro obsah 2"/>
          <p:cNvSpPr>
            <a:spLocks noGrp="1"/>
          </p:cNvSpPr>
          <p:nvPr>
            <p:ph sz="quarter" idx="1"/>
          </p:nvPr>
        </p:nvSpPr>
        <p:spPr/>
        <p:txBody>
          <a:bodyPr>
            <a:normAutofit/>
          </a:bodyPr>
          <a:lstStyle/>
          <a:p>
            <a:pPr marL="274320" lvl="1">
              <a:buClr>
                <a:schemeClr val="accent1"/>
              </a:buClr>
              <a:buSzPct val="85000"/>
              <a:buFont typeface="Wingdings 2"/>
              <a:buChar char=""/>
            </a:pPr>
            <a:r>
              <a:rPr lang="cs-CZ" sz="2400" b="1" i="1" dirty="0" smtClean="0">
                <a:solidFill>
                  <a:schemeClr val="tx1"/>
                </a:solidFill>
              </a:rPr>
              <a:t>Společenská smlouva neboli o zásadách státního práva:</a:t>
            </a:r>
            <a:r>
              <a:rPr lang="cs-CZ" sz="2400" dirty="0" smtClean="0">
                <a:solidFill>
                  <a:schemeClr val="tx1"/>
                </a:solidFill>
              </a:rPr>
              <a:t> lid je zde suverénem. Na základě společenské smlouvy se jednotlivec zříká svých určitých práv a svobod ve prospěch moci suveréna- sjednoceného lidu.  Člověk se vzdává přirozené svobody a získává občanskou svobodu ohraničenou obecnou vůlí. </a:t>
            </a:r>
          </a:p>
          <a:p>
            <a:endParaRPr lang="cs-CZ" b="1" i="1" dirty="0" smtClean="0"/>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chemeClr val="tx1"/>
                </a:solidFill>
              </a:rPr>
              <a:t>Rousseau pedagog- Emil, čili O vychování (1762)</a:t>
            </a:r>
            <a:endParaRPr lang="cs-CZ" b="1" dirty="0">
              <a:solidFill>
                <a:schemeClr val="tx1"/>
              </a:solidFill>
            </a:endParaRPr>
          </a:p>
        </p:txBody>
      </p:sp>
      <p:sp>
        <p:nvSpPr>
          <p:cNvPr id="3" name="Zástupný symbol pro obsah 2"/>
          <p:cNvSpPr>
            <a:spLocks noGrp="1"/>
          </p:cNvSpPr>
          <p:nvPr>
            <p:ph sz="quarter" idx="1"/>
          </p:nvPr>
        </p:nvSpPr>
        <p:spPr/>
        <p:txBody>
          <a:bodyPr>
            <a:normAutofit fontScale="92500"/>
          </a:bodyPr>
          <a:lstStyle/>
          <a:p>
            <a:pPr lvl="1"/>
            <a:r>
              <a:rPr lang="cs-CZ" dirty="0" smtClean="0"/>
              <a:t> </a:t>
            </a:r>
            <a:r>
              <a:rPr lang="cs-CZ" sz="2400" dirty="0" smtClean="0">
                <a:solidFill>
                  <a:schemeClr val="tx1"/>
                </a:solidFill>
              </a:rPr>
              <a:t>Rousseau konstruuje kulturní fikci „přirozeného stavu“</a:t>
            </a:r>
          </a:p>
          <a:p>
            <a:pPr lvl="1"/>
            <a:r>
              <a:rPr lang="cs-CZ" sz="2400" dirty="0" smtClean="0">
                <a:solidFill>
                  <a:schemeClr val="tx1"/>
                </a:solidFill>
              </a:rPr>
              <a:t>k přirozenému stavu se má člověk navrátit , oproti představě J. </a:t>
            </a:r>
            <a:r>
              <a:rPr lang="cs-CZ" sz="2400" dirty="0" err="1" smtClean="0">
                <a:solidFill>
                  <a:schemeClr val="tx1"/>
                </a:solidFill>
              </a:rPr>
              <a:t>Locka</a:t>
            </a:r>
            <a:r>
              <a:rPr lang="cs-CZ" sz="2400" dirty="0" smtClean="0">
                <a:solidFill>
                  <a:schemeClr val="tx1"/>
                </a:solidFill>
              </a:rPr>
              <a:t>: člověk musí přirozený stav opustit, protože svojí „přirozeností“ inklinuje k životě ve společenství</a:t>
            </a:r>
          </a:p>
          <a:p>
            <a:pPr lvl="1"/>
            <a:r>
              <a:rPr lang="cs-CZ" sz="2400" dirty="0" smtClean="0">
                <a:solidFill>
                  <a:schemeClr val="tx1"/>
                </a:solidFill>
              </a:rPr>
              <a:t>Rousseauova výchova je návratem k přírodě, protože pouze v přirozeném stavu je člověk šťasten. Výchova je založena na „přirozeném zákoně“. V občanském stavu je člověk nesvobodný, protože chce více, než na co má sílu (zejména v oblasti vlastnictví). </a:t>
            </a:r>
          </a:p>
          <a:p>
            <a:pPr lvl="1"/>
            <a:r>
              <a:rPr lang="cs-CZ" sz="2400" dirty="0" smtClean="0">
                <a:solidFill>
                  <a:schemeClr val="tx1"/>
                </a:solidFill>
              </a:rPr>
              <a:t>Rousseauovi nejde o výchovu odborníka či člena nějakého stavu či vrstvy, ale o výchovu „člověka“ – „nového člověka“ (utopismus)</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chemeClr val="tx1"/>
                </a:solidFill>
              </a:rPr>
              <a:t>Paradox výchovy člověka v přirozeném stavu </a:t>
            </a:r>
            <a:endParaRPr lang="cs-CZ" b="1" dirty="0">
              <a:solidFill>
                <a:schemeClr val="tx1"/>
              </a:solidFill>
            </a:endParaRPr>
          </a:p>
        </p:txBody>
      </p:sp>
      <p:sp>
        <p:nvSpPr>
          <p:cNvPr id="3" name="Zástupný symbol pro obsah 2"/>
          <p:cNvSpPr>
            <a:spLocks noGrp="1"/>
          </p:cNvSpPr>
          <p:nvPr>
            <p:ph sz="quarter" idx="1"/>
          </p:nvPr>
        </p:nvSpPr>
        <p:spPr/>
        <p:txBody>
          <a:bodyPr>
            <a:normAutofit/>
          </a:bodyPr>
          <a:lstStyle/>
          <a:p>
            <a:pPr lvl="1"/>
            <a:r>
              <a:rPr lang="cs-CZ" sz="2400" b="1" dirty="0" smtClean="0">
                <a:solidFill>
                  <a:schemeClr val="tx1"/>
                </a:solidFill>
              </a:rPr>
              <a:t>Proč potřebuje dítě, které je v přirozeném stavu výchovu? –</a:t>
            </a:r>
            <a:r>
              <a:rPr lang="cs-CZ" sz="2400" dirty="0" smtClean="0">
                <a:solidFill>
                  <a:schemeClr val="tx1"/>
                </a:solidFill>
              </a:rPr>
              <a:t> Rousseau hovoří o svobodě dítěte, na jiných místech však podotýká, že svobodný je ten člověk, který chce, co může a činí to, co se mu líbí. Dítě však se rodí bez sil a je mu potřeba pomoci ze strany rodičů a vychovatelů, proto je nesvobodné a potřebuje výchovu. Tato výchova však má respektovat přirozené zásady.</a:t>
            </a:r>
          </a:p>
          <a:p>
            <a:pPr lvl="1"/>
            <a:endParaRPr lang="cs-CZ" sz="24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endParaRPr lang="cs-CZ" b="1" dirty="0">
              <a:solidFill>
                <a:schemeClr val="tx1"/>
              </a:solidFill>
            </a:endParaRPr>
          </a:p>
        </p:txBody>
      </p:sp>
      <p:sp>
        <p:nvSpPr>
          <p:cNvPr id="3" name="Zástupný symbol pro obsah 2"/>
          <p:cNvSpPr>
            <a:spLocks noGrp="1"/>
          </p:cNvSpPr>
          <p:nvPr>
            <p:ph sz="quarter" idx="1"/>
          </p:nvPr>
        </p:nvSpPr>
        <p:spPr/>
        <p:txBody>
          <a:bodyPr/>
          <a:lstStyle/>
          <a:p>
            <a:pPr lvl="1"/>
            <a:r>
              <a:rPr lang="cs-CZ" sz="2400" dirty="0" smtClean="0">
                <a:solidFill>
                  <a:schemeClr val="tx1"/>
                </a:solidFill>
              </a:rPr>
              <a:t>Rousseau formuluje, že </a:t>
            </a:r>
            <a:r>
              <a:rPr lang="cs-CZ" sz="2400" b="1" dirty="0" smtClean="0">
                <a:solidFill>
                  <a:schemeClr val="tx1"/>
                </a:solidFill>
              </a:rPr>
              <a:t>„dítě není dospělý a musí se proto k němu přistupovat velmi specificky“. </a:t>
            </a:r>
            <a:r>
              <a:rPr lang="cs-CZ" sz="2400" dirty="0" smtClean="0">
                <a:solidFill>
                  <a:schemeClr val="tx1"/>
                </a:solidFill>
              </a:rPr>
              <a:t>Dítě je ještě nezkažené (dítě není občan-má </a:t>
            </a:r>
            <a:r>
              <a:rPr lang="cs-CZ" sz="2400" smtClean="0">
                <a:solidFill>
                  <a:schemeClr val="tx1"/>
                </a:solidFill>
              </a:rPr>
              <a:t>blíž k přirozenému </a:t>
            </a:r>
            <a:r>
              <a:rPr lang="cs-CZ" sz="2400" dirty="0" smtClean="0">
                <a:solidFill>
                  <a:schemeClr val="tx1"/>
                </a:solidFill>
              </a:rPr>
              <a:t>stavu), nerozumí světu dospělých, stejně jako dospělí nerozumí světu dítěte a nemají proto do jeho vývoje nijak zasahovat, nýbrž respektovat přirozený vývoj a touhy dítěte (myšlenka na níž navazoval pedocentrismus na konci 19. a na počátku 20. století).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TotalTime>
  <Words>223</Words>
  <Application>Microsoft Office PowerPoint</Application>
  <PresentationFormat>Předvádění na obrazovce (4:3)</PresentationFormat>
  <Paragraphs>40</Paragraphs>
  <Slides>12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12</vt:i4>
      </vt:variant>
    </vt:vector>
  </HeadingPairs>
  <TitlesOfParts>
    <vt:vector size="16" baseType="lpstr">
      <vt:lpstr>Georgia</vt:lpstr>
      <vt:lpstr>Wingdings</vt:lpstr>
      <vt:lpstr>Wingdings 2</vt:lpstr>
      <vt:lpstr>Administrativní</vt:lpstr>
      <vt:lpstr>Prezentace aplikace PowerPoint</vt:lpstr>
      <vt:lpstr>Jean Jacques Rousseau (1712-1778)</vt:lpstr>
      <vt:lpstr>Rousseau – strach před civilizací </vt:lpstr>
      <vt:lpstr>Rousseauův život – neklidný, impulsivní, citový a živelný</vt:lpstr>
      <vt:lpstr>Společensko- kritická díla Rousseaua </vt:lpstr>
      <vt:lpstr> Společenská smlouva </vt:lpstr>
      <vt:lpstr>Rousseau pedagog- Emil, čili O vychování (1762)</vt:lpstr>
      <vt:lpstr>Paradox výchovy člověka v přirozeném stavu </vt:lpstr>
      <vt:lpstr>Prezentace aplikace PowerPoint</vt:lpstr>
      <vt:lpstr>Vývojová stádia v Emilově vývoji</vt:lpstr>
      <vt:lpstr>Negativní výchova</vt:lpstr>
      <vt:lpstr>Je svobodná výchova skutečně svobodná??</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Tomáš Kasper</dc:creator>
  <cp:lastModifiedBy>Dana Kasperová</cp:lastModifiedBy>
  <cp:revision>13</cp:revision>
  <dcterms:created xsi:type="dcterms:W3CDTF">2012-02-18T12:37:17Z</dcterms:created>
  <dcterms:modified xsi:type="dcterms:W3CDTF">2018-06-22T09:50:32Z</dcterms:modified>
</cp:coreProperties>
</file>