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71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4"/>
    <p:restoredTop sz="91433"/>
  </p:normalViewPr>
  <p:slideViewPr>
    <p:cSldViewPr snapToGrid="0">
      <p:cViewPr>
        <p:scale>
          <a:sx n="90" d="100"/>
          <a:sy n="90" d="100"/>
        </p:scale>
        <p:origin x="14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BA7E2-0D22-4EA7-1B36-04709B3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62ED16-F142-FFA0-C8CF-631586A43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22B5DC-F217-6B47-5663-9D55275F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01F0FD-316E-535F-63B0-94722CF3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A50B9-50A2-7390-6F19-60CD1805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22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25EA5-E7D3-1055-9709-DC1D0616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AF7DEA-EC66-AB53-2F88-86A1BA69E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2A2FF-7B3B-F8C0-A7DD-BD7AE437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2F6DC-613A-BCC6-2951-1C9EDAB6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3A6BF0-4426-E2AE-16D0-209FF498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920E89-202B-2AE5-824B-AB86824E3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7D8DCB-A2CF-2654-AC83-418193B23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6A63D-2E6C-156E-3E7C-22BF178C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4825C-312B-FAFB-C757-6AEBCBBE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1FF8D-3B2D-6841-4851-5F695D01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89C3E-55F8-F8FA-FDDC-CF3749EA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5D820-AF34-2580-74EA-8E7C81CD9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BDBB89-07FE-8C4E-72B4-B34DEEE5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642488-7F8E-953F-F41B-26BA7C15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7538C-97DE-AA4E-FD55-4A7EA87B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70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B0A5E-6E12-2CE6-E829-3B469E5B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77C173-55AF-13EB-0A2A-35DFCDD0B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39A12E-9720-DBE3-3D67-85996250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91BA7B-F1B9-BA58-B0C0-4DE2A6C7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F2717-4B19-E969-0CF7-AA4D7C0F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8755F-E5D0-E83F-4A6A-1F0BADEB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0A535-05F9-BA09-F1D6-91EA99E88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E3AAF9-9B64-10F7-916B-4F989D0EE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D20660-4DE0-06DB-9396-F15E9A31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C6367F-355A-AFD6-5A3B-869EFCFC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C67821-E1D6-CA03-C120-7DDFD3AF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95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25DA0-EE7D-D084-0552-F081263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E9E57B-9FE5-A073-7CC4-EC817DD2F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B51A6E-A89A-4B96-3F8A-729796785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9FB9C3-A2EE-BEB0-D24B-E736FDC90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657B73-2C8A-980B-5F4B-3DDDD48C6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C04488-A0BB-9141-282D-39F47F20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8AAB30-098C-7C67-14A2-53456551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8BAB69-CB97-B0CF-9A53-EDCF06F3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57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BE3B8-9E99-1B03-E5AC-C5D60118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8E80C3-0789-F8F0-F65A-A63FDFB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3A0B76-67C4-D7F2-0BF7-A7DE52D8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F8AC17-2CEF-93AC-B048-9B7DCE45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547608-D1BC-E236-D4E0-22C04828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D07B9B-C8EF-95C3-615A-7FFBFCE8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B0DBD0-4EED-2208-B547-7FE26BA9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6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56509-013D-AAC6-35ED-7D3D5FFA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D474A-D774-4D1E-864B-1A30BA91A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99A350-D917-7A84-0E4D-10DDB3B96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AAA549-77D8-B499-2CB6-5B73E66A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FFED5A-9FA6-0758-AE22-DE6D8B469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A29487-F26F-3A24-40CA-4BF4A840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46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46F08-E18F-2599-1E85-448A2C30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6AD2F7-1324-0F62-307A-93E5722FB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0FD465-5949-9B8B-E4D0-59DA6230C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21ED5C-D070-684A-9E83-3A71A1F7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21EE9-FE99-46A1-7F35-391410AB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016840-514C-9AE5-4C70-DE0BF3F3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15B148-4A27-0227-52B8-2C5FF80C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452E75-C250-3AA3-8ADE-39C4408A0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22977E-0A44-6005-CBDA-81D3D9D7F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BE94-E7F1-DD4C-929A-F3198188B70D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0177E-F06C-69F7-FBD6-FF135A273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F5DE2-0E3E-BE14-611C-809366AD5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4C3A-6A50-074F-B6DA-8F5394F89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84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2963" y="3788675"/>
            <a:ext cx="7169467" cy="7856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FFFFFF"/>
                </a:solidFill>
              </a:rPr>
              <a:t>Transplantace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87518"/>
            <a:ext cx="5423342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Mgr. Jana Sehnalová</a:t>
            </a: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7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Postup péče o dárce se smrtí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udržovat TT v rozmezí 36-37st. a ostatní FF v normě</a:t>
            </a:r>
          </a:p>
          <a:p>
            <a:r>
              <a:rPr lang="cs-CZ" dirty="0"/>
              <a:t>udržovat vyrovnanou bilanci tekutin (infuze glukózy, </a:t>
            </a:r>
            <a:r>
              <a:rPr lang="cs-CZ" dirty="0" err="1"/>
              <a:t>Plasmalyte</a:t>
            </a:r>
            <a:r>
              <a:rPr lang="cs-CZ" dirty="0"/>
              <a:t>, RF,…)</a:t>
            </a:r>
          </a:p>
          <a:p>
            <a:r>
              <a:rPr lang="cs-CZ" dirty="0"/>
              <a:t>udržovat minerály v normě (korekce </a:t>
            </a:r>
            <a:r>
              <a:rPr lang="cs-CZ" dirty="0" err="1"/>
              <a:t>hypernatremie</a:t>
            </a:r>
            <a:r>
              <a:rPr lang="cs-CZ" dirty="0"/>
              <a:t>)</a:t>
            </a:r>
          </a:p>
          <a:p>
            <a:r>
              <a:rPr lang="cs-CZ" dirty="0"/>
              <a:t>udržovat glykémii v rozmezí 6 -10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zajistit průtok a </a:t>
            </a:r>
            <a:r>
              <a:rPr lang="cs-CZ" dirty="0" err="1"/>
              <a:t>perfuzní</a:t>
            </a:r>
            <a:r>
              <a:rPr lang="cs-CZ" dirty="0"/>
              <a:t> tlak pro orgány a tím jejich dostatečnou oxygenaci – dávka </a:t>
            </a:r>
            <a:r>
              <a:rPr lang="cs-CZ" dirty="0" err="1"/>
              <a:t>vasopresorů</a:t>
            </a:r>
            <a:r>
              <a:rPr lang="cs-CZ" dirty="0"/>
              <a:t> není limitována, ale vysoké dávky bývají příčinou odmítnutí dárce</a:t>
            </a:r>
          </a:p>
          <a:p>
            <a:r>
              <a:rPr lang="cs-CZ" dirty="0"/>
              <a:t>při bradykardii spíše </a:t>
            </a:r>
            <a:r>
              <a:rPr lang="cs-CZ" dirty="0" err="1"/>
              <a:t>dobutamin</a:t>
            </a:r>
            <a:r>
              <a:rPr lang="cs-CZ" dirty="0"/>
              <a:t>, </a:t>
            </a:r>
            <a:r>
              <a:rPr lang="cs-CZ" dirty="0" err="1"/>
              <a:t>isoprenalin</a:t>
            </a:r>
            <a:r>
              <a:rPr lang="cs-CZ" dirty="0"/>
              <a:t> (atropin je neúčinný)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246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Vyšetření dárce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488"/>
          </a:xfrm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EKG</a:t>
            </a:r>
          </a:p>
          <a:p>
            <a:r>
              <a:rPr lang="cs-CZ" dirty="0"/>
              <a:t>RTG S+P z 1m</a:t>
            </a:r>
          </a:p>
          <a:p>
            <a:r>
              <a:rPr lang="cs-CZ" dirty="0"/>
              <a:t>laboratoř – KS a </a:t>
            </a:r>
            <a:r>
              <a:rPr lang="cs-CZ" dirty="0" err="1"/>
              <a:t>Rh</a:t>
            </a:r>
            <a:r>
              <a:rPr lang="cs-CZ" dirty="0"/>
              <a:t>, KO, koagulace, biochemie (</a:t>
            </a:r>
            <a:r>
              <a:rPr lang="cs-CZ" dirty="0" err="1"/>
              <a:t>gly</a:t>
            </a:r>
            <a:r>
              <a:rPr lang="cs-CZ" dirty="0"/>
              <a:t>, minerály, JT, urea, </a:t>
            </a:r>
            <a:r>
              <a:rPr lang="cs-CZ" dirty="0" err="1"/>
              <a:t>krea</a:t>
            </a:r>
            <a:r>
              <a:rPr lang="cs-CZ" dirty="0"/>
              <a:t>, </a:t>
            </a:r>
            <a:r>
              <a:rPr lang="cs-CZ" dirty="0" err="1"/>
              <a:t>kardiomarkery</a:t>
            </a:r>
            <a:r>
              <a:rPr lang="cs-CZ" dirty="0"/>
              <a:t>), virologie, sběr moči (clearance kreatinin), KP</a:t>
            </a:r>
          </a:p>
          <a:p>
            <a:r>
              <a:rPr lang="cs-CZ" dirty="0"/>
              <a:t>ECHO, sono (břicho, hrudník), event. CT</a:t>
            </a:r>
          </a:p>
          <a:p>
            <a:r>
              <a:rPr lang="cs-CZ" dirty="0" err="1"/>
              <a:t>koronarografie</a:t>
            </a:r>
            <a:r>
              <a:rPr lang="cs-CZ" dirty="0"/>
              <a:t> (pokud chtějí vzít srdce)</a:t>
            </a:r>
          </a:p>
          <a:p>
            <a:r>
              <a:rPr lang="cs-CZ" dirty="0"/>
              <a:t>bronchoskopie (pokud chtějí vzít plíce)</a:t>
            </a:r>
          </a:p>
          <a:p>
            <a:r>
              <a:rPr lang="cs-CZ" dirty="0" err="1"/>
              <a:t>oxygenační</a:t>
            </a:r>
            <a:r>
              <a:rPr lang="cs-CZ" dirty="0"/>
              <a:t> test (k posouzení schopnosti oxygenace, měříme míru nárůstu parciálního tlaku kyslíku v arteriální krvi po ventilaci pacienta s frakcí kyslíku 100%)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24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73" y="438859"/>
            <a:ext cx="8811252" cy="7271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Stanovení smrti mozku    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mozková </a:t>
            </a:r>
            <a:r>
              <a:rPr lang="cs-CZ" dirty="0" err="1"/>
              <a:t>panangiografie</a:t>
            </a:r>
            <a:endParaRPr lang="cs-CZ" dirty="0"/>
          </a:p>
          <a:p>
            <a:r>
              <a:rPr lang="cs-CZ" dirty="0"/>
              <a:t>BAEP</a:t>
            </a:r>
          </a:p>
          <a:p>
            <a:r>
              <a:rPr lang="cs-CZ" dirty="0"/>
              <a:t>TCD</a:t>
            </a:r>
          </a:p>
          <a:p>
            <a:endParaRPr lang="cs-CZ" dirty="0"/>
          </a:p>
          <a:p>
            <a:r>
              <a:rPr lang="cs-CZ" dirty="0"/>
              <a:t>neurologické vyšetření </a:t>
            </a:r>
            <a:r>
              <a:rPr lang="cs-CZ" sz="2400" dirty="0"/>
              <a:t>(chybí reflexy)</a:t>
            </a:r>
          </a:p>
          <a:p>
            <a:r>
              <a:rPr lang="cs-CZ" dirty="0"/>
              <a:t>apnoický test </a:t>
            </a:r>
            <a:r>
              <a:rPr lang="cs-CZ" sz="2400" dirty="0"/>
              <a:t>(</a:t>
            </a:r>
            <a:r>
              <a:rPr lang="cs-CZ" sz="2400" b="0" i="0" dirty="0">
                <a:solidFill>
                  <a:srgbClr val="040C28"/>
                </a:solidFill>
                <a:effectLst/>
                <a:latin typeface="Google Sans"/>
              </a:rPr>
              <a:t>Smyslem je prokázat absenci odpovědi kmenových respiračních center na vzestup PaCO</a:t>
            </a:r>
            <a:r>
              <a:rPr lang="cs-CZ" sz="2400" b="0" i="0" baseline="-25000" dirty="0">
                <a:solidFill>
                  <a:srgbClr val="040C28"/>
                </a:solidFill>
                <a:effectLst/>
                <a:latin typeface="Google Sans"/>
              </a:rPr>
              <a:t>2</a:t>
            </a:r>
            <a:r>
              <a:rPr lang="cs-CZ" sz="2400" b="0" i="0" dirty="0">
                <a:solidFill>
                  <a:srgbClr val="040C28"/>
                </a:solidFill>
                <a:effectLst/>
                <a:latin typeface="Google Sans"/>
              </a:rPr>
              <a:t>, vedoucí k acidóze</a:t>
            </a:r>
            <a:r>
              <a:rPr lang="cs-CZ" sz="2400" b="0" i="0" dirty="0">
                <a:solidFill>
                  <a:srgbClr val="1F1F1F"/>
                </a:solidFill>
                <a:effectLst/>
                <a:latin typeface="Google Sans"/>
              </a:rPr>
              <a:t>. Pokud pacient při vzestupu PaCO</a:t>
            </a:r>
            <a:r>
              <a:rPr lang="cs-CZ" sz="2400" b="0" i="0" baseline="-25000" dirty="0">
                <a:solidFill>
                  <a:srgbClr val="1F1F1F"/>
                </a:solidFill>
                <a:effectLst/>
                <a:latin typeface="Google Sans"/>
              </a:rPr>
              <a:t>2</a:t>
            </a:r>
            <a:r>
              <a:rPr lang="cs-CZ" sz="2400" b="0" i="0" dirty="0">
                <a:solidFill>
                  <a:srgbClr val="1F1F1F"/>
                </a:solidFill>
                <a:effectLst/>
                <a:latin typeface="Google Sans"/>
              </a:rPr>
              <a:t> nezačne dýchat = smrt mozku)</a:t>
            </a: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102" name="Picture 6" descr="Mozková smrt | Cerebrovaskulární manuál">
            <a:extLst>
              <a:ext uri="{FF2B5EF4-FFF2-40B4-BE49-F238E27FC236}">
                <a16:creationId xmlns:a16="http://schemas.microsoft.com/office/drawing/2014/main" id="{001F48E9-2800-FF24-3D3A-23981AA54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438859"/>
            <a:ext cx="3924300" cy="370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56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Dárce s nebijícím srdcem (DCD)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latin typeface="Source Sans Pro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Source Sans Pro" panose="020F0502020204030204" pitchFamily="34" charset="0"/>
              </a:rPr>
              <a:t>Princip:</a:t>
            </a:r>
          </a:p>
          <a:p>
            <a:pPr marL="0" indent="0" algn="just">
              <a:buNone/>
            </a:pPr>
            <a:r>
              <a:rPr lang="cs-CZ" dirty="0">
                <a:latin typeface="Source Sans Pro" panose="020F0502020204030204" pitchFamily="34" charset="0"/>
              </a:rPr>
              <a:t>Tyto </a:t>
            </a:r>
            <a:r>
              <a:rPr lang="cs-CZ" b="0" i="0" dirty="0">
                <a:effectLst/>
                <a:latin typeface="Source Sans Pro" panose="020F0502020204030204" pitchFamily="34" charset="0"/>
              </a:rPr>
              <a:t>zákroky se dělají v případě, že nelze prokázat mozkovou smrt, ale pacient zároveň nemá šanci svůj stav přežít. Proto se pacient se souhlasem a v přítomnosti rodiny odpojí od dýchacího přístroje a počká se, až se zastaví srdce. V té chvíli je připraven chirurgický tým, který v co nejkratší možné době odebere příslušný orgán. </a:t>
            </a:r>
            <a:endParaRPr lang="cs-CZ" dirty="0"/>
          </a:p>
          <a:p>
            <a:endParaRPr lang="cs-CZ" dirty="0"/>
          </a:p>
          <a:p>
            <a:r>
              <a:rPr lang="cs-CZ" dirty="0"/>
              <a:t>zejména transplantace ledvin</a:t>
            </a:r>
          </a:p>
        </p:txBody>
      </p:sp>
    </p:spTree>
    <p:extLst>
      <p:ext uri="{BB962C8B-B14F-4D97-AF65-F5344CB8AC3E}">
        <p14:creationId xmlns:p14="http://schemas.microsoft.com/office/powerpoint/2010/main" val="281140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365125"/>
            <a:ext cx="11963399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Zjištění smrti u dárce s nebijícím srdcem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825624"/>
            <a:ext cx="11622025" cy="4465447"/>
          </a:xfrm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Splnění minimálně 2 z následujících 3 kritérií:</a:t>
            </a:r>
          </a:p>
          <a:p>
            <a:pPr marL="514350" indent="-514350">
              <a:buAutoNum type="alphaLcParenR"/>
            </a:pPr>
            <a:r>
              <a:rPr lang="cs-CZ" dirty="0"/>
              <a:t>průkazné zjištění absence organizované elektrické aktivity na EKG</a:t>
            </a:r>
          </a:p>
          <a:p>
            <a:pPr marL="514350" indent="-514350">
              <a:buAutoNum type="alphaLcParenR"/>
            </a:pPr>
            <a:r>
              <a:rPr lang="cs-CZ" dirty="0"/>
              <a:t>průkazné zjištění absence pulzové křivky při invazivní monitoraci TK</a:t>
            </a:r>
          </a:p>
          <a:p>
            <a:pPr marL="514350" indent="-514350">
              <a:buAutoNum type="alphaLcParenR"/>
            </a:pPr>
            <a:r>
              <a:rPr lang="cs-CZ" dirty="0"/>
              <a:t>průkazné zjištění absence mechanické aktivity srdce při UZ srdce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po zjištění zástavy oběhu následuje tzv. období klidu (non-</a:t>
            </a:r>
            <a:r>
              <a:rPr lang="cs-CZ" dirty="0" err="1"/>
              <a:t>touch</a:t>
            </a:r>
            <a:r>
              <a:rPr lang="cs-CZ" dirty="0"/>
              <a:t> interval)        v délce min. 5 min</a:t>
            </a:r>
          </a:p>
          <a:p>
            <a:r>
              <a:rPr lang="cs-CZ" dirty="0"/>
              <a:t>nevratná zástava krevního oběhu je konstatována po uplynutí období klidu, během kterého trvá zástava a nedojde k obnovení srdeční činnosti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365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Doba teplé ischemie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825625"/>
            <a:ext cx="11530012" cy="4351338"/>
          </a:xfrm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čas mezi poklesem </a:t>
            </a:r>
            <a:r>
              <a:rPr lang="cs-CZ" dirty="0" err="1"/>
              <a:t>sTK</a:t>
            </a:r>
            <a:r>
              <a:rPr lang="cs-CZ" dirty="0"/>
              <a:t> pod 50 </a:t>
            </a:r>
            <a:r>
              <a:rPr lang="cs-CZ" dirty="0" err="1"/>
              <a:t>mmHg</a:t>
            </a:r>
            <a:r>
              <a:rPr lang="cs-CZ" dirty="0"/>
              <a:t> nebo SpO</a:t>
            </a:r>
            <a:r>
              <a:rPr lang="cs-CZ" baseline="-25000" dirty="0"/>
              <a:t>2</a:t>
            </a:r>
            <a:r>
              <a:rPr lang="cs-CZ" dirty="0"/>
              <a:t> pod 70% (co nastane dříve) a zahájení </a:t>
            </a:r>
            <a:r>
              <a:rPr lang="cs-CZ" dirty="0" err="1"/>
              <a:t>perfúze</a:t>
            </a:r>
            <a:r>
              <a:rPr lang="cs-CZ" dirty="0"/>
              <a:t> odebíraného orgánu </a:t>
            </a:r>
            <a:r>
              <a:rPr lang="cs-CZ" dirty="0" err="1"/>
              <a:t>perfuzním</a:t>
            </a:r>
            <a:r>
              <a:rPr lang="cs-CZ" dirty="0"/>
              <a:t> roztokem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Maximální přijatelná doba teplé ischemie:</a:t>
            </a:r>
          </a:p>
          <a:p>
            <a:r>
              <a:rPr lang="cs-CZ" dirty="0"/>
              <a:t>ledviny 120-240 min</a:t>
            </a:r>
          </a:p>
          <a:p>
            <a:r>
              <a:rPr lang="cs-CZ" dirty="0"/>
              <a:t>plíce 60 min</a:t>
            </a:r>
          </a:p>
          <a:p>
            <a:r>
              <a:rPr lang="cs-CZ" dirty="0"/>
              <a:t>játra a pankreas 30 min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11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65125"/>
            <a:ext cx="11301413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Hlavní limity pro rozvoj DCD programu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oddělení</a:t>
            </a:r>
          </a:p>
          <a:p>
            <a:r>
              <a:rPr lang="cs-CZ" dirty="0"/>
              <a:t>ukončení aktivní terapie</a:t>
            </a:r>
          </a:p>
          <a:p>
            <a:r>
              <a:rPr lang="cs-CZ" dirty="0"/>
              <a:t>ztotožnění se s DCD</a:t>
            </a:r>
          </a:p>
          <a:p>
            <a:r>
              <a:rPr lang="cs-CZ" dirty="0"/>
              <a:t>technické vybavení – vhodný odběrový prostor, světlo, odsávačky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transplantační centrum</a:t>
            </a:r>
          </a:p>
          <a:p>
            <a:r>
              <a:rPr lang="cs-CZ" dirty="0"/>
              <a:t>organizační, časová náročnost</a:t>
            </a:r>
          </a:p>
          <a:p>
            <a:r>
              <a:rPr lang="cs-CZ" dirty="0"/>
              <a:t>emocionální – častý neúspěch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120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5959DD60-39AA-34A8-6F4E-EF36D20DF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  <a:p>
            <a:endParaRPr lang="cs-CZ">
              <a:solidFill>
                <a:srgbClr val="FFFFFF"/>
              </a:solidFill>
            </a:endParaRPr>
          </a:p>
          <a:p>
            <a:endParaRPr lang="cs-CZ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85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Legislativa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Zákon č. 285/2002 Sb. o darování, odběrech a transplantacích tkání</a:t>
            </a:r>
          </a:p>
          <a:p>
            <a:r>
              <a:rPr lang="cs-CZ" dirty="0"/>
              <a:t>v ČR princip předpokládaného souhlasu</a:t>
            </a:r>
          </a:p>
          <a:p>
            <a:r>
              <a:rPr lang="cs-CZ" dirty="0"/>
              <a:t>Národním registr osob nesouhlasících s posmrtným odběrem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74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12FE047-86B1-33F2-D1A3-47C15621E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95" y="-101810"/>
            <a:ext cx="4990092" cy="706161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997EAFC-8355-2503-6B17-86D3A69A8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0" y="-10181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3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Doba studené ischemie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doba od počátku proplachu orgánu konzervačním roztokem do doby obnovení průtoku krve v orgánu v těle příjemce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srdce + plíce – 4 hod</a:t>
            </a:r>
          </a:p>
          <a:p>
            <a:r>
              <a:rPr lang="cs-CZ" dirty="0"/>
              <a:t>játra – 12 hod</a:t>
            </a:r>
          </a:p>
          <a:p>
            <a:r>
              <a:rPr lang="cs-CZ" dirty="0"/>
              <a:t>pankreas – 16 hod</a:t>
            </a:r>
          </a:p>
          <a:p>
            <a:r>
              <a:rPr lang="cs-CZ" dirty="0"/>
              <a:t>ledviny – 30 hod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81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Dárce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825625"/>
            <a:ext cx="11530013" cy="4667250"/>
          </a:xfrm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žijící osoba 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Odběr od žijícího dárce </a:t>
            </a:r>
            <a:r>
              <a:rPr lang="cs-CZ" sz="2400" b="0" i="0" u="sng" dirty="0">
                <a:solidFill>
                  <a:srgbClr val="0B2239"/>
                </a:solidFill>
                <a:effectLst/>
                <a:latin typeface="Public Sans Web"/>
              </a:rPr>
              <a:t>nelze</a:t>
            </a: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 provést, pokud lze důvodně předpokládat, že provedení odběru by </a:t>
            </a:r>
            <a:r>
              <a:rPr lang="cs-CZ" sz="2400" b="0" i="0" u="sng" dirty="0">
                <a:solidFill>
                  <a:srgbClr val="0B2239"/>
                </a:solidFill>
                <a:effectLst/>
                <a:latin typeface="Public Sans Web"/>
              </a:rPr>
              <a:t>mohlo</a:t>
            </a: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 vážným způsobem </a:t>
            </a:r>
            <a:r>
              <a:rPr lang="cs-CZ" sz="2400" b="0" i="0" u="sng" dirty="0">
                <a:solidFill>
                  <a:srgbClr val="0B2239"/>
                </a:solidFill>
                <a:effectLst/>
                <a:latin typeface="Public Sans Web"/>
              </a:rPr>
              <a:t>ohrozit zdraví nebo život dárce</a:t>
            </a: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. Dále pokud je dárcem osoba nacházející se </a:t>
            </a:r>
            <a:r>
              <a:rPr lang="cs-CZ" sz="2400" b="0" i="0" u="sng" dirty="0">
                <a:solidFill>
                  <a:srgbClr val="0B2239"/>
                </a:solidFill>
                <a:effectLst/>
                <a:latin typeface="Public Sans Web"/>
              </a:rPr>
              <a:t>ve výkonu trestu odnětí svobody nebo ve vazbě nebo ve výkonu zabezpečovací detence nebo v ochranném léčení</a:t>
            </a: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, s výjimkou případů, kdy se jedná o </a:t>
            </a:r>
            <a:r>
              <a:rPr lang="cs-CZ" sz="2400" b="0" i="0" u="sng" dirty="0">
                <a:solidFill>
                  <a:srgbClr val="0B2239"/>
                </a:solidFill>
                <a:effectLst/>
                <a:latin typeface="Public Sans Web"/>
              </a:rPr>
              <a:t>dárcovství mezi dětmi a rodiči, sourozenci a mezi manželi. </a:t>
            </a:r>
            <a:endParaRPr lang="cs-CZ" sz="2400" u="sng" dirty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zemřelá osoba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0B2239"/>
                </a:solidFill>
                <a:effectLst/>
                <a:latin typeface="Public Sans Web"/>
              </a:rPr>
              <a:t>Za zemřelou osobu se zde považuje osoba, u níž došlo k nevratné ztrátě funkce mozku nebo nevratné zástavě krevního oběhu.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115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Péče o dárce orgánů se smrtí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hlavním cílem péče o dárce orgánů je udržení správné činnosti orgánů, které budou odebrány a transplantovány</a:t>
            </a:r>
          </a:p>
          <a:p>
            <a:r>
              <a:rPr lang="cs-CZ" dirty="0"/>
              <a:t>pokračování komplexní resuscitační a intenzivní péče – pokračujeme v zavedené terapii ATB, výživě,……</a:t>
            </a:r>
          </a:p>
          <a:p>
            <a:r>
              <a:rPr lang="cs-CZ" dirty="0"/>
              <a:t>je doporučeno provést odběr orgánů v co nejkratším možném intervalu od průkazu smrti mozku při dosažení maximální stability dárce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51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Cíle péče o dárce se smrtí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minimalizovat negativní účinky smrti mozku na potenciálně </a:t>
            </a:r>
            <a:r>
              <a:rPr lang="cs-CZ" dirty="0" err="1"/>
              <a:t>transplantovatelné</a:t>
            </a:r>
            <a:r>
              <a:rPr lang="cs-CZ" dirty="0"/>
              <a:t> orgány</a:t>
            </a:r>
          </a:p>
          <a:p>
            <a:r>
              <a:rPr lang="cs-CZ" dirty="0"/>
              <a:t>dosáhnout/udržet maximální možnou stabilitu systémové homeostázy do doby odběru orgánů</a:t>
            </a:r>
          </a:p>
          <a:p>
            <a:r>
              <a:rPr lang="cs-CZ" dirty="0"/>
              <a:t>prevence/omezení poškození potenciálně </a:t>
            </a:r>
            <a:r>
              <a:rPr lang="cs-CZ" dirty="0" err="1"/>
              <a:t>transplantovatelných</a:t>
            </a:r>
            <a:r>
              <a:rPr lang="cs-CZ" dirty="0"/>
              <a:t> orgánů diagnostickými metodami nebo postupy orgánové podpory </a:t>
            </a:r>
          </a:p>
          <a:p>
            <a:r>
              <a:rPr lang="cs-CZ" dirty="0"/>
              <a:t>dosáhnout maximální možné </a:t>
            </a:r>
            <a:r>
              <a:rPr lang="cs-CZ" dirty="0" err="1"/>
              <a:t>viability</a:t>
            </a:r>
            <a:r>
              <a:rPr lang="cs-CZ" dirty="0"/>
              <a:t> potenciálně </a:t>
            </a:r>
            <a:r>
              <a:rPr lang="cs-CZ" dirty="0" err="1"/>
              <a:t>transplantovatelných</a:t>
            </a:r>
            <a:r>
              <a:rPr lang="cs-CZ" dirty="0"/>
              <a:t> orgánů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10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D3697DDA-A191-4498-42A8-C70B1D70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Procentuální výskyt nejčastějších abnormalit       v souvislosti se smrtí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Hypotenze 81% </a:t>
            </a:r>
          </a:p>
          <a:p>
            <a:pPr marL="0" indent="0">
              <a:buNone/>
            </a:pPr>
            <a:r>
              <a:rPr lang="cs-CZ" dirty="0"/>
              <a:t>Diabetes </a:t>
            </a:r>
            <a:r>
              <a:rPr lang="cs-CZ" dirty="0" err="1"/>
              <a:t>insipidus</a:t>
            </a:r>
            <a:r>
              <a:rPr lang="cs-CZ" dirty="0"/>
              <a:t> 65% </a:t>
            </a:r>
          </a:p>
          <a:p>
            <a:pPr marL="0" indent="0">
              <a:buNone/>
            </a:pPr>
            <a:r>
              <a:rPr lang="cs-CZ" dirty="0"/>
              <a:t>Diseminovaná intravaskulární koagulace 28% </a:t>
            </a:r>
          </a:p>
          <a:p>
            <a:pPr marL="0" indent="0">
              <a:buNone/>
            </a:pPr>
            <a:r>
              <a:rPr lang="cs-CZ" dirty="0" err="1"/>
              <a:t>Dysrytmie</a:t>
            </a:r>
            <a:r>
              <a:rPr lang="cs-CZ" dirty="0"/>
              <a:t> 25% </a:t>
            </a:r>
          </a:p>
          <a:p>
            <a:pPr marL="0" indent="0">
              <a:buNone/>
            </a:pPr>
            <a:r>
              <a:rPr lang="cs-CZ" dirty="0"/>
              <a:t>Plicní edém 18% </a:t>
            </a:r>
          </a:p>
          <a:p>
            <a:pPr marL="0" indent="0">
              <a:buNone/>
            </a:pPr>
            <a:r>
              <a:rPr lang="cs-CZ" dirty="0"/>
              <a:t>Metabolická acidóza 11%</a:t>
            </a:r>
          </a:p>
        </p:txBody>
      </p:sp>
    </p:spTree>
    <p:extLst>
      <p:ext uri="{BB962C8B-B14F-4D97-AF65-F5344CB8AC3E}">
        <p14:creationId xmlns:p14="http://schemas.microsoft.com/office/powerpoint/2010/main" val="395288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i bez nemoci: Novinková transplantace ledvin • mujRozhlas">
            <a:extLst>
              <a:ext uri="{FF2B5EF4-FFF2-40B4-BE49-F238E27FC236}">
                <a16:creationId xmlns:a16="http://schemas.microsoft.com/office/drawing/2014/main" id="{1A7382F1-BF22-DD54-3513-A001DBFB8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2D9BC-571D-943B-FF4A-0139107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5400" b="1" dirty="0"/>
              <a:t>Postup péče o dárce se smrtí mozku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15E1D7-75E3-7168-72AE-61BF1B125E5E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/>
              <a:t>monitorace FF (minimálně EKG + P, TK, SpO2, TT, EtCO2, diuréza)</a:t>
            </a:r>
          </a:p>
          <a:p>
            <a:r>
              <a:rPr lang="cs-CZ" dirty="0"/>
              <a:t>laboratorní monitoring (minerály, glykémie, KP (vč. laktátu), JT, urea, kreatinin, KO, </a:t>
            </a:r>
            <a:r>
              <a:rPr lang="cs-CZ" dirty="0" err="1"/>
              <a:t>koag</a:t>
            </a:r>
            <a:r>
              <a:rPr lang="cs-CZ" dirty="0"/>
              <a:t>.) </a:t>
            </a:r>
          </a:p>
          <a:p>
            <a:r>
              <a:rPr lang="cs-CZ" dirty="0"/>
              <a:t>invazivní vstupy – arteriální katetr, zvážit CVK, NGS, PMK, </a:t>
            </a:r>
          </a:p>
          <a:p>
            <a:r>
              <a:rPr lang="cs-CZ" dirty="0"/>
              <a:t>farmakoterapie – </a:t>
            </a:r>
            <a:r>
              <a:rPr lang="cs-CZ" dirty="0" err="1"/>
              <a:t>Controloc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vazopresorická</a:t>
            </a:r>
            <a:r>
              <a:rPr lang="cs-CZ" dirty="0"/>
              <a:t> podpora, minerály, glukóza </a:t>
            </a:r>
          </a:p>
          <a:p>
            <a:r>
              <a:rPr lang="cs-CZ" dirty="0"/>
              <a:t>prevence TEN</a:t>
            </a:r>
          </a:p>
          <a:p>
            <a:r>
              <a:rPr lang="cs-CZ" dirty="0"/>
              <a:t>péče o oči – rohovka</a:t>
            </a:r>
          </a:p>
          <a:p>
            <a:r>
              <a:rPr lang="cs-CZ" dirty="0"/>
              <a:t>prevence ventilátorové pneumonie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796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849</Words>
  <Application>Microsoft Macintosh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Google Sans</vt:lpstr>
      <vt:lpstr>Public Sans Web</vt:lpstr>
      <vt:lpstr>Source Sans Pro</vt:lpstr>
      <vt:lpstr>Motiv Office</vt:lpstr>
      <vt:lpstr>Transplantace</vt:lpstr>
      <vt:lpstr>Legislativa</vt:lpstr>
      <vt:lpstr>Prezentace aplikace PowerPoint</vt:lpstr>
      <vt:lpstr>Doba studené ischemie </vt:lpstr>
      <vt:lpstr>Dárce</vt:lpstr>
      <vt:lpstr>Péče o dárce orgánů se smrtí mozku</vt:lpstr>
      <vt:lpstr>Cíle péče o dárce se smrtí mozku</vt:lpstr>
      <vt:lpstr>Procentuální výskyt nejčastějších abnormalit       v souvislosti se smrtí mozku</vt:lpstr>
      <vt:lpstr>Postup péče o dárce se smrtí mozku</vt:lpstr>
      <vt:lpstr>Postup péče o dárce se smrtí mozku</vt:lpstr>
      <vt:lpstr>Vyšetření dárce</vt:lpstr>
      <vt:lpstr>Stanovení smrti mozku      </vt:lpstr>
      <vt:lpstr>Dárce s nebijícím srdcem (DCD)</vt:lpstr>
      <vt:lpstr>Zjištění smrti u dárce s nebijícím srdcem</vt:lpstr>
      <vt:lpstr>Doba teplé ischemie</vt:lpstr>
      <vt:lpstr>Hlavní limity pro rozvoj DCD programu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Transplantace</dc:title>
  <dc:creator>Jana Sehnalová</dc:creator>
  <cp:lastModifiedBy>Jana Sehnalová</cp:lastModifiedBy>
  <cp:revision>2</cp:revision>
  <dcterms:created xsi:type="dcterms:W3CDTF">2024-04-15T19:32:06Z</dcterms:created>
  <dcterms:modified xsi:type="dcterms:W3CDTF">2024-04-16T20:44:07Z</dcterms:modified>
</cp:coreProperties>
</file>