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wmf" ContentType="image/x-wmf"/>
  <Override PartName="/ppt/media/image4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D1C8595-8C72-4098-B084-F5A8BC9269F9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ECA8325-F6C4-4C9F-AD44-C4107563F5D4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C26617C-5AA9-42CF-8E16-A8941B21F185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AB19BFE-F160-4F1A-9409-3189C1BE21E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1F5A947-678C-4337-A5FE-60A80E630B5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F055673-2170-47F9-A0E7-8903ED51D789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0BC7E87-A03F-480A-AED0-DE8EBF43763A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4A3CD50-EDB2-4A2F-9F17-24A267D0E3D9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893FC10-85C1-475C-A174-10E1349FFBC8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0F391E4-5285-46D4-A01F-9BC35135EF8C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337272C-F8E7-446A-B95E-92F2C7089119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DCB9B0B-85A2-4BE7-A2BC-1D0C4FF42CAB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EEE541-FF1E-45E8-A22F-3E03F65E42AC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750003-C029-40E7-95D9-2EC3783E22DD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5287BF-6EA8-4598-81D4-EE97452AA56E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053C3E-70A8-4202-B6DA-17D168F77CFF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7F9662-6D80-4586-8405-451DA2613B0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C58724B-4414-4C86-80EE-470A5D66057F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7BD4B3-D451-42E6-83DE-FAD9FC0E088A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E45458-3F22-4355-B76A-C883262F64E5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C78012-9206-49B0-9443-1C240B526495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7F7923-19DD-43CA-9EBF-7831B9E228FB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9CDA0E-235C-4FB8-944F-768AAC4FADC5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F77B0E-2F21-4C47-9494-3E3E1BCF1BBE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9280" cy="7952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5720" cy="10728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72320" cy="33768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CZ" sz="1000" spc="-1" strike="noStrike">
                <a:solidFill>
                  <a:srgbClr val="ffffff"/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D5B607-CEBF-4072-96C7-9B8096C48A66}" type="slidenum">
              <a:rPr b="0" lang="en-CZ" sz="1000" spc="-1" strike="noStrike">
                <a:solidFill>
                  <a:srgbClr val="ffffff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5720" cy="10728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sldNum" idx="2"/>
          </p:nvPr>
        </p:nvSpPr>
        <p:spPr>
          <a:xfrm>
            <a:off x="8547840" y="4690800"/>
            <a:ext cx="472320" cy="33768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8727E9B-0B8F-4697-AF49-543711AF3D34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9280" cy="79524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43280" cy="12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43280" cy="161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Název závěrečné práce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– doplňkové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po silnici + autobus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po železnici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Vodní doprava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Letecká doprava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054732-9673-46C4-B442-620DA8BB7595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VS neveřejná doprava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                       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X</a:t>
            </a: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Neveřejná -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98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Jiný cíl, financování, zákazníci, atd.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493493-E8FF-4EAA-AB4F-D31C66060F42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VS neveřejná doprava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systém linek osobní veřejné dopravy určených k zajišťování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na území města hromadnými dopravními prostředky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jednotné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podmínky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provoz linek MHD dotován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4350E7-E66C-4A8B-9627-A8DBAA6C748C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Dopravní služby - inovace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2000"/>
          </a:bodyPr>
          <a:p>
            <a:pPr indent="-26568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666720"/>
                <a:tab algn="l" pos="771480"/>
                <a:tab algn="l" pos="1220760"/>
                <a:tab algn="l" pos="1670040"/>
                <a:tab algn="l" pos="2119320"/>
                <a:tab algn="l" pos="2568600"/>
                <a:tab algn="l" pos="3017880"/>
                <a:tab algn="l" pos="3467160"/>
                <a:tab algn="l" pos="3916440"/>
                <a:tab algn="l" pos="4365720"/>
                <a:tab algn="l" pos="4815000"/>
                <a:tab algn="l" pos="5264280"/>
                <a:tab algn="l" pos="5713560"/>
                <a:tab algn="l" pos="6162840"/>
                <a:tab algn="l" pos="6611760"/>
                <a:tab algn="l" pos="7061040"/>
                <a:tab algn="l" pos="7510320"/>
                <a:tab algn="l" pos="7959600"/>
                <a:tab algn="l" pos="8408880"/>
                <a:tab algn="l" pos="8858160"/>
                <a:tab algn="l" pos="93074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doručení na dobírku i do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Segoe UI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6568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666720"/>
                <a:tab algn="l" pos="771480"/>
                <a:tab algn="l" pos="1220760"/>
                <a:tab algn="l" pos="1670040"/>
                <a:tab algn="l" pos="2119320"/>
                <a:tab algn="l" pos="2568600"/>
                <a:tab algn="l" pos="3017880"/>
                <a:tab algn="l" pos="3467160"/>
                <a:tab algn="l" pos="3916440"/>
                <a:tab algn="l" pos="4365720"/>
                <a:tab algn="l" pos="4815000"/>
                <a:tab algn="l" pos="5264280"/>
                <a:tab algn="l" pos="5713560"/>
                <a:tab algn="l" pos="6162840"/>
                <a:tab algn="l" pos="6611760"/>
                <a:tab algn="l" pos="7061040"/>
                <a:tab algn="l" pos="7510320"/>
                <a:tab algn="l" pos="7959600"/>
                <a:tab algn="l" pos="8408880"/>
                <a:tab algn="l" pos="8858160"/>
                <a:tab algn="l" pos="93074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garance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Segoe UI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doručení zásilky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6568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666720"/>
                <a:tab algn="l" pos="771480"/>
                <a:tab algn="l" pos="1220760"/>
                <a:tab algn="l" pos="1670040"/>
                <a:tab algn="l" pos="2119320"/>
                <a:tab algn="l" pos="2568600"/>
                <a:tab algn="l" pos="3017880"/>
                <a:tab algn="l" pos="3467160"/>
                <a:tab algn="l" pos="3916440"/>
                <a:tab algn="l" pos="4365720"/>
                <a:tab algn="l" pos="4815000"/>
                <a:tab algn="l" pos="5264280"/>
                <a:tab algn="l" pos="5713560"/>
                <a:tab algn="l" pos="6162840"/>
                <a:tab algn="l" pos="6611760"/>
                <a:tab algn="l" pos="7061040"/>
                <a:tab algn="l" pos="7510320"/>
                <a:tab algn="l" pos="7959600"/>
                <a:tab algn="l" pos="8408880"/>
                <a:tab algn="l" pos="8858160"/>
                <a:tab algn="l" pos="93074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doručení přímo do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Segoe UI"/>
              </a:rPr>
              <a:t>………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6568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666720"/>
                <a:tab algn="l" pos="771480"/>
                <a:tab algn="l" pos="1220760"/>
                <a:tab algn="l" pos="1670040"/>
                <a:tab algn="l" pos="2119320"/>
                <a:tab algn="l" pos="2568600"/>
                <a:tab algn="l" pos="3017880"/>
                <a:tab algn="l" pos="3467160"/>
                <a:tab algn="l" pos="3916440"/>
                <a:tab algn="l" pos="4365720"/>
                <a:tab algn="l" pos="4815000"/>
                <a:tab algn="l" pos="5264280"/>
                <a:tab algn="l" pos="5713560"/>
                <a:tab algn="l" pos="6162840"/>
                <a:tab algn="l" pos="6611760"/>
                <a:tab algn="l" pos="7061040"/>
                <a:tab algn="l" pos="7510320"/>
                <a:tab algn="l" pos="7959600"/>
                <a:tab algn="l" pos="8408880"/>
                <a:tab algn="l" pos="8858160"/>
                <a:tab algn="l" pos="93074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dodatečné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Segoe UI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zásilky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6568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666720"/>
                <a:tab algn="l" pos="771480"/>
                <a:tab algn="l" pos="1220760"/>
                <a:tab algn="l" pos="1670040"/>
                <a:tab algn="l" pos="2119320"/>
                <a:tab algn="l" pos="2568600"/>
                <a:tab algn="l" pos="3017880"/>
                <a:tab algn="l" pos="3467160"/>
                <a:tab algn="l" pos="3916440"/>
                <a:tab algn="l" pos="4365720"/>
                <a:tab algn="l" pos="4815000"/>
                <a:tab algn="l" pos="5264280"/>
                <a:tab algn="l" pos="5713560"/>
                <a:tab algn="l" pos="6162840"/>
                <a:tab algn="l" pos="6611760"/>
                <a:tab algn="l" pos="7061040"/>
                <a:tab algn="l" pos="7510320"/>
                <a:tab algn="l" pos="7959600"/>
                <a:tab algn="l" pos="8408880"/>
                <a:tab algn="l" pos="8858160"/>
                <a:tab algn="l" pos="93074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Segoe U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Segoe UI"/>
              </a:rPr>
              <a:t>CO2 neutrální přeprava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C15FD2-CF08-4F97-8BB6-48E11E8995CC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dopravě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3000"/>
          </a:bodyPr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? - Opravy ostatních dopravních prostředků a pracovních strojů a Opravy silničních vozidel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? – provozování autoškoly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? - Výroba jízdních kol, vozíků pro invalidy a jiných nemotorových dopravních prostředků a Potrubní a pozemní doprava (vyjma železniční a silniční motorové dopravy) a Skladování, balení zboží, manipulace s nákladem a technické činnosti v dopravě  a Zasilatelství a zastupování v celním řízení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8296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BE05C4-8EEF-445D-9F3A-8D40BD016ED4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Koncese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6000"/>
          </a:bodyPr>
          <a:p>
            <a:pPr marL="260640" indent="-25344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Silniční motorová doprava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nákladní provozovaná vozidly nebo jízdními soupravami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o největší povolené hmotnosti přesahující 3,5 tuny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, jsou-li určeny k přepravě zvířat nebo věcí,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osobní provozovaná vozidly určenými pro přepravu více než 9 osob včetně řidiče,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nákladní provozovaná vozidly nebo jízdními soupravami o největší povolené hmotnosti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nepřesahující 3,5 tuny,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jsou-li určeny k přepravě zvířat nebo věcí,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osobní provozovaná vozidly určenými pro přepravu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nejvýše 9 osob včetně řidiče</a:t>
            </a: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60640" indent="-25344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odborná způsobilost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u silniční motorové dopravy nákladní provozované vozidly nebo jízdními soupravami o největší povolené hmotnosti přesahující 3,5 tuny, jsou-li určeny k přepravě zvířat nebo věcí, a osobní provozované vozidly určenými pro přepravu více než 9 osob včetně řidiče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D5A4DD-3076-4E3B-8212-EED707E2D1DE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Taxislužba – jaká živnost????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1000"/>
          </a:bodyPr>
          <a:p>
            <a:pPr marL="312120" indent="-3034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Podmínky pro získání živnostenského oprávnění taxislužby jsou v případě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fyzické osoby: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86240" indent="-29484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splnění všeobecných podmínek provozování živnosti stanovených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86240" indent="-29484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neexistence překážky provozování živnosti podle § 8 živnostenského zákona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86240" indent="-29484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složit zkoušku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86240" indent="-29484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vyvěsit ceník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75E747-66BA-456E-BF1D-D22657A1AECF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dopravě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na základě licence případně koncese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bezúhonnost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odborná způsobilost – tam, kde je třeba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finanční způsobilost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+ specifické podmínky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25797E-E4AB-4C01-A3F7-76468AAC469E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dopravě – specifické podmínky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železniční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–zákon o drahách – ………………...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silniční –živnost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………………,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letecká –licence od ………………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vnitrozemská vodní –Plavební řád ………………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CFF52C-25DD-424E-8D28-9DA152E98C2D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dopravě je ovlivněno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0000"/>
          </a:bodyPr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velkou konkurencí;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obtížně predikovatelnými náklady na pohonné hmoty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relativně malými bariérami vstupu do podnikání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rychlými technologickými změnami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nepředvídatelností tržního prostředí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-2592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obtížným cílením na zákazníky pomocí nástrojů marketingového mixu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004031-50B2-429C-9448-52006015EAD9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Definice dopravy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5000"/>
          </a:bodyPr>
          <a:p>
            <a:pPr marL="325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proces charakterizovaný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pohybem dopravních prostředků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po dopravní cestě“ nebo „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podporovaný pohyb lidí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nebo zboží” (Novák a kol., 2011, s. 16)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25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25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25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Trocha historie – chůze – jízda (př. kniha TMA)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104C90-3B78-43CE-9FF6-619D26BC7529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Bariéry podnikání v dopravních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8000"/>
          </a:bodyPr>
          <a:p>
            <a:pPr indent="-285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bezpečnost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85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vlivy, které není možné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02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85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Hustota ………………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85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negativní dopad na životní prostředí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02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285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sezónnost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75F2A0-CE65-4554-803F-23C16B12B635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4000" cy="50400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C7F051-AF6A-4F42-8F32-FD55AD0015CA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letecké dopravě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 rok 2015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provozní zisk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ve výši 250 milionů korun – celkem zisk 223 mil.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 rok 2014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provozní ztráta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598 milionů korun – celkem  ztráta 631 mil.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Jaké byly podle Vás důvody???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E1B6A5-E58F-4B74-A422-3AB546632639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Důvody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7EFD29-F37E-4ED4-8A98-027FEB96513B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ČSA současnost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Seškrtání provozu až na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2020 -dobrovolná insolvence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2021 - ztráta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E22540-9156-4AD6-AFBE-BE04954F0AB4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letecké dopravě - budoucnost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Méně ………………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………………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………………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letadla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………………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ceny letenek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………………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zájmu o business lety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8EC220-BA72-4F30-99B7-8AB81D27D169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zasilatelství a kurýrních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doručování malých kusových zásilek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NYNÍ živnost volná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Zasilatelství a zastupování v celním řízení a to bez ohledu na nato, zda se jedná o zasílatelství vnitrostátní či mezinárodní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Dříve – vnitrostátní a mezistátní různé podmínky – jedno volná a druhé koncesovaná…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18596B-A356-4EA2-8A07-52329B6BC65A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logistice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Logistika: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fyzický tok zboží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nebo jiných druhů zásob od dodavatele k odběrateli a to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včetně potřebných informací.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??? živnost: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343080" indent="-333720" algn="ctr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skladování, balení zboží, manipulace s nákladem a technické činnosti v dopravě.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0FC04D-1974-4B41-9AA3-3FDAE0605901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Zvláštní typy dopravy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Doprava informací </a:t>
            </a: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Komunikace a telekomunikace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Dopravní telematika - přenos a zpracování logistických dat, např. navigační systém. 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337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Přenos „doprava“ elektrické energie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neboli síťové služby – více viz skripta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DBB06E-BB3F-4505-B5A1-8D9D7103649E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Síťové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Služba, kde dochází k přenosu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10AE9E-83B4-4D64-ABFF-CD000DCF0B02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a ekonomika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62000"/>
          </a:bodyPr>
          <a:p>
            <a:pPr marL="212400" indent="-206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Brexit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12400" indent="-206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Drahá ………. silniční sítě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12400" indent="-206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Nepříznivé podmínky pro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: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535680" indent="-200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Znečištění ovzduší, vody a půdy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535680" indent="-200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hluk a vibrace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535680" indent="-200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nehody 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535680" indent="-200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zábor půdy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535680" indent="-200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produkce odpadu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1240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1240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Příklad D8 a její dokončení s následnými problémy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958F48-0D3F-4031-AD8E-AFD38A7E01E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síťových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Oblast energetiky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telekomunikačních sítí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IT – připojení, přenos dat, atd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poštovních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4C7D7E-2307-4F9E-8305-52EA856A7394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Poštovní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Pošta je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síť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propojující jednotlivé městské a venkovské oblasti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Ztrátové oblasti by měly být hrazeny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 – nelze někoho „odpojit“ od pošty, protože je to neekonomické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Nad podnikáním dohlíží ………………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Rušení poboček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24E07E-3F21-44F4-8C95-E47931D7D407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telekomunikacích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operátorů např.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 2005 vázaná živnost -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&gt;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……………… živnost; poskytování telekomunikačních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Dohlíží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………………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9FD95B-B2CE-4FA8-B58B-7CC8981414DC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Specifika podnikání v telekomunikačních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Režim přenesené daňové povinnosti –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plátce přiznává daň a ne dodavatel – </a:t>
            </a: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Reklamace – na kvalitu služby a vyúčtování do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………………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483B4B-352C-444C-B7DE-D750AF881680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43280" cy="161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43280" cy="12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a ekonomika – koronavirová krize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Omezení příhraniční a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dopravy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Negativní dopad na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menší využití dopravy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MHD, letadla, atd.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Velmi negativní dopad na taxislužby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8D1C8D-9C4F-4287-8027-2B76E281158F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a ekonomika – hospodářská krize 2008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5000"/>
          </a:bodyPr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snaha o snížení mzdových nákladů: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firmy reagovaly se zpožděním díky předem nasmlouvaným kontraktům.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menší investice do vozového parku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odstranění rizik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snižování stavu zaměstnanců a poptávka po službách polských řidičů.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po krizi snížení především osobní a železniční dopravy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9B51E6-4623-4B7F-82FD-89C38D7A617C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a ekonomika – válečný konflikt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7000"/>
          </a:bodyPr>
          <a:p>
            <a:pPr marL="332640" indent="-323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Problémy s dodávkami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2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2640" indent="-325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Problémy s dodávkami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situace dle Škoda auto horší než v době pandemie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2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2640" indent="-323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Vlaky na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2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2640" indent="-3236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Nečekané výrazné zvýšení cen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C176FAF-250C-40B1-A3C3-905AF0C6F424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Definice přeprava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72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„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komplex činností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souvisejících s procesem přemísťování hmotného zboží, a to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včetně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samotného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přemístění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(Novák a kol., 2011, s. 15).</a:t>
            </a: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0">
              <a:lnSpc>
                <a:spcPct val="100000"/>
              </a:lnSpc>
              <a:spcBef>
                <a:spcPts val="567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 jaké aktivity se může jednat?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003D77-E043-4265-9FC9-C38555A2F893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Dopravce VS přepravce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Dopravce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                         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X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Přepravce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07E0B2-EDA7-49D2-92B3-107B715483A3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3280" cy="53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Doprava – základní dělení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3280" cy="28087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lvl="3" marL="343080" indent="0">
              <a:lnSpc>
                <a:spcPct val="100000"/>
              </a:lnSpc>
              <a:spcBef>
                <a:spcPts val="567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Distribuce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- Přímá X Nepřímá (výhody a nevýhody)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4" marL="343080" indent="0">
              <a:lnSpc>
                <a:spcPct val="100000"/>
              </a:lnSpc>
              <a:spcBef>
                <a:spcPts val="283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Doprava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Pozemní X Vodní X Vzdušná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3280" cy="3592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08CE2E-E0DE-466D-A385-C9D39F932D3B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2023-04-12T13:30:51Z</dcterms:modified>
  <cp:revision>135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