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257" r:id="rId2"/>
    <p:sldId id="934" r:id="rId3"/>
    <p:sldId id="521" r:id="rId4"/>
    <p:sldId id="519" r:id="rId5"/>
    <p:sldId id="258" r:id="rId6"/>
    <p:sldId id="382" r:id="rId7"/>
    <p:sldId id="292" r:id="rId8"/>
    <p:sldId id="906" r:id="rId9"/>
    <p:sldId id="933" r:id="rId10"/>
    <p:sldId id="327" r:id="rId11"/>
    <p:sldId id="531" r:id="rId12"/>
    <p:sldId id="937" r:id="rId13"/>
    <p:sldId id="522" r:id="rId14"/>
    <p:sldId id="313" r:id="rId15"/>
    <p:sldId id="383" r:id="rId16"/>
    <p:sldId id="907" r:id="rId17"/>
    <p:sldId id="317" r:id="rId18"/>
    <p:sldId id="909" r:id="rId19"/>
    <p:sldId id="384" r:id="rId20"/>
    <p:sldId id="305" r:id="rId21"/>
    <p:sldId id="328" r:id="rId22"/>
    <p:sldId id="908" r:id="rId23"/>
    <p:sldId id="918" r:id="rId24"/>
    <p:sldId id="259" r:id="rId25"/>
    <p:sldId id="386" r:id="rId26"/>
    <p:sldId id="346" r:id="rId27"/>
    <p:sldId id="260" r:id="rId28"/>
    <p:sldId id="919" r:id="rId29"/>
    <p:sldId id="938" r:id="rId30"/>
    <p:sldId id="912" r:id="rId31"/>
    <p:sldId id="262" r:id="rId32"/>
    <p:sldId id="914" r:id="rId33"/>
    <p:sldId id="921" r:id="rId34"/>
    <p:sldId id="264" r:id="rId35"/>
    <p:sldId id="913" r:id="rId36"/>
    <p:sldId id="915" r:id="rId37"/>
    <p:sldId id="350" r:id="rId38"/>
    <p:sldId id="935" r:id="rId39"/>
    <p:sldId id="351" r:id="rId40"/>
    <p:sldId id="365" r:id="rId41"/>
    <p:sldId id="363" r:id="rId42"/>
    <p:sldId id="265" r:id="rId43"/>
    <p:sldId id="920" r:id="rId44"/>
    <p:sldId id="319" r:id="rId45"/>
    <p:sldId id="261" r:id="rId46"/>
    <p:sldId id="387" r:id="rId47"/>
    <p:sldId id="266" r:id="rId48"/>
    <p:sldId id="322" r:id="rId49"/>
    <p:sldId id="318" r:id="rId50"/>
    <p:sldId id="518" r:id="rId51"/>
    <p:sldId id="385" r:id="rId52"/>
    <p:sldId id="268" r:id="rId53"/>
    <p:sldId id="929" r:id="rId54"/>
    <p:sldId id="349" r:id="rId55"/>
    <p:sldId id="925" r:id="rId56"/>
    <p:sldId id="368" r:id="rId57"/>
    <p:sldId id="931" r:id="rId58"/>
    <p:sldId id="916" r:id="rId59"/>
    <p:sldId id="926" r:id="rId60"/>
    <p:sldId id="358" r:id="rId61"/>
    <p:sldId id="359" r:id="rId62"/>
    <p:sldId id="271" r:id="rId63"/>
    <p:sldId id="272" r:id="rId64"/>
    <p:sldId id="314" r:id="rId65"/>
    <p:sldId id="932" r:id="rId66"/>
    <p:sldId id="296" r:id="rId67"/>
    <p:sldId id="297" r:id="rId68"/>
    <p:sldId id="377" r:id="rId69"/>
    <p:sldId id="379" r:id="rId70"/>
  </p:sldIdLst>
  <p:sldSz cx="12192000" cy="6858000"/>
  <p:notesSz cx="9939338" cy="68072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5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E4B4E9D-495F-4468-B1AB-D128200A13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8B6E85E-1414-43A9-A74C-D39D724A9B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1141A-7F09-4314-A897-26B41EB5BDD6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FE9B6F1-E8A5-4D52-AD6B-5DF09376EF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16A9E9-0316-42F2-8247-06838736A5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3E5B7-C5AA-4774-8CE5-57C02FB9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550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BAE4F-A52C-4A6A-A6EF-12175513D302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1C561-46B6-43BB-AFFA-326A936FA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69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352DE819-7C9D-48BF-A288-A8F6E688D1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4CF354D6-5A3F-4C15-ADB9-773CC59B78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FDBC0A42-1074-4294-8B2D-5BA67CC18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6E6071-D5D1-4C90-900E-1F6B6D03B05D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35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16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399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18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904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129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690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48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5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8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90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89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28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83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308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72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B2E38-1C6B-4F7B-A83D-8E3AF3884425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B4EAA99-25E0-4670-96E8-035FC85BF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69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wikiskripta.eu/w/Soubor:Chipault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w4nt2-JiMA" TargetMode="External"/><Relationship Id="rId2" Type="http://schemas.openxmlformats.org/officeDocument/2006/relationships/hyperlink" Target="https://www.youtube.com/watch?v=E9HY2lqmqjc&amp;t=147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wikiskripta.eu/index.php/Komorov%C3%BD_syst%C3%A9m_mozku" TargetMode="External"/><Relationship Id="rId18" Type="http://schemas.openxmlformats.org/officeDocument/2006/relationships/hyperlink" Target="http://www.wikiskripta.eu/index.php/M%C3%AD%C5%A1n%C3%AD_dr%C3%A1hy" TargetMode="External"/><Relationship Id="rId26" Type="http://schemas.openxmlformats.org/officeDocument/2006/relationships/hyperlink" Target="http://www.wikiskripta.eu/index.php/Zrakov%C3%A1_dr%C3%A1ha" TargetMode="External"/><Relationship Id="rId39" Type="http://schemas.openxmlformats.org/officeDocument/2006/relationships/hyperlink" Target="https://cs.wikipedia.org/wiki/Hlavov%C3%A9_nervy" TargetMode="External"/><Relationship Id="rId21" Type="http://schemas.openxmlformats.org/officeDocument/2006/relationships/hyperlink" Target="http://biomech.ftvs.cuni.cz/pbpk/kompendium/kineziologie/propedeutika_rizeni_cortex.php" TargetMode="External"/><Relationship Id="rId34" Type="http://schemas.openxmlformats.org/officeDocument/2006/relationships/hyperlink" Target="http://www.atlascloveka.upol.cz/cs/cs02/cs0208/cs020802.html" TargetMode="External"/><Relationship Id="rId42" Type="http://schemas.openxmlformats.org/officeDocument/2006/relationships/hyperlink" Target="http://www.wikiskripta.eu/index.php/Nervus_oculomotorius" TargetMode="External"/><Relationship Id="rId47" Type="http://schemas.openxmlformats.org/officeDocument/2006/relationships/hyperlink" Target="http://www.wikiskripta.eu/index.php/Nervus_vestibulocochlearis" TargetMode="External"/><Relationship Id="rId50" Type="http://schemas.openxmlformats.org/officeDocument/2006/relationships/hyperlink" Target="http://www.wikiskripta.eu/index.php/Nervus_accessorius" TargetMode="External"/><Relationship Id="rId55" Type="http://schemas.openxmlformats.org/officeDocument/2006/relationships/hyperlink" Target="https://cs.wikipedia.org/wiki/Baz%C3%A1ln%C3%AD_ganglia" TargetMode="External"/><Relationship Id="rId7" Type="http://schemas.openxmlformats.org/officeDocument/2006/relationships/hyperlink" Target="http://www.wikiskripta.eu/index.php/V%C3%BDvoj_mozku" TargetMode="External"/><Relationship Id="rId2" Type="http://schemas.openxmlformats.org/officeDocument/2006/relationships/hyperlink" Target="http://www.wikiskripta.eu/index.php/Medulla_spinalis" TargetMode="External"/><Relationship Id="rId16" Type="http://schemas.openxmlformats.org/officeDocument/2006/relationships/hyperlink" Target="https://cs.wikipedia.org/wiki/%C5%A0ed%C3%A1_hmota" TargetMode="External"/><Relationship Id="rId29" Type="http://schemas.openxmlformats.org/officeDocument/2006/relationships/hyperlink" Target="http://www.wikiskripta.eu/index.php/K%C5%AF%C5%BEe" TargetMode="External"/><Relationship Id="rId11" Type="http://schemas.openxmlformats.org/officeDocument/2006/relationships/hyperlink" Target="http://www.wikiskripta.eu/index.php/Obaly_mozku" TargetMode="External"/><Relationship Id="rId24" Type="http://schemas.openxmlformats.org/officeDocument/2006/relationships/hyperlink" Target="http://www.wikiskripta.eu/index.php/Limbick%C3%BD_syst%C3%A9m" TargetMode="External"/><Relationship Id="rId32" Type="http://schemas.openxmlformats.org/officeDocument/2006/relationships/hyperlink" Target="http://www.wikiskripta.eu/index.php/M%C3%AD%C5%A1n%C3%AD_nervy" TargetMode="External"/><Relationship Id="rId37" Type="http://schemas.openxmlformats.org/officeDocument/2006/relationships/hyperlink" Target="http://www.atlascloveka.upol.cz/cs/cs02/cs0208/cs020805.html" TargetMode="External"/><Relationship Id="rId40" Type="http://schemas.openxmlformats.org/officeDocument/2006/relationships/hyperlink" Target="http://www.wikiskripta.eu/index.php/Nervus_olfactorius" TargetMode="External"/><Relationship Id="rId45" Type="http://schemas.openxmlformats.org/officeDocument/2006/relationships/hyperlink" Target="http://www.wikiskripta.eu/index.php/Nervus_abducens" TargetMode="External"/><Relationship Id="rId53" Type="http://schemas.openxmlformats.org/officeDocument/2006/relationships/hyperlink" Target="http://www.wikiskripta.eu/index.php/Retikul%C3%A1rn%C3%AD_formace" TargetMode="External"/><Relationship Id="rId5" Type="http://schemas.openxmlformats.org/officeDocument/2006/relationships/hyperlink" Target="http://www.wikiskripta.eu/index.php/Moze%C4%8Dek" TargetMode="External"/><Relationship Id="rId10" Type="http://schemas.openxmlformats.org/officeDocument/2006/relationships/hyperlink" Target="http://www.wikiskripta.eu/index.php/Baz%C3%A1ln%C3%AD_ganglia" TargetMode="External"/><Relationship Id="rId19" Type="http://schemas.openxmlformats.org/officeDocument/2006/relationships/hyperlink" Target="http://www.wikiskripta.eu/index.php/M%C3%AD%C5%A1n%C3%AD_reflexy" TargetMode="External"/><Relationship Id="rId31" Type="http://schemas.openxmlformats.org/officeDocument/2006/relationships/hyperlink" Target="http://www.wikiskripta.eu/index.php/Prs" TargetMode="External"/><Relationship Id="rId44" Type="http://schemas.openxmlformats.org/officeDocument/2006/relationships/hyperlink" Target="http://www.wikiskripta.eu/index.php/Nervus_trigeminus" TargetMode="External"/><Relationship Id="rId52" Type="http://schemas.openxmlformats.org/officeDocument/2006/relationships/hyperlink" Target="https://cs.wikipedia.org/wiki/Anestezie" TargetMode="External"/><Relationship Id="rId4" Type="http://schemas.openxmlformats.org/officeDocument/2006/relationships/hyperlink" Target="http://www.wikiskripta.eu/index.php/Mozkov%C3%BD_kmen" TargetMode="External"/><Relationship Id="rId9" Type="http://schemas.openxmlformats.org/officeDocument/2006/relationships/hyperlink" Target="http://www.wikiskripta.eu/index.php/Mozkov%C3%A1_k%C5%AFra" TargetMode="External"/><Relationship Id="rId14" Type="http://schemas.openxmlformats.org/officeDocument/2006/relationships/hyperlink" Target="http://www.wikiskripta.eu/index.php/C%C3%A9vy_mozku" TargetMode="External"/><Relationship Id="rId22" Type="http://schemas.openxmlformats.org/officeDocument/2006/relationships/hyperlink" Target="http://www.wikiskripta.eu/index.php/Syndrom_zadn%C3%ADch_provazc%C5%AF_m%C3%AD%C5%A1n%C3%ADch" TargetMode="External"/><Relationship Id="rId27" Type="http://schemas.openxmlformats.org/officeDocument/2006/relationships/hyperlink" Target="http://www.wikiskripta.eu/index.php/Ucho" TargetMode="External"/><Relationship Id="rId30" Type="http://schemas.openxmlformats.org/officeDocument/2006/relationships/hyperlink" Target="http://www.wikiskripta.eu/index.php/Ko%C5%BEn%C3%AD_adnexa" TargetMode="External"/><Relationship Id="rId35" Type="http://schemas.openxmlformats.org/officeDocument/2006/relationships/hyperlink" Target="http://www.atlascloveka.upol.cz/cs/cs02/cs0208/cs020803.html" TargetMode="External"/><Relationship Id="rId43" Type="http://schemas.openxmlformats.org/officeDocument/2006/relationships/hyperlink" Target="http://www.wikiskripta.eu/index.php/Nervus_trochlearis" TargetMode="External"/><Relationship Id="rId48" Type="http://schemas.openxmlformats.org/officeDocument/2006/relationships/hyperlink" Target="http://www.wikiskripta.eu/index.php/Nervus_glossopharyngeus" TargetMode="External"/><Relationship Id="rId56" Type="http://schemas.openxmlformats.org/officeDocument/2006/relationships/hyperlink" Target="http://lekarske.slovniky.cz/lexikon-pojem/subokcipitalni-punkce" TargetMode="External"/><Relationship Id="rId8" Type="http://schemas.openxmlformats.org/officeDocument/2006/relationships/hyperlink" Target="http://www.wikiskripta.eu/index.php/Telencephalon" TargetMode="External"/><Relationship Id="rId51" Type="http://schemas.openxmlformats.org/officeDocument/2006/relationships/hyperlink" Target="http://www.wikiskripta.eu/index.php/Nervus_hypoglossus" TargetMode="External"/><Relationship Id="rId3" Type="http://schemas.openxmlformats.org/officeDocument/2006/relationships/hyperlink" Target="http://www.wikiskripta.eu/index.php/Lumb%C3%A1ln%C3%AD_punkce" TargetMode="External"/><Relationship Id="rId12" Type="http://schemas.openxmlformats.org/officeDocument/2006/relationships/hyperlink" Target="http://www.wikiskripta.eu/index.php/M%C3%AD%C5%A1n%C3%AD_obaly" TargetMode="External"/><Relationship Id="rId17" Type="http://schemas.openxmlformats.org/officeDocument/2006/relationships/hyperlink" Target="http://lekarske.slovniky.cz/lexikon-pojem/centrum-semiovale" TargetMode="External"/><Relationship Id="rId25" Type="http://schemas.openxmlformats.org/officeDocument/2006/relationships/hyperlink" Target="http://www.atlascloveka.upol.cz/cs/cs02/cs0209/cs020901.html" TargetMode="External"/><Relationship Id="rId33" Type="http://schemas.openxmlformats.org/officeDocument/2006/relationships/hyperlink" Target="http://www.atlascloveka.upol.cz/cs/cs02/cs0208/cs020801.html" TargetMode="External"/><Relationship Id="rId38" Type="http://schemas.openxmlformats.org/officeDocument/2006/relationships/hyperlink" Target="http://www.biomach.cz/biologie-cloveka/nervova-soustava" TargetMode="External"/><Relationship Id="rId46" Type="http://schemas.openxmlformats.org/officeDocument/2006/relationships/hyperlink" Target="http://www.wikiskripta.eu/index.php/Nervus_facialis" TargetMode="External"/><Relationship Id="rId20" Type="http://schemas.openxmlformats.org/officeDocument/2006/relationships/hyperlink" Target="http://anatomie.lf3.cuni.cz/cns_drahy.htm" TargetMode="External"/><Relationship Id="rId41" Type="http://schemas.openxmlformats.org/officeDocument/2006/relationships/hyperlink" Target="http://www.wikiskripta.eu/index.php/Nervus_opticus" TargetMode="External"/><Relationship Id="rId54" Type="http://schemas.openxmlformats.org/officeDocument/2006/relationships/hyperlink" Target="http://www.wikiskripta.eu/index.php/Thalam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kiskripta.eu/index.php/Diencephalon" TargetMode="External"/><Relationship Id="rId15" Type="http://schemas.openxmlformats.org/officeDocument/2006/relationships/hyperlink" Target="https://cs.wikipedia.org/wiki/B%C3%ADl%C3%A1_hmota" TargetMode="External"/><Relationship Id="rId23" Type="http://schemas.openxmlformats.org/officeDocument/2006/relationships/hyperlink" Target="http://cs.medlicker.com/104-draha-zadnich-misnich-provazcu" TargetMode="External"/><Relationship Id="rId28" Type="http://schemas.openxmlformats.org/officeDocument/2006/relationships/hyperlink" Target="http://www.wikiskripta.eu/index.php/Sluchov%C3%A1_dr%C3%A1ha" TargetMode="External"/><Relationship Id="rId36" Type="http://schemas.openxmlformats.org/officeDocument/2006/relationships/hyperlink" Target="http://www.atlascloveka.upol.cz/cs/cs02/cs0208/cs020804.html" TargetMode="External"/><Relationship Id="rId49" Type="http://schemas.openxmlformats.org/officeDocument/2006/relationships/hyperlink" Target="http://www.wikiskripta.eu/index.php/Nervus_vagus" TargetMode="External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biomach.cz/biologie-cloveka/nervova-soustava" TargetMode="External"/><Relationship Id="rId18" Type="http://schemas.openxmlformats.org/officeDocument/2006/relationships/hyperlink" Target="http://www.odmaturuj.cz/medicina/nitrolebni-krvaceni/" TargetMode="External"/><Relationship Id="rId26" Type="http://schemas.openxmlformats.org/officeDocument/2006/relationships/hyperlink" Target="https://quizlet.com/de/429545381/brainstem-flash-cards/" TargetMode="External"/><Relationship Id="rId39" Type="http://schemas.openxmlformats.org/officeDocument/2006/relationships/hyperlink" Target="https://www.wikiskripta.eu/w/St%C5%99edn%C3%AD_mozek" TargetMode="External"/><Relationship Id="rId21" Type="http://schemas.openxmlformats.org/officeDocument/2006/relationships/hyperlink" Target="https://cs.wikipedia.org/wiki/M%C3%ADcha" TargetMode="External"/><Relationship Id="rId34" Type="http://schemas.openxmlformats.org/officeDocument/2006/relationships/hyperlink" Target="https://www.wikiskripta.eu/w/Centr%C3%A1ln%C3%AD_nervov%C3%BD_syst%C3%A9m#/media/File:Misni_nerv.jpg" TargetMode="External"/><Relationship Id="rId7" Type="http://schemas.openxmlformats.org/officeDocument/2006/relationships/hyperlink" Target="http://www.biologiecloveka.estranky.cz/clanky/soustavy-cloveka/druhy-nervu.html" TargetMode="External"/><Relationship Id="rId12" Type="http://schemas.openxmlformats.org/officeDocument/2006/relationships/hyperlink" Target="http://www.wikiskripta.eu/index.php/Truncus_sympaticus" TargetMode="External"/><Relationship Id="rId17" Type="http://schemas.openxmlformats.org/officeDocument/2006/relationships/hyperlink" Target="https://www.google.cz/search?hl=cs&amp;site=imghp&amp;tbm=isch&amp;source=hp&amp;biw=1438&amp;bih=708&amp;q=komorov%C3%BD+syst%C3%A9m&amp;oq=komorov%C3%BD+&amp;gs_l=img.1.7.0l6j0i24l4.1593.5088.0.8048.9.7.0.2.2.0.289.1567.0j2j5.7.0....0...1ac.1.64.img..0.9.1649.S2sqbW9mT6w" TargetMode="External"/><Relationship Id="rId25" Type="http://schemas.openxmlformats.org/officeDocument/2006/relationships/hyperlink" Target="https://cz.pinterest.com/pin/51439620729043829/" TargetMode="External"/><Relationship Id="rId33" Type="http://schemas.openxmlformats.org/officeDocument/2006/relationships/hyperlink" Target="https://cs.wikipedia.org/wiki/Limbick%C3%BD_syst%C3%A9m" TargetMode="External"/><Relationship Id="rId38" Type="http://schemas.openxmlformats.org/officeDocument/2006/relationships/hyperlink" Target="https://cs.wikipedia.org/wiki/Autonomn%C3%AD_nervov%C3%A1_soustava" TargetMode="External"/><Relationship Id="rId2" Type="http://schemas.openxmlformats.org/officeDocument/2006/relationships/hyperlink" Target="http://www.cnsonline.cz/?p=279" TargetMode="External"/><Relationship Id="rId16" Type="http://schemas.openxmlformats.org/officeDocument/2006/relationships/hyperlink" Target="http://www.wikiskripta.eu/index.php/Mozek" TargetMode="External"/><Relationship Id="rId20" Type="http://schemas.openxmlformats.org/officeDocument/2006/relationships/hyperlink" Target="http://www.upsychiatra.cz/jake-skody-napacha-nedostatek-spanku-mozek-zacne-sam-sebe-pozirat/" TargetMode="External"/><Relationship Id="rId29" Type="http://schemas.openxmlformats.org/officeDocument/2006/relationships/hyperlink" Target="https://cz.pinterest.com/pin/29512658182580323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olajecna.cz/biologie/Sources/Textbook_Textbook.php?intSectionId=91000" TargetMode="External"/><Relationship Id="rId11" Type="http://schemas.openxmlformats.org/officeDocument/2006/relationships/hyperlink" Target="http://www.cnsonline.cz/?p=341" TargetMode="External"/><Relationship Id="rId24" Type="http://schemas.openxmlformats.org/officeDocument/2006/relationships/hyperlink" Target="https://fotky-foto.cz/fotobanka/mozkoveho-kmene-mozkovy-kmen-ventralni-pohled-zadni-cast-mozku-prilehle-a-strukturalne-kontinualni-s-michy-motoricke-a-senzoricke-inervace-na-oblicej-a-krk-pres-thecranial-nervy(4-60940527)/" TargetMode="External"/><Relationship Id="rId32" Type="http://schemas.openxmlformats.org/officeDocument/2006/relationships/hyperlink" Target="https://slideplayer.cz/slide/5653681/" TargetMode="External"/><Relationship Id="rId37" Type="http://schemas.openxmlformats.org/officeDocument/2006/relationships/hyperlink" Target="http://www.cns.bluefile.cz/?p=324" TargetMode="External"/><Relationship Id="rId40" Type="http://schemas.openxmlformats.org/officeDocument/2006/relationships/hyperlink" Target="https://medical-dictionary.thefreedictionary.com/Circulus+arteriosus+cerebri" TargetMode="External"/><Relationship Id="rId5" Type="http://schemas.openxmlformats.org/officeDocument/2006/relationships/hyperlink" Target="http://lekarske.slovniky.cz/pojem/fasciculus-longitudinalis-medialis" TargetMode="External"/><Relationship Id="rId15" Type="http://schemas.openxmlformats.org/officeDocument/2006/relationships/hyperlink" Target="https://cs.wikipedia.org/wiki/Lidsk%C3%BD_mozek" TargetMode="External"/><Relationship Id="rId23" Type="http://schemas.openxmlformats.org/officeDocument/2006/relationships/hyperlink" Target="https://cs.wikipedia.org/wiki/Mozkov%C3%BD_kmen" TargetMode="External"/><Relationship Id="rId28" Type="http://schemas.openxmlformats.org/officeDocument/2006/relationships/hyperlink" Target="https://diencephalon-medulla.weebly.com/diencephalon.html" TargetMode="External"/><Relationship Id="rId36" Type="http://schemas.openxmlformats.org/officeDocument/2006/relationships/hyperlink" Target="http://anatomie.lf3.cuni.cz/cns_drahasluch.htm" TargetMode="External"/><Relationship Id="rId10" Type="http://schemas.openxmlformats.org/officeDocument/2006/relationships/hyperlink" Target="http://www.wikiskripta.eu/index.php/Plexus_sacralis" TargetMode="External"/><Relationship Id="rId19" Type="http://schemas.openxmlformats.org/officeDocument/2006/relationships/hyperlink" Target="http://www.wikiskripta.eu/index.php/Dura_mater" TargetMode="External"/><Relationship Id="rId31" Type="http://schemas.openxmlformats.org/officeDocument/2006/relationships/hyperlink" Target="https://slideplayer.cz/slide/3688470/" TargetMode="External"/><Relationship Id="rId4" Type="http://schemas.openxmlformats.org/officeDocument/2006/relationships/hyperlink" Target="https://www.google.cz/search?hl=cs&amp;site=imghp&amp;tbm=isch&amp;source=hp&amp;biw=1438&amp;bih=708&amp;q=m%C3%ADcha&amp;oq=m%C3%ADcha&amp;gs_l=img.3..0l10.1783.3196.0.3870.5.4.0.1.1.0.362.806.0j1j1j1.3.0....0...1ac.1.64.img..1.4.853.b-7k6-HObUw" TargetMode="External"/><Relationship Id="rId9" Type="http://schemas.openxmlformats.org/officeDocument/2006/relationships/hyperlink" Target="http://www.wikiskripta.eu/index.php/Plexus_lumbalis" TargetMode="External"/><Relationship Id="rId14" Type="http://schemas.openxmlformats.org/officeDocument/2006/relationships/hyperlink" Target="http://www.wikiskripta.eu/index.php/Malformace_CNS" TargetMode="External"/><Relationship Id="rId22" Type="http://schemas.openxmlformats.org/officeDocument/2006/relationships/hyperlink" Target="https://ppt-online.org/525608" TargetMode="External"/><Relationship Id="rId27" Type="http://schemas.openxmlformats.org/officeDocument/2006/relationships/hyperlink" Target="https://slideplayer.com/slide/14642061/" TargetMode="External"/><Relationship Id="rId30" Type="http://schemas.openxmlformats.org/officeDocument/2006/relationships/hyperlink" Target="https://is.muni.cz/el/1411/podzim2016/BLKLK051p/um/vysetreni_mozkomisniho_moku/pages/01-anatomicke-fyziologicke-poznatky.html" TargetMode="External"/><Relationship Id="rId35" Type="http://schemas.openxmlformats.org/officeDocument/2006/relationships/hyperlink" Target="https://www.lf2.cuni.cz/files/page/files/2019/cns_drahy.pdf" TargetMode="External"/><Relationship Id="rId8" Type="http://schemas.openxmlformats.org/officeDocument/2006/relationships/hyperlink" Target="http://www.wikiskripta.eu/index.php/Plexus_cervicalis" TargetMode="External"/><Relationship Id="rId3" Type="http://schemas.openxmlformats.org/officeDocument/2006/relationships/hyperlink" Target="https://www.google.cz/search?hl=cs&amp;site=imghp&amp;tbm=isch&amp;source=hp&amp;biw=1438&amp;bih=708&amp;q=vnit%C5%99n%C3%AD+ucho&amp;oq=vnit%C5%99n%C3%AD&amp;gs_l=img.1.1.0l10.1061.3080.0.4897.7.5.0.2.2.0.200.891.0j4j1.5.0....0...1ac.1.64.img..0.7.988.Cnc8bFdRTq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01993" y="1795244"/>
            <a:ext cx="4999101" cy="2356934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/>
              <a:t>Nervový systém</a:t>
            </a:r>
            <a:br>
              <a:rPr lang="cs-CZ" b="1" dirty="0"/>
            </a:br>
            <a:r>
              <a:rPr lang="cs-CZ" b="1" dirty="0"/>
              <a:t>Smysly</a:t>
            </a:r>
            <a:br>
              <a:rPr lang="cs-CZ" b="1" dirty="0"/>
            </a:br>
            <a:r>
              <a:rPr lang="cs-CZ" b="1" dirty="0"/>
              <a:t>Kůže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20CC63C-8542-42E4-B596-8ADE4F0635CD}"/>
              </a:ext>
            </a:extLst>
          </p:cNvPr>
          <p:cNvSpPr/>
          <p:nvPr/>
        </p:nvSpPr>
        <p:spPr>
          <a:xfrm>
            <a:off x="2701993" y="4880188"/>
            <a:ext cx="3727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1. ČÁST – CNS + NERVOVÉ DRÁHY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B133F352-8F45-40E3-948A-9D730E0929B7}"/>
              </a:ext>
            </a:extLst>
          </p:cNvPr>
          <p:cNvSpPr/>
          <p:nvPr/>
        </p:nvSpPr>
        <p:spPr>
          <a:xfrm>
            <a:off x="219602" y="1118859"/>
            <a:ext cx="8715391" cy="4387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cs-CZ" sz="2000" b="1" dirty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2) Sestupné dráhy = motorické</a:t>
            </a:r>
            <a:r>
              <a:rPr lang="cs-CZ" sz="1600" b="1" dirty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(řídí hybnost)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S</a:t>
            </a:r>
            <a:r>
              <a:rPr lang="cs-CZ" sz="1600" dirty="0">
                <a:ea typeface="Times New Roman" panose="02020603050405020304" pitchFamily="18" charset="0"/>
              </a:rPr>
              <a:t>pojení s motorickou kůrou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Jen v předních a postranních provazcích míšních</a:t>
            </a:r>
          </a:p>
          <a:p>
            <a:pPr marL="285750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cs-CZ" sz="1600" b="1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cs-CZ" sz="1600" b="1" dirty="0">
                <a:solidFill>
                  <a:srgbClr val="00B050"/>
                </a:solidFill>
                <a:ea typeface="Times New Roman" panose="02020603050405020304" pitchFamily="18" charset="0"/>
              </a:rPr>
              <a:t>Přímé</a:t>
            </a:r>
            <a:r>
              <a:rPr lang="cs-CZ" sz="1600" dirty="0">
                <a:solidFill>
                  <a:srgbClr val="00B050"/>
                </a:solidFill>
                <a:ea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rgbClr val="00B05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(</a:t>
            </a:r>
            <a:r>
              <a:rPr lang="cs-CZ" sz="1600" dirty="0" err="1">
                <a:solidFill>
                  <a:srgbClr val="00B05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máloneuronové</a:t>
            </a:r>
            <a:r>
              <a:rPr lang="cs-CZ" sz="1600" dirty="0">
                <a:solidFill>
                  <a:srgbClr val="00B05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) </a:t>
            </a:r>
            <a:r>
              <a:rPr lang="cs-CZ" sz="1600" dirty="0">
                <a:ea typeface="Times New Roman" panose="02020603050405020304" pitchFamily="18" charset="0"/>
              </a:rPr>
              <a:t>= </a:t>
            </a:r>
            <a:r>
              <a:rPr lang="cs-CZ" sz="1600" dirty="0">
                <a:solidFill>
                  <a:srgbClr val="00B050"/>
                </a:solidFill>
                <a:ea typeface="Times New Roman" panose="02020603050405020304" pitchFamily="18" charset="0"/>
              </a:rPr>
              <a:t>pyramidové dráhy/</a:t>
            </a:r>
            <a:r>
              <a:rPr lang="cs-CZ" sz="1600" dirty="0" err="1">
                <a:solidFill>
                  <a:srgbClr val="00B050"/>
                </a:solidFill>
                <a:ea typeface="Times New Roman" panose="02020603050405020304" pitchFamily="18" charset="0"/>
              </a:rPr>
              <a:t>kortikospinální</a:t>
            </a:r>
            <a:r>
              <a:rPr lang="cs-CZ" sz="1600" dirty="0">
                <a:ea typeface="Times New Roman" panose="02020603050405020304" pitchFamily="18" charset="0"/>
              </a:rPr>
              <a:t> (</a:t>
            </a:r>
            <a:r>
              <a:rPr lang="cs-CZ" sz="1600" b="1" dirty="0">
                <a:ea typeface="Times New Roman" panose="02020603050405020304" pitchFamily="18" charset="0"/>
              </a:rPr>
              <a:t>vývojově mladé</a:t>
            </a:r>
            <a:r>
              <a:rPr lang="cs-CZ" sz="1600" dirty="0"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a typeface="Times New Roman" panose="02020603050405020304" pitchFamily="18" charset="0"/>
              </a:rPr>
              <a:t>Prochází pyramidami </a:t>
            </a:r>
            <a:r>
              <a:rPr lang="cs-CZ" sz="1600" dirty="0" err="1">
                <a:ea typeface="Times New Roman" panose="02020603050405020304" pitchFamily="18" charset="0"/>
              </a:rPr>
              <a:t>oblongaty</a:t>
            </a:r>
            <a:endParaRPr lang="cs-CZ" sz="1600" dirty="0">
              <a:ea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a typeface="Times New Roman" panose="02020603050405020304" pitchFamily="18" charset="0"/>
              </a:rPr>
              <a:t>Dráha </a:t>
            </a:r>
            <a:r>
              <a:rPr lang="cs-CZ" sz="1600" b="1" u="sng" dirty="0">
                <a:solidFill>
                  <a:srgbClr val="0070C0"/>
                </a:solidFill>
                <a:ea typeface="Times New Roman" panose="02020603050405020304" pitchFamily="18" charset="0"/>
              </a:rPr>
              <a:t>volní (vůlí ovládané) hybnosti</a:t>
            </a:r>
            <a:r>
              <a:rPr lang="cs-CZ" sz="1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b="1" dirty="0" err="1">
                <a:ea typeface="Times New Roman" panose="02020603050405020304" pitchFamily="18" charset="0"/>
              </a:rPr>
              <a:t>Kortikospinální</a:t>
            </a:r>
            <a:r>
              <a:rPr lang="cs-CZ" sz="1600" b="1" dirty="0">
                <a:ea typeface="Times New Roman" panose="02020603050405020304" pitchFamily="18" charset="0"/>
              </a:rPr>
              <a:t> dráhy laterální</a:t>
            </a:r>
            <a:r>
              <a:rPr lang="cs-CZ" sz="1600" dirty="0">
                <a:ea typeface="Times New Roman" panose="02020603050405020304" pitchFamily="18" charset="0"/>
              </a:rPr>
              <a:t> (postranní provazec, zkřížené 1. neurony </a:t>
            </a:r>
            <a:br>
              <a:rPr lang="cs-CZ" sz="1600" dirty="0">
                <a:ea typeface="Times New Roman" panose="02020603050405020304" pitchFamily="18" charset="0"/>
              </a:rPr>
            </a:br>
            <a:r>
              <a:rPr lang="cs-CZ" sz="1600" dirty="0">
                <a:ea typeface="Times New Roman" panose="02020603050405020304" pitchFamily="18" charset="0"/>
              </a:rPr>
              <a:t>= </a:t>
            </a:r>
            <a:r>
              <a:rPr lang="cs-CZ" sz="1600" u="sng" dirty="0" err="1">
                <a:ea typeface="Times New Roman" panose="02020603050405020304" pitchFamily="18" charset="0"/>
              </a:rPr>
              <a:t>decussatio</a:t>
            </a:r>
            <a:r>
              <a:rPr lang="cs-CZ" sz="1600" u="sng" dirty="0">
                <a:ea typeface="Times New Roman" panose="02020603050405020304" pitchFamily="18" charset="0"/>
              </a:rPr>
              <a:t> </a:t>
            </a:r>
            <a:r>
              <a:rPr lang="cs-CZ" sz="1600" u="sng" dirty="0" err="1">
                <a:ea typeface="Times New Roman" panose="02020603050405020304" pitchFamily="18" charset="0"/>
              </a:rPr>
              <a:t>pyramidum</a:t>
            </a:r>
            <a:r>
              <a:rPr lang="cs-CZ" sz="1600" u="sng" dirty="0">
                <a:ea typeface="Times New Roman" panose="02020603050405020304" pitchFamily="18" charset="0"/>
              </a:rPr>
              <a:t>) 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b="1" dirty="0" err="1">
                <a:ea typeface="Times New Roman" panose="02020603050405020304" pitchFamily="18" charset="0"/>
              </a:rPr>
              <a:t>Kortikortikospinální</a:t>
            </a:r>
            <a:r>
              <a:rPr lang="cs-CZ" sz="1600" b="1" dirty="0">
                <a:ea typeface="Times New Roman" panose="02020603050405020304" pitchFamily="18" charset="0"/>
              </a:rPr>
              <a:t> dr. přední </a:t>
            </a:r>
            <a:r>
              <a:rPr lang="cs-CZ" sz="1600" dirty="0">
                <a:ea typeface="Times New Roman" panose="02020603050405020304" pitchFamily="18" charset="0"/>
              </a:rPr>
              <a:t>(přední provazec, dosud nezkřížené 1. neurony)  </a:t>
            </a:r>
          </a:p>
          <a:p>
            <a:pPr>
              <a:lnSpc>
                <a:spcPct val="115000"/>
              </a:lnSpc>
            </a:pPr>
            <a:endParaRPr lang="cs-CZ" sz="1600" b="1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cs-CZ" sz="1600" b="1" dirty="0">
                <a:solidFill>
                  <a:srgbClr val="00B050"/>
                </a:solidFill>
                <a:ea typeface="Times New Roman" panose="02020603050405020304" pitchFamily="18" charset="0"/>
              </a:rPr>
              <a:t>Nepřímé</a:t>
            </a:r>
            <a:r>
              <a:rPr lang="cs-CZ" sz="1600" dirty="0">
                <a:solidFill>
                  <a:srgbClr val="00B050"/>
                </a:solidFill>
                <a:ea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rgbClr val="00B05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(</a:t>
            </a:r>
            <a:r>
              <a:rPr lang="cs-CZ" sz="1600" dirty="0" err="1">
                <a:solidFill>
                  <a:srgbClr val="00B05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víceneuronové</a:t>
            </a:r>
            <a:r>
              <a:rPr lang="cs-CZ" sz="1600" dirty="0">
                <a:solidFill>
                  <a:srgbClr val="00B05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) </a:t>
            </a:r>
            <a:r>
              <a:rPr lang="cs-CZ" sz="1600" dirty="0">
                <a:ea typeface="Times New Roman" panose="02020603050405020304" pitchFamily="18" charset="0"/>
              </a:rPr>
              <a:t>= </a:t>
            </a:r>
            <a:r>
              <a:rPr lang="cs-CZ" sz="1600" dirty="0" err="1">
                <a:solidFill>
                  <a:srgbClr val="00B050"/>
                </a:solidFill>
              </a:rPr>
              <a:t>extrapyramidové</a:t>
            </a:r>
            <a:r>
              <a:rPr lang="cs-CZ" sz="1600" dirty="0">
                <a:solidFill>
                  <a:srgbClr val="00B050"/>
                </a:solidFill>
              </a:rPr>
              <a:t> dráhy </a:t>
            </a:r>
            <a:r>
              <a:rPr lang="cs-CZ" sz="1600" u="sng" dirty="0">
                <a:ea typeface="Times New Roman" panose="02020603050405020304" pitchFamily="18" charset="0"/>
              </a:rPr>
              <a:t>(</a:t>
            </a:r>
            <a:r>
              <a:rPr lang="cs-CZ" sz="1600" b="1" dirty="0">
                <a:ea typeface="Times New Roman" panose="02020603050405020304" pitchFamily="18" charset="0"/>
              </a:rPr>
              <a:t>vývojově staré</a:t>
            </a:r>
            <a:r>
              <a:rPr lang="cs-CZ" sz="1600" dirty="0"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Dráhy </a:t>
            </a:r>
            <a:r>
              <a:rPr lang="cs-CZ" sz="1600" b="1" u="sng" dirty="0">
                <a:solidFill>
                  <a:srgbClr val="0070C0"/>
                </a:solidFill>
              </a:rPr>
              <a:t>mimovolní (neuvědomované) hybnosti</a:t>
            </a:r>
            <a:r>
              <a:rPr lang="cs-CZ" sz="1600" u="sng" dirty="0"/>
              <a:t>,</a:t>
            </a:r>
            <a:r>
              <a:rPr lang="cs-CZ" sz="1600" dirty="0"/>
              <a:t> podíl na </a:t>
            </a:r>
            <a:r>
              <a:rPr lang="cs-CZ" sz="1600" b="1" u="sng" dirty="0">
                <a:solidFill>
                  <a:srgbClr val="0070C0"/>
                </a:solidFill>
                <a:ea typeface="Times New Roman" panose="02020603050405020304" pitchFamily="18" charset="0"/>
              </a:rPr>
              <a:t>regulaci svalového tonu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a typeface="Times New Roman" panose="02020603050405020304" pitchFamily="18" charset="0"/>
              </a:rPr>
              <a:t>Procházejí v předních a postranních provazcích 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a typeface="Times New Roman" panose="02020603050405020304" pitchFamily="18" charset="0"/>
              </a:rPr>
              <a:t>Např. dráha </a:t>
            </a:r>
            <a:r>
              <a:rPr lang="cs-CZ" sz="1600" dirty="0" err="1">
                <a:ea typeface="Times New Roman" panose="02020603050405020304" pitchFamily="18" charset="0"/>
              </a:rPr>
              <a:t>retikulospinální</a:t>
            </a:r>
            <a:r>
              <a:rPr lang="cs-CZ" sz="1600" dirty="0"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a typeface="Times New Roman" panose="02020603050405020304" pitchFamily="18" charset="0"/>
              </a:rPr>
              <a:t>rubrospinální</a:t>
            </a:r>
            <a:r>
              <a:rPr lang="cs-CZ" sz="1600" dirty="0"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a typeface="Times New Roman" panose="02020603050405020304" pitchFamily="18" charset="0"/>
              </a:rPr>
              <a:t>vestibulospinální</a:t>
            </a:r>
            <a:endParaRPr lang="cs-CZ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25960D6-9078-4146-BF83-698300AA8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" r="10545" b="1924"/>
          <a:stretch/>
        </p:blipFill>
        <p:spPr>
          <a:xfrm>
            <a:off x="8523259" y="921102"/>
            <a:ext cx="3668741" cy="4585305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9ED494D-077D-43B9-811E-61845AA55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03" y="346912"/>
            <a:ext cx="7139139" cy="6135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Míšní dráhy, stavba bílé hmoty míšní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blanka.pospisilova\Dokumenty\Skripta\2011_03_14\IMG_0001.jpg">
            <a:extLst>
              <a:ext uri="{FF2B5EF4-FFF2-40B4-BE49-F238E27FC236}">
                <a16:creationId xmlns:a16="http://schemas.microsoft.com/office/drawing/2014/main" id="{24D0DA95-BE89-43D6-954A-1436BBD3C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"/>
          <a:stretch>
            <a:fillRect/>
          </a:stretch>
        </p:blipFill>
        <p:spPr bwMode="auto">
          <a:xfrm>
            <a:off x="5167314" y="428626"/>
            <a:ext cx="1811337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2EFCAB5-BD90-4CC3-8175-0B0E237400C0}"/>
              </a:ext>
            </a:extLst>
          </p:cNvPr>
          <p:cNvSpPr txBox="1"/>
          <p:nvPr/>
        </p:nvSpPr>
        <p:spPr>
          <a:xfrm>
            <a:off x="6810380" y="4500570"/>
            <a:ext cx="2000264" cy="338554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Míšní 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konus</a:t>
            </a:r>
            <a:endParaRPr lang="cs-CZ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897682E-2D4B-4C7A-81F4-ADD09F7F3DDD}"/>
              </a:ext>
            </a:extLst>
          </p:cNvPr>
          <p:cNvSpPr txBox="1"/>
          <p:nvPr/>
        </p:nvSpPr>
        <p:spPr>
          <a:xfrm>
            <a:off x="6810380" y="5000636"/>
            <a:ext cx="3643338" cy="338554"/>
          </a:xfrm>
          <a:prstGeom prst="rect">
            <a:avLst/>
          </a:prstGeom>
          <a:solidFill>
            <a:srgbClr val="FF9933"/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Cauda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equina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 – „koňský ocas“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F653E08F-4F51-4670-9FDA-343E79C1AA33}"/>
              </a:ext>
            </a:extLst>
          </p:cNvPr>
          <p:cNvSpPr txBox="1"/>
          <p:nvPr/>
        </p:nvSpPr>
        <p:spPr>
          <a:xfrm>
            <a:off x="7167570" y="2285992"/>
            <a:ext cx="2643206" cy="338554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Míšní segmenty 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Th1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-12</a:t>
            </a:r>
          </a:p>
        </p:txBody>
      </p:sp>
      <p:cxnSp>
        <p:nvCxnSpPr>
          <p:cNvPr id="28" name="Přímá spojovací šipka 27">
            <a:extLst>
              <a:ext uri="{FF2B5EF4-FFF2-40B4-BE49-F238E27FC236}">
                <a16:creationId xmlns:a16="http://schemas.microsoft.com/office/drawing/2014/main" id="{100DD459-97C0-4787-86ED-02A85B676C1C}"/>
              </a:ext>
            </a:extLst>
          </p:cNvPr>
          <p:cNvCxnSpPr/>
          <p:nvPr/>
        </p:nvCxnSpPr>
        <p:spPr>
          <a:xfrm rot="10800000">
            <a:off x="6024563" y="4071939"/>
            <a:ext cx="785812" cy="598487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3625675-A22E-4217-8BB9-0C3D79CEC98E}"/>
              </a:ext>
            </a:extLst>
          </p:cNvPr>
          <p:cNvSpPr txBox="1"/>
          <p:nvPr/>
        </p:nvSpPr>
        <p:spPr>
          <a:xfrm>
            <a:off x="7167570" y="857232"/>
            <a:ext cx="2428892" cy="338554"/>
          </a:xfrm>
          <a:prstGeom prst="rect">
            <a:avLst/>
          </a:pr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latin typeface="Arial" charset="0"/>
              </a:rPr>
              <a:t>Míšní segmenty </a:t>
            </a:r>
            <a:r>
              <a:rPr lang="cs-CZ" sz="1600" b="1" dirty="0" err="1">
                <a:latin typeface="Arial" charset="0"/>
              </a:rPr>
              <a:t>C1</a:t>
            </a:r>
            <a:r>
              <a:rPr lang="cs-CZ" sz="1600" b="1" dirty="0">
                <a:latin typeface="Arial" charset="0"/>
              </a:rPr>
              <a:t>-</a:t>
            </a:r>
            <a:r>
              <a:rPr lang="cs-CZ" sz="1600" b="1" dirty="0" err="1">
                <a:latin typeface="Arial" charset="0"/>
              </a:rPr>
              <a:t>C8</a:t>
            </a:r>
            <a:r>
              <a:rPr lang="cs-CZ" sz="1600" b="1" dirty="0">
                <a:latin typeface="Arial" charset="0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986DC81-E13A-41A1-8A51-6958414DCDB9}"/>
              </a:ext>
            </a:extLst>
          </p:cNvPr>
          <p:cNvSpPr txBox="1"/>
          <p:nvPr/>
        </p:nvSpPr>
        <p:spPr>
          <a:xfrm>
            <a:off x="7167570" y="3429000"/>
            <a:ext cx="2500330" cy="33855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Míšní segmenty 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L1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-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L5</a:t>
            </a:r>
            <a:endParaRPr lang="cs-CZ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84A42F0-17F3-4931-862F-F71C198B4298}"/>
              </a:ext>
            </a:extLst>
          </p:cNvPr>
          <p:cNvSpPr txBox="1"/>
          <p:nvPr/>
        </p:nvSpPr>
        <p:spPr>
          <a:xfrm>
            <a:off x="7167570" y="4000504"/>
            <a:ext cx="2857520" cy="338554"/>
          </a:xfrm>
          <a:prstGeom prst="rect">
            <a:avLst/>
          </a:prstGeom>
          <a:solidFill>
            <a:srgbClr val="FF99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Míšní segmenty 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S1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-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S5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, Co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3AC7F2A-B560-4138-B864-3F8562B416DC}"/>
              </a:ext>
            </a:extLst>
          </p:cNvPr>
          <p:cNvSpPr txBox="1"/>
          <p:nvPr/>
        </p:nvSpPr>
        <p:spPr>
          <a:xfrm>
            <a:off x="2809853" y="1000109"/>
            <a:ext cx="2192853" cy="338554"/>
          </a:xfrm>
          <a:prstGeom prst="rect">
            <a:avLst/>
          </a:pr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latin typeface="Arial" charset="0"/>
              </a:rPr>
              <a:t>Míšní nervy </a:t>
            </a:r>
            <a:r>
              <a:rPr lang="cs-CZ" sz="1600" b="1" dirty="0" err="1">
                <a:latin typeface="Arial" charset="0"/>
              </a:rPr>
              <a:t>C1</a:t>
            </a:r>
            <a:r>
              <a:rPr lang="cs-CZ" sz="1600" b="1" dirty="0">
                <a:latin typeface="Arial" charset="0"/>
              </a:rPr>
              <a:t>-</a:t>
            </a:r>
            <a:r>
              <a:rPr lang="cs-CZ" sz="1600" b="1" dirty="0" err="1">
                <a:latin typeface="Arial" charset="0"/>
              </a:rPr>
              <a:t>C8</a:t>
            </a:r>
            <a:r>
              <a:rPr lang="cs-CZ" sz="1600" b="1" dirty="0">
                <a:latin typeface="Arial" charset="0"/>
              </a:rPr>
              <a:t> 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FBF601F-5436-4EAF-BBE8-C5BBD926D577}"/>
              </a:ext>
            </a:extLst>
          </p:cNvPr>
          <p:cNvSpPr txBox="1"/>
          <p:nvPr/>
        </p:nvSpPr>
        <p:spPr>
          <a:xfrm>
            <a:off x="2666977" y="2786059"/>
            <a:ext cx="2314473" cy="338554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Míšní nervy 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Th1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-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Th12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522CE92-2C6A-4556-82A3-A8232A004F93}"/>
              </a:ext>
            </a:extLst>
          </p:cNvPr>
          <p:cNvSpPr txBox="1"/>
          <p:nvPr/>
        </p:nvSpPr>
        <p:spPr>
          <a:xfrm>
            <a:off x="2666977" y="5715017"/>
            <a:ext cx="2306875" cy="338554"/>
          </a:xfrm>
          <a:prstGeom prst="rect">
            <a:avLst/>
          </a:prstGeom>
          <a:solidFill>
            <a:srgbClr val="FF99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Míšní nervy 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S1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-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S5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A6BFF660-E00D-4A2E-B89C-ED77BFAF3A23}"/>
              </a:ext>
            </a:extLst>
          </p:cNvPr>
          <p:cNvSpPr txBox="1"/>
          <p:nvPr/>
        </p:nvSpPr>
        <p:spPr>
          <a:xfrm>
            <a:off x="2738415" y="4714884"/>
            <a:ext cx="2222613" cy="33855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Míšní nervy 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L1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-</a:t>
            </a:r>
            <a:r>
              <a:rPr lang="cs-CZ" sz="1600" b="1" dirty="0" err="1">
                <a:solidFill>
                  <a:schemeClr val="bg1"/>
                </a:solidFill>
                <a:latin typeface="Arial" charset="0"/>
              </a:rPr>
              <a:t>L5</a:t>
            </a: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33" name="Levá složená závorka 32">
            <a:extLst>
              <a:ext uri="{FF2B5EF4-FFF2-40B4-BE49-F238E27FC236}">
                <a16:creationId xmlns:a16="http://schemas.microsoft.com/office/drawing/2014/main" id="{CBFDD0FD-DD04-45A0-929D-AC45BFDD854F}"/>
              </a:ext>
            </a:extLst>
          </p:cNvPr>
          <p:cNvSpPr/>
          <p:nvPr/>
        </p:nvSpPr>
        <p:spPr>
          <a:xfrm>
            <a:off x="5024430" y="500042"/>
            <a:ext cx="214314" cy="1428760"/>
          </a:xfrm>
          <a:prstGeom prst="leftBrace">
            <a:avLst/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5" name="Levá složená závorka 34">
            <a:extLst>
              <a:ext uri="{FF2B5EF4-FFF2-40B4-BE49-F238E27FC236}">
                <a16:creationId xmlns:a16="http://schemas.microsoft.com/office/drawing/2014/main" id="{7961A40C-66CE-4ADC-A29E-A936DCB076B1}"/>
              </a:ext>
            </a:extLst>
          </p:cNvPr>
          <p:cNvSpPr/>
          <p:nvPr/>
        </p:nvSpPr>
        <p:spPr>
          <a:xfrm>
            <a:off x="5024430" y="1928802"/>
            <a:ext cx="214314" cy="2214578"/>
          </a:xfrm>
          <a:prstGeom prst="leftBrace">
            <a:avLst/>
          </a:prstGeom>
          <a:solidFill>
            <a:srgbClr val="FF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Levá složená závorka 36">
            <a:extLst>
              <a:ext uri="{FF2B5EF4-FFF2-40B4-BE49-F238E27FC236}">
                <a16:creationId xmlns:a16="http://schemas.microsoft.com/office/drawing/2014/main" id="{22F616FF-6CA2-43A3-87E2-783C6F138FF9}"/>
              </a:ext>
            </a:extLst>
          </p:cNvPr>
          <p:cNvSpPr/>
          <p:nvPr/>
        </p:nvSpPr>
        <p:spPr>
          <a:xfrm>
            <a:off x="5024430" y="4143380"/>
            <a:ext cx="214314" cy="1500198"/>
          </a:xfrm>
          <a:prstGeom prst="leftBrace">
            <a:avLst/>
          </a:prstGeom>
          <a:solidFill>
            <a:srgbClr val="66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9" name="Levá složená závorka 38">
            <a:extLst>
              <a:ext uri="{FF2B5EF4-FFF2-40B4-BE49-F238E27FC236}">
                <a16:creationId xmlns:a16="http://schemas.microsoft.com/office/drawing/2014/main" id="{E4417293-8D1F-4770-ADA0-113F7442F823}"/>
              </a:ext>
            </a:extLst>
          </p:cNvPr>
          <p:cNvSpPr/>
          <p:nvPr/>
        </p:nvSpPr>
        <p:spPr>
          <a:xfrm>
            <a:off x="5024430" y="5643578"/>
            <a:ext cx="214314" cy="1071570"/>
          </a:xfrm>
          <a:prstGeom prst="leftBrace">
            <a:avLst/>
          </a:prstGeom>
          <a:solidFill>
            <a:srgbClr val="FF99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41" name="Přímá spojovací šipka 40">
            <a:extLst>
              <a:ext uri="{FF2B5EF4-FFF2-40B4-BE49-F238E27FC236}">
                <a16:creationId xmlns:a16="http://schemas.microsoft.com/office/drawing/2014/main" id="{5B73D922-550E-42BB-BF29-5EC86B4833F8}"/>
              </a:ext>
            </a:extLst>
          </p:cNvPr>
          <p:cNvCxnSpPr/>
          <p:nvPr/>
        </p:nvCxnSpPr>
        <p:spPr>
          <a:xfrm>
            <a:off x="4738689" y="6715125"/>
            <a:ext cx="1857375" cy="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5C4527CB-E864-464A-84A0-E21188054DC1}"/>
              </a:ext>
            </a:extLst>
          </p:cNvPr>
          <p:cNvSpPr txBox="1"/>
          <p:nvPr/>
        </p:nvSpPr>
        <p:spPr>
          <a:xfrm>
            <a:off x="2850380" y="6457890"/>
            <a:ext cx="2116904" cy="338554"/>
          </a:xfrm>
          <a:prstGeom prst="rect">
            <a:avLst/>
          </a:prstGeom>
          <a:solidFill>
            <a:srgbClr val="FF99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Míšní nerv Co</a:t>
            </a:r>
          </a:p>
        </p:txBody>
      </p:sp>
      <p:sp>
        <p:nvSpPr>
          <p:cNvPr id="43" name="Pravá složená závorka 42">
            <a:extLst>
              <a:ext uri="{FF2B5EF4-FFF2-40B4-BE49-F238E27FC236}">
                <a16:creationId xmlns:a16="http://schemas.microsoft.com/office/drawing/2014/main" id="{C550C7D7-2F64-4FA4-A201-82CF66F5977E}"/>
              </a:ext>
            </a:extLst>
          </p:cNvPr>
          <p:cNvSpPr/>
          <p:nvPr/>
        </p:nvSpPr>
        <p:spPr>
          <a:xfrm>
            <a:off x="6881818" y="500042"/>
            <a:ext cx="214314" cy="1071570"/>
          </a:xfrm>
          <a:prstGeom prst="rightBrace">
            <a:avLst/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4" name="Pravá složená závorka 43">
            <a:extLst>
              <a:ext uri="{FF2B5EF4-FFF2-40B4-BE49-F238E27FC236}">
                <a16:creationId xmlns:a16="http://schemas.microsoft.com/office/drawing/2014/main" id="{1F6CA357-4ED7-4084-8C91-4EB481F2F4F2}"/>
              </a:ext>
            </a:extLst>
          </p:cNvPr>
          <p:cNvSpPr/>
          <p:nvPr/>
        </p:nvSpPr>
        <p:spPr>
          <a:xfrm>
            <a:off x="6881818" y="1571612"/>
            <a:ext cx="214314" cy="1785950"/>
          </a:xfrm>
          <a:prstGeom prst="rightBrace">
            <a:avLst/>
          </a:prstGeom>
          <a:solidFill>
            <a:srgbClr val="FF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5" name="Pravá složená závorka 44">
            <a:extLst>
              <a:ext uri="{FF2B5EF4-FFF2-40B4-BE49-F238E27FC236}">
                <a16:creationId xmlns:a16="http://schemas.microsoft.com/office/drawing/2014/main" id="{0EE635F4-DEF9-4228-A7F3-CCA960CC46BF}"/>
              </a:ext>
            </a:extLst>
          </p:cNvPr>
          <p:cNvSpPr/>
          <p:nvPr/>
        </p:nvSpPr>
        <p:spPr>
          <a:xfrm>
            <a:off x="6881818" y="3357562"/>
            <a:ext cx="214314" cy="642942"/>
          </a:xfrm>
          <a:prstGeom prst="rightBrac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6" name="Pravá složená závorka 45">
            <a:extLst>
              <a:ext uri="{FF2B5EF4-FFF2-40B4-BE49-F238E27FC236}">
                <a16:creationId xmlns:a16="http://schemas.microsoft.com/office/drawing/2014/main" id="{71A21CA7-FFC0-4CBE-82C4-EE1166E74CDA}"/>
              </a:ext>
            </a:extLst>
          </p:cNvPr>
          <p:cNvSpPr/>
          <p:nvPr/>
        </p:nvSpPr>
        <p:spPr>
          <a:xfrm>
            <a:off x="6881818" y="4000504"/>
            <a:ext cx="214314" cy="357190"/>
          </a:xfrm>
          <a:prstGeom prst="rightBrace">
            <a:avLst/>
          </a:prstGeom>
          <a:solidFill>
            <a:srgbClr val="FF99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48" name="Přímá spojovací šipka 47">
            <a:extLst>
              <a:ext uri="{FF2B5EF4-FFF2-40B4-BE49-F238E27FC236}">
                <a16:creationId xmlns:a16="http://schemas.microsoft.com/office/drawing/2014/main" id="{7AFA96A3-9FCA-49AA-BE1C-443D80BE91B2}"/>
              </a:ext>
            </a:extLst>
          </p:cNvPr>
          <p:cNvCxnSpPr/>
          <p:nvPr/>
        </p:nvCxnSpPr>
        <p:spPr>
          <a:xfrm rot="10800000">
            <a:off x="5810251" y="4286250"/>
            <a:ext cx="1000125" cy="884238"/>
          </a:xfrm>
          <a:prstGeom prst="straightConnector1">
            <a:avLst/>
          </a:prstGeom>
          <a:ln w="12700">
            <a:solidFill>
              <a:srgbClr val="0000CC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>
            <a:extLst>
              <a:ext uri="{FF2B5EF4-FFF2-40B4-BE49-F238E27FC236}">
                <a16:creationId xmlns:a16="http://schemas.microsoft.com/office/drawing/2014/main" id="{E27D5E7E-97CE-42F2-AB29-13813E64E881}"/>
              </a:ext>
            </a:extLst>
          </p:cNvPr>
          <p:cNvCxnSpPr/>
          <p:nvPr/>
        </p:nvCxnSpPr>
        <p:spPr>
          <a:xfrm rot="10800000">
            <a:off x="5881689" y="4786314"/>
            <a:ext cx="928687" cy="384175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034ADE35-A088-4495-9357-971FEAAD78B0}"/>
              </a:ext>
            </a:extLst>
          </p:cNvPr>
          <p:cNvSpPr txBox="1"/>
          <p:nvPr/>
        </p:nvSpPr>
        <p:spPr>
          <a:xfrm>
            <a:off x="59541" y="387282"/>
            <a:ext cx="4679148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dirty="0">
                <a:latin typeface="Arial" charset="0"/>
              </a:rPr>
              <a:t>Z míchy vystupuje 31 párů </a:t>
            </a:r>
            <a:r>
              <a:rPr lang="cs-CZ" b="1" dirty="0">
                <a:latin typeface="Arial" charset="0"/>
              </a:rPr>
              <a:t>míšních nervů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B8622435-5A01-47EC-9D50-E78D55810ECE}"/>
              </a:ext>
            </a:extLst>
          </p:cNvPr>
          <p:cNvSpPr txBox="1"/>
          <p:nvPr/>
        </p:nvSpPr>
        <p:spPr>
          <a:xfrm>
            <a:off x="8167683" y="5473005"/>
            <a:ext cx="385762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dirty="0">
                <a:solidFill>
                  <a:srgbClr val="333333"/>
                </a:solidFill>
                <a:latin typeface="Arial" charset="0"/>
              </a:rPr>
              <a:t>MÍCHA  SE  SKLÁDÁ  Z  </a:t>
            </a:r>
          </a:p>
          <a:p>
            <a:pPr algn="ctr" eaLnBrk="1" hangingPunct="1">
              <a:defRPr/>
            </a:pPr>
            <a:r>
              <a:rPr lang="cs-CZ" sz="1600" b="1" dirty="0">
                <a:solidFill>
                  <a:srgbClr val="333333"/>
                </a:solidFill>
                <a:latin typeface="Arial" charset="0"/>
              </a:rPr>
              <a:t>31 MÍŠNÍCH SEGMENTŮ</a:t>
            </a:r>
          </a:p>
          <a:p>
            <a:pPr eaLnBrk="1" hangingPunct="1">
              <a:defRPr/>
            </a:pPr>
            <a:r>
              <a:rPr lang="cs-CZ" sz="1600" dirty="0">
                <a:solidFill>
                  <a:srgbClr val="333333"/>
                </a:solidFill>
                <a:latin typeface="Arial" charset="0"/>
              </a:rPr>
              <a:t>Mícha je kratší než kanál páteřní – míšní segmenty proto výškově neodpovídají stejnojmenným obratlům. 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B09DF395-74CE-4761-84BB-FBB6E939CE80}"/>
              </a:ext>
            </a:extLst>
          </p:cNvPr>
          <p:cNvSpPr txBox="1"/>
          <p:nvPr/>
        </p:nvSpPr>
        <p:spPr>
          <a:xfrm>
            <a:off x="2238348" y="1"/>
            <a:ext cx="2165208" cy="4616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latin typeface="Arial" charset="0"/>
              </a:rPr>
              <a:t>MÍŠNÍ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400" b="1" dirty="0">
                <a:latin typeface="Arial" charset="0"/>
              </a:rPr>
              <a:t>NERVY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5863FA74-12F2-4E88-AE2E-38862181CAF2}"/>
              </a:ext>
            </a:extLst>
          </p:cNvPr>
          <p:cNvSpPr txBox="1"/>
          <p:nvPr/>
        </p:nvSpPr>
        <p:spPr>
          <a:xfrm>
            <a:off x="7167570" y="1"/>
            <a:ext cx="285046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latin typeface="Arial" charset="0"/>
              </a:rPr>
              <a:t>MÍŠNÍ SEGMENTY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31544877-C59F-4205-9102-55D58A92D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357564"/>
            <a:ext cx="3571875" cy="9239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Míšní nervy probíhají po výstupu z míchy ke „svému“ meziobratlovému otvoru šikmo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187AB5F-BB08-47C9-8B5F-F5A7169294D4}"/>
              </a:ext>
            </a:extLst>
          </p:cNvPr>
          <p:cNvSpPr/>
          <p:nvPr/>
        </p:nvSpPr>
        <p:spPr>
          <a:xfrm>
            <a:off x="10070330" y="0"/>
            <a:ext cx="212167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333333"/>
                </a:solidFill>
                <a:latin typeface="Arial" charset="0"/>
              </a:rPr>
              <a:t>Míšní segment =</a:t>
            </a:r>
            <a:r>
              <a:rPr lang="cs-CZ" sz="1600" dirty="0">
                <a:solidFill>
                  <a:srgbClr val="333333"/>
                </a:solidFill>
                <a:latin typeface="Arial" charset="0"/>
              </a:rPr>
              <a:t> výškový úsek míchy, z něhož vystupuje </a:t>
            </a:r>
            <a:br>
              <a:rPr lang="cs-CZ" sz="1600" dirty="0">
                <a:solidFill>
                  <a:srgbClr val="333333"/>
                </a:solidFill>
                <a:latin typeface="Arial" charset="0"/>
              </a:rPr>
            </a:br>
            <a:r>
              <a:rPr lang="cs-CZ" sz="1600" b="1" dirty="0">
                <a:solidFill>
                  <a:srgbClr val="333333"/>
                </a:solidFill>
                <a:latin typeface="Arial" charset="0"/>
              </a:rPr>
              <a:t>1 pár míšních nervů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8EF57BA-03C6-4B4E-8868-2F033792B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57" y="363607"/>
            <a:ext cx="8936343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cs-CZ" altLang="cs-CZ" sz="2400" b="1" dirty="0" err="1">
                <a:solidFill>
                  <a:srgbClr val="92D050"/>
                </a:solidFill>
              </a:rPr>
              <a:t>Chipaultovo</a:t>
            </a:r>
            <a:r>
              <a:rPr lang="cs-CZ" altLang="cs-CZ" sz="2400" b="1" dirty="0">
                <a:solidFill>
                  <a:srgbClr val="92D050"/>
                </a:solidFill>
              </a:rPr>
              <a:t> pravidlo</a:t>
            </a:r>
            <a:endParaRPr lang="cs-CZ" altLang="cs-CZ" b="1" dirty="0">
              <a:solidFill>
                <a:srgbClr val="92D05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/>
              <a:t> 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Určuje polohu jednotlivých míšních segmentů podle trnových výběžků obratlů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Míšní segmenty jsou s odpovídajícími obratli vzájemně posunuty - posun vzniká kvůli různé rychlosti růstu páteře a míchy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Projevem tohoto rozdílu je </a:t>
            </a:r>
            <a:r>
              <a:rPr kumimoji="0" lang="cs-CZ" altLang="cs-CZ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ascensus</a:t>
            </a:r>
            <a:r>
              <a:rPr kumimoji="0" lang="cs-CZ" altLang="cs-CZ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medullae</a:t>
            </a:r>
            <a:r>
              <a:rPr kumimoji="0" lang="cs-CZ" altLang="cs-CZ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spinalis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zdánlivý vzestup míchy. Původně během vývoje vyplňuje mícha celý páteřní kanál, páteř ale poté roste rychleji, a tak mícha končí u obratle L</a:t>
            </a:r>
            <a:r>
              <a:rPr kumimoji="0" lang="cs-CZ" altLang="cs-CZ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</a:rPr>
              <a:t>1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–L</a:t>
            </a:r>
            <a:r>
              <a:rPr kumimoji="0" lang="cs-CZ" altLang="cs-CZ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  <a:endParaRPr lang="cs-CZ" altLang="cs-CZ" dirty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Chipaultovo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pravidlo pomáhá pochopit </a:t>
            </a:r>
            <a:r>
              <a:rPr kumimoji="0" lang="cs-CZ" alt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vertebromedulární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topografii, zejména při traumatech a degenerativních procesech páteře a míchy. </a:t>
            </a:r>
            <a:endParaRPr kumimoji="0" lang="cs-CZ" altLang="cs-CZ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 descr="https://www.wikiskripta.eu/thumb.php?f=Chipault.png&amp;width=250">
            <a:hlinkClick r:id="rId2"/>
            <a:extLst>
              <a:ext uri="{FF2B5EF4-FFF2-40B4-BE49-F238E27FC236}">
                <a16:creationId xmlns:a16="http://schemas.microsoft.com/office/drawing/2014/main" id="{8D387CBC-3EFA-4364-AE50-2C122CA40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012" y="546683"/>
            <a:ext cx="3178262" cy="61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A370D2C-9C66-4220-A9F8-3B8224D9A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43" y="3426361"/>
            <a:ext cx="3036621" cy="311498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15E440E-E338-477A-B55F-D1BD630556CA}"/>
              </a:ext>
            </a:extLst>
          </p:cNvPr>
          <p:cNvSpPr/>
          <p:nvPr/>
        </p:nvSpPr>
        <p:spPr>
          <a:xfrm>
            <a:off x="3729056" y="3544015"/>
            <a:ext cx="236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Příklady: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baseline="-25000" dirty="0"/>
              <a:t>4</a:t>
            </a:r>
            <a:r>
              <a:rPr lang="en-US" dirty="0"/>
              <a:t> – C</a:t>
            </a:r>
            <a:r>
              <a:rPr lang="en-US" baseline="-25000" dirty="0"/>
              <a:t>4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baseline="-25000" dirty="0"/>
              <a:t>7</a:t>
            </a:r>
            <a:r>
              <a:rPr lang="en-US" dirty="0"/>
              <a:t> – C</a:t>
            </a:r>
            <a:r>
              <a:rPr lang="en-US" baseline="-25000" dirty="0"/>
              <a:t>8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</a:t>
            </a:r>
            <a:r>
              <a:rPr lang="en-US" baseline="-25000" dirty="0"/>
              <a:t>3</a:t>
            </a:r>
            <a:r>
              <a:rPr lang="en-US" dirty="0"/>
              <a:t> – Th</a:t>
            </a:r>
            <a:r>
              <a:rPr lang="en-US" baseline="-25000" dirty="0"/>
              <a:t>5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</a:t>
            </a:r>
            <a:r>
              <a:rPr lang="en-US" baseline="-25000" dirty="0"/>
              <a:t>8</a:t>
            </a:r>
            <a:r>
              <a:rPr lang="en-US" dirty="0"/>
              <a:t> – Th</a:t>
            </a:r>
            <a:r>
              <a:rPr lang="en-US" baseline="-25000" dirty="0"/>
              <a:t>11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</a:t>
            </a:r>
            <a:r>
              <a:rPr lang="en-US" baseline="-25000" dirty="0"/>
              <a:t>12</a:t>
            </a:r>
            <a:r>
              <a:rPr lang="en-US" dirty="0"/>
              <a:t> – L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DEFE3A2-9CBE-4923-B846-B0D0BF933536}"/>
              </a:ext>
            </a:extLst>
          </p:cNvPr>
          <p:cNvSpPr/>
          <p:nvPr/>
        </p:nvSpPr>
        <p:spPr>
          <a:xfrm>
            <a:off x="3729056" y="6265710"/>
            <a:ext cx="5707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Zdroj: https://www.wikiskripta.eu/w/Chipaultovo_pravidlo</a:t>
            </a:r>
          </a:p>
        </p:txBody>
      </p:sp>
    </p:spTree>
    <p:extLst>
      <p:ext uri="{BB962C8B-B14F-4D97-AF65-F5344CB8AC3E}">
        <p14:creationId xmlns:p14="http://schemas.microsoft.com/office/powerpoint/2010/main" val="1879396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E81496-04CC-49F2-A004-BFFB6B2D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9" y="231531"/>
            <a:ext cx="8596668" cy="81475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Funkce míchy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2366EA-4113-42CC-8F47-58FE69BCA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8" y="1046285"/>
            <a:ext cx="6620181" cy="5128234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cs-CZ" sz="1500" b="1" dirty="0"/>
              <a:t>Převodní </a:t>
            </a:r>
            <a:r>
              <a:rPr lang="cs-CZ" sz="1500" dirty="0"/>
              <a:t>– projekční dráhy v bílé hmotě</a:t>
            </a:r>
            <a:br>
              <a:rPr lang="cs-CZ" sz="1500" dirty="0"/>
            </a:br>
            <a:r>
              <a:rPr lang="cs-CZ" sz="1500" dirty="0"/>
              <a:t>tvoří spojovací článek/oboustrannou komunikaci mezi periferií těla a vyššími etážemi CNS </a:t>
            </a:r>
          </a:p>
          <a:p>
            <a:pPr marL="0" indent="0">
              <a:buNone/>
            </a:pPr>
            <a:endParaRPr lang="cs-CZ" sz="1500" dirty="0"/>
          </a:p>
          <a:p>
            <a:pPr>
              <a:buFont typeface="+mj-lt"/>
              <a:buAutoNum type="arabicPeriod" startAt="2"/>
            </a:pPr>
            <a:r>
              <a:rPr lang="cs-CZ" sz="1500" b="1" dirty="0"/>
              <a:t>Řídící </a:t>
            </a:r>
            <a:r>
              <a:rPr lang="cs-CZ" sz="1500" dirty="0"/>
              <a:t>– má určitou autonomii: </a:t>
            </a:r>
            <a:r>
              <a:rPr lang="cs-CZ" sz="1500" b="1" dirty="0"/>
              <a:t>centrum míšních reflexů</a:t>
            </a:r>
            <a:r>
              <a:rPr lang="cs-CZ" sz="1500" dirty="0"/>
              <a:t>, </a:t>
            </a:r>
            <a:br>
              <a:rPr lang="cs-CZ" sz="1500" dirty="0"/>
            </a:br>
            <a:r>
              <a:rPr lang="cs-CZ" sz="1500" dirty="0"/>
              <a:t>např. </a:t>
            </a:r>
            <a:r>
              <a:rPr lang="cs-CZ" sz="1500" b="1" dirty="0"/>
              <a:t>patelární:</a:t>
            </a:r>
            <a:endParaRPr lang="cs-CZ" sz="1500" dirty="0"/>
          </a:p>
          <a:p>
            <a:pPr lvl="1"/>
            <a:r>
              <a:rPr lang="cs-CZ" sz="1500" dirty="0"/>
              <a:t>při klepnutí na šlachu čtyřhlavého svalu stehenního dojde reflexně k extenzi bérce</a:t>
            </a:r>
          </a:p>
          <a:p>
            <a:pPr lvl="1"/>
            <a:r>
              <a:rPr lang="cs-CZ" sz="1500" dirty="0">
                <a:highlight>
                  <a:srgbClr val="FFFF00"/>
                </a:highlight>
              </a:rPr>
              <a:t>Reflexní oblouk:</a:t>
            </a:r>
            <a:r>
              <a:rPr lang="cs-CZ" sz="1500" dirty="0"/>
              <a:t> </a:t>
            </a:r>
            <a:r>
              <a:rPr lang="cs-CZ" sz="1500" b="1" dirty="0"/>
              <a:t>receptory</a:t>
            </a:r>
            <a:r>
              <a:rPr lang="cs-CZ" sz="1500" dirty="0"/>
              <a:t> ve šlaše čtyřhlavého svalu stehenního – </a:t>
            </a:r>
            <a:r>
              <a:rPr lang="cs-CZ" sz="1500" b="1" dirty="0"/>
              <a:t>aferentní rameno</a:t>
            </a:r>
            <a:r>
              <a:rPr lang="cs-CZ" sz="1500" dirty="0"/>
              <a:t> reflexu (probíhá v </a:t>
            </a:r>
            <a:r>
              <a:rPr lang="cs-CZ" sz="1500" dirty="0" err="1"/>
              <a:t>nervus</a:t>
            </a:r>
            <a:r>
              <a:rPr lang="cs-CZ" sz="1500" dirty="0"/>
              <a:t> </a:t>
            </a:r>
            <a:r>
              <a:rPr lang="cs-CZ" sz="1500" dirty="0" err="1"/>
              <a:t>femoralis</a:t>
            </a:r>
            <a:r>
              <a:rPr lang="cs-CZ" sz="1500" dirty="0"/>
              <a:t>) – </a:t>
            </a:r>
            <a:r>
              <a:rPr lang="cs-CZ" sz="1500" b="1" dirty="0"/>
              <a:t>centrum reflexu</a:t>
            </a:r>
            <a:r>
              <a:rPr lang="cs-CZ" sz="1500" dirty="0"/>
              <a:t> (míšní segmenty L2-4) – </a:t>
            </a:r>
            <a:r>
              <a:rPr lang="cs-CZ" sz="1500" b="1" dirty="0"/>
              <a:t>eferentní rameno reflexu</a:t>
            </a:r>
            <a:r>
              <a:rPr lang="cs-CZ" sz="1500" dirty="0"/>
              <a:t> (n. </a:t>
            </a:r>
            <a:r>
              <a:rPr lang="cs-CZ" sz="1500" dirty="0" err="1"/>
              <a:t>femoralis</a:t>
            </a:r>
            <a:r>
              <a:rPr lang="cs-CZ" sz="1500" dirty="0"/>
              <a:t>) – </a:t>
            </a:r>
            <a:r>
              <a:rPr lang="cs-CZ" sz="1500" b="1" dirty="0"/>
              <a:t>efektor</a:t>
            </a:r>
            <a:r>
              <a:rPr lang="cs-CZ" sz="1500" dirty="0"/>
              <a:t> (čtyřhlavý sval stehenní)</a:t>
            </a:r>
          </a:p>
          <a:p>
            <a:pPr lvl="1"/>
            <a:endParaRPr lang="cs-CZ" sz="1500" dirty="0"/>
          </a:p>
          <a:p>
            <a:r>
              <a:rPr lang="cs-CZ" sz="1500" dirty="0"/>
              <a:t>V míše jsou vegetativní centra pro řízení mikce, defekace, erekce</a:t>
            </a:r>
          </a:p>
          <a:p>
            <a:pPr lvl="1"/>
            <a:endParaRPr lang="cs-CZ" sz="1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66C265-7B81-4A97-9932-B7261F11A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731" y="958362"/>
            <a:ext cx="4933391" cy="49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97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9082" y="317434"/>
            <a:ext cx="7766957" cy="652806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6700" b="1" dirty="0">
                <a:solidFill>
                  <a:schemeClr val="accent1"/>
                </a:solidFill>
              </a:rPr>
              <a:t>Míšní obaly (meningy)</a:t>
            </a:r>
            <a:br>
              <a:rPr lang="cs-CZ" sz="2900" dirty="0">
                <a:solidFill>
                  <a:schemeClr val="tx1"/>
                </a:solidFill>
              </a:rPr>
            </a:br>
            <a:endParaRPr lang="cs-CZ" sz="2900" b="1" dirty="0"/>
          </a:p>
          <a:p>
            <a:pPr marL="514350" indent="-514350">
              <a:buFont typeface="+mj-lt"/>
              <a:buAutoNum type="arabicPeriod"/>
            </a:pPr>
            <a:r>
              <a:rPr lang="cs-CZ" sz="2900" b="1" dirty="0" err="1">
                <a:highlight>
                  <a:srgbClr val="FFFF00"/>
                </a:highlight>
              </a:rPr>
              <a:t>Dura</a:t>
            </a:r>
            <a:r>
              <a:rPr lang="cs-CZ" sz="2900" b="1" dirty="0">
                <a:highlight>
                  <a:srgbClr val="FFFF00"/>
                </a:highlight>
              </a:rPr>
              <a:t> mater, tvrdá plena</a:t>
            </a:r>
          </a:p>
          <a:p>
            <a:pPr lvl="1"/>
            <a:r>
              <a:rPr lang="cs-CZ" sz="2900" dirty="0"/>
              <a:t>Zevní vazivový obal, tvořen hustým kolagenním vazivem</a:t>
            </a:r>
          </a:p>
          <a:p>
            <a:pPr lvl="1"/>
            <a:r>
              <a:rPr lang="cs-CZ" sz="2900" dirty="0"/>
              <a:t>Podoba vaku – </a:t>
            </a:r>
            <a:r>
              <a:rPr lang="cs-CZ" sz="2900" b="1" dirty="0" err="1"/>
              <a:t>saccus</a:t>
            </a:r>
            <a:r>
              <a:rPr lang="cs-CZ" sz="2900" b="1" dirty="0"/>
              <a:t> </a:t>
            </a:r>
            <a:r>
              <a:rPr lang="cs-CZ" sz="2900" b="1" dirty="0" err="1"/>
              <a:t>durae</a:t>
            </a:r>
            <a:r>
              <a:rPr lang="cs-CZ" sz="2900" b="1" dirty="0"/>
              <a:t> </a:t>
            </a:r>
            <a:r>
              <a:rPr lang="cs-CZ" sz="2900" b="1" dirty="0" err="1"/>
              <a:t>matris</a:t>
            </a:r>
            <a:r>
              <a:rPr lang="cs-CZ" sz="2900" b="1" dirty="0"/>
              <a:t> </a:t>
            </a:r>
            <a:r>
              <a:rPr lang="cs-CZ" sz="2900" b="1" dirty="0" err="1"/>
              <a:t>spinalis</a:t>
            </a:r>
            <a:r>
              <a:rPr lang="cs-CZ" sz="2900" b="1" dirty="0"/>
              <a:t>, </a:t>
            </a:r>
            <a:r>
              <a:rPr lang="cs-CZ" sz="2900" dirty="0"/>
              <a:t>začíná kolem </a:t>
            </a:r>
            <a:r>
              <a:rPr lang="cs-CZ" sz="2900" dirty="0" err="1"/>
              <a:t>foramen</a:t>
            </a:r>
            <a:r>
              <a:rPr lang="cs-CZ" sz="2900" dirty="0"/>
              <a:t> </a:t>
            </a:r>
            <a:r>
              <a:rPr lang="cs-CZ" sz="2900" dirty="0" err="1"/>
              <a:t>magnum</a:t>
            </a:r>
            <a:r>
              <a:rPr lang="cs-CZ" sz="2900" dirty="0"/>
              <a:t>, pokračuje k tělu S2</a:t>
            </a:r>
            <a:endParaRPr lang="cs-CZ" sz="2900" b="1" dirty="0"/>
          </a:p>
          <a:p>
            <a:pPr marL="514350" indent="-514350">
              <a:buFont typeface="+mj-lt"/>
              <a:buAutoNum type="arabicPeriod"/>
            </a:pPr>
            <a:r>
              <a:rPr lang="cs-CZ" sz="2900" b="1" dirty="0" err="1">
                <a:highlight>
                  <a:srgbClr val="FFFF00"/>
                </a:highlight>
              </a:rPr>
              <a:t>Arachnoidea</a:t>
            </a:r>
            <a:r>
              <a:rPr lang="cs-CZ" sz="2900" b="1" dirty="0">
                <a:highlight>
                  <a:srgbClr val="FFFF00"/>
                </a:highlight>
              </a:rPr>
              <a:t>, pavučnice</a:t>
            </a:r>
            <a:r>
              <a:rPr lang="cs-CZ" sz="2900" dirty="0">
                <a:highlight>
                  <a:srgbClr val="FFFF00"/>
                </a:highlight>
              </a:rPr>
              <a:t> </a:t>
            </a:r>
          </a:p>
          <a:p>
            <a:pPr lvl="1"/>
            <a:r>
              <a:rPr lang="cs-CZ" sz="2900" dirty="0"/>
              <a:t>Přiložena na vnitřní stranu </a:t>
            </a:r>
            <a:r>
              <a:rPr lang="cs-CZ" sz="2900" dirty="0" err="1"/>
              <a:t>saccus</a:t>
            </a:r>
            <a:r>
              <a:rPr lang="cs-CZ" sz="2900" dirty="0"/>
              <a:t> </a:t>
            </a:r>
            <a:r>
              <a:rPr lang="cs-CZ" sz="2900" dirty="0" err="1"/>
              <a:t>durae</a:t>
            </a:r>
            <a:r>
              <a:rPr lang="cs-CZ" sz="2900" dirty="0"/>
              <a:t> </a:t>
            </a:r>
            <a:r>
              <a:rPr lang="cs-CZ" sz="2900" dirty="0" err="1"/>
              <a:t>matris</a:t>
            </a:r>
            <a:endParaRPr lang="cs-CZ" sz="2900" dirty="0"/>
          </a:p>
          <a:p>
            <a:pPr marL="514350" indent="-514350">
              <a:buFont typeface="+mj-lt"/>
              <a:buAutoNum type="arabicPeriod"/>
            </a:pPr>
            <a:r>
              <a:rPr lang="cs-CZ" sz="2900" b="1" dirty="0">
                <a:highlight>
                  <a:srgbClr val="FFFF00"/>
                </a:highlight>
              </a:rPr>
              <a:t>Pia mater, cévnatá plena </a:t>
            </a:r>
            <a:r>
              <a:rPr lang="cs-CZ" sz="2900" b="1" dirty="0"/>
              <a:t>- </a:t>
            </a:r>
            <a:r>
              <a:rPr lang="cs-CZ" sz="2900" dirty="0"/>
              <a:t>kopíruje povrch míchy</a:t>
            </a:r>
          </a:p>
          <a:p>
            <a:pPr marL="0" indent="0">
              <a:buNone/>
            </a:pPr>
            <a:endParaRPr lang="cs-CZ" sz="2900" b="1" dirty="0"/>
          </a:p>
          <a:p>
            <a:pPr marL="0" indent="0">
              <a:buNone/>
            </a:pPr>
            <a:r>
              <a:rPr lang="cs-CZ" sz="6700" b="1" dirty="0">
                <a:solidFill>
                  <a:schemeClr val="accent1"/>
                </a:solidFill>
              </a:rPr>
              <a:t>Prostory kolem míšních obalů: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900" b="1" dirty="0">
                <a:highlight>
                  <a:srgbClr val="FFFF00"/>
                </a:highlight>
              </a:rPr>
              <a:t>Epidurální</a:t>
            </a:r>
          </a:p>
          <a:p>
            <a:pPr lvl="1"/>
            <a:r>
              <a:rPr lang="cs-CZ" sz="2900" dirty="0"/>
              <a:t>Štěrbinovitý prostor mezi periostem páteřního kanálu a </a:t>
            </a:r>
            <a:r>
              <a:rPr lang="cs-CZ" sz="2900" dirty="0" err="1"/>
              <a:t>dura</a:t>
            </a:r>
            <a:r>
              <a:rPr lang="cs-CZ" sz="2900" dirty="0"/>
              <a:t> mater, obsahuje cévní pleteně a tuk </a:t>
            </a:r>
            <a:br>
              <a:rPr lang="cs-CZ" sz="2900" dirty="0"/>
            </a:br>
            <a:r>
              <a:rPr lang="cs-CZ" sz="2900" dirty="0"/>
              <a:t>(v dutině lebeční chybí – </a:t>
            </a:r>
            <a:r>
              <a:rPr lang="cs-CZ" sz="2900" dirty="0" err="1"/>
              <a:t>dura</a:t>
            </a:r>
            <a:r>
              <a:rPr lang="cs-CZ" sz="2900" dirty="0"/>
              <a:t> mater srůstá s lebečními kostmi)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900" b="1" dirty="0">
                <a:highlight>
                  <a:srgbClr val="FFFF00"/>
                </a:highlight>
              </a:rPr>
              <a:t>Subdurální</a:t>
            </a:r>
          </a:p>
          <a:p>
            <a:pPr lvl="1"/>
            <a:r>
              <a:rPr lang="cs-CZ" sz="2900" dirty="0"/>
              <a:t>Mezi </a:t>
            </a:r>
            <a:r>
              <a:rPr lang="cs-CZ" sz="2900" dirty="0" err="1"/>
              <a:t>dura</a:t>
            </a:r>
            <a:r>
              <a:rPr lang="cs-CZ" sz="2900" dirty="0"/>
              <a:t> mater a </a:t>
            </a:r>
            <a:r>
              <a:rPr lang="cs-CZ" sz="2900" dirty="0" err="1"/>
              <a:t>arachnoideou</a:t>
            </a:r>
            <a:r>
              <a:rPr lang="cs-CZ" sz="2900" dirty="0"/>
              <a:t>, fyziologicky jen štěrbina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900" b="1" dirty="0">
                <a:highlight>
                  <a:srgbClr val="FFFF00"/>
                </a:highlight>
              </a:rPr>
              <a:t>Subarachnoidální</a:t>
            </a:r>
          </a:p>
          <a:p>
            <a:pPr lvl="1"/>
            <a:r>
              <a:rPr lang="cs-CZ" sz="2900" dirty="0"/>
              <a:t>Mezi </a:t>
            </a:r>
            <a:r>
              <a:rPr lang="cs-CZ" sz="2900" dirty="0" err="1"/>
              <a:t>arachnoideou</a:t>
            </a:r>
            <a:r>
              <a:rPr lang="cs-CZ" sz="2900" dirty="0"/>
              <a:t> a pia mater, obsahuje </a:t>
            </a:r>
            <a:r>
              <a:rPr lang="cs-CZ" sz="2900" b="1" dirty="0"/>
              <a:t>mozkomíšní mok</a:t>
            </a:r>
          </a:p>
          <a:p>
            <a:pPr lvl="2"/>
            <a:endParaRPr lang="cs-CZ" dirty="0"/>
          </a:p>
          <a:p>
            <a:pPr>
              <a:buNone/>
            </a:pPr>
            <a:endParaRPr lang="cs-CZ" b="1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B7533B86-DF0C-44D3-B0C2-E7F93B16B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4"/>
          <a:stretch>
            <a:fillRect/>
          </a:stretch>
        </p:blipFill>
        <p:spPr bwMode="auto">
          <a:xfrm>
            <a:off x="7826929" y="859404"/>
            <a:ext cx="4365071" cy="218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9D35CC9D-D87E-4773-9FAC-4F180AC38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b="2406"/>
          <a:stretch>
            <a:fillRect/>
          </a:stretch>
        </p:blipFill>
        <p:spPr bwMode="auto">
          <a:xfrm>
            <a:off x="7726263" y="3357909"/>
            <a:ext cx="4465737" cy="282005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A72C0807-2B1F-485A-9147-89ABF46754D8}"/>
              </a:ext>
            </a:extLst>
          </p:cNvPr>
          <p:cNvSpPr/>
          <p:nvPr/>
        </p:nvSpPr>
        <p:spPr>
          <a:xfrm>
            <a:off x="5211014" y="2226683"/>
            <a:ext cx="624632" cy="12023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BCD1E78-A475-4AFD-8BFE-C856852F8D11}"/>
              </a:ext>
            </a:extLst>
          </p:cNvPr>
          <p:cNvSpPr txBox="1"/>
          <p:nvPr/>
        </p:nvSpPr>
        <p:spPr>
          <a:xfrm>
            <a:off x="5914836" y="2535453"/>
            <a:ext cx="1555423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měkké pleny = </a:t>
            </a:r>
            <a:r>
              <a:rPr lang="cs-CZ" sz="1600" b="1" dirty="0" err="1"/>
              <a:t>leptomeningy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434" y="202676"/>
            <a:ext cx="6644033" cy="600720"/>
          </a:xfrm>
        </p:spPr>
        <p:txBody>
          <a:bodyPr>
            <a:noAutofit/>
          </a:bodyPr>
          <a:lstStyle/>
          <a:p>
            <a:pPr lvl="0"/>
            <a:r>
              <a:rPr lang="cs-CZ" sz="3200" b="1" dirty="0"/>
              <a:t>Mozkový kmen (</a:t>
            </a:r>
            <a:r>
              <a:rPr lang="cs-CZ" sz="3200" b="1" dirty="0" err="1"/>
              <a:t>truncus</a:t>
            </a:r>
            <a:r>
              <a:rPr lang="cs-CZ" sz="3200" b="1" dirty="0"/>
              <a:t> </a:t>
            </a:r>
            <a:r>
              <a:rPr lang="cs-CZ" sz="3200" b="1" dirty="0" err="1"/>
              <a:t>cerebri</a:t>
            </a:r>
            <a:r>
              <a:rPr lang="cs-CZ" sz="3200" b="1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9434" y="1048226"/>
            <a:ext cx="7128992" cy="5607098"/>
          </a:xfrm>
        </p:spPr>
        <p:txBody>
          <a:bodyPr>
            <a:normAutofit/>
          </a:bodyPr>
          <a:lstStyle/>
          <a:p>
            <a:r>
              <a:rPr lang="cs-CZ" dirty="0"/>
              <a:t>Navazuje rostrálně (směrem nahoru) na hřbetní míchu (</a:t>
            </a:r>
            <a:r>
              <a:rPr lang="cs-CZ" dirty="0" err="1"/>
              <a:t>medulla</a:t>
            </a:r>
            <a:r>
              <a:rPr lang="cs-CZ" dirty="0"/>
              <a:t> </a:t>
            </a:r>
            <a:r>
              <a:rPr lang="cs-CZ" dirty="0" err="1"/>
              <a:t>spinalis</a:t>
            </a:r>
            <a:r>
              <a:rPr lang="cs-CZ" dirty="0"/>
              <a:t>) </a:t>
            </a:r>
          </a:p>
          <a:p>
            <a:endParaRPr lang="cs-CZ" dirty="0"/>
          </a:p>
          <a:p>
            <a:r>
              <a:rPr lang="cs-CZ" u="sng" dirty="0"/>
              <a:t>Části (longitudinální členění)</a:t>
            </a:r>
            <a:r>
              <a:rPr lang="cs-CZ" dirty="0"/>
              <a:t>:</a:t>
            </a:r>
          </a:p>
          <a:p>
            <a:pPr lvl="1"/>
            <a:r>
              <a:rPr lang="cs-CZ" sz="1800" b="1" dirty="0"/>
              <a:t>Prodloužená mícha (</a:t>
            </a:r>
            <a:r>
              <a:rPr lang="cs-CZ" sz="1800" b="1" dirty="0" err="1"/>
              <a:t>medulla</a:t>
            </a:r>
            <a:r>
              <a:rPr lang="cs-CZ" sz="1800" b="1" dirty="0"/>
              <a:t> </a:t>
            </a:r>
            <a:r>
              <a:rPr lang="cs-CZ" sz="1800" b="1" dirty="0" err="1"/>
              <a:t>oblongata</a:t>
            </a:r>
            <a:r>
              <a:rPr lang="cs-CZ" sz="1800" b="1" dirty="0"/>
              <a:t>)</a:t>
            </a:r>
          </a:p>
          <a:p>
            <a:pPr lvl="1"/>
            <a:r>
              <a:rPr lang="cs-CZ" sz="1800" b="1" dirty="0"/>
              <a:t>Varolův most (pons </a:t>
            </a:r>
            <a:r>
              <a:rPr lang="cs-CZ" sz="1800" b="1" dirty="0" err="1"/>
              <a:t>Varoli</a:t>
            </a:r>
            <a:r>
              <a:rPr lang="cs-CZ" sz="1800" b="1" dirty="0"/>
              <a:t>) </a:t>
            </a:r>
          </a:p>
          <a:p>
            <a:pPr lvl="1"/>
            <a:r>
              <a:rPr lang="cs-CZ" sz="1800" b="1" dirty="0"/>
              <a:t>Střední mozek (</a:t>
            </a:r>
            <a:r>
              <a:rPr lang="cs-CZ" sz="1800" b="1" dirty="0" err="1"/>
              <a:t>mesencephalon</a:t>
            </a:r>
            <a:r>
              <a:rPr lang="cs-CZ" sz="1800" b="1" dirty="0"/>
              <a:t>)</a:t>
            </a:r>
          </a:p>
          <a:p>
            <a:pPr lvl="1"/>
            <a:endParaRPr lang="cs-CZ" sz="1800" b="1" dirty="0"/>
          </a:p>
          <a:p>
            <a:r>
              <a:rPr lang="cs-CZ" dirty="0"/>
              <a:t>Převážná část kmene (kromě dolní části </a:t>
            </a:r>
            <a:r>
              <a:rPr lang="cs-CZ" dirty="0" err="1"/>
              <a:t>oblongaty</a:t>
            </a:r>
            <a:r>
              <a:rPr lang="cs-CZ" dirty="0"/>
              <a:t>) je uložena </a:t>
            </a:r>
            <a:r>
              <a:rPr lang="cs-CZ" u="sng" dirty="0"/>
              <a:t>v zadní jámě lební</a:t>
            </a:r>
            <a:r>
              <a:rPr lang="cs-CZ" dirty="0"/>
              <a:t>, bazální plochou naléhá na </a:t>
            </a:r>
            <a:r>
              <a:rPr lang="cs-CZ" dirty="0" err="1"/>
              <a:t>clivus</a:t>
            </a:r>
            <a:r>
              <a:rPr lang="cs-CZ" dirty="0"/>
              <a:t> týlní kosti)</a:t>
            </a:r>
          </a:p>
          <a:p>
            <a:r>
              <a:rPr lang="cs-CZ" dirty="0"/>
              <a:t>Pod duplikaturou tvrdé pleny - </a:t>
            </a:r>
            <a:r>
              <a:rPr lang="cs-CZ" b="1" dirty="0" err="1"/>
              <a:t>tentorium</a:t>
            </a:r>
            <a:r>
              <a:rPr lang="cs-CZ" b="1" dirty="0"/>
              <a:t> </a:t>
            </a:r>
            <a:r>
              <a:rPr lang="cs-CZ" b="1" dirty="0" err="1"/>
              <a:t>cerebelli</a:t>
            </a:r>
            <a:r>
              <a:rPr lang="cs-CZ" dirty="0"/>
              <a:t>, společně s mozečkem je kmen </a:t>
            </a:r>
            <a:r>
              <a:rPr lang="cs-CZ" b="1" dirty="0"/>
              <a:t>strukturou </a:t>
            </a:r>
            <a:r>
              <a:rPr lang="cs-CZ" b="1" dirty="0" err="1"/>
              <a:t>infratentoriální</a:t>
            </a:r>
            <a:endParaRPr lang="cs-CZ" b="1" dirty="0"/>
          </a:p>
          <a:p>
            <a:r>
              <a:rPr lang="cs-CZ" dirty="0"/>
              <a:t>Přechází plynule v mezimozek</a:t>
            </a: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C55D77D-9469-45E7-9D0A-58B18B7046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78426" y="896680"/>
            <a:ext cx="4913574" cy="54813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C33D0A-AE3A-4236-86A3-9F869BF4D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0" y="166610"/>
            <a:ext cx="7462886" cy="652478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u="sng" dirty="0"/>
              <a:t>Na příčném řezu má 3 části:</a:t>
            </a:r>
          </a:p>
          <a:p>
            <a:pPr lvl="0"/>
            <a:r>
              <a:rPr lang="cs-CZ" sz="1600" b="1" dirty="0" err="1"/>
              <a:t>Tectum</a:t>
            </a:r>
            <a:r>
              <a:rPr lang="cs-CZ" sz="1600" dirty="0"/>
              <a:t> - dorzálně </a:t>
            </a:r>
          </a:p>
          <a:p>
            <a:pPr lvl="1"/>
            <a:r>
              <a:rPr lang="cs-CZ" dirty="0"/>
              <a:t>Dobře je vytvořeno jen v oblasti středního mozku (</a:t>
            </a:r>
            <a:r>
              <a:rPr lang="cs-CZ" b="1" dirty="0"/>
              <a:t>čtverohrbolí</a:t>
            </a:r>
            <a:r>
              <a:rPr lang="cs-CZ" dirty="0"/>
              <a:t>) a v dolní </a:t>
            </a:r>
            <a:r>
              <a:rPr lang="cs-CZ" dirty="0" err="1"/>
              <a:t>oblongátě</a:t>
            </a:r>
            <a:r>
              <a:rPr lang="cs-CZ" dirty="0"/>
              <a:t> (zadní provazce a jejich jádra) </a:t>
            </a:r>
          </a:p>
          <a:p>
            <a:pPr lvl="1"/>
            <a:r>
              <a:rPr lang="cs-CZ" dirty="0"/>
              <a:t>V</a:t>
            </a:r>
            <a:r>
              <a:rPr lang="cs-CZ" b="1" dirty="0"/>
              <a:t> </a:t>
            </a:r>
            <a:r>
              <a:rPr lang="cs-CZ" dirty="0"/>
              <a:t>horní </a:t>
            </a:r>
            <a:r>
              <a:rPr lang="cs-CZ" dirty="0" err="1"/>
              <a:t>oblongátě</a:t>
            </a:r>
            <a:r>
              <a:rPr lang="cs-CZ" dirty="0"/>
              <a:t> a Varolově mostu je </a:t>
            </a:r>
            <a:r>
              <a:rPr lang="cs-CZ" u="sng" dirty="0"/>
              <a:t>redukováno</a:t>
            </a:r>
            <a:r>
              <a:rPr lang="cs-CZ" dirty="0"/>
              <a:t> a obsahuje jen neuroglie (tvoří tenký gliový strop IV. komory)</a:t>
            </a:r>
          </a:p>
          <a:p>
            <a:pPr lvl="0"/>
            <a:r>
              <a:rPr lang="cs-CZ" sz="1600" b="1" dirty="0" err="1"/>
              <a:t>Tegmentum</a:t>
            </a:r>
            <a:r>
              <a:rPr lang="cs-CZ" sz="1600" b="1" dirty="0"/>
              <a:t> – </a:t>
            </a:r>
            <a:r>
              <a:rPr lang="cs-CZ" sz="1600" dirty="0"/>
              <a:t>pod </a:t>
            </a:r>
            <a:r>
              <a:rPr lang="cs-CZ" sz="1600" dirty="0" err="1"/>
              <a:t>tectem</a:t>
            </a:r>
            <a:r>
              <a:rPr lang="cs-CZ" sz="1600" dirty="0"/>
              <a:t>, nejobjemnější část kmene</a:t>
            </a:r>
          </a:p>
          <a:p>
            <a:pPr lvl="1"/>
            <a:r>
              <a:rPr lang="cs-CZ" dirty="0"/>
              <a:t>V horní prodloužené míše a ve Varolově mostě tvoří dorzální plocha </a:t>
            </a:r>
            <a:r>
              <a:rPr lang="cs-CZ" dirty="0" err="1"/>
              <a:t>tegmenta</a:t>
            </a:r>
            <a:r>
              <a:rPr lang="cs-CZ" dirty="0"/>
              <a:t> </a:t>
            </a:r>
            <a:r>
              <a:rPr lang="cs-CZ" u="sng" dirty="0"/>
              <a:t>spodinu IV. komory</a:t>
            </a:r>
          </a:p>
          <a:p>
            <a:pPr lvl="1"/>
            <a:r>
              <a:rPr lang="cs-CZ" dirty="0"/>
              <a:t>Pod spodinou IV. komory: </a:t>
            </a:r>
            <a:r>
              <a:rPr lang="cs-CZ" u="sng" dirty="0"/>
              <a:t>retikulární formace </a:t>
            </a:r>
            <a:r>
              <a:rPr lang="cs-CZ" dirty="0"/>
              <a:t>a </a:t>
            </a:r>
            <a:r>
              <a:rPr lang="cs-CZ" u="sng" dirty="0"/>
              <a:t>jádra hlavových nervů</a:t>
            </a:r>
          </a:p>
          <a:p>
            <a:pPr lvl="0"/>
            <a:r>
              <a:rPr lang="cs-CZ" sz="1600" b="1" dirty="0"/>
              <a:t>Bazální nástavby – </a:t>
            </a:r>
            <a:r>
              <a:rPr lang="cs-CZ" sz="1600" dirty="0"/>
              <a:t>pod tegmentem, naléhají na </a:t>
            </a:r>
            <a:r>
              <a:rPr lang="cs-CZ" sz="1600" dirty="0" err="1"/>
              <a:t>clivus</a:t>
            </a:r>
            <a:r>
              <a:rPr lang="cs-CZ" sz="1600" dirty="0"/>
              <a:t> týlní kosti</a:t>
            </a:r>
          </a:p>
          <a:p>
            <a:pPr lvl="1"/>
            <a:r>
              <a:rPr lang="cs-CZ" dirty="0"/>
              <a:t>Tvořeny převážně bílou hmotou, procházejí zde motorické dráhy pyramidové (uvědomělé pohyby), patří k nim:</a:t>
            </a:r>
          </a:p>
          <a:p>
            <a:pPr lvl="2"/>
            <a:r>
              <a:rPr lang="cs-CZ" sz="1600" b="1" dirty="0"/>
              <a:t>pyramidy </a:t>
            </a:r>
            <a:r>
              <a:rPr lang="cs-CZ" sz="1600" dirty="0"/>
              <a:t>prodloužené míchy</a:t>
            </a:r>
          </a:p>
          <a:p>
            <a:pPr lvl="2"/>
            <a:r>
              <a:rPr lang="cs-CZ" sz="1600" b="1" dirty="0"/>
              <a:t>bazální nástavba pontu </a:t>
            </a:r>
          </a:p>
          <a:p>
            <a:pPr lvl="2"/>
            <a:r>
              <a:rPr lang="cs-CZ" sz="1600" b="1" dirty="0" err="1"/>
              <a:t>crura</a:t>
            </a:r>
            <a:r>
              <a:rPr lang="cs-CZ" sz="1600" b="1" dirty="0"/>
              <a:t> </a:t>
            </a:r>
            <a:r>
              <a:rPr lang="cs-CZ" sz="1600" b="1" dirty="0" err="1"/>
              <a:t>cerebri</a:t>
            </a:r>
            <a:r>
              <a:rPr lang="cs-CZ" sz="1600" b="1" dirty="0"/>
              <a:t> </a:t>
            </a:r>
            <a:r>
              <a:rPr lang="cs-CZ" sz="1600" dirty="0"/>
              <a:t>středního mozku</a:t>
            </a:r>
          </a:p>
          <a:p>
            <a:pPr lvl="0"/>
            <a:endParaRPr lang="cs-CZ" sz="1600" dirty="0"/>
          </a:p>
          <a:p>
            <a:r>
              <a:rPr lang="cs-CZ" sz="1600" dirty="0" err="1"/>
              <a:t>Tectum</a:t>
            </a:r>
            <a:r>
              <a:rPr lang="cs-CZ" sz="1600" dirty="0"/>
              <a:t> a </a:t>
            </a:r>
            <a:r>
              <a:rPr lang="cs-CZ" sz="1600" dirty="0" err="1"/>
              <a:t>tegmentum</a:t>
            </a:r>
            <a:r>
              <a:rPr lang="cs-CZ" sz="1600" dirty="0"/>
              <a:t> - </a:t>
            </a:r>
            <a:r>
              <a:rPr lang="cs-CZ" sz="1600" u="sng" dirty="0"/>
              <a:t>vývojově staré části kmene</a:t>
            </a:r>
            <a:r>
              <a:rPr lang="cs-CZ" sz="1600" dirty="0"/>
              <a:t>, bazální nástavby </a:t>
            </a:r>
            <a:r>
              <a:rPr lang="cs-CZ" sz="1600" u="sng" dirty="0"/>
              <a:t>mladé </a:t>
            </a:r>
            <a:endParaRPr lang="cs-CZ" sz="1600" dirty="0"/>
          </a:p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0C0C085-1E93-4A7A-BFCA-DE81FCD69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1293" y="1"/>
            <a:ext cx="4640705" cy="349734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F324F2-0F4E-4CF3-8193-C66336DBB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244" y="3866123"/>
            <a:ext cx="4345756" cy="28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45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6D21C-BAE3-44EE-8BEE-9E4A4EA99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2" y="144545"/>
            <a:ext cx="5241525" cy="747859"/>
          </a:xfrm>
        </p:spPr>
        <p:txBody>
          <a:bodyPr>
            <a:normAutofit/>
          </a:bodyPr>
          <a:lstStyle/>
          <a:p>
            <a:r>
              <a:rPr lang="cs-CZ" sz="3200" b="1" dirty="0"/>
              <a:t>Retikulární formace (RF)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4302" y="899412"/>
            <a:ext cx="11849714" cy="540712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cs-CZ" dirty="0"/>
              <a:t>Fylogeneticky stará síť (retikulum) vzájemně propojených neuronů</a:t>
            </a:r>
          </a:p>
          <a:p>
            <a:r>
              <a:rPr lang="cs-CZ" dirty="0"/>
              <a:t>Prostupuje tegmentem celého kmene (zasahuje až do krční míchy), </a:t>
            </a:r>
            <a:br>
              <a:rPr lang="cs-CZ" dirty="0"/>
            </a:br>
            <a:r>
              <a:rPr lang="cs-CZ" dirty="0"/>
              <a:t>pokračuje do thalamu a </a:t>
            </a:r>
            <a:r>
              <a:rPr lang="cs-CZ" dirty="0" err="1"/>
              <a:t>hypothalamu</a:t>
            </a:r>
            <a:endParaRPr lang="cs-CZ" dirty="0"/>
          </a:p>
          <a:p>
            <a:r>
              <a:rPr lang="cs-CZ" u="sng" dirty="0"/>
              <a:t>Morfologicky členěna</a:t>
            </a:r>
            <a:r>
              <a:rPr lang="cs-CZ" dirty="0"/>
              <a:t> v </a:t>
            </a:r>
            <a:r>
              <a:rPr lang="cs-CZ" b="1" dirty="0"/>
              <a:t>jádra</a:t>
            </a:r>
            <a:r>
              <a:rPr lang="cs-CZ" dirty="0"/>
              <a:t> (cca 50), uspořádána do 3 pruhů</a:t>
            </a:r>
          </a:p>
          <a:p>
            <a:r>
              <a:rPr lang="cs-CZ" dirty="0"/>
              <a:t>Neurony RF produkují </a:t>
            </a:r>
            <a:r>
              <a:rPr lang="cs-CZ" b="1" dirty="0"/>
              <a:t>serotonin, dopamin, noradrenalin, adrenalin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u="sng" dirty="0"/>
              <a:t>Funkce RF </a:t>
            </a:r>
            <a:endParaRPr lang="cs-CZ" dirty="0"/>
          </a:p>
          <a:p>
            <a:pPr lvl="0"/>
            <a:r>
              <a:rPr lang="cs-CZ" b="1" dirty="0"/>
              <a:t>Vegetativní centra</a:t>
            </a:r>
            <a:r>
              <a:rPr lang="cs-CZ" dirty="0"/>
              <a:t> k </a:t>
            </a:r>
            <a:r>
              <a:rPr lang="cs-CZ" dirty="0">
                <a:highlight>
                  <a:srgbClr val="FFFF00"/>
                </a:highlight>
              </a:rPr>
              <a:t>řízení životně důležitých funkcí</a:t>
            </a:r>
            <a:r>
              <a:rPr lang="cs-CZ" dirty="0"/>
              <a:t>: </a:t>
            </a:r>
            <a:r>
              <a:rPr lang="cs-CZ" b="1" dirty="0">
                <a:solidFill>
                  <a:srgbClr val="0070C0"/>
                </a:solidFill>
              </a:rPr>
              <a:t>dýchací, vazomotorické </a:t>
            </a:r>
            <a:r>
              <a:rPr lang="cs-CZ" dirty="0"/>
              <a:t>(činnost cév), </a:t>
            </a:r>
            <a:r>
              <a:rPr lang="cs-CZ" b="1" dirty="0">
                <a:solidFill>
                  <a:srgbClr val="0070C0"/>
                </a:solidFill>
              </a:rPr>
              <a:t>pro řízení srdeční akce </a:t>
            </a:r>
            <a:endParaRPr lang="cs-CZ" dirty="0">
              <a:solidFill>
                <a:srgbClr val="0070C0"/>
              </a:solidFill>
            </a:endParaRPr>
          </a:p>
          <a:p>
            <a:pPr lvl="0"/>
            <a:r>
              <a:rPr lang="cs-CZ" dirty="0"/>
              <a:t>Neurony RF = </a:t>
            </a:r>
            <a:r>
              <a:rPr lang="cs-CZ" b="1" dirty="0"/>
              <a:t>interneurony </a:t>
            </a:r>
            <a:r>
              <a:rPr lang="cs-CZ" dirty="0"/>
              <a:t>(spojovací) - </a:t>
            </a:r>
            <a:r>
              <a:rPr lang="cs-CZ" u="sng" dirty="0"/>
              <a:t>propojují senzitivní a motorická jádra hlavových nervů</a:t>
            </a:r>
            <a:br>
              <a:rPr lang="cs-CZ" dirty="0"/>
            </a:br>
            <a:r>
              <a:rPr lang="cs-CZ" dirty="0"/>
              <a:t>=&gt; vytváří </a:t>
            </a:r>
            <a:r>
              <a:rPr lang="cs-CZ" dirty="0">
                <a:solidFill>
                  <a:schemeClr val="tx1"/>
                </a:solidFill>
                <a:highlight>
                  <a:srgbClr val="FFFF00"/>
                </a:highlight>
              </a:rPr>
              <a:t>reflexní oblouky hlavových nervů </a:t>
            </a:r>
            <a:r>
              <a:rPr lang="cs-CZ" dirty="0"/>
              <a:t>(obdoba míšních reflexních oblouků) =&gt; realizace </a:t>
            </a:r>
            <a:r>
              <a:rPr lang="cs-CZ" b="1" dirty="0"/>
              <a:t>životně důležitých obživných a obranných kmenových reflexů </a:t>
            </a:r>
            <a:r>
              <a:rPr lang="cs-CZ" dirty="0"/>
              <a:t>(polykací, sací, </a:t>
            </a:r>
            <a:r>
              <a:rPr lang="cs-CZ" dirty="0" err="1"/>
              <a:t>kašlací</a:t>
            </a:r>
            <a:r>
              <a:rPr lang="cs-CZ" dirty="0"/>
              <a:t>, rohovkový (mrkací))</a:t>
            </a:r>
          </a:p>
          <a:p>
            <a:r>
              <a:rPr lang="cs-CZ" dirty="0"/>
              <a:t>Stálá aktivita zajišťuje bdělost (</a:t>
            </a:r>
            <a:r>
              <a:rPr lang="cs-CZ" b="1" dirty="0"/>
              <a:t>ARAS</a:t>
            </a:r>
            <a:r>
              <a:rPr lang="cs-CZ" dirty="0"/>
              <a:t> – část RF, která působením na mozkovou kůru ovlivňuje vědomí a bdělý stav)</a:t>
            </a:r>
          </a:p>
          <a:p>
            <a:endParaRPr lang="cs-CZ" dirty="0"/>
          </a:p>
          <a:p>
            <a:pPr>
              <a:buNone/>
            </a:pPr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18ABDD7-D2E7-43F2-B1C8-8D1BA79DA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416" y="282797"/>
            <a:ext cx="4159599" cy="270424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E488C8-DFA5-456C-835D-1D43D075F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950" y="443060"/>
            <a:ext cx="6890993" cy="619812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sz="2800" b="1" dirty="0">
                <a:solidFill>
                  <a:schemeClr val="accent1"/>
                </a:solidFill>
              </a:rPr>
              <a:t>Části RF:</a:t>
            </a:r>
          </a:p>
          <a:p>
            <a:pPr lvl="0"/>
            <a:r>
              <a:rPr lang="cs-CZ" b="1" dirty="0"/>
              <a:t>ARAS (</a:t>
            </a:r>
            <a:r>
              <a:rPr lang="cs-CZ" b="1" u="sng" dirty="0"/>
              <a:t>a</a:t>
            </a:r>
            <a:r>
              <a:rPr lang="cs-CZ" b="1" dirty="0"/>
              <a:t>scendentní </a:t>
            </a:r>
            <a:r>
              <a:rPr lang="cs-CZ" b="1" u="sng" dirty="0"/>
              <a:t>r</a:t>
            </a:r>
            <a:r>
              <a:rPr lang="cs-CZ" b="1" dirty="0"/>
              <a:t>etikulární </a:t>
            </a:r>
            <a:r>
              <a:rPr lang="cs-CZ" b="1" u="sng" dirty="0"/>
              <a:t>a</a:t>
            </a:r>
            <a:r>
              <a:rPr lang="cs-CZ" b="1" dirty="0"/>
              <a:t>ktivační </a:t>
            </a:r>
            <a:r>
              <a:rPr lang="cs-CZ" b="1" u="sng" dirty="0"/>
              <a:t>s</a:t>
            </a:r>
            <a:r>
              <a:rPr lang="cs-CZ" b="1" dirty="0"/>
              <a:t>ystém): </a:t>
            </a:r>
          </a:p>
          <a:p>
            <a:pPr lvl="1"/>
            <a:r>
              <a:rPr lang="cs-CZ" sz="1800" dirty="0"/>
              <a:t>dostává podněty ze všech aferentních </a:t>
            </a:r>
            <a:r>
              <a:rPr lang="cs-CZ" sz="1800" u="sng" dirty="0"/>
              <a:t>senzitivních + senzorických drah </a:t>
            </a:r>
            <a:r>
              <a:rPr lang="cs-CZ" sz="1800" dirty="0"/>
              <a:t>(exteroreceptorů, proprioreceptorů, receptorů z vnitřních orgánů)</a:t>
            </a:r>
          </a:p>
          <a:p>
            <a:pPr lvl="1"/>
            <a:r>
              <a:rPr lang="cs-CZ" sz="1800" dirty="0"/>
              <a:t>tvořen vzestupnými dlouhými spoji RF s </a:t>
            </a:r>
            <a:r>
              <a:rPr lang="cs-CZ" sz="1800" b="1" dirty="0"/>
              <a:t>nespecifickým thalamem</a:t>
            </a:r>
            <a:r>
              <a:rPr lang="cs-CZ" sz="1800" dirty="0"/>
              <a:t> - jeho prostřednictvím s </a:t>
            </a:r>
            <a:r>
              <a:rPr lang="cs-CZ" sz="1800" b="1" dirty="0"/>
              <a:t>kůrou mozkovou</a:t>
            </a:r>
          </a:p>
          <a:p>
            <a:pPr lvl="1"/>
            <a:r>
              <a:rPr lang="cs-CZ" sz="1800" dirty="0">
                <a:solidFill>
                  <a:srgbClr val="0070C0"/>
                </a:solidFill>
              </a:rPr>
              <a:t>ovlivňuje </a:t>
            </a:r>
            <a:r>
              <a:rPr lang="cs-CZ" sz="1800" u="sng" dirty="0">
                <a:solidFill>
                  <a:srgbClr val="0070C0"/>
                </a:solidFill>
              </a:rPr>
              <a:t>stav vědomí</a:t>
            </a:r>
            <a:r>
              <a:rPr lang="cs-CZ" sz="1800" dirty="0">
                <a:solidFill>
                  <a:srgbClr val="0070C0"/>
                </a:solidFill>
              </a:rPr>
              <a:t> (bdělost a spánek)</a:t>
            </a:r>
            <a:r>
              <a:rPr lang="cs-CZ" sz="1800" dirty="0"/>
              <a:t>, při poškození </a:t>
            </a:r>
            <a:br>
              <a:rPr lang="cs-CZ" sz="1800" dirty="0"/>
            </a:br>
            <a:r>
              <a:rPr lang="cs-CZ" sz="1800" dirty="0"/>
              <a:t>poruchy </a:t>
            </a:r>
          </a:p>
          <a:p>
            <a:pPr marL="0" lvl="0" indent="0">
              <a:buNone/>
            </a:pPr>
            <a:endParaRPr lang="cs-CZ" b="1" dirty="0"/>
          </a:p>
          <a:p>
            <a:r>
              <a:rPr lang="cs-CZ" b="1" dirty="0"/>
              <a:t>Descendentní systém RF</a:t>
            </a:r>
            <a:r>
              <a:rPr lang="cs-CZ" dirty="0"/>
              <a:t>: </a:t>
            </a:r>
          </a:p>
          <a:p>
            <a:pPr lvl="1"/>
            <a:r>
              <a:rPr lang="cs-CZ" sz="1800" u="sng" dirty="0"/>
              <a:t>motorický</a:t>
            </a:r>
            <a:r>
              <a:rPr lang="cs-CZ" sz="1800" dirty="0"/>
              <a:t> systém sestupných dlouhých spojů RF</a:t>
            </a:r>
          </a:p>
          <a:p>
            <a:pPr lvl="1"/>
            <a:r>
              <a:rPr lang="cs-CZ" sz="1800" dirty="0"/>
              <a:t>zapojený do regulace hybnosti, funkčně: </a:t>
            </a:r>
            <a:r>
              <a:rPr lang="cs-CZ" sz="1800" dirty="0">
                <a:solidFill>
                  <a:srgbClr val="0070C0"/>
                </a:solidFill>
              </a:rPr>
              <a:t>centrální regulátor tonu svalového</a:t>
            </a:r>
            <a:r>
              <a:rPr lang="cs-CZ" sz="1800" dirty="0"/>
              <a:t> (podílí se na realizaci vzpřímeného stoje)</a:t>
            </a:r>
          </a:p>
          <a:p>
            <a:pPr lvl="1"/>
            <a:r>
              <a:rPr lang="cs-CZ" sz="1800" dirty="0"/>
              <a:t>spojovací článek mezi vyššími oddíly CNS (ovlivňující tonus svalový) a gama-</a:t>
            </a:r>
            <a:r>
              <a:rPr lang="cs-CZ" sz="1800" dirty="0" err="1"/>
              <a:t>motoneurony</a:t>
            </a:r>
            <a:r>
              <a:rPr lang="cs-CZ" sz="1800" dirty="0"/>
              <a:t> předních rohů míšních</a:t>
            </a:r>
          </a:p>
        </p:txBody>
      </p:sp>
      <p:pic>
        <p:nvPicPr>
          <p:cNvPr id="4" name="Zástupný obsah 6">
            <a:extLst>
              <a:ext uri="{FF2B5EF4-FFF2-40B4-BE49-F238E27FC236}">
                <a16:creationId xmlns:a16="http://schemas.microsoft.com/office/drawing/2014/main" id="{21C4A461-27FB-4296-B309-0FBD332276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33" y="947778"/>
            <a:ext cx="4971067" cy="4318615"/>
          </a:xfrm>
        </p:spPr>
      </p:pic>
    </p:spTree>
    <p:extLst>
      <p:ext uri="{BB962C8B-B14F-4D97-AF65-F5344CB8AC3E}">
        <p14:creationId xmlns:p14="http://schemas.microsoft.com/office/powerpoint/2010/main" val="3291338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D869A3-E285-489E-91FC-FB58E8F9F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551" y="289506"/>
            <a:ext cx="8079342" cy="64867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>
                <a:solidFill>
                  <a:schemeClr val="accent1"/>
                </a:solidFill>
              </a:rPr>
              <a:t>Prodloužená mícha (</a:t>
            </a:r>
            <a:r>
              <a:rPr lang="cs-CZ" b="1" dirty="0" err="1">
                <a:solidFill>
                  <a:schemeClr val="accent1"/>
                </a:solidFill>
              </a:rPr>
              <a:t>medulla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oblongata</a:t>
            </a:r>
            <a:r>
              <a:rPr lang="cs-CZ" b="1" dirty="0">
                <a:solidFill>
                  <a:schemeClr val="accent1"/>
                </a:solidFill>
              </a:rPr>
              <a:t>)</a:t>
            </a:r>
          </a:p>
          <a:p>
            <a:r>
              <a:rPr lang="cs-CZ" dirty="0"/>
              <a:t>pokračováním hřbetní míchy rostrálně, hranice: </a:t>
            </a:r>
            <a:r>
              <a:rPr lang="cs-CZ" b="1" dirty="0" err="1"/>
              <a:t>decussatio</a:t>
            </a:r>
            <a:r>
              <a:rPr lang="cs-CZ" dirty="0"/>
              <a:t> </a:t>
            </a:r>
            <a:r>
              <a:rPr lang="cs-CZ" b="1" dirty="0" err="1"/>
              <a:t>pyramidum</a:t>
            </a:r>
            <a:endParaRPr lang="cs-CZ" b="1" dirty="0"/>
          </a:p>
          <a:p>
            <a:r>
              <a:rPr lang="cs-CZ" u="sng" dirty="0"/>
              <a:t>ventrálně</a:t>
            </a:r>
            <a:r>
              <a:rPr lang="cs-CZ" dirty="0"/>
              <a:t> je vyklenutá ve dva rovnoběžné, podélné valy – pyramidy (</a:t>
            </a:r>
            <a:r>
              <a:rPr lang="cs-CZ" dirty="0" err="1"/>
              <a:t>pyramides</a:t>
            </a:r>
            <a:r>
              <a:rPr lang="cs-CZ" dirty="0"/>
              <a:t> </a:t>
            </a:r>
            <a:r>
              <a:rPr lang="cs-CZ" dirty="0" err="1"/>
              <a:t>medullae</a:t>
            </a:r>
            <a:r>
              <a:rPr lang="cs-CZ" dirty="0"/>
              <a:t> </a:t>
            </a:r>
            <a:r>
              <a:rPr lang="cs-CZ" dirty="0" err="1"/>
              <a:t>oblongatae</a:t>
            </a:r>
            <a:r>
              <a:rPr lang="cs-CZ" dirty="0"/>
              <a:t>), obsahují bílou hmotu pyramidové dráhy, </a:t>
            </a:r>
            <a:r>
              <a:rPr lang="cs-CZ" b="1" dirty="0" err="1"/>
              <a:t>tractus</a:t>
            </a:r>
            <a:r>
              <a:rPr lang="cs-CZ" b="1" dirty="0"/>
              <a:t> </a:t>
            </a:r>
            <a:r>
              <a:rPr lang="cs-CZ" b="1" dirty="0" err="1"/>
              <a:t>corticospinalis</a:t>
            </a:r>
            <a:endParaRPr lang="cs-CZ" b="1" dirty="0"/>
          </a:p>
          <a:p>
            <a:r>
              <a:rPr lang="cs-CZ" u="sng" dirty="0"/>
              <a:t>laterálně</a:t>
            </a:r>
            <a:r>
              <a:rPr lang="cs-CZ" dirty="0"/>
              <a:t> jsou párová vyvýšení – </a:t>
            </a:r>
            <a:r>
              <a:rPr lang="cs-CZ" b="1" dirty="0"/>
              <a:t>oliva</a:t>
            </a:r>
          </a:p>
          <a:p>
            <a:r>
              <a:rPr lang="cs-CZ" u="sng" dirty="0"/>
              <a:t>dorsálně od olivy </a:t>
            </a:r>
            <a:r>
              <a:rPr lang="cs-CZ" dirty="0"/>
              <a:t>leží </a:t>
            </a:r>
            <a:r>
              <a:rPr lang="cs-CZ" b="1" dirty="0" err="1"/>
              <a:t>pedunculi</a:t>
            </a:r>
            <a:r>
              <a:rPr lang="cs-CZ" b="1" dirty="0"/>
              <a:t> </a:t>
            </a:r>
            <a:r>
              <a:rPr lang="cs-CZ" b="1" dirty="0" err="1"/>
              <a:t>cerebellares</a:t>
            </a:r>
            <a:r>
              <a:rPr lang="cs-CZ" b="1" dirty="0"/>
              <a:t> </a:t>
            </a:r>
            <a:r>
              <a:rPr lang="cs-CZ" b="1" dirty="0" err="1"/>
              <a:t>inferiores</a:t>
            </a:r>
            <a:br>
              <a:rPr lang="cs-CZ" b="1" dirty="0"/>
            </a:br>
            <a:r>
              <a:rPr lang="cs-CZ" dirty="0"/>
              <a:t>(</a:t>
            </a:r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cerebellares</a:t>
            </a:r>
            <a:r>
              <a:rPr lang="cs-CZ" dirty="0"/>
              <a:t> - snopce bílých hmot, dráhy spojující kmen s mozečkem)</a:t>
            </a:r>
          </a:p>
          <a:p>
            <a:r>
              <a:rPr lang="cs-CZ" dirty="0">
                <a:solidFill>
                  <a:srgbClr val="0070C0"/>
                </a:solidFill>
              </a:rPr>
              <a:t>z prodloužené míchy odstupují </a:t>
            </a:r>
            <a:r>
              <a:rPr lang="cs-CZ" u="sng" dirty="0">
                <a:solidFill>
                  <a:srgbClr val="0070C0"/>
                </a:solidFill>
              </a:rPr>
              <a:t>hlavové nervy</a:t>
            </a:r>
            <a:r>
              <a:rPr lang="cs-CZ" dirty="0">
                <a:solidFill>
                  <a:srgbClr val="0070C0"/>
                </a:solidFill>
              </a:rPr>
              <a:t>: IX, X, XI a XII </a:t>
            </a:r>
          </a:p>
          <a:p>
            <a:endParaRPr lang="cs-CZ" dirty="0"/>
          </a:p>
          <a:p>
            <a:pPr>
              <a:buNone/>
            </a:pPr>
            <a:r>
              <a:rPr lang="cs-CZ" b="1" dirty="0">
                <a:solidFill>
                  <a:schemeClr val="accent1"/>
                </a:solidFill>
              </a:rPr>
              <a:t>Varolův most (pons </a:t>
            </a:r>
            <a:r>
              <a:rPr lang="cs-CZ" b="1" dirty="0" err="1">
                <a:solidFill>
                  <a:schemeClr val="accent1"/>
                </a:solidFill>
              </a:rPr>
              <a:t>Varoli</a:t>
            </a:r>
            <a:r>
              <a:rPr lang="cs-CZ" b="1" dirty="0">
                <a:solidFill>
                  <a:schemeClr val="accent1"/>
                </a:solidFill>
              </a:rPr>
              <a:t>)</a:t>
            </a:r>
          </a:p>
          <a:p>
            <a:r>
              <a:rPr lang="cs-CZ" dirty="0"/>
              <a:t>Pokračováním </a:t>
            </a:r>
            <a:r>
              <a:rPr lang="cs-CZ" dirty="0" err="1"/>
              <a:t>medulla</a:t>
            </a:r>
            <a:r>
              <a:rPr lang="cs-CZ" dirty="0"/>
              <a:t> </a:t>
            </a:r>
            <a:r>
              <a:rPr lang="cs-CZ" dirty="0" err="1"/>
              <a:t>oblongata</a:t>
            </a:r>
            <a:r>
              <a:rPr lang="cs-CZ" dirty="0"/>
              <a:t>, kraniálně přechází ve střední mozek </a:t>
            </a:r>
          </a:p>
          <a:p>
            <a:r>
              <a:rPr lang="cs-CZ" dirty="0"/>
              <a:t>Tvoří vyklenutí na ventrální straně </a:t>
            </a:r>
            <a:r>
              <a:rPr lang="cs-CZ" b="1" dirty="0"/>
              <a:t>mozkového kmene</a:t>
            </a:r>
          </a:p>
          <a:p>
            <a:r>
              <a:rPr lang="cs-CZ" dirty="0"/>
              <a:t>Prostředkem vede </a:t>
            </a:r>
            <a:r>
              <a:rPr lang="cs-CZ" b="1" dirty="0" err="1"/>
              <a:t>sulcus</a:t>
            </a:r>
            <a:r>
              <a:rPr lang="cs-CZ" b="1" dirty="0"/>
              <a:t> </a:t>
            </a:r>
            <a:r>
              <a:rPr lang="cs-CZ" b="1" dirty="0" err="1"/>
              <a:t>basilaris</a:t>
            </a:r>
            <a:r>
              <a:rPr lang="cs-CZ" dirty="0"/>
              <a:t>, tvořený průběhem stejnojmenné arterie</a:t>
            </a:r>
          </a:p>
          <a:p>
            <a:r>
              <a:rPr lang="cs-CZ" dirty="0">
                <a:solidFill>
                  <a:srgbClr val="0070C0"/>
                </a:solidFill>
              </a:rPr>
              <a:t>Z mostu odstupují </a:t>
            </a:r>
            <a:r>
              <a:rPr lang="cs-CZ" u="sng" dirty="0">
                <a:solidFill>
                  <a:srgbClr val="0070C0"/>
                </a:solidFill>
              </a:rPr>
              <a:t>hlavové nervy </a:t>
            </a:r>
            <a:r>
              <a:rPr lang="cs-CZ" dirty="0">
                <a:solidFill>
                  <a:srgbClr val="0070C0"/>
                </a:solidFill>
              </a:rPr>
              <a:t>V, VI, VII a VIII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98A7C4D-3B14-4460-B1F0-2E4DF2883D6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5"/>
          <a:stretch/>
        </p:blipFill>
        <p:spPr>
          <a:xfrm>
            <a:off x="8374145" y="0"/>
            <a:ext cx="3817855" cy="3408271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4F4C3-10B4-46CC-8B84-9657BE52B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9088" y="3462820"/>
            <a:ext cx="4282911" cy="339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4547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A8BDDE-E783-4DF7-AF95-FCE666B9B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68" y="699434"/>
            <a:ext cx="10786812" cy="3880773"/>
          </a:xfrm>
        </p:spPr>
        <p:txBody>
          <a:bodyPr/>
          <a:lstStyle/>
          <a:p>
            <a:pPr marL="57150" indent="0">
              <a:spcBef>
                <a:spcPct val="0"/>
              </a:spcBef>
              <a:buNone/>
            </a:pPr>
            <a:r>
              <a:rPr lang="cs-CZ" altLang="cs-CZ" sz="3600" b="1" dirty="0">
                <a:solidFill>
                  <a:schemeClr val="accent1"/>
                </a:solidFill>
              </a:rPr>
              <a:t>Videa: </a:t>
            </a:r>
          </a:p>
          <a:p>
            <a:pPr indent="-285750">
              <a:spcBef>
                <a:spcPct val="0"/>
              </a:spcBef>
            </a:pPr>
            <a:endParaRPr lang="cs-CZ" sz="2000" dirty="0"/>
          </a:p>
          <a:p>
            <a:pPr indent="-285750">
              <a:spcBef>
                <a:spcPct val="0"/>
              </a:spcBef>
            </a:pPr>
            <a:r>
              <a:rPr lang="cs-CZ" sz="2000" b="1" dirty="0" err="1"/>
              <a:t>NEZkreslená</a:t>
            </a:r>
            <a:r>
              <a:rPr lang="cs-CZ" sz="2000" b="1" dirty="0"/>
              <a:t> věda III: Kdo řídí lidské tělo?</a:t>
            </a:r>
          </a:p>
          <a:p>
            <a:pPr marL="57150" indent="0">
              <a:spcBef>
                <a:spcPct val="0"/>
              </a:spcBef>
              <a:buNone/>
            </a:pPr>
            <a:r>
              <a:rPr lang="cs-CZ" altLang="cs-CZ" sz="2000" dirty="0">
                <a:solidFill>
                  <a:schemeClr val="tx1"/>
                </a:solidFill>
                <a:hlinkClick r:id="rId2"/>
              </a:rPr>
              <a:t>https://www.youtube.com/watch?v=E9HY2lqmqjc&amp;t=147s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marL="57150" indent="0">
              <a:spcBef>
                <a:spcPct val="0"/>
              </a:spcBef>
              <a:buNone/>
            </a:pPr>
            <a:endParaRPr lang="cs-CZ" altLang="cs-CZ" sz="2000" dirty="0"/>
          </a:p>
          <a:p>
            <a:pPr indent="-285750">
              <a:spcBef>
                <a:spcPct val="0"/>
              </a:spcBef>
            </a:pPr>
            <a:r>
              <a:rPr lang="cs-CZ" sz="2000" b="1" dirty="0"/>
              <a:t>Fascinující orgán mozek (</a:t>
            </a:r>
            <a:r>
              <a:rPr lang="cs-CZ" sz="2000" dirty="0"/>
              <a:t>prof. MUDr. David Kachlík, Ph.D., </a:t>
            </a:r>
            <a:r>
              <a:rPr lang="nl-NL" sz="2000" dirty="0"/>
              <a:t>Ústav anatomie 2. LF UK</a:t>
            </a:r>
            <a:r>
              <a:rPr lang="cs-CZ" sz="2000" dirty="0"/>
              <a:t>)</a:t>
            </a:r>
          </a:p>
          <a:p>
            <a:pPr marL="57150" indent="0">
              <a:spcBef>
                <a:spcPct val="0"/>
              </a:spcBef>
              <a:buNone/>
            </a:pPr>
            <a:r>
              <a:rPr lang="cs-CZ" alt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https://www.youtube.com/watch?v=Yw4nt2-JiMA</a:t>
            </a:r>
            <a:endParaRPr lang="cs-CZ" altLang="cs-CZ" sz="2000" dirty="0"/>
          </a:p>
          <a:p>
            <a:pPr marL="57150" indent="0">
              <a:spcBef>
                <a:spcPct val="0"/>
              </a:spcBef>
              <a:buNone/>
            </a:pPr>
            <a:endParaRPr lang="cs-CZ" altLang="cs-CZ" dirty="0"/>
          </a:p>
          <a:p>
            <a:pPr marL="57150" indent="0">
              <a:spcBef>
                <a:spcPct val="0"/>
              </a:spcBef>
              <a:buNone/>
            </a:pP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5779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8295" y="287384"/>
            <a:ext cx="5910605" cy="65093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>
                <a:solidFill>
                  <a:schemeClr val="accent1"/>
                </a:solidFill>
              </a:rPr>
              <a:t>Střední mozek (</a:t>
            </a:r>
            <a:r>
              <a:rPr lang="cs-CZ" b="1" dirty="0" err="1">
                <a:solidFill>
                  <a:schemeClr val="accent1"/>
                </a:solidFill>
              </a:rPr>
              <a:t>mesencephalon</a:t>
            </a:r>
            <a:r>
              <a:rPr lang="cs-CZ" b="1" dirty="0">
                <a:solidFill>
                  <a:schemeClr val="accent1"/>
                </a:solidFill>
              </a:rPr>
              <a:t>)</a:t>
            </a:r>
          </a:p>
          <a:p>
            <a:r>
              <a:rPr lang="cs-CZ" dirty="0" err="1"/>
              <a:t>Nejrostrálnější</a:t>
            </a:r>
            <a:r>
              <a:rPr lang="cs-CZ" dirty="0"/>
              <a:t> část kmene, navazuje na most Varolův</a:t>
            </a:r>
          </a:p>
          <a:p>
            <a:r>
              <a:rPr lang="cs-CZ" dirty="0"/>
              <a:t>Prakticky celý kryt hemisférami koncového mozku</a:t>
            </a:r>
          </a:p>
          <a:p>
            <a:r>
              <a:rPr lang="cs-CZ" dirty="0"/>
              <a:t>Patrná jen ventrální část - </a:t>
            </a:r>
            <a:r>
              <a:rPr lang="cs-CZ" b="1" dirty="0" err="1"/>
              <a:t>crura</a:t>
            </a:r>
            <a:r>
              <a:rPr lang="cs-CZ" b="1" dirty="0"/>
              <a:t> </a:t>
            </a:r>
            <a:r>
              <a:rPr lang="cs-CZ" b="1" dirty="0" err="1"/>
              <a:t>cerebri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dirty="0"/>
              <a:t>mohutné stvoly, obsahují bílou hmotu</a:t>
            </a:r>
          </a:p>
          <a:p>
            <a:r>
              <a:rPr lang="cs-CZ" dirty="0"/>
              <a:t>Probíhá jím </a:t>
            </a:r>
            <a:r>
              <a:rPr lang="cs-CZ" b="1" dirty="0" err="1"/>
              <a:t>aquaeductus</a:t>
            </a:r>
            <a:r>
              <a:rPr lang="cs-CZ" b="1" dirty="0"/>
              <a:t> </a:t>
            </a:r>
            <a:r>
              <a:rPr lang="cs-CZ" b="1" dirty="0" err="1"/>
              <a:t>mesencephali</a:t>
            </a:r>
            <a:r>
              <a:rPr lang="cs-CZ" dirty="0"/>
              <a:t> (Sylvii) – úzký kanálek, vede mozkomíšní mok</a:t>
            </a:r>
          </a:p>
          <a:p>
            <a:r>
              <a:rPr lang="cs-CZ" u="sng" dirty="0"/>
              <a:t>Části: </a:t>
            </a:r>
          </a:p>
          <a:p>
            <a:pPr lvl="1"/>
            <a:r>
              <a:rPr lang="cs-CZ" sz="1800" b="1" dirty="0" err="1"/>
              <a:t>tectum</a:t>
            </a:r>
            <a:r>
              <a:rPr lang="cs-CZ" sz="1800" b="1" dirty="0"/>
              <a:t> </a:t>
            </a:r>
            <a:r>
              <a:rPr lang="cs-CZ" sz="1800" b="1" dirty="0" err="1"/>
              <a:t>mesencephali</a:t>
            </a:r>
            <a:r>
              <a:rPr lang="cs-CZ" sz="1800" b="1" dirty="0"/>
              <a:t> = </a:t>
            </a:r>
            <a:r>
              <a:rPr lang="cs-CZ" sz="1800" dirty="0"/>
              <a:t>čtverohrbolí (dva páry hrbolků: </a:t>
            </a:r>
            <a:r>
              <a:rPr lang="cs-CZ" sz="1800" dirty="0" err="1"/>
              <a:t>colliculi</a:t>
            </a:r>
            <a:r>
              <a:rPr lang="cs-CZ" sz="1800" dirty="0"/>
              <a:t> </a:t>
            </a:r>
            <a:r>
              <a:rPr lang="cs-CZ" sz="1800" dirty="0" err="1"/>
              <a:t>superiores</a:t>
            </a:r>
            <a:r>
              <a:rPr lang="cs-CZ" sz="1800" dirty="0"/>
              <a:t> et </a:t>
            </a:r>
            <a:r>
              <a:rPr lang="cs-CZ" sz="1800" dirty="0" err="1"/>
              <a:t>inferiores</a:t>
            </a:r>
            <a:r>
              <a:rPr lang="cs-CZ" sz="1800" dirty="0"/>
              <a:t>) </a:t>
            </a:r>
          </a:p>
          <a:p>
            <a:pPr lvl="1"/>
            <a:r>
              <a:rPr lang="cs-CZ" sz="1800" b="1" dirty="0" err="1"/>
              <a:t>pedunculus</a:t>
            </a:r>
            <a:r>
              <a:rPr lang="cs-CZ" sz="1800" b="1" dirty="0"/>
              <a:t> </a:t>
            </a:r>
            <a:r>
              <a:rPr lang="cs-CZ" sz="1800" b="1" dirty="0" err="1"/>
              <a:t>cerebri</a:t>
            </a:r>
            <a:r>
              <a:rPr lang="cs-CZ" sz="1800" b="1" dirty="0"/>
              <a:t> </a:t>
            </a:r>
            <a:r>
              <a:rPr lang="cs-CZ" sz="1800" dirty="0"/>
              <a:t>-</a:t>
            </a:r>
            <a:r>
              <a:rPr lang="cs-CZ" sz="1800" b="1" dirty="0"/>
              <a:t> </a:t>
            </a:r>
            <a:r>
              <a:rPr lang="cs-CZ" sz="1800" dirty="0" err="1"/>
              <a:t>tegmentum</a:t>
            </a:r>
            <a:r>
              <a:rPr lang="cs-CZ" sz="1800" dirty="0"/>
              <a:t> </a:t>
            </a:r>
            <a:r>
              <a:rPr lang="cs-CZ" sz="1800" dirty="0" err="1"/>
              <a:t>mesencephali</a:t>
            </a:r>
            <a:r>
              <a:rPr lang="cs-CZ" sz="1800" dirty="0"/>
              <a:t> + </a:t>
            </a:r>
            <a:r>
              <a:rPr lang="cs-CZ" sz="1800" dirty="0" err="1"/>
              <a:t>crura</a:t>
            </a:r>
            <a:r>
              <a:rPr lang="cs-CZ" sz="1800" dirty="0"/>
              <a:t> </a:t>
            </a:r>
            <a:r>
              <a:rPr lang="cs-CZ" sz="1800" dirty="0" err="1"/>
              <a:t>cerebri</a:t>
            </a:r>
            <a:endParaRPr lang="cs-CZ" sz="1800" dirty="0"/>
          </a:p>
          <a:p>
            <a:r>
              <a:rPr lang="cs-CZ" dirty="0">
                <a:solidFill>
                  <a:srgbClr val="0070C0"/>
                </a:solidFill>
              </a:rPr>
              <a:t>Odstupují z něj </a:t>
            </a:r>
            <a:r>
              <a:rPr lang="cs-CZ" u="sng" dirty="0">
                <a:solidFill>
                  <a:srgbClr val="0070C0"/>
                </a:solidFill>
              </a:rPr>
              <a:t>hlavové nervy</a:t>
            </a:r>
            <a:r>
              <a:rPr lang="cs-CZ" dirty="0">
                <a:solidFill>
                  <a:srgbClr val="0070C0"/>
                </a:solidFill>
              </a:rPr>
              <a:t>: III, IV </a:t>
            </a:r>
            <a:r>
              <a:rPr lang="cs-CZ" dirty="0"/>
              <a:t>(n. IV jako jediný vystupuje z </a:t>
            </a:r>
            <a:r>
              <a:rPr lang="cs-CZ" u="sng" dirty="0"/>
              <a:t>dorzální části kmene</a:t>
            </a:r>
            <a:r>
              <a:rPr lang="cs-CZ" dirty="0"/>
              <a:t>, ostatní z báze)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F65E81B-89A0-4C8C-97CF-D0746B656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023" y="2366195"/>
            <a:ext cx="5720977" cy="443053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388E7F4-DECC-4C75-BA11-592092C4E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357" y="0"/>
            <a:ext cx="4218187" cy="231773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5D175F1-E957-4F36-BA97-DAA7F5C48A82}"/>
              </a:ext>
            </a:extLst>
          </p:cNvPr>
          <p:cNvSpPr txBox="1"/>
          <p:nvPr/>
        </p:nvSpPr>
        <p:spPr>
          <a:xfrm>
            <a:off x="4901938" y="6424368"/>
            <a:ext cx="1453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Dorsální pohled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9619" y="455442"/>
            <a:ext cx="4545861" cy="574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499F2D4-6305-4F5B-BB0D-B47B52E1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07" y="455442"/>
            <a:ext cx="6455325" cy="594711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45A8E93-9E82-48E8-A401-42A0AE20EF85}"/>
              </a:ext>
            </a:extLst>
          </p:cNvPr>
          <p:cNvSpPr txBox="1"/>
          <p:nvPr/>
        </p:nvSpPr>
        <p:spPr>
          <a:xfrm>
            <a:off x="6183936" y="6409443"/>
            <a:ext cx="233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Ventrální pohled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2565A02-4209-472D-AE61-6EEFA3C25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8" y="0"/>
            <a:ext cx="11624104" cy="67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55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1E3971-155D-43F2-975B-CC49814BD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514"/>
            <a:ext cx="11283885" cy="68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73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705" y="97734"/>
            <a:ext cx="5649294" cy="778959"/>
          </a:xfrm>
        </p:spPr>
        <p:txBody>
          <a:bodyPr>
            <a:noAutofit/>
          </a:bodyPr>
          <a:lstStyle/>
          <a:p>
            <a:r>
              <a:rPr lang="cs-CZ" b="1" dirty="0"/>
              <a:t>Mozeček</a:t>
            </a:r>
            <a:r>
              <a:rPr lang="cs-CZ" dirty="0"/>
              <a:t> </a:t>
            </a:r>
            <a:r>
              <a:rPr lang="cs-CZ" b="1" dirty="0"/>
              <a:t>(cerebellum)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933253"/>
            <a:ext cx="7764021" cy="598130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cs-CZ" dirty="0"/>
              <a:t>Součást zadního mozku, stavba a funkce odlišná od prodloužené míchy a mostu</a:t>
            </a:r>
          </a:p>
          <a:p>
            <a:r>
              <a:rPr lang="cs-CZ" dirty="0"/>
              <a:t>Uložen v zadní jámě lební, dorzálně od mozkového kmene</a:t>
            </a:r>
          </a:p>
          <a:p>
            <a:r>
              <a:rPr lang="cs-CZ" dirty="0"/>
              <a:t>Povrch kryt souvisle šedou hmotou: </a:t>
            </a:r>
            <a:r>
              <a:rPr lang="cs-CZ" b="1" dirty="0" err="1"/>
              <a:t>cortex</a:t>
            </a:r>
            <a:r>
              <a:rPr lang="cs-CZ" b="1" dirty="0"/>
              <a:t> </a:t>
            </a:r>
            <a:r>
              <a:rPr lang="cs-CZ" b="1" dirty="0" err="1"/>
              <a:t>cerebelli</a:t>
            </a:r>
            <a:endParaRPr lang="cs-CZ" dirty="0"/>
          </a:p>
          <a:p>
            <a:r>
              <a:rPr lang="cs-CZ" u="sng" dirty="0"/>
              <a:t>Části:</a:t>
            </a:r>
            <a:r>
              <a:rPr lang="cs-CZ" b="1" dirty="0"/>
              <a:t> </a:t>
            </a:r>
          </a:p>
          <a:p>
            <a:pPr lvl="1"/>
            <a:r>
              <a:rPr lang="cs-CZ" sz="1800" b="1" dirty="0">
                <a:highlight>
                  <a:srgbClr val="FFFF00"/>
                </a:highlight>
              </a:rPr>
              <a:t>2 hemisféry </a:t>
            </a:r>
            <a:r>
              <a:rPr lang="cs-CZ" sz="1800" dirty="0"/>
              <a:t>- větší, symetricky postavené polokoule</a:t>
            </a:r>
            <a:br>
              <a:rPr lang="cs-CZ" sz="1800" dirty="0"/>
            </a:br>
            <a:r>
              <a:rPr lang="cs-CZ" sz="1800" dirty="0"/>
              <a:t>hemisféra mozečku je propojená s </a:t>
            </a:r>
            <a:r>
              <a:rPr lang="cs-CZ" sz="1800" u="sng" dirty="0" err="1"/>
              <a:t>homolaterální</a:t>
            </a:r>
            <a:r>
              <a:rPr lang="cs-CZ" sz="1800" u="sng" dirty="0"/>
              <a:t> 1/2 těla</a:t>
            </a:r>
            <a:r>
              <a:rPr lang="cs-CZ" sz="1800" dirty="0"/>
              <a:t> (na rozdíl od hemisféry koncového mozku - propojena s kontralaterální 1/2)</a:t>
            </a:r>
          </a:p>
          <a:p>
            <a:pPr lvl="1"/>
            <a:r>
              <a:rPr lang="cs-CZ" sz="1800" b="1" dirty="0" err="1"/>
              <a:t>Vermis</a:t>
            </a:r>
            <a:r>
              <a:rPr lang="cs-CZ" sz="1800" b="1" dirty="0"/>
              <a:t> </a:t>
            </a:r>
            <a:r>
              <a:rPr lang="cs-CZ" sz="1800" b="1" dirty="0" err="1"/>
              <a:t>cerebelli</a:t>
            </a:r>
            <a:r>
              <a:rPr lang="cs-CZ" sz="1800" dirty="0"/>
              <a:t> (mozečkový červ) = střední nepárová část</a:t>
            </a:r>
          </a:p>
          <a:p>
            <a:pPr lvl="1"/>
            <a:r>
              <a:rPr lang="cs-CZ" sz="1800" dirty="0"/>
              <a:t>Mezi hemisféry zasahuje </a:t>
            </a:r>
            <a:r>
              <a:rPr lang="cs-CZ" sz="1800" b="1" dirty="0" err="1"/>
              <a:t>falx</a:t>
            </a:r>
            <a:r>
              <a:rPr lang="cs-CZ" sz="1800" b="1" dirty="0"/>
              <a:t> </a:t>
            </a:r>
            <a:r>
              <a:rPr lang="cs-CZ" sz="1800" b="1" dirty="0" err="1"/>
              <a:t>cerebri</a:t>
            </a:r>
            <a:r>
              <a:rPr lang="cs-CZ" sz="1800" b="1" dirty="0"/>
              <a:t> </a:t>
            </a:r>
            <a:r>
              <a:rPr lang="cs-CZ" sz="1800" dirty="0"/>
              <a:t>(duplikatura tvrdé pleny zasazená mezi hemisféry koncového mozku)</a:t>
            </a:r>
          </a:p>
          <a:p>
            <a:endParaRPr lang="cs-CZ" dirty="0"/>
          </a:p>
          <a:p>
            <a:r>
              <a:rPr lang="cs-CZ" u="sng" dirty="0"/>
              <a:t>3 laloky:</a:t>
            </a:r>
          </a:p>
          <a:p>
            <a:pPr lvl="1"/>
            <a:r>
              <a:rPr lang="cs-CZ" sz="1800" b="1" dirty="0"/>
              <a:t>Přední (</a:t>
            </a:r>
            <a:r>
              <a:rPr lang="cs-CZ" sz="1800" b="1" dirty="0" err="1"/>
              <a:t>lobus</a:t>
            </a:r>
            <a:r>
              <a:rPr lang="cs-CZ" sz="1800" b="1" dirty="0"/>
              <a:t> </a:t>
            </a:r>
            <a:r>
              <a:rPr lang="cs-CZ" sz="1800" b="1" dirty="0" err="1"/>
              <a:t>anterior</a:t>
            </a:r>
            <a:r>
              <a:rPr lang="cs-CZ" sz="1800" b="1" dirty="0"/>
              <a:t>)</a:t>
            </a:r>
            <a:r>
              <a:rPr lang="cs-CZ" sz="1800" dirty="0"/>
              <a:t>: část </a:t>
            </a:r>
            <a:r>
              <a:rPr lang="cs-CZ" sz="1800" dirty="0" err="1"/>
              <a:t>vermis</a:t>
            </a:r>
            <a:r>
              <a:rPr lang="cs-CZ" sz="1800" dirty="0"/>
              <a:t> a k němu úzká přilehlá část hemisfér</a:t>
            </a:r>
          </a:p>
          <a:p>
            <a:pPr lvl="1"/>
            <a:r>
              <a:rPr lang="cs-CZ" sz="1800" b="1" dirty="0"/>
              <a:t>Zadní (</a:t>
            </a:r>
            <a:r>
              <a:rPr lang="cs-CZ" sz="1800" b="1" dirty="0" err="1"/>
              <a:t>lobus</a:t>
            </a:r>
            <a:r>
              <a:rPr lang="cs-CZ" sz="1800" b="1" dirty="0"/>
              <a:t> </a:t>
            </a:r>
            <a:r>
              <a:rPr lang="cs-CZ" sz="1800" b="1" dirty="0" err="1"/>
              <a:t>posterior</a:t>
            </a:r>
            <a:r>
              <a:rPr lang="cs-CZ" sz="1800" dirty="0"/>
              <a:t>): převážná část každé hemisféry</a:t>
            </a:r>
          </a:p>
          <a:p>
            <a:pPr lvl="1"/>
            <a:r>
              <a:rPr lang="cs-CZ" sz="1800" b="1" dirty="0" err="1"/>
              <a:t>Flokulo-nodulární</a:t>
            </a:r>
            <a:r>
              <a:rPr lang="cs-CZ" sz="1800" b="1" dirty="0"/>
              <a:t>: </a:t>
            </a:r>
            <a:r>
              <a:rPr lang="cs-CZ" sz="1800" dirty="0"/>
              <a:t>menší lalok, viditelný jen z ventrální strany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49E617D-AD97-490F-939A-D9D8515137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/>
          <a:srcRect l="4110"/>
          <a:stretch/>
        </p:blipFill>
        <p:spPr bwMode="auto">
          <a:xfrm>
            <a:off x="7739406" y="3607869"/>
            <a:ext cx="4226351" cy="328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FBADEB-74D6-471B-A56B-78BDB6ED7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021" y="129619"/>
            <a:ext cx="4201735" cy="318834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CD00F4-0B2F-4D87-A2B9-AED832163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671"/>
            <a:ext cx="8144760" cy="6436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Spojení s mozkovým kmenem </a:t>
            </a:r>
          </a:p>
          <a:p>
            <a:r>
              <a:rPr lang="cs-CZ" dirty="0"/>
              <a:t>zajišťují ho </a:t>
            </a:r>
            <a:r>
              <a:rPr lang="cs-CZ" b="1" dirty="0"/>
              <a:t>3 páry stvolů </a:t>
            </a:r>
            <a:r>
              <a:rPr lang="cs-CZ" dirty="0"/>
              <a:t>(</a:t>
            </a:r>
            <a:r>
              <a:rPr lang="cs-CZ" b="1" dirty="0" err="1">
                <a:highlight>
                  <a:srgbClr val="FFFF00"/>
                </a:highlight>
              </a:rPr>
              <a:t>pedunculi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cerebellares</a:t>
            </a:r>
            <a:r>
              <a:rPr lang="cs-CZ" dirty="0"/>
              <a:t>)</a:t>
            </a:r>
            <a:r>
              <a:rPr lang="cs-CZ" b="1" dirty="0"/>
              <a:t>, </a:t>
            </a:r>
            <a:r>
              <a:rPr lang="cs-CZ" dirty="0"/>
              <a:t>všechny obsahují dráhy jdoucí do mozečku a z mozečku:</a:t>
            </a:r>
          </a:p>
          <a:p>
            <a:pPr lvl="1">
              <a:buNone/>
            </a:pPr>
            <a:r>
              <a:rPr lang="cs-CZ" sz="1800" b="1" dirty="0"/>
              <a:t>1) </a:t>
            </a:r>
            <a:r>
              <a:rPr lang="cs-CZ" sz="1800" b="1" dirty="0" err="1"/>
              <a:t>inferiores</a:t>
            </a:r>
            <a:r>
              <a:rPr lang="cs-CZ" sz="1800" dirty="0"/>
              <a:t>: spojují mozeček s </a:t>
            </a:r>
            <a:r>
              <a:rPr lang="cs-CZ" sz="1800" u="sng" dirty="0" err="1"/>
              <a:t>oblongatou</a:t>
            </a:r>
            <a:endParaRPr lang="cs-CZ" sz="1800" dirty="0"/>
          </a:p>
          <a:p>
            <a:pPr lvl="1">
              <a:buNone/>
            </a:pPr>
            <a:r>
              <a:rPr lang="cs-CZ" sz="1800" b="1" dirty="0"/>
              <a:t>2) medii (</a:t>
            </a:r>
            <a:r>
              <a:rPr lang="cs-CZ" sz="1800" b="1" dirty="0" err="1"/>
              <a:t>pontini</a:t>
            </a:r>
            <a:r>
              <a:rPr lang="cs-CZ" sz="1800" b="1" dirty="0"/>
              <a:t>)</a:t>
            </a:r>
            <a:r>
              <a:rPr lang="cs-CZ" sz="1800" dirty="0"/>
              <a:t>: spojují mozeček s </a:t>
            </a:r>
            <a:r>
              <a:rPr lang="cs-CZ" sz="1800" u="sng" dirty="0"/>
              <a:t>pons </a:t>
            </a:r>
            <a:r>
              <a:rPr lang="cs-CZ" sz="1800" u="sng" dirty="0" err="1"/>
              <a:t>Varoli</a:t>
            </a:r>
            <a:endParaRPr lang="cs-CZ" sz="1800" dirty="0"/>
          </a:p>
          <a:p>
            <a:pPr lvl="1">
              <a:buNone/>
            </a:pPr>
            <a:r>
              <a:rPr lang="cs-CZ" sz="1800" b="1" dirty="0"/>
              <a:t>3) </a:t>
            </a:r>
            <a:r>
              <a:rPr lang="cs-CZ" sz="1800" b="1" dirty="0" err="1"/>
              <a:t>superiores</a:t>
            </a:r>
            <a:r>
              <a:rPr lang="cs-CZ" sz="1800" dirty="0"/>
              <a:t>: spojují mozeček s </a:t>
            </a:r>
            <a:r>
              <a:rPr lang="cs-CZ" sz="1800" u="sng" dirty="0" err="1"/>
              <a:t>tegmentum</a:t>
            </a:r>
            <a:r>
              <a:rPr lang="cs-CZ" sz="1800" u="sng" dirty="0"/>
              <a:t> </a:t>
            </a:r>
            <a:r>
              <a:rPr lang="cs-CZ" sz="1800" u="sng" dirty="0" err="1"/>
              <a:t>mesencephali</a:t>
            </a:r>
            <a:endParaRPr lang="cs-CZ" sz="1800" dirty="0"/>
          </a:p>
          <a:p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  <a:highlight>
                  <a:srgbClr val="00FF00"/>
                </a:highlight>
              </a:rPr>
              <a:t>Šedá a bílá hmota mozečku</a:t>
            </a:r>
            <a:endParaRPr lang="cs-CZ" dirty="0">
              <a:solidFill>
                <a:schemeClr val="tx1"/>
              </a:solidFill>
              <a:highlight>
                <a:srgbClr val="00FF00"/>
              </a:highlight>
            </a:endParaRPr>
          </a:p>
          <a:p>
            <a:r>
              <a:rPr lang="cs-CZ" u="sng" dirty="0">
                <a:highlight>
                  <a:srgbClr val="FFFF00"/>
                </a:highlight>
              </a:rPr>
              <a:t>Šedou hmotu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/>
              <a:t>tvoří </a:t>
            </a:r>
            <a:r>
              <a:rPr lang="cs-CZ" b="1" dirty="0"/>
              <a:t>kůra</a:t>
            </a:r>
            <a:r>
              <a:rPr lang="cs-CZ" dirty="0"/>
              <a:t> na povrchu a </a:t>
            </a:r>
            <a:r>
              <a:rPr lang="cs-CZ" b="1" dirty="0"/>
              <a:t>jádra </a:t>
            </a:r>
            <a:r>
              <a:rPr lang="cs-CZ" dirty="0"/>
              <a:t>v hloubi bílé hmoty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cs-CZ" sz="1800" u="sng" dirty="0"/>
              <a:t>Kůra</a:t>
            </a:r>
            <a:r>
              <a:rPr lang="cs-CZ" sz="1800" dirty="0"/>
              <a:t> – zvrásněna</a:t>
            </a:r>
            <a:r>
              <a:rPr lang="cs-CZ" sz="1800" b="1" dirty="0"/>
              <a:t>, </a:t>
            </a:r>
            <a:r>
              <a:rPr lang="cs-CZ" sz="1800" dirty="0"/>
              <a:t>členěna na </a:t>
            </a:r>
            <a:r>
              <a:rPr lang="cs-CZ" sz="1800" b="1" dirty="0"/>
              <a:t>lístky </a:t>
            </a:r>
            <a:r>
              <a:rPr lang="cs-CZ" sz="1800" dirty="0"/>
              <a:t>(folia) a hlubší </a:t>
            </a:r>
            <a:r>
              <a:rPr lang="cs-CZ" sz="1800" b="1" dirty="0"/>
              <a:t>laloky a lalůčky </a:t>
            </a:r>
            <a:r>
              <a:rPr lang="cs-CZ" sz="1800" dirty="0"/>
              <a:t>(</a:t>
            </a:r>
            <a:r>
              <a:rPr lang="cs-CZ" sz="1800" dirty="0" err="1"/>
              <a:t>lobi</a:t>
            </a:r>
            <a:r>
              <a:rPr lang="cs-CZ" sz="1800" dirty="0"/>
              <a:t>, </a:t>
            </a:r>
            <a:r>
              <a:rPr lang="cs-CZ" sz="1800" dirty="0" err="1"/>
              <a:t>lobuli</a:t>
            </a:r>
            <a:r>
              <a:rPr lang="cs-CZ" sz="1800" dirty="0"/>
              <a:t>)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cs-CZ" sz="1800" u="sng" dirty="0"/>
              <a:t>Jádra</a:t>
            </a:r>
            <a:r>
              <a:rPr lang="cs-CZ" sz="1800" dirty="0"/>
              <a:t> - párová, uložena v hloubi bílé hmoty: </a:t>
            </a:r>
            <a:r>
              <a:rPr lang="cs-CZ" sz="1800" b="1" dirty="0" err="1"/>
              <a:t>ncl</a:t>
            </a:r>
            <a:r>
              <a:rPr lang="cs-CZ" sz="1800" b="1" dirty="0"/>
              <a:t>. </a:t>
            </a:r>
            <a:r>
              <a:rPr lang="cs-CZ" sz="1800" b="1" dirty="0" err="1"/>
              <a:t>dentatus</a:t>
            </a:r>
            <a:r>
              <a:rPr lang="cs-CZ" sz="1800" b="1" dirty="0"/>
              <a:t>, </a:t>
            </a:r>
            <a:r>
              <a:rPr lang="cs-CZ" sz="1800" b="1" dirty="0" err="1"/>
              <a:t>ncl</a:t>
            </a:r>
            <a:r>
              <a:rPr lang="cs-CZ" sz="1800" b="1" dirty="0"/>
              <a:t>.  </a:t>
            </a:r>
            <a:r>
              <a:rPr lang="cs-CZ" sz="1800" b="1" dirty="0" err="1"/>
              <a:t>globosus</a:t>
            </a:r>
            <a:r>
              <a:rPr lang="cs-CZ" sz="1800" b="1" dirty="0"/>
              <a:t>, </a:t>
            </a:r>
            <a:r>
              <a:rPr lang="cs-CZ" sz="1800" b="1" dirty="0" err="1"/>
              <a:t>ncl</a:t>
            </a:r>
            <a:r>
              <a:rPr lang="cs-CZ" sz="1800" b="1" dirty="0"/>
              <a:t>. </a:t>
            </a:r>
            <a:r>
              <a:rPr lang="cs-CZ" sz="1800" b="1" dirty="0" err="1"/>
              <a:t>emboliformis</a:t>
            </a:r>
            <a:r>
              <a:rPr lang="cs-CZ" sz="1800" b="1" dirty="0"/>
              <a:t>, </a:t>
            </a:r>
            <a:r>
              <a:rPr lang="cs-CZ" sz="1800" b="1" dirty="0" err="1"/>
              <a:t>ncl</a:t>
            </a:r>
            <a:r>
              <a:rPr lang="cs-CZ" sz="1800" b="1" dirty="0"/>
              <a:t>. </a:t>
            </a:r>
            <a:r>
              <a:rPr lang="cs-CZ" sz="1800" b="1" dirty="0" err="1"/>
              <a:t>fastigii</a:t>
            </a:r>
            <a:endParaRPr lang="cs-CZ" sz="1800" dirty="0"/>
          </a:p>
          <a:p>
            <a:r>
              <a:rPr lang="cs-CZ" u="sng" dirty="0">
                <a:highlight>
                  <a:srgbClr val="FFFF00"/>
                </a:highlight>
              </a:rPr>
              <a:t>Bílá hmota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dirty="0"/>
              <a:t>leží pod kůrou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cs-CZ" sz="1800" dirty="0"/>
              <a:t>Soubor dostředivých a odstředivých mozečkových drah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cs-CZ" sz="1800" dirty="0"/>
              <a:t>Vybíhá do mozečkových lístků krytých kůrou, společně vytváří kresbu - </a:t>
            </a:r>
            <a:r>
              <a:rPr lang="cs-CZ" sz="1800" b="1" dirty="0"/>
              <a:t>strom života, </a:t>
            </a:r>
            <a:r>
              <a:rPr lang="cs-CZ" sz="1800" b="1" dirty="0" err="1"/>
              <a:t>arbor</a:t>
            </a:r>
            <a:r>
              <a:rPr lang="cs-CZ" sz="1800" b="1" dirty="0"/>
              <a:t> vitae</a:t>
            </a:r>
            <a:endParaRPr lang="cs-CZ" sz="1800" dirty="0"/>
          </a:p>
          <a:p>
            <a:endParaRPr lang="cs-CZ" sz="1400" dirty="0"/>
          </a:p>
          <a:p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50D42B-8B82-407F-B0FB-3F50F28BC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37" y="7071"/>
            <a:ext cx="4444063" cy="34219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F8610E-E8F3-46D5-BA36-3B8C525B9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304" y="3632599"/>
            <a:ext cx="4001696" cy="30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64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95605" y="395841"/>
            <a:ext cx="118007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Dráhy mozečkové: </a:t>
            </a:r>
          </a:p>
          <a:p>
            <a:endParaRPr lang="cs-CZ" b="1" dirty="0">
              <a:solidFill>
                <a:srgbClr val="0070C0"/>
              </a:solidFill>
            </a:endParaRPr>
          </a:p>
          <a:p>
            <a:r>
              <a:rPr lang="cs-CZ" u="sng" dirty="0">
                <a:highlight>
                  <a:srgbClr val="FFFF00"/>
                </a:highlight>
              </a:rPr>
              <a:t>Dostředivé dráhy: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Vedou z </a:t>
            </a:r>
            <a:r>
              <a:rPr lang="cs-CZ" b="1" dirty="0"/>
              <a:t>mozkového kmene do mozečkové kůry </a:t>
            </a:r>
            <a:r>
              <a:rPr lang="cs-CZ" dirty="0"/>
              <a:t>cestou </a:t>
            </a:r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cerebellares</a:t>
            </a:r>
            <a:r>
              <a:rPr lang="cs-CZ" dirty="0"/>
              <a:t> </a:t>
            </a:r>
            <a:r>
              <a:rPr lang="cs-CZ" dirty="0" err="1"/>
              <a:t>inferiores</a:t>
            </a:r>
            <a:r>
              <a:rPr lang="cs-CZ" dirty="0"/>
              <a:t>, medii, </a:t>
            </a:r>
            <a:r>
              <a:rPr lang="cs-CZ" dirty="0" err="1"/>
              <a:t>superiores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kůry výstup vláken - končí v </a:t>
            </a:r>
            <a:r>
              <a:rPr lang="cs-CZ" b="1" dirty="0"/>
              <a:t>mozečkových jádrech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r>
              <a:rPr lang="cs-CZ" u="sng" dirty="0">
                <a:highlight>
                  <a:srgbClr val="FFFF00"/>
                </a:highlight>
              </a:rPr>
              <a:t>Odstředivé dráhy: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mozečková jádra</a:t>
            </a:r>
            <a:r>
              <a:rPr lang="cs-CZ" dirty="0"/>
              <a:t> vysílají axony přes </a:t>
            </a:r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cerebellares</a:t>
            </a:r>
            <a:r>
              <a:rPr lang="cs-CZ" dirty="0"/>
              <a:t> do </a:t>
            </a:r>
            <a:r>
              <a:rPr lang="cs-CZ" b="1" dirty="0"/>
              <a:t>šedých hmot různých části CNS</a:t>
            </a:r>
            <a:r>
              <a:rPr lang="cs-CZ" dirty="0"/>
              <a:t>, zejména </a:t>
            </a:r>
            <a:r>
              <a:rPr lang="cs-CZ" b="1" dirty="0"/>
              <a:t>kmene</a:t>
            </a:r>
            <a:r>
              <a:rPr lang="cs-CZ" dirty="0"/>
              <a:t>, např.</a:t>
            </a:r>
            <a:r>
              <a:rPr lang="cs-CZ" b="1" dirty="0"/>
              <a:t> </a:t>
            </a:r>
            <a:r>
              <a:rPr lang="cs-CZ" dirty="0"/>
              <a:t>do RF, </a:t>
            </a:r>
            <a:r>
              <a:rPr lang="cs-CZ" dirty="0" err="1"/>
              <a:t>ncl</a:t>
            </a:r>
            <a:r>
              <a:rPr lang="cs-CZ" dirty="0"/>
              <a:t>. ruber, thalamu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odtud</a:t>
            </a:r>
            <a:r>
              <a:rPr lang="cs-CZ" b="1" dirty="0"/>
              <a:t> </a:t>
            </a:r>
            <a:r>
              <a:rPr lang="cs-CZ" dirty="0"/>
              <a:t>vedou dráhy do </a:t>
            </a:r>
            <a:r>
              <a:rPr lang="cs-CZ" b="1" dirty="0"/>
              <a:t>míchy</a:t>
            </a:r>
            <a:r>
              <a:rPr lang="cs-CZ" dirty="0"/>
              <a:t> → ovlivňují neurony, které vysílají axony jako motorická vlákna do kosterních svalů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accent1"/>
              </a:solidFill>
            </a:endParaRPr>
          </a:p>
          <a:p>
            <a:r>
              <a:rPr lang="cs-CZ" b="1" dirty="0">
                <a:solidFill>
                  <a:srgbClr val="C00000"/>
                </a:solidFill>
              </a:rPr>
              <a:t>Funkce mozečku: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Výhradně </a:t>
            </a:r>
            <a:r>
              <a:rPr lang="cs-CZ" u="sng" dirty="0">
                <a:solidFill>
                  <a:srgbClr val="0070C0"/>
                </a:solidFill>
                <a:highlight>
                  <a:srgbClr val="FFFF00"/>
                </a:highlight>
              </a:rPr>
              <a:t>motorické funkce</a:t>
            </a:r>
            <a:r>
              <a:rPr lang="cs-CZ" dirty="0"/>
              <a:t>, činnost probíhá </a:t>
            </a:r>
            <a:r>
              <a:rPr lang="cs-CZ" u="sng" dirty="0">
                <a:solidFill>
                  <a:srgbClr val="0070C0"/>
                </a:solidFill>
                <a:highlight>
                  <a:srgbClr val="FFFF00"/>
                </a:highlight>
              </a:rPr>
              <a:t>mimo naše vědomí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Podílí se na:</a:t>
            </a:r>
            <a:r>
              <a:rPr lang="cs-CZ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Udržování rovnováhy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Regulaci tonu svalového</a:t>
            </a:r>
            <a:endParaRPr lang="cs-CZ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Zajištění časové koordinace pohybů, koordinace střídavých pohybů a jemné synchronizace pohybů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4422"/>
          </a:xfrm>
        </p:spPr>
        <p:txBody>
          <a:bodyPr>
            <a:noAutofit/>
          </a:bodyPr>
          <a:lstStyle/>
          <a:p>
            <a:pPr lvl="0" algn="l"/>
            <a:br>
              <a:rPr lang="cs-CZ" sz="1800" dirty="0"/>
            </a:b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0829" y="947649"/>
            <a:ext cx="7757804" cy="5776180"/>
          </a:xfrm>
        </p:spPr>
        <p:txBody>
          <a:bodyPr>
            <a:normAutofit/>
          </a:bodyPr>
          <a:lstStyle/>
          <a:p>
            <a:r>
              <a:rPr lang="cs-CZ" dirty="0"/>
              <a:t>Nepárová střední částí předního mozku (</a:t>
            </a:r>
            <a:r>
              <a:rPr lang="cs-CZ" dirty="0" err="1"/>
              <a:t>prosencephala</a:t>
            </a:r>
            <a:r>
              <a:rPr lang="cs-CZ" dirty="0"/>
              <a:t>)</a:t>
            </a:r>
          </a:p>
          <a:p>
            <a:r>
              <a:rPr lang="cs-CZ" dirty="0"/>
              <a:t>Morfologicky i funkčně navazuje na mozkový kmen</a:t>
            </a:r>
          </a:p>
          <a:p>
            <a:pPr marL="0" indent="0">
              <a:buNone/>
            </a:pPr>
            <a:endParaRPr lang="cs-CZ" u="sng" dirty="0"/>
          </a:p>
          <a:p>
            <a:pPr marL="0" indent="0">
              <a:buNone/>
            </a:pPr>
            <a:r>
              <a:rPr lang="cs-CZ" u="sng" dirty="0"/>
              <a:t>Části: </a:t>
            </a:r>
          </a:p>
          <a:p>
            <a:pPr>
              <a:buFont typeface="+mj-lt"/>
              <a:buAutoNum type="arabicPeriod"/>
            </a:pPr>
            <a:r>
              <a:rPr lang="cs-CZ" b="1" dirty="0"/>
              <a:t>Thalamus - </a:t>
            </a:r>
            <a:r>
              <a:rPr lang="cs-CZ" dirty="0"/>
              <a:t>součástí </a:t>
            </a:r>
            <a:r>
              <a:rPr lang="cs-CZ" b="1" dirty="0" err="1"/>
              <a:t>thalamencephala</a:t>
            </a:r>
            <a:r>
              <a:rPr lang="cs-CZ" dirty="0"/>
              <a:t>, ke kterému patří ještě: </a:t>
            </a:r>
          </a:p>
          <a:p>
            <a:pPr>
              <a:buFont typeface="+mj-lt"/>
              <a:buAutoNum type="arabicPeriod"/>
            </a:pPr>
            <a:r>
              <a:rPr lang="cs-CZ" b="1" dirty="0" err="1"/>
              <a:t>Epithalamus</a:t>
            </a:r>
            <a:r>
              <a:rPr lang="cs-CZ" b="1" dirty="0"/>
              <a:t> </a:t>
            </a:r>
            <a:r>
              <a:rPr lang="cs-CZ" dirty="0"/>
              <a:t>- nad thalamem, obsahuje epifýzu (šišinka)</a:t>
            </a:r>
          </a:p>
          <a:p>
            <a:pPr>
              <a:buFont typeface="+mj-lt"/>
              <a:buAutoNum type="arabicPeriod"/>
            </a:pPr>
            <a:r>
              <a:rPr lang="cs-CZ" b="1" dirty="0" err="1"/>
              <a:t>Metathalamus</a:t>
            </a:r>
            <a:r>
              <a:rPr lang="cs-CZ" b="1" dirty="0"/>
              <a:t> </a:t>
            </a:r>
            <a:r>
              <a:rPr lang="cs-CZ" dirty="0"/>
              <a:t>- jádra podkladem párových hrbolků: corpus </a:t>
            </a:r>
            <a:r>
              <a:rPr lang="cs-CZ" dirty="0" err="1"/>
              <a:t>geniculatum</a:t>
            </a:r>
            <a:r>
              <a:rPr lang="cs-CZ" dirty="0"/>
              <a:t> </a:t>
            </a:r>
            <a:r>
              <a:rPr lang="cs-CZ" dirty="0" err="1"/>
              <a:t>mediale</a:t>
            </a:r>
            <a:r>
              <a:rPr lang="cs-CZ" dirty="0"/>
              <a:t> et lat., zapojeny do dráhy zrakové a sluchové </a:t>
            </a:r>
          </a:p>
          <a:p>
            <a:pPr>
              <a:buFont typeface="+mj-lt"/>
              <a:buAutoNum type="arabicPeriod"/>
            </a:pPr>
            <a:r>
              <a:rPr lang="cs-CZ" b="1" dirty="0"/>
              <a:t>Zrakový mozek, </a:t>
            </a:r>
            <a:r>
              <a:rPr lang="cs-CZ" b="1" dirty="0" err="1"/>
              <a:t>ophthalmoencephalon</a:t>
            </a:r>
            <a:r>
              <a:rPr lang="cs-CZ" dirty="0"/>
              <a:t> </a:t>
            </a:r>
            <a:endParaRPr lang="cs-CZ" b="1" dirty="0"/>
          </a:p>
          <a:p>
            <a:pPr>
              <a:buFont typeface="+mj-lt"/>
              <a:buAutoNum type="arabicPeriod"/>
            </a:pPr>
            <a:r>
              <a:rPr lang="cs-CZ" b="1" dirty="0" err="1"/>
              <a:t>Hypothalamus</a:t>
            </a:r>
            <a:r>
              <a:rPr lang="cs-CZ" b="1" dirty="0"/>
              <a:t> - </a:t>
            </a:r>
            <a:r>
              <a:rPr lang="cs-CZ" dirty="0"/>
              <a:t>struktura </a:t>
            </a:r>
            <a:r>
              <a:rPr lang="cs-CZ" u="sng" dirty="0"/>
              <a:t>vegetativní</a:t>
            </a:r>
            <a:r>
              <a:rPr lang="cs-CZ" dirty="0"/>
              <a:t> (</a:t>
            </a:r>
            <a:r>
              <a:rPr lang="cs-CZ" dirty="0" err="1"/>
              <a:t>visceromotorická</a:t>
            </a:r>
            <a:r>
              <a:rPr lang="cs-CZ" dirty="0"/>
              <a:t>) a </a:t>
            </a:r>
            <a:r>
              <a:rPr lang="cs-CZ" u="sng" dirty="0"/>
              <a:t>motorická</a:t>
            </a:r>
            <a:endParaRPr lang="cs-CZ" b="1" u="sng" dirty="0"/>
          </a:p>
          <a:p>
            <a:pPr>
              <a:buFont typeface="+mj-lt"/>
              <a:buAutoNum type="arabicPeriod"/>
            </a:pPr>
            <a:r>
              <a:rPr lang="cs-CZ" b="1" dirty="0"/>
              <a:t>Hypofýza </a:t>
            </a:r>
            <a:r>
              <a:rPr lang="cs-CZ" dirty="0"/>
              <a:t>– spojena s </a:t>
            </a:r>
            <a:r>
              <a:rPr lang="cs-CZ" dirty="0" err="1"/>
              <a:t>hypothalamem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Převážně struktury </a:t>
            </a:r>
            <a:r>
              <a:rPr lang="cs-CZ" u="sng" dirty="0"/>
              <a:t>senzitivní</a:t>
            </a:r>
            <a:r>
              <a:rPr lang="cs-CZ" dirty="0"/>
              <a:t>, propojen s druhostrannou polovinou těla 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A52349B-6E37-45A7-B26B-D7297F2760A6}"/>
              </a:ext>
            </a:extLst>
          </p:cNvPr>
          <p:cNvSpPr/>
          <p:nvPr/>
        </p:nvSpPr>
        <p:spPr>
          <a:xfrm>
            <a:off x="266203" y="181437"/>
            <a:ext cx="5982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s-CZ" sz="3600" b="1" dirty="0">
                <a:solidFill>
                  <a:schemeClr val="accent1"/>
                </a:solidFill>
              </a:rPr>
              <a:t>Mezimozek (</a:t>
            </a:r>
            <a:r>
              <a:rPr lang="cs-CZ" sz="3600" b="1" dirty="0" err="1">
                <a:solidFill>
                  <a:schemeClr val="accent1"/>
                </a:solidFill>
              </a:rPr>
              <a:t>diencephalon</a:t>
            </a:r>
            <a:r>
              <a:rPr lang="cs-CZ" sz="36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8D260E-0C15-47E4-AE00-EF98161F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09" y="607211"/>
            <a:ext cx="3845091" cy="25542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B49AFC-A081-4555-BAAC-CB3630DF6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633" y="3429000"/>
            <a:ext cx="4258836" cy="326382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AE87EC-9C4F-4DF9-AF77-83BB8421C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18" y="131974"/>
            <a:ext cx="6485822" cy="235722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800" b="1" dirty="0">
                <a:solidFill>
                  <a:schemeClr val="accent1"/>
                </a:solidFill>
              </a:rPr>
              <a:t>Thalamus</a:t>
            </a:r>
          </a:p>
          <a:p>
            <a:r>
              <a:rPr lang="cs-CZ" sz="1900" dirty="0"/>
              <a:t>Párový, oba svojí mediální plochou tvoří laterální stěny </a:t>
            </a:r>
            <a:r>
              <a:rPr lang="cs-CZ" sz="1900" b="1" dirty="0"/>
              <a:t>III. komory</a:t>
            </a:r>
          </a:p>
          <a:p>
            <a:r>
              <a:rPr lang="cs-CZ" sz="1900" dirty="0"/>
              <a:t>Tvořen šedou hmotou uspořádanou do </a:t>
            </a:r>
            <a:r>
              <a:rPr lang="cs-CZ" sz="1900" b="1" dirty="0"/>
              <a:t>jader </a:t>
            </a:r>
            <a:r>
              <a:rPr lang="cs-CZ" sz="1900" dirty="0"/>
              <a:t>(celkem 50), </a:t>
            </a:r>
            <a:br>
              <a:rPr lang="cs-CZ" sz="1900" dirty="0"/>
            </a:br>
            <a:r>
              <a:rPr lang="cs-CZ" sz="1900" dirty="0"/>
              <a:t>mezi nimi je bílá hmota</a:t>
            </a:r>
          </a:p>
          <a:p>
            <a:r>
              <a:rPr lang="cs-CZ" sz="1900" b="1" dirty="0"/>
              <a:t>Souhrn převodních stanic dostředivých drah </a:t>
            </a:r>
            <a:r>
              <a:rPr lang="cs-CZ" sz="1900" dirty="0"/>
              <a:t>(přepojování vzruchů směřujících do mozkové kůry)</a:t>
            </a:r>
          </a:p>
          <a:p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5A0A5F-0B43-44DD-944E-5D2282518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166" y="131975"/>
            <a:ext cx="5519303" cy="310141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81CE786-DD1F-4E86-B6C8-61ED7B69EF3A}"/>
              </a:ext>
            </a:extLst>
          </p:cNvPr>
          <p:cNvSpPr/>
          <p:nvPr/>
        </p:nvSpPr>
        <p:spPr>
          <a:xfrm>
            <a:off x="129531" y="2646053"/>
            <a:ext cx="1122644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Funkční dělení jader thalamu:</a:t>
            </a:r>
          </a:p>
          <a:p>
            <a:pPr>
              <a:buNone/>
            </a:pPr>
            <a:endParaRPr lang="cs-CZ" sz="14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Nespecifická senzorická jádra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součástí ARAS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přijímají </a:t>
            </a:r>
            <a:r>
              <a:rPr lang="cs-CZ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aferenty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 RF a vysílají </a:t>
            </a:r>
            <a:r>
              <a:rPr lang="cs-CZ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eferenty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 celé mozkové kůry, regulují stav vědomí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Specifická senzorická jádra </a:t>
            </a:r>
            <a:r>
              <a:rPr lang="cs-CZ" b="1" dirty="0"/>
              <a:t>–“brána vědomí“, „senzitivní křižovatka“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zajišťují přenos signálů z periferních receptorů do příslušných korových oblastí = přepojování předposledních neuronů na poslední neurony (</a:t>
            </a:r>
            <a:r>
              <a:rPr lang="cs-CZ" dirty="0" err="1"/>
              <a:t>thalamo</a:t>
            </a:r>
            <a:r>
              <a:rPr lang="cs-CZ" dirty="0"/>
              <a:t>-kortikální)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např.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ventralis</a:t>
            </a:r>
            <a:r>
              <a:rPr lang="cs-CZ" dirty="0"/>
              <a:t> </a:t>
            </a:r>
            <a:r>
              <a:rPr lang="cs-CZ" dirty="0" err="1"/>
              <a:t>posterolateralis</a:t>
            </a:r>
            <a:r>
              <a:rPr lang="cs-CZ" dirty="0"/>
              <a:t>,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ventralis</a:t>
            </a:r>
            <a:r>
              <a:rPr lang="cs-CZ" dirty="0"/>
              <a:t> </a:t>
            </a:r>
            <a:r>
              <a:rPr lang="cs-CZ" dirty="0" err="1"/>
              <a:t>posteromedialis</a:t>
            </a:r>
            <a:r>
              <a:rPr lang="cs-CZ" dirty="0"/>
              <a:t>,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corporis</a:t>
            </a:r>
            <a:r>
              <a:rPr lang="cs-CZ" dirty="0"/>
              <a:t> </a:t>
            </a:r>
            <a:r>
              <a:rPr lang="cs-CZ" dirty="0" err="1"/>
              <a:t>geniculati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et </a:t>
            </a:r>
            <a:r>
              <a:rPr lang="cs-CZ" dirty="0" err="1"/>
              <a:t>medialis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Specifická motorická jádra </a:t>
            </a:r>
            <a:r>
              <a:rPr lang="cs-CZ" b="1" dirty="0"/>
              <a:t>-</a:t>
            </a:r>
            <a:r>
              <a:rPr lang="cs-CZ" dirty="0"/>
              <a:t> regulace motoriky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mají spojení s bazálními ganglii a mozečkem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</a:rPr>
              <a:t>Asociační jádra </a:t>
            </a:r>
            <a:r>
              <a:rPr lang="cs-CZ" b="1" dirty="0"/>
              <a:t>- </a:t>
            </a:r>
            <a:r>
              <a:rPr lang="cs-CZ" dirty="0"/>
              <a:t>funkčně nejvýš organizovaná jádra thalamu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přijímají </a:t>
            </a:r>
            <a:r>
              <a:rPr lang="cs-CZ" dirty="0" err="1"/>
              <a:t>aferenty</a:t>
            </a:r>
            <a:r>
              <a:rPr lang="cs-CZ" dirty="0"/>
              <a:t> ze specifických senzorických jader a vysílají </a:t>
            </a:r>
            <a:r>
              <a:rPr lang="cs-CZ" dirty="0" err="1"/>
              <a:t>eferenty</a:t>
            </a:r>
            <a:r>
              <a:rPr lang="cs-CZ" dirty="0"/>
              <a:t> do asociačních oblastí kůry mozkové</a:t>
            </a:r>
            <a:endParaRPr lang="cs-CZ" b="1" dirty="0"/>
          </a:p>
        </p:txBody>
      </p:sp>
      <p:sp>
        <p:nvSpPr>
          <p:cNvPr id="7" name="Šipka: zahnutá doprava 6">
            <a:extLst>
              <a:ext uri="{FF2B5EF4-FFF2-40B4-BE49-F238E27FC236}">
                <a16:creationId xmlns:a16="http://schemas.microsoft.com/office/drawing/2014/main" id="{34C5D333-56EB-4EAE-9740-9A17A1B1DCCE}"/>
              </a:ext>
            </a:extLst>
          </p:cNvPr>
          <p:cNvSpPr/>
          <p:nvPr/>
        </p:nvSpPr>
        <p:spPr>
          <a:xfrm>
            <a:off x="0" y="4754322"/>
            <a:ext cx="490194" cy="13480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32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AB3B52E-0B21-443E-B730-ACA66535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98" y="0"/>
            <a:ext cx="4492602" cy="327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363BED-8132-4BCC-851E-680EACAEC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79" y="477520"/>
            <a:ext cx="7711441" cy="61192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b="1" dirty="0" err="1">
                <a:solidFill>
                  <a:schemeClr val="accent1"/>
                </a:solidFill>
              </a:rPr>
              <a:t>Hypothalamus</a:t>
            </a:r>
            <a:endParaRPr lang="cs-CZ" sz="3000" b="1" dirty="0">
              <a:solidFill>
                <a:schemeClr val="accent1"/>
              </a:solidFill>
            </a:endParaRPr>
          </a:p>
          <a:p>
            <a:r>
              <a:rPr lang="cs-CZ" dirty="0"/>
              <a:t>Pod thalamem, tvoří spodinu III. komory, tvořen jádry</a:t>
            </a:r>
          </a:p>
          <a:p>
            <a:r>
              <a:rPr lang="cs-CZ" dirty="0"/>
              <a:t>Nadřízená struktura pro hormonální regulaci: některá jádra mají schopnost </a:t>
            </a:r>
            <a:r>
              <a:rPr lang="cs-CZ" u="sng" dirty="0">
                <a:highlight>
                  <a:srgbClr val="FFFF00"/>
                </a:highlight>
              </a:rPr>
              <a:t>neurosekrece</a:t>
            </a:r>
            <a:r>
              <a:rPr lang="cs-CZ" u="sng" dirty="0"/>
              <a:t>:</a:t>
            </a:r>
            <a:r>
              <a:rPr lang="cs-CZ" dirty="0"/>
              <a:t> produkují látky hormonální povahy - dopravovány do </a:t>
            </a:r>
            <a:r>
              <a:rPr lang="cs-CZ" b="1" dirty="0"/>
              <a:t>adenohypofýzy</a:t>
            </a:r>
            <a:r>
              <a:rPr lang="cs-CZ" dirty="0"/>
              <a:t>, kde stimulují/brzdí tvorbu </a:t>
            </a:r>
            <a:r>
              <a:rPr lang="cs-CZ" b="1" dirty="0" err="1"/>
              <a:t>tropních</a:t>
            </a:r>
            <a:r>
              <a:rPr lang="cs-CZ" b="1" dirty="0"/>
              <a:t> hormonů </a:t>
            </a:r>
            <a:r>
              <a:rPr lang="cs-CZ" dirty="0"/>
              <a:t>(produkty adenohypofýzy)</a:t>
            </a:r>
          </a:p>
          <a:p>
            <a:pPr lvl="0"/>
            <a:r>
              <a:rPr lang="cs-CZ" b="1" dirty="0">
                <a:highlight>
                  <a:srgbClr val="FFFF00"/>
                </a:highlight>
              </a:rPr>
              <a:t>Regulace příjmu potravy a tekutin </a:t>
            </a:r>
            <a:r>
              <a:rPr lang="cs-CZ" dirty="0"/>
              <a:t>(pocit hladu, sytosti, žízně), </a:t>
            </a:r>
            <a:r>
              <a:rPr lang="cs-CZ" b="1" dirty="0">
                <a:highlight>
                  <a:srgbClr val="FFFF00"/>
                </a:highlight>
              </a:rPr>
              <a:t>tělesné teploty, sexuálního chování, emoci</a:t>
            </a:r>
            <a:r>
              <a:rPr lang="cs-CZ" dirty="0"/>
              <a:t> (zapojen do limbického systému), </a:t>
            </a:r>
            <a:br>
              <a:rPr lang="cs-CZ" dirty="0"/>
            </a:br>
            <a:r>
              <a:rPr lang="cs-CZ" b="1" dirty="0">
                <a:highlight>
                  <a:srgbClr val="FFFF00"/>
                </a:highlight>
              </a:rPr>
              <a:t>cirkadiálních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b="1" dirty="0">
                <a:highlight>
                  <a:srgbClr val="FFFF00"/>
                </a:highlight>
              </a:rPr>
              <a:t>rytmů </a:t>
            </a:r>
            <a:r>
              <a:rPr lang="cs-CZ" dirty="0"/>
              <a:t>(24 hodinových) včetně spánku, </a:t>
            </a:r>
            <a:r>
              <a:rPr lang="cs-CZ" b="1" dirty="0">
                <a:highlight>
                  <a:srgbClr val="FFFF00"/>
                </a:highlight>
              </a:rPr>
              <a:t>termoregulace</a:t>
            </a:r>
          </a:p>
          <a:p>
            <a:pPr lvl="0"/>
            <a:r>
              <a:rPr lang="cs-CZ" u="sng" dirty="0"/>
              <a:t>Koordinátorem vegetativních, endokrinních, somatických a emočních funkcí</a:t>
            </a:r>
            <a:r>
              <a:rPr lang="cs-CZ" dirty="0"/>
              <a:t> při </a:t>
            </a:r>
            <a:r>
              <a:rPr lang="cs-CZ" b="1" dirty="0"/>
              <a:t>defenzivních (útěkových) reakcích 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4193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9EE32AEB-A336-41EC-B676-E6C304C95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87" y="333091"/>
            <a:ext cx="94079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accent1"/>
                </a:solidFill>
              </a:rPr>
              <a:t>CENTRÁLNÍ NERVOVÁ SOUSTAVA (CNS)</a:t>
            </a:r>
            <a:r>
              <a:rPr lang="cs-CZ" altLang="cs-CZ" sz="3200" b="1" dirty="0">
                <a:solidFill>
                  <a:schemeClr val="accent1"/>
                </a:solidFill>
              </a:rPr>
              <a:t>  </a:t>
            </a:r>
            <a:endParaRPr lang="cs-CZ" altLang="cs-CZ" sz="3200" dirty="0">
              <a:solidFill>
                <a:schemeClr val="accent1"/>
              </a:solidFill>
            </a:endParaRPr>
          </a:p>
        </p:txBody>
      </p:sp>
      <p:sp>
        <p:nvSpPr>
          <p:cNvPr id="34819" name="Text Box 2">
            <a:extLst>
              <a:ext uri="{FF2B5EF4-FFF2-40B4-BE49-F238E27FC236}">
                <a16:creationId xmlns:a16="http://schemas.microsoft.com/office/drawing/2014/main" id="{CCDCE1C5-AC26-4527-A888-F46B2A76B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58836"/>
            <a:ext cx="718936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r>
              <a:rPr lang="cs-CZ" altLang="cs-CZ" sz="1600" b="1" u="sng" dirty="0"/>
              <a:t>ČÁSTI:</a:t>
            </a:r>
          </a:p>
          <a:p>
            <a:pPr marL="457200" lvl="1" indent="0">
              <a:spcBef>
                <a:spcPct val="0"/>
              </a:spcBef>
              <a:buNone/>
            </a:pPr>
            <a:endParaRPr lang="cs-CZ" altLang="cs-CZ" sz="1600" b="1" u="sng" dirty="0"/>
          </a:p>
          <a:p>
            <a:pPr marL="800100" lvl="1" indent="-342900">
              <a:spcBef>
                <a:spcPct val="0"/>
              </a:spcBef>
              <a:buFont typeface="+mj-lt"/>
              <a:buAutoNum type="arabicParenR"/>
            </a:pPr>
            <a:r>
              <a:rPr lang="cs-CZ" altLang="cs-CZ" sz="1600" b="1" dirty="0"/>
              <a:t>MÍCHA – MEDULLA SPINALIS</a:t>
            </a:r>
          </a:p>
          <a:p>
            <a:pPr marL="800100" lvl="1" indent="-342900" algn="ctr">
              <a:spcBef>
                <a:spcPct val="0"/>
              </a:spcBef>
              <a:buFont typeface="+mj-lt"/>
              <a:buAutoNum type="arabicParenR"/>
            </a:pPr>
            <a:endParaRPr lang="cs-CZ" altLang="cs-CZ" sz="1600" b="1" dirty="0"/>
          </a:p>
          <a:p>
            <a:pPr marL="800100" lvl="1" indent="-342900">
              <a:spcBef>
                <a:spcPct val="0"/>
              </a:spcBef>
              <a:buFont typeface="+mj-lt"/>
              <a:buAutoNum type="arabicParenR"/>
            </a:pPr>
            <a:r>
              <a:rPr lang="cs-CZ" altLang="cs-CZ" sz="1600" b="1" dirty="0"/>
              <a:t>MOZEK – ENCEPHALON, CEREBRUM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600" b="1" dirty="0"/>
          </a:p>
          <a:p>
            <a:pPr lvl="2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1" dirty="0">
                <a:highlight>
                  <a:srgbClr val="FFFF00"/>
                </a:highlight>
              </a:rPr>
              <a:t>ZADNÍ MOZEK – RHOMBENCEPHALON</a:t>
            </a:r>
          </a:p>
          <a:p>
            <a:pPr lvl="3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dirty="0"/>
              <a:t>Mozeček - cerebellum</a:t>
            </a:r>
          </a:p>
          <a:p>
            <a:pPr lvl="3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dirty="0"/>
              <a:t>Prodloužená mícha - </a:t>
            </a:r>
            <a:r>
              <a:rPr lang="cs-CZ" altLang="cs-CZ" sz="1600" dirty="0" err="1"/>
              <a:t>medulla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oblongata</a:t>
            </a:r>
            <a:endParaRPr lang="cs-CZ" altLang="cs-CZ" sz="1600" dirty="0"/>
          </a:p>
          <a:p>
            <a:pPr lvl="3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dirty="0"/>
              <a:t>Varolův most - pons </a:t>
            </a:r>
            <a:r>
              <a:rPr lang="cs-CZ" altLang="cs-CZ" sz="1600" dirty="0" err="1"/>
              <a:t>Varoli</a:t>
            </a:r>
            <a:endParaRPr lang="cs-CZ" altLang="cs-CZ" sz="1600" dirty="0"/>
          </a:p>
          <a:p>
            <a:pPr lvl="2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1" dirty="0">
                <a:highlight>
                  <a:srgbClr val="FFFF00"/>
                </a:highlight>
              </a:rPr>
              <a:t>STŘEDNÍ MOZEK – MESENCEPHALON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1" dirty="0">
                <a:highlight>
                  <a:srgbClr val="FFFF00"/>
                </a:highlight>
              </a:rPr>
              <a:t>PŘEDNÍ MOZEK – PROSENCEPHALON</a:t>
            </a:r>
          </a:p>
          <a:p>
            <a:pPr lvl="3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dirty="0"/>
              <a:t>Mezimozek - </a:t>
            </a:r>
            <a:r>
              <a:rPr lang="cs-CZ" altLang="cs-CZ" sz="1600" dirty="0" err="1"/>
              <a:t>diencephalon</a:t>
            </a:r>
            <a:endParaRPr lang="cs-CZ" altLang="cs-CZ" sz="1600" dirty="0"/>
          </a:p>
          <a:p>
            <a:pPr lvl="3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dirty="0"/>
              <a:t>Koncový mozek - </a:t>
            </a:r>
            <a:r>
              <a:rPr lang="cs-CZ" altLang="cs-CZ" sz="1600" dirty="0" err="1"/>
              <a:t>telencephalon</a:t>
            </a:r>
            <a:r>
              <a:rPr lang="cs-CZ" altLang="cs-CZ" sz="1600" dirty="0"/>
              <a:t> (hemisféry mozkové)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600" b="1" dirty="0"/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600" b="1" dirty="0"/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600" b="1" dirty="0"/>
          </a:p>
        </p:txBody>
      </p:sp>
      <p:sp>
        <p:nvSpPr>
          <p:cNvPr id="3" name="Pravá složená závorka 2">
            <a:extLst>
              <a:ext uri="{FF2B5EF4-FFF2-40B4-BE49-F238E27FC236}">
                <a16:creationId xmlns:a16="http://schemas.microsoft.com/office/drawing/2014/main" id="{C4B79294-9BB0-4FCC-B35A-11DFEADBBC2E}"/>
              </a:ext>
            </a:extLst>
          </p:cNvPr>
          <p:cNvSpPr/>
          <p:nvPr/>
        </p:nvSpPr>
        <p:spPr>
          <a:xfrm>
            <a:off x="5353095" y="3687394"/>
            <a:ext cx="150828" cy="93089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3B2EC95-6482-4890-B171-033E14112E18}"/>
              </a:ext>
            </a:extLst>
          </p:cNvPr>
          <p:cNvSpPr txBox="1"/>
          <p:nvPr/>
        </p:nvSpPr>
        <p:spPr>
          <a:xfrm>
            <a:off x="5619504" y="3983565"/>
            <a:ext cx="1569861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</a:rPr>
              <a:t>Mozkový kmen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69319F7-C67F-4CC2-93C8-DAAE188F5539}"/>
              </a:ext>
            </a:extLst>
          </p:cNvPr>
          <p:cNvSpPr/>
          <p:nvPr/>
        </p:nvSpPr>
        <p:spPr>
          <a:xfrm>
            <a:off x="7464808" y="4916806"/>
            <a:ext cx="2471044" cy="54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8C7D19-B9EA-4513-884C-9CCFEDB07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547" y="1358836"/>
            <a:ext cx="4760453" cy="421005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8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8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363BED-8132-4BCC-851E-680EACAEC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79" y="283454"/>
            <a:ext cx="7589521" cy="6313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b="1" dirty="0">
                <a:solidFill>
                  <a:schemeClr val="accent1"/>
                </a:solidFill>
              </a:rPr>
              <a:t>Hypofýza (podvěsek mozkový)</a:t>
            </a:r>
          </a:p>
          <a:p>
            <a:r>
              <a:rPr lang="cs-CZ" dirty="0"/>
              <a:t>Žláza s vnitřní sekrecí - řídí funkci všech ostatních </a:t>
            </a:r>
          </a:p>
          <a:p>
            <a:r>
              <a:rPr lang="cs-CZ" dirty="0"/>
              <a:t>Uložena v hypofyzární jamce tureckého sedla a zavěšena stopkou </a:t>
            </a:r>
            <a:br>
              <a:rPr lang="cs-CZ" dirty="0"/>
            </a:br>
            <a:r>
              <a:rPr lang="cs-CZ" dirty="0"/>
              <a:t>ke spodině hypotalamu - úzké funkční vazby = </a:t>
            </a:r>
            <a:r>
              <a:rPr lang="cs-CZ" b="1" dirty="0" err="1">
                <a:highlight>
                  <a:srgbClr val="00FF00"/>
                </a:highlight>
              </a:rPr>
              <a:t>hypothalamo</a:t>
            </a:r>
            <a:r>
              <a:rPr lang="cs-CZ" b="1" dirty="0">
                <a:highlight>
                  <a:srgbClr val="00FF00"/>
                </a:highlight>
              </a:rPr>
              <a:t>-hypofyzární systém</a:t>
            </a:r>
          </a:p>
          <a:p>
            <a:r>
              <a:rPr lang="cs-CZ" u="sng" dirty="0"/>
              <a:t>2 části:</a:t>
            </a:r>
          </a:p>
          <a:p>
            <a:pPr lvl="1"/>
            <a:r>
              <a:rPr lang="cs-CZ" sz="1800" b="1" dirty="0">
                <a:highlight>
                  <a:srgbClr val="FFFF00"/>
                </a:highlight>
              </a:rPr>
              <a:t>Přední lalok (adenohypofýza)</a:t>
            </a:r>
            <a:r>
              <a:rPr lang="cs-CZ" sz="1800" dirty="0">
                <a:highlight>
                  <a:srgbClr val="FFFF00"/>
                </a:highlight>
              </a:rPr>
              <a:t> </a:t>
            </a:r>
            <a:r>
              <a:rPr lang="cs-CZ" sz="1800" dirty="0"/>
              <a:t>- tvoří </a:t>
            </a:r>
            <a:r>
              <a:rPr lang="cs-CZ" sz="1800" dirty="0" err="1">
                <a:solidFill>
                  <a:srgbClr val="0070C0"/>
                </a:solidFill>
              </a:rPr>
              <a:t>tropní</a:t>
            </a:r>
            <a:r>
              <a:rPr lang="cs-CZ" sz="1800" dirty="0">
                <a:solidFill>
                  <a:srgbClr val="0070C0"/>
                </a:solidFill>
              </a:rPr>
              <a:t> hormony</a:t>
            </a:r>
            <a:r>
              <a:rPr lang="cs-CZ" sz="1800" dirty="0"/>
              <a:t>, sekrece řízena hypotalamem</a:t>
            </a:r>
            <a:br>
              <a:rPr lang="cs-CZ" sz="1800" dirty="0"/>
            </a:br>
            <a:r>
              <a:rPr lang="cs-CZ" sz="1800" dirty="0"/>
              <a:t>- např. hormon </a:t>
            </a:r>
            <a:r>
              <a:rPr lang="cs-CZ" sz="1800" b="1" dirty="0" err="1"/>
              <a:t>thyreotropní</a:t>
            </a:r>
            <a:r>
              <a:rPr lang="cs-CZ" sz="1800" i="1" dirty="0"/>
              <a:t> (</a:t>
            </a:r>
            <a:r>
              <a:rPr lang="cs-CZ" sz="1800" dirty="0"/>
              <a:t>cílový orgánem je štítná žláza), </a:t>
            </a:r>
            <a:r>
              <a:rPr lang="cs-CZ" sz="1800" b="1" dirty="0"/>
              <a:t>kortikotropní</a:t>
            </a:r>
            <a:r>
              <a:rPr lang="cs-CZ" sz="1800" i="1" dirty="0"/>
              <a:t> (</a:t>
            </a:r>
            <a:r>
              <a:rPr lang="cs-CZ" sz="1800" dirty="0"/>
              <a:t>nadledvina), </a:t>
            </a:r>
            <a:r>
              <a:rPr lang="cs-CZ" sz="1800" b="1" dirty="0"/>
              <a:t>gonadotropní</a:t>
            </a:r>
            <a:r>
              <a:rPr lang="cs-CZ" sz="1800" dirty="0"/>
              <a:t>:</a:t>
            </a:r>
            <a:r>
              <a:rPr lang="cs-CZ" sz="1800" b="1" dirty="0"/>
              <a:t> luteinizační, luteotropní, folikulostimulační</a:t>
            </a:r>
            <a:r>
              <a:rPr lang="cs-CZ" sz="1800" i="1" dirty="0"/>
              <a:t> (</a:t>
            </a:r>
            <a:r>
              <a:rPr lang="cs-CZ" sz="1800" dirty="0"/>
              <a:t>pohlavní žlázy), </a:t>
            </a:r>
            <a:r>
              <a:rPr lang="cs-CZ" sz="1800" b="1" dirty="0"/>
              <a:t>somatotropní </a:t>
            </a:r>
            <a:r>
              <a:rPr lang="cs-CZ" sz="1800" dirty="0"/>
              <a:t>(růstový)</a:t>
            </a:r>
          </a:p>
          <a:p>
            <a:pPr lvl="1"/>
            <a:r>
              <a:rPr lang="cs-CZ" sz="1800" b="1" dirty="0">
                <a:highlight>
                  <a:srgbClr val="FFFF00"/>
                </a:highlight>
              </a:rPr>
              <a:t>Zadní lalok (neurohypofýza</a:t>
            </a:r>
            <a:r>
              <a:rPr lang="cs-CZ" sz="1800" dirty="0">
                <a:highlight>
                  <a:srgbClr val="FFFF00"/>
                </a:highlight>
              </a:rPr>
              <a:t>) </a:t>
            </a:r>
            <a:r>
              <a:rPr lang="cs-CZ" sz="1800" dirty="0"/>
              <a:t>- není pravá žláza (výchlipka nosohltanu</a:t>
            </a:r>
            <a:r>
              <a:rPr lang="cs-CZ" sz="1800" dirty="0">
                <a:solidFill>
                  <a:schemeClr val="tx1"/>
                </a:solidFill>
              </a:rPr>
              <a:t>),</a:t>
            </a:r>
            <a:r>
              <a:rPr lang="cs-CZ" sz="1800" dirty="0">
                <a:solidFill>
                  <a:srgbClr val="0070C0"/>
                </a:solidFill>
              </a:rPr>
              <a:t> netvoří hormony, ale skladuje ty vytvořené </a:t>
            </a:r>
            <a:r>
              <a:rPr lang="cs-CZ" sz="1800" dirty="0" err="1">
                <a:solidFill>
                  <a:srgbClr val="0070C0"/>
                </a:solidFill>
              </a:rPr>
              <a:t>hypothalamem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(vazopresin, adiuretin, oxytocin)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B3B52E-0B21-443E-B730-ACA66535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98" y="0"/>
            <a:ext cx="4492602" cy="327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39882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218" y="266307"/>
            <a:ext cx="7306396" cy="632538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600" b="1" dirty="0">
                <a:solidFill>
                  <a:srgbClr val="92D050"/>
                </a:solidFill>
              </a:rPr>
              <a:t>Koncový mozek (</a:t>
            </a:r>
            <a:r>
              <a:rPr lang="cs-CZ" sz="3600" b="1" dirty="0" err="1">
                <a:solidFill>
                  <a:srgbClr val="92D050"/>
                </a:solidFill>
              </a:rPr>
              <a:t>telencephalon</a:t>
            </a:r>
            <a:r>
              <a:rPr lang="cs-CZ" sz="3600" b="1" dirty="0">
                <a:solidFill>
                  <a:srgbClr val="92D050"/>
                </a:solidFill>
              </a:rPr>
              <a:t>)</a:t>
            </a:r>
          </a:p>
          <a:p>
            <a:r>
              <a:rPr lang="cs-CZ" dirty="0"/>
              <a:t>u člověka tvoří největší část mozku, vyvíjí se z předního mozku (</a:t>
            </a:r>
            <a:r>
              <a:rPr lang="cs-CZ" dirty="0" err="1"/>
              <a:t>prosencephalon</a:t>
            </a:r>
            <a:r>
              <a:rPr lang="cs-CZ" dirty="0"/>
              <a:t>) v podobě párových postranních váčků - základů </a:t>
            </a:r>
            <a:r>
              <a:rPr lang="cs-CZ" b="1" dirty="0"/>
              <a:t>hemisfér</a:t>
            </a:r>
            <a:r>
              <a:rPr lang="cs-CZ" dirty="0"/>
              <a:t> </a:t>
            </a:r>
          </a:p>
          <a:p>
            <a:r>
              <a:rPr lang="cs-CZ" dirty="0"/>
              <a:t>je pokryt </a:t>
            </a:r>
            <a:r>
              <a:rPr lang="cs-CZ" b="1" dirty="0">
                <a:highlight>
                  <a:srgbClr val="FFFF00"/>
                </a:highlight>
              </a:rPr>
              <a:t>mozkovou kůrou </a:t>
            </a:r>
            <a:r>
              <a:rPr lang="cs-CZ" dirty="0"/>
              <a:t>– její zvrásnění umožňuje několikanásobné zvětšení plochy -</a:t>
            </a:r>
            <a:r>
              <a:rPr lang="cs-CZ" b="1" dirty="0"/>
              <a:t> </a:t>
            </a:r>
            <a:r>
              <a:rPr lang="cs-CZ" dirty="0"/>
              <a:t>mozkové </a:t>
            </a:r>
            <a:r>
              <a:rPr lang="cs-CZ" b="1" dirty="0"/>
              <a:t>rýhy</a:t>
            </a:r>
            <a:r>
              <a:rPr lang="cs-CZ" dirty="0"/>
              <a:t> (sulci </a:t>
            </a:r>
            <a:r>
              <a:rPr lang="cs-CZ" dirty="0" err="1"/>
              <a:t>cerebrales</a:t>
            </a:r>
            <a:r>
              <a:rPr lang="cs-CZ" dirty="0"/>
              <a:t>) a </a:t>
            </a:r>
            <a:r>
              <a:rPr lang="cs-CZ" b="1" dirty="0"/>
              <a:t>závity</a:t>
            </a:r>
            <a:r>
              <a:rPr lang="cs-CZ" dirty="0"/>
              <a:t> (</a:t>
            </a:r>
            <a:r>
              <a:rPr lang="cs-CZ" dirty="0" err="1"/>
              <a:t>gyri</a:t>
            </a:r>
            <a:r>
              <a:rPr lang="cs-CZ" dirty="0"/>
              <a:t> </a:t>
            </a:r>
            <a:r>
              <a:rPr lang="cs-CZ" dirty="0" err="1"/>
              <a:t>cerebrales</a:t>
            </a:r>
            <a:r>
              <a:rPr lang="cs-CZ" dirty="0"/>
              <a:t>)</a:t>
            </a:r>
          </a:p>
          <a:p>
            <a:r>
              <a:rPr lang="cs-CZ" dirty="0"/>
              <a:t>větší rýhy oddělují v každé hemisféře </a:t>
            </a:r>
            <a:r>
              <a:rPr lang="cs-CZ" u="sng" dirty="0">
                <a:highlight>
                  <a:srgbClr val="FFFF00"/>
                </a:highlight>
              </a:rPr>
              <a:t>6 laloků</a:t>
            </a:r>
            <a:r>
              <a:rPr lang="cs-CZ" dirty="0"/>
              <a:t>: </a:t>
            </a:r>
          </a:p>
          <a:p>
            <a:pPr lvl="1"/>
            <a:r>
              <a:rPr lang="cs-CZ" sz="1800" b="1" dirty="0"/>
              <a:t>frontální</a:t>
            </a:r>
            <a:r>
              <a:rPr lang="cs-CZ" sz="1800" dirty="0"/>
              <a:t> (čelní)</a:t>
            </a:r>
          </a:p>
          <a:p>
            <a:pPr lvl="1"/>
            <a:r>
              <a:rPr lang="cs-CZ" sz="1800" b="1" dirty="0"/>
              <a:t>parietální</a:t>
            </a:r>
            <a:r>
              <a:rPr lang="cs-CZ" sz="1800" dirty="0"/>
              <a:t> (temenní)</a:t>
            </a:r>
          </a:p>
          <a:p>
            <a:pPr lvl="1"/>
            <a:r>
              <a:rPr lang="cs-CZ" sz="1800" b="1" dirty="0"/>
              <a:t>okcipitální</a:t>
            </a:r>
            <a:r>
              <a:rPr lang="cs-CZ" sz="1800" dirty="0"/>
              <a:t> (týlní)</a:t>
            </a:r>
          </a:p>
          <a:p>
            <a:pPr lvl="1"/>
            <a:r>
              <a:rPr lang="cs-CZ" sz="1800" b="1" dirty="0"/>
              <a:t>temporální</a:t>
            </a:r>
            <a:r>
              <a:rPr lang="cs-CZ" sz="1800" dirty="0"/>
              <a:t> (spánkový)</a:t>
            </a:r>
          </a:p>
          <a:p>
            <a:pPr lvl="1"/>
            <a:r>
              <a:rPr lang="cs-CZ" sz="1800" b="1" dirty="0"/>
              <a:t>limbický - </a:t>
            </a:r>
            <a:r>
              <a:rPr lang="cs-CZ" sz="1800" dirty="0"/>
              <a:t>zaujímá část mediální plochy hemisféry a „límcovitě“  obkružuje kalózní těleso</a:t>
            </a:r>
          </a:p>
          <a:p>
            <a:pPr lvl="1"/>
            <a:r>
              <a:rPr lang="cs-CZ" sz="1800" b="1" dirty="0"/>
              <a:t>insulární - </a:t>
            </a:r>
            <a:r>
              <a:rPr lang="cs-CZ" sz="1800" dirty="0"/>
              <a:t>netvoří povrch hemisféry a je ponořen pod povrchem laterální plochy hemisféry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652E008-34EB-42DD-B18A-258B68607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808" y="60385"/>
            <a:ext cx="4556192" cy="29847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C5A0DD9-EE2C-40DB-881B-08DCC2F16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792" y="3313953"/>
            <a:ext cx="4452208" cy="3362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E19B778-0216-4D7E-8452-607F03BA1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09" y="119935"/>
            <a:ext cx="8924906" cy="661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46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0647C69-59B6-4EE2-89AE-FCF9087AE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111" y="1"/>
            <a:ext cx="5722889" cy="433832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AA63A51-ED26-4CA7-BD37-0976F560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10564"/>
            <a:ext cx="2362581" cy="274743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EF4E0663-99E9-4340-9545-FE14E833D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41" y="199814"/>
            <a:ext cx="6305799" cy="665818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b="1" dirty="0"/>
              <a:t>Bílá hmota</a:t>
            </a:r>
          </a:p>
          <a:p>
            <a:r>
              <a:rPr lang="cs-CZ" dirty="0"/>
              <a:t>pod kůrou hemisféry (</a:t>
            </a:r>
            <a:r>
              <a:rPr lang="cs-CZ" b="1" dirty="0" err="1"/>
              <a:t>semioválné</a:t>
            </a:r>
            <a:r>
              <a:rPr lang="cs-CZ" b="1" dirty="0"/>
              <a:t> centrum</a:t>
            </a:r>
            <a:r>
              <a:rPr lang="cs-CZ" dirty="0"/>
              <a:t>), hlouběji - mezi bazálními ganglii (</a:t>
            </a:r>
            <a:r>
              <a:rPr lang="cs-CZ" b="1" dirty="0"/>
              <a:t>pouzdra bílé hmoty = </a:t>
            </a:r>
            <a:r>
              <a:rPr lang="cs-CZ" b="1" dirty="0" err="1"/>
              <a:t>capsuly</a:t>
            </a:r>
            <a:r>
              <a:rPr lang="cs-CZ" dirty="0"/>
              <a:t>)</a:t>
            </a:r>
          </a:p>
          <a:p>
            <a:r>
              <a:rPr lang="cs-CZ" u="sng" dirty="0"/>
              <a:t>je souborem drah:</a:t>
            </a:r>
          </a:p>
          <a:p>
            <a:pPr lvl="1"/>
            <a:r>
              <a:rPr lang="cs-CZ" sz="1800" dirty="0"/>
              <a:t>spojení mezi různými místy téže hemisféry → </a:t>
            </a:r>
            <a:br>
              <a:rPr lang="cs-CZ" sz="1800" dirty="0"/>
            </a:br>
            <a:r>
              <a:rPr lang="cs-CZ" sz="1800" b="1" dirty="0">
                <a:solidFill>
                  <a:schemeClr val="accent1"/>
                </a:solidFill>
              </a:rPr>
              <a:t>dráhy asociační</a:t>
            </a:r>
          </a:p>
          <a:p>
            <a:pPr lvl="1"/>
            <a:r>
              <a:rPr lang="cs-CZ" sz="1800" dirty="0"/>
              <a:t>spojení mezi stejnými místy kůry obou hemisfér (procházejí přes corpus </a:t>
            </a:r>
            <a:r>
              <a:rPr lang="cs-CZ" sz="1800" dirty="0" err="1"/>
              <a:t>calosum</a:t>
            </a:r>
            <a:r>
              <a:rPr lang="cs-CZ" sz="1800" dirty="0"/>
              <a:t>) → </a:t>
            </a:r>
            <a:r>
              <a:rPr lang="cs-CZ" sz="1800" b="1" dirty="0">
                <a:solidFill>
                  <a:schemeClr val="accent1"/>
                </a:solidFill>
              </a:rPr>
              <a:t>komisurální</a:t>
            </a:r>
            <a:r>
              <a:rPr lang="cs-CZ" sz="1800" b="1" dirty="0"/>
              <a:t> </a:t>
            </a:r>
            <a:endParaRPr lang="cs-CZ" sz="1800" dirty="0"/>
          </a:p>
          <a:p>
            <a:pPr lvl="1"/>
            <a:r>
              <a:rPr lang="cs-CZ" sz="1800" dirty="0"/>
              <a:t>spojení mezi kůrou a nižšími oddíly CNS → </a:t>
            </a:r>
            <a:r>
              <a:rPr lang="cs-CZ" sz="1800" b="1" dirty="0">
                <a:solidFill>
                  <a:schemeClr val="accent1"/>
                </a:solidFill>
              </a:rPr>
              <a:t>projekční</a:t>
            </a:r>
          </a:p>
          <a:p>
            <a:pPr marL="0" indent="0">
              <a:buNone/>
            </a:pPr>
            <a:r>
              <a:rPr lang="cs-CZ" b="1" dirty="0"/>
              <a:t>Šedá hmota </a:t>
            </a:r>
          </a:p>
          <a:p>
            <a:r>
              <a:rPr lang="cs-CZ" dirty="0"/>
              <a:t>na povrchu hemisféry jako </a:t>
            </a:r>
            <a:r>
              <a:rPr lang="cs-CZ" b="1" dirty="0"/>
              <a:t>kůra,</a:t>
            </a:r>
            <a:r>
              <a:rPr lang="cs-CZ" dirty="0"/>
              <a:t> v hloubi </a:t>
            </a:r>
            <a:br>
              <a:rPr lang="cs-CZ" dirty="0"/>
            </a:br>
            <a:r>
              <a:rPr lang="cs-CZ" dirty="0"/>
              <a:t>hemisféry jako mohutná jádra – </a:t>
            </a:r>
            <a:r>
              <a:rPr lang="cs-CZ" b="1" dirty="0"/>
              <a:t>bazální ganglia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  <a:highlight>
                  <a:srgbClr val="FFFF00"/>
                </a:highlight>
              </a:rPr>
              <a:t>Corpus </a:t>
            </a:r>
            <a:r>
              <a:rPr lang="cs-CZ" b="1" dirty="0" err="1">
                <a:solidFill>
                  <a:schemeClr val="tx1"/>
                </a:solidFill>
                <a:highlight>
                  <a:srgbClr val="FFFF00"/>
                </a:highlight>
              </a:rPr>
              <a:t>callosum</a:t>
            </a:r>
            <a:endParaRPr lang="cs-CZ" b="1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cs-CZ" dirty="0"/>
              <a:t>nakupení bílé hmoty - mohutná komisura </a:t>
            </a:r>
            <a:r>
              <a:rPr lang="cs-CZ" dirty="0" err="1"/>
              <a:t>neokortexu</a:t>
            </a:r>
            <a:endParaRPr lang="cs-CZ" dirty="0"/>
          </a:p>
          <a:p>
            <a:r>
              <a:rPr lang="cs-CZ" dirty="0"/>
              <a:t>propojuje obě hemisféry, koordinuje jejich </a:t>
            </a:r>
            <a:br>
              <a:rPr lang="cs-CZ" dirty="0"/>
            </a:br>
            <a:r>
              <a:rPr lang="cs-CZ" dirty="0"/>
              <a:t>funkce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EC98EF0D-D4EE-41F3-8F5E-990735FA05E9}"/>
              </a:ext>
            </a:extLst>
          </p:cNvPr>
          <p:cNvCxnSpPr/>
          <p:nvPr/>
        </p:nvCxnSpPr>
        <p:spPr>
          <a:xfrm>
            <a:off x="2052320" y="5008880"/>
            <a:ext cx="5303520" cy="233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886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770" y="258570"/>
            <a:ext cx="12071230" cy="6470034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cs-CZ" b="1" dirty="0"/>
              <a:t>Mozková kůra</a:t>
            </a:r>
            <a:r>
              <a:rPr lang="cs-CZ" dirty="0"/>
              <a:t> (</a:t>
            </a:r>
            <a:r>
              <a:rPr lang="cs-CZ" dirty="0" err="1"/>
              <a:t>cortex</a:t>
            </a:r>
            <a:r>
              <a:rPr lang="cs-CZ" dirty="0"/>
              <a:t> </a:t>
            </a:r>
            <a:r>
              <a:rPr lang="cs-CZ" dirty="0" err="1"/>
              <a:t>cerebri</a:t>
            </a:r>
            <a:r>
              <a:rPr lang="cs-CZ" dirty="0"/>
              <a:t>)</a:t>
            </a:r>
          </a:p>
          <a:p>
            <a:r>
              <a:rPr lang="cs-CZ" dirty="0">
                <a:solidFill>
                  <a:schemeClr val="tx1"/>
                </a:solidFill>
              </a:rPr>
              <a:t>Spoluzodpovídá za vědomí, důležitá pro vnímání, myšlení, paměť, duševní schopnosti, zahájení volních pohybů</a:t>
            </a:r>
          </a:p>
          <a:p>
            <a:r>
              <a:rPr lang="cs-CZ" u="sng" dirty="0"/>
              <a:t>Z hlediska vývoje se dělí na:</a:t>
            </a:r>
            <a:endParaRPr lang="cs-CZ" b="1" u="sng" dirty="0"/>
          </a:p>
          <a:p>
            <a:pPr lvl="1"/>
            <a:r>
              <a:rPr lang="cs-CZ" sz="1800" b="1" dirty="0" err="1"/>
              <a:t>Paleocortex</a:t>
            </a:r>
            <a:r>
              <a:rPr lang="cs-CZ" sz="1800" dirty="0"/>
              <a:t> (čichová kůra, 1% plochy), je součástí </a:t>
            </a:r>
            <a:r>
              <a:rPr lang="cs-CZ" sz="1800" u="sng" dirty="0"/>
              <a:t>čichového mozku</a:t>
            </a:r>
            <a:r>
              <a:rPr lang="cs-CZ" sz="1800" dirty="0"/>
              <a:t>, při vývoji se plošně redukuje</a:t>
            </a:r>
          </a:p>
          <a:p>
            <a:pPr lvl="1"/>
            <a:r>
              <a:rPr lang="cs-CZ" sz="1800" b="1" dirty="0" err="1"/>
              <a:t>Archicortex</a:t>
            </a:r>
            <a:r>
              <a:rPr lang="cs-CZ" sz="1800" dirty="0"/>
              <a:t> (limbická kůra, 4% plochy) - je označován jako </a:t>
            </a:r>
            <a:r>
              <a:rPr lang="cs-CZ" sz="1800" u="sng" dirty="0"/>
              <a:t>hipokampální formace</a:t>
            </a:r>
            <a:r>
              <a:rPr lang="cs-CZ" sz="1800" b="1" dirty="0"/>
              <a:t>, </a:t>
            </a:r>
            <a:r>
              <a:rPr lang="cs-CZ" sz="1800" dirty="0"/>
              <a:t>hlavní strukturou je </a:t>
            </a:r>
            <a:r>
              <a:rPr lang="cs-CZ" sz="1800" b="1" dirty="0"/>
              <a:t>hipokampus </a:t>
            </a:r>
            <a:r>
              <a:rPr lang="cs-CZ" sz="1800" dirty="0"/>
              <a:t>- axony pyramidových neuronů hipokampu vytvářejí </a:t>
            </a:r>
            <a:r>
              <a:rPr lang="cs-CZ" sz="1800" u="sng" dirty="0" err="1"/>
              <a:t>fornix</a:t>
            </a:r>
            <a:r>
              <a:rPr lang="cs-CZ" sz="1800" i="1" u="sng" dirty="0"/>
              <a:t> </a:t>
            </a:r>
            <a:r>
              <a:rPr lang="cs-CZ" sz="1800" dirty="0"/>
              <a:t>- oblouková struktura, funkčně patří limbickému systému</a:t>
            </a:r>
          </a:p>
          <a:p>
            <a:pPr lvl="2"/>
            <a:r>
              <a:rPr lang="cs-CZ" sz="1800" dirty="0" err="1"/>
              <a:t>Paleocortex</a:t>
            </a:r>
            <a:r>
              <a:rPr lang="cs-CZ" sz="1800" dirty="0"/>
              <a:t> + </a:t>
            </a:r>
            <a:r>
              <a:rPr lang="cs-CZ" sz="1800" dirty="0" err="1"/>
              <a:t>archicortex</a:t>
            </a:r>
            <a:r>
              <a:rPr lang="cs-CZ" sz="1800" dirty="0"/>
              <a:t> = </a:t>
            </a:r>
            <a:r>
              <a:rPr lang="cs-CZ" sz="1800" b="1" dirty="0" err="1"/>
              <a:t>allocortex</a:t>
            </a:r>
            <a:r>
              <a:rPr lang="cs-CZ" sz="1800" dirty="0"/>
              <a:t> (vývojově starší struktury), má </a:t>
            </a:r>
            <a:r>
              <a:rPr lang="cs-CZ" sz="1800" u="sng" dirty="0"/>
              <a:t>jen 3 buněčné vrstvy</a:t>
            </a:r>
          </a:p>
          <a:p>
            <a:pPr lvl="1"/>
            <a:r>
              <a:rPr lang="cs-CZ" sz="1800" b="1" dirty="0" err="1"/>
              <a:t>Neocortex</a:t>
            </a:r>
            <a:r>
              <a:rPr lang="cs-CZ" sz="1800" dirty="0"/>
              <a:t> - vývojově nejmladší, morfologicky i funkčně nejvýše organizovaná, uspořádán </a:t>
            </a:r>
            <a:r>
              <a:rPr lang="cs-CZ" sz="1800" u="sng" dirty="0"/>
              <a:t>6 vrstev neuronů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err="1"/>
              <a:t>Cytoarchitektonika</a:t>
            </a:r>
            <a:r>
              <a:rPr lang="cs-CZ" b="1" dirty="0"/>
              <a:t> </a:t>
            </a:r>
          </a:p>
          <a:p>
            <a:r>
              <a:rPr lang="cs-CZ" dirty="0"/>
              <a:t>Popisuje buněčnou stavbu mozkové kůry</a:t>
            </a:r>
          </a:p>
          <a:p>
            <a:r>
              <a:rPr lang="cs-CZ" dirty="0"/>
              <a:t>Podle </a:t>
            </a:r>
            <a:r>
              <a:rPr lang="cs-CZ" b="1" dirty="0"/>
              <a:t>odlišností v buněčné stavbě </a:t>
            </a:r>
            <a:r>
              <a:rPr lang="cs-CZ" dirty="0"/>
              <a:t>různých částí mozkové kůry byly sestaveny korové </a:t>
            </a:r>
            <a:r>
              <a:rPr lang="cs-CZ" dirty="0" err="1"/>
              <a:t>cytoarchitektonické</a:t>
            </a:r>
            <a:r>
              <a:rPr lang="cs-CZ" dirty="0"/>
              <a:t> mapy - </a:t>
            </a:r>
            <a:r>
              <a:rPr lang="cs-CZ" b="1" dirty="0" err="1">
                <a:highlight>
                  <a:srgbClr val="FFFF00"/>
                </a:highlight>
              </a:rPr>
              <a:t>Brodmanova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cytoarchitektonická</a:t>
            </a:r>
            <a:r>
              <a:rPr lang="cs-CZ" i="1" dirty="0">
                <a:highlight>
                  <a:srgbClr val="FFFF00"/>
                </a:highlight>
              </a:rPr>
              <a:t> </a:t>
            </a:r>
            <a:r>
              <a:rPr lang="cs-CZ" b="1" dirty="0">
                <a:highlight>
                  <a:srgbClr val="FFFF00"/>
                </a:highlight>
              </a:rPr>
              <a:t>mapa</a:t>
            </a:r>
            <a:r>
              <a:rPr lang="cs-CZ" i="1" dirty="0">
                <a:highlight>
                  <a:srgbClr val="FFFF00"/>
                </a:highlight>
              </a:rPr>
              <a:t> </a:t>
            </a:r>
            <a:r>
              <a:rPr lang="cs-CZ" dirty="0"/>
              <a:t>(nejznámější) </a:t>
            </a:r>
          </a:p>
          <a:p>
            <a:pPr lvl="0"/>
            <a:r>
              <a:rPr lang="cs-CZ" dirty="0"/>
              <a:t>Dle buněčné stavby rozdělil </a:t>
            </a:r>
            <a:r>
              <a:rPr lang="cs-CZ" dirty="0" err="1"/>
              <a:t>Brodman</a:t>
            </a:r>
            <a:r>
              <a:rPr lang="cs-CZ" dirty="0"/>
              <a:t> mozkovou kůru na </a:t>
            </a:r>
            <a:r>
              <a:rPr lang="cs-CZ" b="1" dirty="0">
                <a:highlight>
                  <a:srgbClr val="00FFFF"/>
                </a:highlight>
              </a:rPr>
              <a:t>11 oblastí – </a:t>
            </a:r>
            <a:r>
              <a:rPr lang="cs-CZ" b="1" dirty="0" err="1">
                <a:highlight>
                  <a:srgbClr val="00FFFF"/>
                </a:highlight>
              </a:rPr>
              <a:t>regií</a:t>
            </a:r>
            <a:r>
              <a:rPr lang="cs-CZ" b="1" dirty="0">
                <a:highlight>
                  <a:srgbClr val="00FFFF"/>
                </a:highlight>
              </a:rPr>
              <a:t> a 52</a:t>
            </a:r>
            <a:r>
              <a:rPr lang="cs-CZ" dirty="0">
                <a:highlight>
                  <a:srgbClr val="00FFFF"/>
                </a:highlight>
              </a:rPr>
              <a:t> </a:t>
            </a:r>
            <a:r>
              <a:rPr lang="cs-CZ" b="1" dirty="0">
                <a:highlight>
                  <a:srgbClr val="00FFFF"/>
                </a:highlight>
              </a:rPr>
              <a:t>areí (</a:t>
            </a:r>
            <a:r>
              <a:rPr lang="cs-CZ" b="1" dirty="0" err="1">
                <a:highlight>
                  <a:srgbClr val="00FFFF"/>
                </a:highlight>
              </a:rPr>
              <a:t>Brodmanova</a:t>
            </a:r>
            <a:r>
              <a:rPr lang="cs-CZ" b="1" dirty="0">
                <a:highlight>
                  <a:srgbClr val="00FFFF"/>
                </a:highlight>
              </a:rPr>
              <a:t> políčka)</a:t>
            </a:r>
          </a:p>
          <a:p>
            <a:pPr lvl="0"/>
            <a:r>
              <a:rPr lang="cs-CZ" dirty="0">
                <a:highlight>
                  <a:srgbClr val="FFFF00"/>
                </a:highlight>
              </a:rPr>
              <a:t>Rozdíly ve stavbě kůry souvisí s jejím funkčním zapojením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D7F785-5619-437C-A621-B937A9D7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14" y="152592"/>
            <a:ext cx="11836026" cy="6625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accent1"/>
                </a:solidFill>
              </a:rPr>
              <a:t>Funkční korové oblasti</a:t>
            </a:r>
          </a:p>
          <a:p>
            <a:r>
              <a:rPr lang="cs-CZ" dirty="0"/>
              <a:t>Okrsky mozkové kůry charakterizované určitou funkcí</a:t>
            </a:r>
          </a:p>
          <a:p>
            <a:pPr lvl="0"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highlight>
                  <a:srgbClr val="FFFF00"/>
                </a:highlight>
              </a:rPr>
              <a:t>Primární korové oblasti</a:t>
            </a:r>
            <a:r>
              <a:rPr lang="cs-CZ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cs-CZ" dirty="0"/>
              <a:t>reagují na </a:t>
            </a:r>
            <a:r>
              <a:rPr lang="cs-CZ" u="sng" dirty="0"/>
              <a:t>jediný druh</a:t>
            </a:r>
            <a:r>
              <a:rPr lang="cs-CZ" dirty="0"/>
              <a:t> podnětu, u člověka zaujímají </a:t>
            </a:r>
            <a:r>
              <a:rPr lang="cs-CZ" u="sng" dirty="0"/>
              <a:t>malé oblasti </a:t>
            </a:r>
            <a:r>
              <a:rPr lang="cs-CZ" dirty="0" err="1"/>
              <a:t>neokortexu</a:t>
            </a:r>
            <a:r>
              <a:rPr lang="cs-CZ" dirty="0"/>
              <a:t>, funkčně podřízeny kůře asociační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sz="1800" b="1" dirty="0">
                <a:highlight>
                  <a:srgbClr val="00FF00"/>
                </a:highlight>
              </a:rPr>
              <a:t>Senzitivní </a:t>
            </a:r>
            <a:r>
              <a:rPr lang="cs-CZ" sz="1800" dirty="0">
                <a:highlight>
                  <a:srgbClr val="00FF00"/>
                </a:highlight>
              </a:rPr>
              <a:t>a</a:t>
            </a:r>
            <a:r>
              <a:rPr lang="cs-CZ" sz="1800" b="1" dirty="0">
                <a:highlight>
                  <a:srgbClr val="00FF00"/>
                </a:highlight>
              </a:rPr>
              <a:t> </a:t>
            </a:r>
            <a:r>
              <a:rPr lang="cs-CZ" sz="1800" b="1" dirty="0">
                <a:solidFill>
                  <a:schemeClr val="tx1"/>
                </a:solidFill>
                <a:highlight>
                  <a:srgbClr val="00FF00"/>
                </a:highlight>
              </a:rPr>
              <a:t>senzorické</a:t>
            </a:r>
            <a:r>
              <a:rPr lang="cs-CZ" sz="1800" b="1" dirty="0">
                <a:highlight>
                  <a:srgbClr val="00FF00"/>
                </a:highlight>
              </a:rPr>
              <a:t> </a:t>
            </a:r>
            <a:r>
              <a:rPr lang="cs-CZ" sz="1800" b="1" dirty="0"/>
              <a:t>-</a:t>
            </a:r>
            <a:r>
              <a:rPr lang="cs-CZ" sz="1800" dirty="0"/>
              <a:t> přijímají </a:t>
            </a:r>
            <a:r>
              <a:rPr lang="cs-CZ" sz="1800" dirty="0" err="1"/>
              <a:t>aferentaci</a:t>
            </a:r>
            <a:r>
              <a:rPr lang="cs-CZ" sz="1800" dirty="0"/>
              <a:t> ze specifických senzitivních </a:t>
            </a:r>
            <a:r>
              <a:rPr lang="cs-CZ" sz="1800" dirty="0" err="1"/>
              <a:t>jáder</a:t>
            </a:r>
            <a:r>
              <a:rPr lang="cs-CZ" sz="1800" dirty="0"/>
              <a:t> thalamu a končí v nich poslední, </a:t>
            </a:r>
            <a:r>
              <a:rPr lang="cs-CZ" sz="1800" dirty="0" err="1"/>
              <a:t>thalamokortikální</a:t>
            </a:r>
            <a:r>
              <a:rPr lang="cs-CZ" sz="1800" dirty="0"/>
              <a:t> neurony projekčních specifických senzitivních a senzorických drah</a:t>
            </a:r>
            <a:br>
              <a:rPr lang="cs-CZ" sz="1800" dirty="0"/>
            </a:br>
            <a:r>
              <a:rPr lang="cs-CZ" sz="1800" dirty="0">
                <a:solidFill>
                  <a:schemeClr val="accent1"/>
                </a:solidFill>
              </a:rPr>
              <a:t>- zde si uvědomujeme cítěné, viděné, slyšené, chutnané + veškeré čití (dotek, tlak, bolest)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sz="1800" b="1" dirty="0">
                <a:highlight>
                  <a:srgbClr val="00FF00"/>
                </a:highlight>
              </a:rPr>
              <a:t>Motorické</a:t>
            </a:r>
            <a:r>
              <a:rPr lang="cs-CZ" sz="1800" b="1" dirty="0"/>
              <a:t> –</a:t>
            </a:r>
            <a:r>
              <a:rPr lang="cs-CZ" sz="1800" dirty="0"/>
              <a:t> jsou odsud </a:t>
            </a:r>
            <a:r>
              <a:rPr lang="cs-CZ" sz="1800" dirty="0">
                <a:solidFill>
                  <a:schemeClr val="accent1"/>
                </a:solidFill>
              </a:rPr>
              <a:t>řízeny volní (vůlí ovládané) pohyby</a:t>
            </a:r>
          </a:p>
          <a:p>
            <a:pPr lvl="0">
              <a:buFont typeface="+mj-lt"/>
              <a:buAutoNum type="arabicPeriod"/>
            </a:pPr>
            <a:endParaRPr lang="cs-CZ" b="1" dirty="0">
              <a:solidFill>
                <a:srgbClr val="0070C0"/>
              </a:solidFill>
            </a:endParaRPr>
          </a:p>
          <a:p>
            <a:pPr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highlight>
                  <a:srgbClr val="FFFF00"/>
                </a:highlight>
              </a:rPr>
              <a:t>Sekundární korové oblasti </a:t>
            </a:r>
            <a:r>
              <a:rPr lang="cs-CZ" dirty="0"/>
              <a:t>přiléhají topicky k příslušným primárním korovým oblastem, jsou jim nadřazeny</a:t>
            </a:r>
            <a:br>
              <a:rPr lang="cs-CZ" dirty="0"/>
            </a:br>
            <a:r>
              <a:rPr lang="cs-CZ" dirty="0"/>
              <a:t>- opět se dělí na </a:t>
            </a:r>
            <a:r>
              <a:rPr lang="cs-CZ" b="1" dirty="0">
                <a:highlight>
                  <a:srgbClr val="00FF00"/>
                </a:highlight>
              </a:rPr>
              <a:t>senzitivní a senzorické oblasti </a:t>
            </a:r>
            <a:r>
              <a:rPr lang="cs-CZ" b="1" dirty="0"/>
              <a:t>a </a:t>
            </a:r>
            <a:r>
              <a:rPr lang="cs-CZ" b="1" dirty="0">
                <a:highlight>
                  <a:srgbClr val="00FF00"/>
                </a:highlight>
              </a:rPr>
              <a:t>motorické oblasti</a:t>
            </a:r>
          </a:p>
          <a:p>
            <a:pPr lvl="0">
              <a:buFont typeface="+mj-lt"/>
              <a:buAutoNum type="arabicPeriod"/>
            </a:pPr>
            <a:endParaRPr lang="cs-CZ" b="1" dirty="0">
              <a:solidFill>
                <a:srgbClr val="0070C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highlight>
                  <a:srgbClr val="FFFF00"/>
                </a:highlight>
              </a:rPr>
              <a:t>Asociační korové oblasti </a:t>
            </a:r>
            <a:r>
              <a:rPr lang="cs-CZ" b="1" dirty="0"/>
              <a:t>- </a:t>
            </a:r>
            <a:r>
              <a:rPr lang="cs-CZ" dirty="0"/>
              <a:t>zabírají </a:t>
            </a:r>
            <a:r>
              <a:rPr lang="cs-CZ" u="sng" dirty="0"/>
              <a:t>většinu plochy </a:t>
            </a:r>
            <a:r>
              <a:rPr lang="cs-CZ" dirty="0" err="1"/>
              <a:t>neokortexu</a:t>
            </a:r>
            <a:r>
              <a:rPr lang="cs-CZ" dirty="0"/>
              <a:t>, reagují na více druhů podnětů, </a:t>
            </a:r>
            <a:r>
              <a:rPr lang="cs-CZ" u="sng" dirty="0">
                <a:highlight>
                  <a:srgbClr val="00FF00"/>
                </a:highlight>
              </a:rPr>
              <a:t>nejvýše organizovaná etáž</a:t>
            </a:r>
            <a:r>
              <a:rPr lang="cs-CZ" b="1" dirty="0"/>
              <a:t>, </a:t>
            </a:r>
            <a:r>
              <a:rPr lang="cs-CZ" dirty="0"/>
              <a:t>přijímají </a:t>
            </a:r>
            <a:r>
              <a:rPr lang="cs-CZ" dirty="0" err="1"/>
              <a:t>aferentaci</a:t>
            </a:r>
            <a:r>
              <a:rPr lang="cs-CZ" dirty="0"/>
              <a:t> z primární kůry i z jiných asociačních oblastí – vjemy se zde integrují </a:t>
            </a:r>
          </a:p>
          <a:p>
            <a:pPr lvl="1"/>
            <a:r>
              <a:rPr lang="cs-CZ" sz="1800" dirty="0"/>
              <a:t>Lokalizovány v oblastech parietálních, temporálních, okcipitálních i frontálních</a:t>
            </a:r>
          </a:p>
          <a:p>
            <a:pPr lvl="1"/>
            <a:r>
              <a:rPr lang="cs-CZ" sz="1800" dirty="0"/>
              <a:t>Kůra frontálního laloku je spojena s RF, thalamem a limbickým systémem, poškození této oblasti vede k apatii, nezájmu o vlastní osobu a emoční labilitě, bylo podstatou dříve používané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  <a:highlight>
                  <a:srgbClr val="00FFFF"/>
                </a:highlight>
              </a:rPr>
              <a:t>frontální lobotomie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47417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10A816D-18A4-407B-B843-E2F86E3A0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1" y="877160"/>
            <a:ext cx="5924206" cy="44348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49F546-B903-4470-BDA1-395DD6217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948" y="876693"/>
            <a:ext cx="5853812" cy="443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66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633" y="133731"/>
            <a:ext cx="7179480" cy="6587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u="sng" dirty="0">
                <a:highlight>
                  <a:srgbClr val="FFFF00"/>
                </a:highlight>
              </a:rPr>
              <a:t>Motorické korové oblasti</a:t>
            </a:r>
            <a:r>
              <a:rPr lang="cs-CZ" sz="2200" dirty="0">
                <a:highlight>
                  <a:srgbClr val="FFFF00"/>
                </a:highlight>
              </a:rPr>
              <a:t> 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cs-CZ" sz="1700" b="1" dirty="0">
                <a:solidFill>
                  <a:srgbClr val="0070C0"/>
                </a:solidFill>
              </a:rPr>
              <a:t>Primární motorická oblast</a:t>
            </a:r>
            <a:r>
              <a:rPr lang="cs-CZ" sz="1700" dirty="0">
                <a:solidFill>
                  <a:srgbClr val="0070C0"/>
                </a:solidFill>
              </a:rPr>
              <a:t> </a:t>
            </a:r>
            <a:r>
              <a:rPr lang="cs-CZ" sz="1700" dirty="0">
                <a:solidFill>
                  <a:schemeClr val="tx1"/>
                </a:solidFill>
              </a:rPr>
              <a:t>(</a:t>
            </a:r>
            <a:r>
              <a:rPr lang="cs-CZ" sz="1700" dirty="0" err="1">
                <a:solidFill>
                  <a:schemeClr val="tx1"/>
                </a:solidFill>
              </a:rPr>
              <a:t>gyrus</a:t>
            </a:r>
            <a:r>
              <a:rPr lang="cs-CZ" sz="1700" dirty="0">
                <a:solidFill>
                  <a:schemeClr val="tx1"/>
                </a:solidFill>
              </a:rPr>
              <a:t> </a:t>
            </a:r>
            <a:r>
              <a:rPr lang="cs-CZ" sz="1700" dirty="0" err="1">
                <a:solidFill>
                  <a:schemeClr val="tx1"/>
                </a:solidFill>
              </a:rPr>
              <a:t>praecentralis</a:t>
            </a:r>
            <a:r>
              <a:rPr lang="cs-CZ" sz="1700" dirty="0">
                <a:solidFill>
                  <a:schemeClr val="tx1"/>
                </a:solidFill>
              </a:rPr>
              <a:t>, area 4) </a:t>
            </a:r>
          </a:p>
          <a:p>
            <a:pPr algn="just">
              <a:lnSpc>
                <a:spcPct val="115000"/>
              </a:lnSpc>
            </a:pPr>
            <a:r>
              <a:rPr lang="cs-CZ" sz="1600" dirty="0">
                <a:solidFill>
                  <a:srgbClr val="FF0000"/>
                </a:solidFill>
              </a:rPr>
              <a:t>z</a:t>
            </a:r>
            <a:r>
              <a:rPr lang="cs-CZ" sz="1600" dirty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ačínají zde</a:t>
            </a:r>
            <a:r>
              <a:rPr lang="cs-CZ" sz="1600" dirty="0"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 pyramidové dráhy (dráhy volní hybnosti) = </a:t>
            </a:r>
            <a:r>
              <a:rPr lang="cs-CZ" sz="1600" dirty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volní pohyby</a:t>
            </a:r>
          </a:p>
          <a:p>
            <a:pPr>
              <a:lnSpc>
                <a:spcPct val="115000"/>
              </a:lnSpc>
            </a:pPr>
            <a:r>
              <a:rPr lang="cs-CZ" sz="1600" dirty="0" err="1"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somatotopicky</a:t>
            </a:r>
            <a:r>
              <a:rPr lang="cs-CZ" sz="1600" dirty="0"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 organizována = </a:t>
            </a:r>
            <a:r>
              <a:rPr lang="cs-CZ" sz="1600" b="1" dirty="0" err="1">
                <a:solidFill>
                  <a:schemeClr val="tx1"/>
                </a:solidFill>
                <a:highlight>
                  <a:srgbClr val="00FF00"/>
                </a:highlight>
                <a:ea typeface="Times New Roman" panose="02020603050405020304" pitchFamily="18" charset="0"/>
              </a:rPr>
              <a:t>Penfieldův</a:t>
            </a:r>
            <a:r>
              <a:rPr lang="cs-CZ" sz="1600" b="1" dirty="0">
                <a:solidFill>
                  <a:schemeClr val="tx1"/>
                </a:solidFill>
                <a:highlight>
                  <a:srgbClr val="00FF00"/>
                </a:highlight>
                <a:ea typeface="Times New Roman" panose="02020603050405020304" pitchFamily="18" charset="0"/>
              </a:rPr>
              <a:t> motorický homunkulus</a:t>
            </a:r>
            <a:r>
              <a:rPr lang="cs-CZ" sz="1600" dirty="0">
                <a:ea typeface="Times New Roman" panose="02020603050405020304" pitchFamily="18" charset="0"/>
              </a:rPr>
              <a:t>:</a:t>
            </a:r>
            <a:r>
              <a:rPr lang="cs-CZ" sz="1600" b="1" dirty="0">
                <a:ea typeface="Times New Roman" panose="02020603050405020304" pitchFamily="18" charset="0"/>
              </a:rPr>
              <a:t> </a:t>
            </a:r>
            <a:br>
              <a:rPr lang="cs-CZ" sz="1600" b="1" dirty="0">
                <a:ea typeface="Times New Roman" panose="02020603050405020304" pitchFamily="18" charset="0"/>
              </a:rPr>
            </a:br>
            <a:r>
              <a:rPr lang="cs-CZ" sz="1600" dirty="0">
                <a:solidFill>
                  <a:srgbClr val="FF0000"/>
                </a:solidFill>
                <a:ea typeface="Times New Roman" panose="02020603050405020304" pitchFamily="18" charset="0"/>
              </a:rPr>
              <a:t>z primární motorické kůry jsou shora dolů ovládány příčně pruhované svaly DK, trupu, HK a hlavy</a:t>
            </a:r>
          </a:p>
          <a:p>
            <a:pPr algn="just">
              <a:lnSpc>
                <a:spcPct val="115000"/>
              </a:lnSpc>
            </a:pPr>
            <a:r>
              <a:rPr lang="cs-CZ" sz="1600" dirty="0">
                <a:ea typeface="Times New Roman" panose="02020603050405020304" pitchFamily="18" charset="0"/>
              </a:rPr>
              <a:t>„člověk v kůře stojí na hlavě, zavěšen za nohy ve </a:t>
            </a:r>
            <a:r>
              <a:rPr lang="cs-CZ" sz="1600" dirty="0" err="1">
                <a:ea typeface="Times New Roman" panose="02020603050405020304" pitchFamily="18" charset="0"/>
              </a:rPr>
              <a:t>fissura</a:t>
            </a:r>
            <a:r>
              <a:rPr lang="cs-CZ" sz="1600" dirty="0"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a typeface="Times New Roman" panose="02020603050405020304" pitchFamily="18" charset="0"/>
              </a:rPr>
              <a:t>interhemispherica</a:t>
            </a:r>
            <a:r>
              <a:rPr lang="cs-CZ" sz="1600" dirty="0">
                <a:ea typeface="Times New Roman" panose="02020603050405020304" pitchFamily="18" charset="0"/>
              </a:rPr>
              <a:t>“ </a:t>
            </a:r>
            <a:r>
              <a:rPr lang="cs-CZ" sz="1600" b="1" dirty="0">
                <a:ea typeface="Times New Roman" panose="02020603050405020304" pitchFamily="18" charset="0"/>
              </a:rPr>
              <a:t>- </a:t>
            </a:r>
            <a:r>
              <a:rPr lang="cs-CZ" sz="1600" dirty="0">
                <a:ea typeface="Times New Roman" panose="02020603050405020304" pitchFamily="18" charset="0"/>
              </a:rPr>
              <a:t>svalům, ovládajícím jemné pohyby přiděleny velké oblasti, svaly provádějící hrubé (např. lokomoční pohyby) mají malé zastoupení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cs-CZ" sz="1700" b="1" dirty="0">
                <a:solidFill>
                  <a:srgbClr val="0070C0"/>
                </a:solidFill>
              </a:rPr>
              <a:t>Sekundární motorická oblast</a:t>
            </a:r>
            <a:r>
              <a:rPr lang="cs-CZ" sz="17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</a:t>
            </a:r>
            <a:r>
              <a:rPr lang="cs-CZ" sz="1600" dirty="0" err="1"/>
              <a:t>gyrus</a:t>
            </a:r>
            <a:r>
              <a:rPr lang="cs-CZ" sz="1600" dirty="0"/>
              <a:t> </a:t>
            </a:r>
            <a:r>
              <a:rPr lang="cs-CZ" sz="1600" dirty="0" err="1"/>
              <a:t>frontalis</a:t>
            </a:r>
            <a:r>
              <a:rPr lang="cs-CZ" sz="1600" dirty="0"/>
              <a:t> superior, area 6)</a:t>
            </a:r>
          </a:p>
          <a:p>
            <a:pPr algn="just">
              <a:lnSpc>
                <a:spcPct val="115000"/>
              </a:lnSpc>
            </a:pPr>
            <a:r>
              <a:rPr lang="cs-CZ" sz="1600" dirty="0"/>
              <a:t>nadřazena primární, </a:t>
            </a:r>
            <a:r>
              <a:rPr lang="cs-CZ" sz="1600" dirty="0">
                <a:highlight>
                  <a:srgbClr val="00FF00"/>
                </a:highlight>
              </a:rPr>
              <a:t>tvůrcem </a:t>
            </a:r>
            <a:r>
              <a:rPr lang="cs-CZ" sz="1600" b="1" dirty="0">
                <a:highlight>
                  <a:srgbClr val="00FF00"/>
                </a:highlight>
              </a:rPr>
              <a:t>„časoprostorového plánu“ pohybu</a:t>
            </a:r>
            <a:r>
              <a:rPr lang="cs-CZ" sz="1600" b="1" dirty="0"/>
              <a:t> </a:t>
            </a:r>
            <a:r>
              <a:rPr lang="cs-CZ" sz="1600" dirty="0"/>
              <a:t>před jejich provedením primární motorickou kůrou, patří sem: </a:t>
            </a:r>
          </a:p>
          <a:p>
            <a:r>
              <a:rPr lang="cs-CZ" sz="1600" b="1" dirty="0">
                <a:solidFill>
                  <a:schemeClr val="tx1"/>
                </a:solidFill>
              </a:rPr>
              <a:t>Premotorická oblast: </a:t>
            </a:r>
            <a:r>
              <a:rPr lang="cs-CZ" sz="1600" dirty="0"/>
              <a:t>plán </a:t>
            </a:r>
            <a:r>
              <a:rPr lang="cs-CZ" sz="1600" u="sng" dirty="0"/>
              <a:t>nových (dosud nenaučených) pohybových sekvencí</a:t>
            </a:r>
            <a:r>
              <a:rPr lang="cs-CZ" sz="1600" dirty="0"/>
              <a:t> (učení chůze, jízdy na kole atd.)</a:t>
            </a:r>
          </a:p>
          <a:p>
            <a:r>
              <a:rPr lang="cs-CZ" sz="1600" b="1" dirty="0">
                <a:solidFill>
                  <a:schemeClr val="tx1"/>
                </a:solidFill>
              </a:rPr>
              <a:t>Suplementární  motorická oblast </a:t>
            </a:r>
            <a:r>
              <a:rPr lang="cs-CZ" sz="1600" dirty="0">
                <a:solidFill>
                  <a:schemeClr val="tx1"/>
                </a:solidFill>
              </a:rPr>
              <a:t>–</a:t>
            </a:r>
            <a:r>
              <a:rPr lang="cs-CZ" sz="1600" b="1" dirty="0">
                <a:solidFill>
                  <a:schemeClr val="tx1"/>
                </a:solidFill>
              </a:rPr>
              <a:t> SMA:  </a:t>
            </a:r>
            <a:r>
              <a:rPr lang="cs-CZ" sz="1600" dirty="0"/>
              <a:t>plán </a:t>
            </a:r>
            <a:r>
              <a:rPr lang="cs-CZ" sz="1600" u="sng" dirty="0"/>
              <a:t>naučených pohybů</a:t>
            </a:r>
            <a:endParaRPr lang="cs-CZ" sz="1600" dirty="0"/>
          </a:p>
          <a:p>
            <a:r>
              <a:rPr lang="cs-CZ" sz="1600" b="1" dirty="0">
                <a:solidFill>
                  <a:schemeClr val="tx1"/>
                </a:solidFill>
              </a:rPr>
              <a:t>Frontální okohybné pole</a:t>
            </a:r>
            <a:r>
              <a:rPr lang="cs-CZ" sz="1600" dirty="0">
                <a:solidFill>
                  <a:schemeClr val="tx1"/>
                </a:solidFill>
              </a:rPr>
              <a:t> (FEF, </a:t>
            </a:r>
            <a:r>
              <a:rPr lang="cs-CZ" sz="1600" dirty="0" err="1">
                <a:solidFill>
                  <a:schemeClr val="tx1"/>
                </a:solidFill>
              </a:rPr>
              <a:t>frontal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eye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field</a:t>
            </a:r>
            <a:r>
              <a:rPr lang="cs-CZ" sz="1600" dirty="0">
                <a:solidFill>
                  <a:schemeClr val="tx1"/>
                </a:solidFill>
              </a:rPr>
              <a:t>): </a:t>
            </a:r>
            <a:r>
              <a:rPr lang="cs-CZ" sz="1600" dirty="0"/>
              <a:t>kontroluje sdružené pohyby očí</a:t>
            </a:r>
          </a:p>
          <a:p>
            <a:pPr lvl="0"/>
            <a:endParaRPr lang="cs-CZ" sz="1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8CC641-8DA9-4683-A8B7-4C719FBF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9113" y="1"/>
            <a:ext cx="4892887" cy="330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64E13D-6ED0-4384-982C-DE8D4C2A0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246" y="3550560"/>
            <a:ext cx="3532947" cy="330743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7448"/>
            <a:ext cx="9260264" cy="66799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u="sng" dirty="0">
                <a:highlight>
                  <a:srgbClr val="FFFF00"/>
                </a:highlight>
              </a:rPr>
              <a:t>Senzitivní a senzorické korové oblasti </a:t>
            </a:r>
            <a:endParaRPr lang="cs-CZ" sz="22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rgbClr val="0070C0"/>
                </a:solidFill>
              </a:rPr>
              <a:t>Primární senzitivní oblast </a:t>
            </a:r>
            <a:r>
              <a:rPr lang="cs-CZ" sz="1600" b="1" dirty="0">
                <a:solidFill>
                  <a:schemeClr val="tx1"/>
                </a:solidFill>
              </a:rPr>
              <a:t>(</a:t>
            </a:r>
            <a:r>
              <a:rPr lang="cs-CZ" sz="1600" dirty="0" err="1">
                <a:solidFill>
                  <a:schemeClr val="tx1"/>
                </a:solidFill>
              </a:rPr>
              <a:t>gyrus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postcentralis</a:t>
            </a:r>
            <a:r>
              <a:rPr lang="cs-CZ" sz="1600" dirty="0">
                <a:solidFill>
                  <a:schemeClr val="tx1"/>
                </a:solidFill>
              </a:rPr>
              <a:t> parietálního laloku, area 3, 1, 2) </a:t>
            </a:r>
          </a:p>
          <a:p>
            <a:r>
              <a:rPr lang="cs-CZ" sz="1600" dirty="0" err="1"/>
              <a:t>Somatotopicky</a:t>
            </a:r>
            <a:r>
              <a:rPr lang="cs-CZ" sz="1600" dirty="0"/>
              <a:t> organizovaná = </a:t>
            </a:r>
            <a:r>
              <a:rPr lang="cs-CZ" sz="1600" b="1" dirty="0" err="1">
                <a:solidFill>
                  <a:schemeClr val="tx1"/>
                </a:solidFill>
                <a:highlight>
                  <a:srgbClr val="00FF00"/>
                </a:highlight>
              </a:rPr>
              <a:t>Penfieldův</a:t>
            </a:r>
            <a:r>
              <a:rPr lang="cs-CZ" sz="1600" b="1" dirty="0">
                <a:solidFill>
                  <a:schemeClr val="tx1"/>
                </a:solidFill>
                <a:highlight>
                  <a:srgbClr val="00FF00"/>
                </a:highlight>
              </a:rPr>
              <a:t> senzitivní homunkulus</a:t>
            </a:r>
            <a:r>
              <a:rPr lang="cs-CZ" sz="1600" dirty="0"/>
              <a:t>, také „stojí na hlavě</a:t>
            </a:r>
            <a:r>
              <a:rPr lang="cs-CZ" sz="1600" i="1" dirty="0"/>
              <a:t>“</a:t>
            </a:r>
          </a:p>
          <a:p>
            <a:r>
              <a:rPr lang="cs-CZ" sz="1600" i="1" dirty="0">
                <a:solidFill>
                  <a:srgbClr val="FF0000"/>
                </a:solidFill>
              </a:rPr>
              <a:t>Z</a:t>
            </a:r>
            <a:r>
              <a:rPr lang="cs-CZ" sz="1600" dirty="0">
                <a:solidFill>
                  <a:srgbClr val="FF0000"/>
                </a:solidFill>
              </a:rPr>
              <a:t>de dochází k uvědomování si kožního jemného čití (doteku), hrubého čití (bolesti, tepla) a </a:t>
            </a:r>
            <a:r>
              <a:rPr lang="cs-CZ" sz="1600" dirty="0" err="1">
                <a:solidFill>
                  <a:srgbClr val="FF0000"/>
                </a:solidFill>
              </a:rPr>
              <a:t>propriocepce</a:t>
            </a:r>
            <a:r>
              <a:rPr lang="cs-CZ" sz="1600" dirty="0">
                <a:solidFill>
                  <a:srgbClr val="FF0000"/>
                </a:solidFill>
              </a:rPr>
              <a:t> (uvědomělého </a:t>
            </a:r>
            <a:r>
              <a:rPr lang="cs-CZ" sz="1600" dirty="0" err="1">
                <a:solidFill>
                  <a:srgbClr val="FF0000"/>
                </a:solidFill>
              </a:rPr>
              <a:t>polohocitu</a:t>
            </a:r>
            <a:r>
              <a:rPr lang="cs-CZ" sz="1600" dirty="0">
                <a:solidFill>
                  <a:srgbClr val="FF0000"/>
                </a:solidFill>
              </a:rPr>
              <a:t> a </a:t>
            </a:r>
            <a:r>
              <a:rPr lang="cs-CZ" sz="1600" dirty="0" err="1">
                <a:solidFill>
                  <a:srgbClr val="FF0000"/>
                </a:solidFill>
              </a:rPr>
              <a:t>pohybocitu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r>
              <a:rPr lang="cs-CZ" sz="1600" dirty="0"/>
              <a:t>Částem těla s početnými kožními receptory (</a:t>
            </a:r>
            <a:r>
              <a:rPr lang="cs-CZ" sz="1600" b="1" dirty="0"/>
              <a:t>rty, dlaně</a:t>
            </a:r>
            <a:r>
              <a:rPr lang="cs-CZ" sz="1600" dirty="0"/>
              <a:t>) jsou věnovány velké oblasti, částem těla s řídkými kožními receptory malé oblasti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71CF2A9-FF73-40F9-B5B0-EBE12836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343" y="187448"/>
            <a:ext cx="2931736" cy="29477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52DE58-1F33-45D1-AC43-5137E9AEF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282" y="3019320"/>
            <a:ext cx="6039558" cy="380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26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7448"/>
            <a:ext cx="9260264" cy="66799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u="sng" dirty="0">
                <a:highlight>
                  <a:srgbClr val="FFFF00"/>
                </a:highlight>
              </a:rPr>
              <a:t>Senzitivní a senzorické korové oblasti </a:t>
            </a:r>
            <a:endParaRPr lang="cs-CZ" sz="22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chemeClr val="tx1"/>
                </a:solidFill>
                <a:highlight>
                  <a:srgbClr val="00FF00"/>
                </a:highlight>
              </a:rPr>
              <a:t>Senzorické oblasti:</a:t>
            </a:r>
          </a:p>
          <a:p>
            <a:r>
              <a:rPr lang="cs-CZ" sz="1600" b="1" dirty="0">
                <a:solidFill>
                  <a:srgbClr val="0070C0"/>
                </a:solidFill>
              </a:rPr>
              <a:t>Primární zraková oblast </a:t>
            </a:r>
            <a:r>
              <a:rPr lang="cs-CZ" sz="1600" dirty="0"/>
              <a:t>(</a:t>
            </a:r>
            <a:r>
              <a:rPr lang="cs-CZ" sz="1600" dirty="0" err="1"/>
              <a:t>areae</a:t>
            </a:r>
            <a:r>
              <a:rPr lang="cs-CZ" sz="1600" dirty="0"/>
              <a:t> 17, 18, 19) - zpracování zrakových vjemů (zraková dráha), dochází zde k uvědomování viděného, poškozením vznikne korová slepota</a:t>
            </a:r>
          </a:p>
          <a:p>
            <a:r>
              <a:rPr lang="cs-CZ" sz="1600" b="1" dirty="0">
                <a:solidFill>
                  <a:srgbClr val="0070C0"/>
                </a:solidFill>
              </a:rPr>
              <a:t>Primární sluchová oblast </a:t>
            </a:r>
            <a:r>
              <a:rPr lang="cs-CZ" sz="1600" dirty="0"/>
              <a:t>(</a:t>
            </a:r>
            <a:r>
              <a:rPr lang="cs-CZ" sz="1600" dirty="0" err="1"/>
              <a:t>areae</a:t>
            </a:r>
            <a:r>
              <a:rPr lang="cs-CZ" sz="1600" dirty="0"/>
              <a:t> 41, 42) - zpracování sluchových vjemů (sluchová dráha), poruchou je hluchota, neschopnost rozumět řeči</a:t>
            </a:r>
          </a:p>
          <a:p>
            <a:r>
              <a:rPr lang="cs-CZ" sz="1600" b="1" dirty="0">
                <a:solidFill>
                  <a:srgbClr val="0070C0"/>
                </a:solidFill>
              </a:rPr>
              <a:t>Čichová korová oblast </a:t>
            </a:r>
            <a:r>
              <a:rPr lang="cs-CZ" sz="1600" dirty="0"/>
              <a:t>(area 51) - zpracování čichových vjemů (čichová dráha)</a:t>
            </a:r>
          </a:p>
          <a:p>
            <a:r>
              <a:rPr lang="cs-CZ" sz="1600" b="1" dirty="0">
                <a:solidFill>
                  <a:srgbClr val="0070C0"/>
                </a:solidFill>
              </a:rPr>
              <a:t>Chuťová korová oblast</a:t>
            </a:r>
            <a:r>
              <a:rPr lang="cs-CZ" sz="1600" dirty="0"/>
              <a:t> (area 43) - zpracování chuťových vjemů (chuťová dráha)</a:t>
            </a:r>
          </a:p>
          <a:p>
            <a:endParaRPr lang="cs-CZ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chemeClr val="tx1"/>
                </a:solidFill>
                <a:highlight>
                  <a:srgbClr val="00FF00"/>
                </a:highlight>
              </a:rPr>
              <a:t>Řečová centra:</a:t>
            </a:r>
          </a:p>
          <a:p>
            <a:pPr lvl="1"/>
            <a:r>
              <a:rPr lang="cs-CZ" b="1" dirty="0" err="1">
                <a:solidFill>
                  <a:srgbClr val="0070C0"/>
                </a:solidFill>
              </a:rPr>
              <a:t>Brocovo</a:t>
            </a:r>
            <a:r>
              <a:rPr lang="cs-CZ" b="1" dirty="0">
                <a:solidFill>
                  <a:srgbClr val="0070C0"/>
                </a:solidFill>
              </a:rPr>
              <a:t> motorické řečové centrum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</a:t>
            </a:r>
            <a:r>
              <a:rPr lang="cs-CZ" dirty="0" err="1"/>
              <a:t>areae</a:t>
            </a:r>
            <a:r>
              <a:rPr lang="cs-CZ" dirty="0"/>
              <a:t> 44, 45) </a:t>
            </a:r>
            <a:br>
              <a:rPr lang="cs-CZ" dirty="0"/>
            </a:br>
            <a:r>
              <a:rPr lang="cs-CZ" dirty="0"/>
              <a:t>- </a:t>
            </a:r>
            <a:r>
              <a:rPr lang="pt-BR" dirty="0"/>
              <a:t>podílí </a:t>
            </a:r>
            <a:r>
              <a:rPr lang="cs-CZ" dirty="0"/>
              <a:t>se </a:t>
            </a:r>
            <a:r>
              <a:rPr lang="pt-BR" dirty="0"/>
              <a:t>na tvorbě slov, vět a psaném projevu</a:t>
            </a:r>
            <a:br>
              <a:rPr lang="cs-CZ" dirty="0"/>
            </a:br>
            <a:r>
              <a:rPr lang="cs-CZ" dirty="0"/>
              <a:t>- u praváků i většiny leváků je umístěno vlevo</a:t>
            </a:r>
          </a:p>
          <a:p>
            <a:pPr lvl="1"/>
            <a:r>
              <a:rPr lang="cs-CZ" b="1" dirty="0" err="1">
                <a:solidFill>
                  <a:srgbClr val="0070C0"/>
                </a:solidFill>
              </a:rPr>
              <a:t>Wernickeho</a:t>
            </a:r>
            <a:r>
              <a:rPr lang="cs-CZ" b="1" dirty="0">
                <a:solidFill>
                  <a:srgbClr val="0070C0"/>
                </a:solidFill>
              </a:rPr>
              <a:t> senzitivní řečové centrum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</a:t>
            </a:r>
            <a:r>
              <a:rPr lang="cs-CZ" dirty="0" err="1"/>
              <a:t>areae</a:t>
            </a:r>
            <a:r>
              <a:rPr lang="cs-CZ" dirty="0"/>
              <a:t> 22, 39, 40) </a:t>
            </a:r>
            <a:br>
              <a:rPr lang="cs-CZ" dirty="0"/>
            </a:br>
            <a:r>
              <a:rPr lang="cs-CZ" dirty="0"/>
              <a:t>- má za úkol porozumění slyšeného slova a psaného textu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71CF2A9-FF73-40F9-B5B0-EBE12836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264" y="0"/>
            <a:ext cx="2931736" cy="29477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52DE58-1F33-45D1-AC43-5137E9AEF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115" y="3515798"/>
            <a:ext cx="5187885" cy="3268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354B04DD-2FD7-4326-A5D6-EB705787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018690"/>
            <a:ext cx="6410959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600" b="1" dirty="0">
                <a:solidFill>
                  <a:schemeClr val="accent1"/>
                </a:solidFill>
              </a:rPr>
              <a:t>ŠEDÁ HMOTA </a:t>
            </a:r>
            <a:r>
              <a:rPr lang="cs-CZ" sz="1600" b="1" dirty="0"/>
              <a:t>(</a:t>
            </a:r>
            <a:r>
              <a:rPr lang="cs-CZ" sz="1600" b="1" dirty="0" err="1"/>
              <a:t>substantia</a:t>
            </a:r>
            <a:r>
              <a:rPr lang="cs-CZ" sz="1600" b="1" dirty="0"/>
              <a:t> </a:t>
            </a:r>
            <a:r>
              <a:rPr lang="cs-CZ" sz="1600" b="1" dirty="0" err="1"/>
              <a:t>grisea</a:t>
            </a:r>
            <a:r>
              <a:rPr lang="cs-CZ" sz="1600" b="1" dirty="0"/>
              <a:t>)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600" dirty="0">
                <a:highlight>
                  <a:srgbClr val="FFFF00"/>
                </a:highlight>
              </a:rPr>
              <a:t>= nakupení těl neuronů</a:t>
            </a:r>
          </a:p>
          <a:p>
            <a:pPr marL="285750" indent="-285750">
              <a:spcBef>
                <a:spcPct val="0"/>
              </a:spcBef>
            </a:pPr>
            <a:r>
              <a:rPr lang="cs-CZ" altLang="cs-CZ" sz="1600" dirty="0">
                <a:solidFill>
                  <a:srgbClr val="0070C0"/>
                </a:solidFill>
              </a:rPr>
              <a:t>v CNS:</a:t>
            </a:r>
            <a:r>
              <a:rPr lang="cs-CZ" altLang="cs-CZ" sz="1600" b="1" dirty="0">
                <a:solidFill>
                  <a:srgbClr val="0070C0"/>
                </a:solidFill>
              </a:rPr>
              <a:t> </a:t>
            </a:r>
          </a:p>
          <a:p>
            <a:pPr marL="538163" lvl="1"/>
            <a:r>
              <a:rPr lang="cs-CZ" sz="1600" u="sng" dirty="0"/>
              <a:t>V míše</a:t>
            </a:r>
            <a:r>
              <a:rPr lang="cs-CZ" sz="1600" dirty="0"/>
              <a:t> </a:t>
            </a:r>
            <a:r>
              <a:rPr lang="cs-CZ" sz="1600" b="1" dirty="0"/>
              <a:t>v hloubce </a:t>
            </a:r>
            <a:r>
              <a:rPr lang="cs-CZ" sz="1600" dirty="0"/>
              <a:t>okolo centrálního kanálu </a:t>
            </a:r>
          </a:p>
          <a:p>
            <a:pPr marL="538163" lvl="1"/>
            <a:r>
              <a:rPr lang="cs-CZ" sz="1600" u="sng" dirty="0"/>
              <a:t>V mozku</a:t>
            </a:r>
            <a:r>
              <a:rPr lang="cs-CZ" sz="1600" dirty="0"/>
              <a:t> </a:t>
            </a:r>
            <a:r>
              <a:rPr lang="cs-CZ" sz="1600" b="1" dirty="0"/>
              <a:t>na povrchu i v hloubce </a:t>
            </a:r>
            <a:r>
              <a:rPr lang="cs-CZ" sz="1600" dirty="0"/>
              <a:t>– na povrchu tvoří </a:t>
            </a:r>
            <a:r>
              <a:rPr lang="cs-CZ" sz="1600" b="1" dirty="0"/>
              <a:t>kortex</a:t>
            </a:r>
            <a:r>
              <a:rPr lang="cs-CZ" sz="1600" dirty="0"/>
              <a:t> (kůra mozku a mozečku), v hloubce </a:t>
            </a:r>
            <a:r>
              <a:rPr lang="cs-CZ" sz="1600" b="1" dirty="0"/>
              <a:t>jádra</a:t>
            </a:r>
            <a:r>
              <a:rPr lang="cs-CZ" sz="1600" dirty="0"/>
              <a:t> - bazální ganglia, jádra mozkového kmene (začátek/konec hlavových nervů)</a:t>
            </a:r>
          </a:p>
          <a:p>
            <a:pPr marL="285750" indent="-285750">
              <a:spcBef>
                <a:spcPct val="0"/>
              </a:spcBef>
            </a:pPr>
            <a:r>
              <a:rPr lang="cs-CZ" altLang="cs-CZ" sz="1600" dirty="0">
                <a:solidFill>
                  <a:srgbClr val="0070C0"/>
                </a:solidFill>
              </a:rPr>
              <a:t>mimo CNS: </a:t>
            </a:r>
            <a:r>
              <a:rPr lang="cs-CZ" altLang="cs-CZ" sz="1600" b="1" dirty="0"/>
              <a:t>ganglia</a:t>
            </a:r>
          </a:p>
          <a:p>
            <a:pPr marL="285750" indent="-285750">
              <a:spcBef>
                <a:spcPct val="0"/>
              </a:spcBef>
            </a:pPr>
            <a:endParaRPr lang="cs-CZ" altLang="cs-CZ" sz="1600" b="1" dirty="0"/>
          </a:p>
          <a:p>
            <a:pPr lvl="4">
              <a:spcBef>
                <a:spcPct val="0"/>
              </a:spcBef>
              <a:buNone/>
            </a:pPr>
            <a:endParaRPr lang="cs-CZ" altLang="cs-CZ" sz="1600" dirty="0">
              <a:solidFill>
                <a:schemeClr val="accent1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600" b="1" dirty="0">
                <a:solidFill>
                  <a:schemeClr val="accent1"/>
                </a:solidFill>
              </a:rPr>
              <a:t>BÍLÁ HMOTA </a:t>
            </a:r>
            <a:r>
              <a:rPr lang="cs-CZ" sz="1600" b="1" dirty="0"/>
              <a:t>(</a:t>
            </a:r>
            <a:r>
              <a:rPr lang="cs-CZ" sz="1600" b="1" dirty="0" err="1"/>
              <a:t>substantia</a:t>
            </a:r>
            <a:r>
              <a:rPr lang="cs-CZ" sz="1600" b="1" dirty="0"/>
              <a:t> alba)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600" dirty="0">
                <a:highlight>
                  <a:srgbClr val="FFFF00"/>
                </a:highlight>
              </a:rPr>
              <a:t>= </a:t>
            </a:r>
            <a:r>
              <a:rPr lang="cs-CZ" altLang="cs-CZ" sz="1600" dirty="0" err="1">
                <a:highlight>
                  <a:srgbClr val="FFFF00"/>
                </a:highlight>
              </a:rPr>
              <a:t>myelinizované</a:t>
            </a:r>
            <a:r>
              <a:rPr lang="cs-CZ" altLang="cs-CZ" sz="1600" b="1" dirty="0">
                <a:highlight>
                  <a:srgbClr val="FFFF00"/>
                </a:highlight>
              </a:rPr>
              <a:t> </a:t>
            </a:r>
            <a:r>
              <a:rPr lang="cs-CZ" altLang="cs-CZ" sz="1600" dirty="0">
                <a:highlight>
                  <a:srgbClr val="FFFF00"/>
                </a:highlight>
              </a:rPr>
              <a:t>axony</a:t>
            </a:r>
          </a:p>
          <a:p>
            <a:r>
              <a:rPr lang="cs-CZ" altLang="cs-CZ" sz="1600" dirty="0"/>
              <a:t> </a:t>
            </a:r>
            <a:r>
              <a:rPr lang="cs-CZ" altLang="cs-CZ" sz="1600" dirty="0">
                <a:solidFill>
                  <a:srgbClr val="0070C0"/>
                </a:solidFill>
              </a:rPr>
              <a:t>v CNS: </a:t>
            </a:r>
            <a:r>
              <a:rPr lang="cs-CZ" altLang="cs-CZ" sz="1600" b="1" dirty="0"/>
              <a:t>nervové dráhy (</a:t>
            </a:r>
            <a:r>
              <a:rPr lang="cs-CZ" altLang="cs-CZ" sz="1600" b="1" dirty="0" err="1"/>
              <a:t>tractus</a:t>
            </a:r>
            <a:r>
              <a:rPr lang="cs-CZ" altLang="cs-CZ" sz="1600" b="1" dirty="0"/>
              <a:t>)</a:t>
            </a:r>
            <a:r>
              <a:rPr lang="cs-CZ" sz="1600" u="sng" dirty="0"/>
              <a:t> </a:t>
            </a:r>
          </a:p>
          <a:p>
            <a:pPr marL="538163" lvl="1"/>
            <a:r>
              <a:rPr lang="cs-CZ" sz="1600" u="sng" dirty="0"/>
              <a:t>V koncovém mozku:</a:t>
            </a:r>
            <a:r>
              <a:rPr lang="cs-CZ" sz="1600" dirty="0"/>
              <a:t> </a:t>
            </a:r>
            <a:r>
              <a:rPr lang="cs-CZ" sz="1600" b="1" dirty="0"/>
              <a:t>v hloubce </a:t>
            </a:r>
            <a:r>
              <a:rPr lang="cs-CZ" sz="1600" dirty="0"/>
              <a:t>pod šedou hmotou (mozkovou kůrou), tvoří ji vlákna, která vstupují a vystupují z kůry, a dráhy, které propojují jednotlivé části mozku</a:t>
            </a:r>
          </a:p>
          <a:p>
            <a:pPr marL="538163" lvl="1"/>
            <a:r>
              <a:rPr lang="cs-CZ" sz="1600" u="sng" dirty="0"/>
              <a:t>V míše:</a:t>
            </a:r>
            <a:r>
              <a:rPr lang="cs-CZ" sz="1600" dirty="0"/>
              <a:t> </a:t>
            </a:r>
            <a:r>
              <a:rPr lang="cs-CZ" sz="1600" b="1" dirty="0"/>
              <a:t>na povrchu </a:t>
            </a:r>
            <a:r>
              <a:rPr lang="cs-CZ" sz="1600" dirty="0"/>
              <a:t>- vzestupné a sestupné nervové dráhy</a:t>
            </a:r>
            <a:endParaRPr lang="cs-CZ" altLang="cs-CZ" sz="1600" dirty="0"/>
          </a:p>
          <a:p>
            <a:pPr marL="285750" indent="-285750">
              <a:spcBef>
                <a:spcPct val="0"/>
              </a:spcBef>
            </a:pPr>
            <a:r>
              <a:rPr lang="cs-CZ" altLang="cs-CZ" sz="1600" dirty="0">
                <a:solidFill>
                  <a:srgbClr val="0070C0"/>
                </a:solidFill>
              </a:rPr>
              <a:t>mimo CNS: </a:t>
            </a:r>
            <a:r>
              <a:rPr lang="cs-CZ" altLang="cs-CZ" sz="1600" b="1" dirty="0"/>
              <a:t>periferní nervy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DD07D94-1D79-49BF-961B-F531ACEA6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80" y="0"/>
            <a:ext cx="5760720" cy="436699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1DCCEF8-4428-4D9D-B6A2-69C57835B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73" y="372359"/>
            <a:ext cx="45479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92D050"/>
                </a:solidFill>
              </a:rPr>
              <a:t>Šedá a bílá hmota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941DCA-5B32-49AF-AC1B-4C9BE12C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54" b="29168"/>
          <a:stretch/>
        </p:blipFill>
        <p:spPr>
          <a:xfrm>
            <a:off x="8077918" y="4456823"/>
            <a:ext cx="4114082" cy="24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FBBC240-CC45-4EDE-9EEB-5E8EEA07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816" y="386500"/>
            <a:ext cx="4110056" cy="585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91F8C7B0-5EA1-42F7-8BE0-F5D457F7F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88" y="237521"/>
            <a:ext cx="11577512" cy="6370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/>
              <a:t>Funkční nesouměrnost hemisfér</a:t>
            </a:r>
          </a:p>
          <a:p>
            <a:r>
              <a:rPr lang="cs-CZ" dirty="0"/>
              <a:t>Některé funkce jsou vázány na obě hemisféry, jiné pouze na jednu z hemisfér: </a:t>
            </a:r>
          </a:p>
          <a:p>
            <a:pPr lvl="1"/>
            <a:r>
              <a:rPr lang="cs-CZ" sz="1800" dirty="0"/>
              <a:t>Funkce </a:t>
            </a:r>
            <a:r>
              <a:rPr lang="cs-CZ" sz="1800" dirty="0" err="1"/>
              <a:t>lateralizované</a:t>
            </a:r>
            <a:r>
              <a:rPr lang="cs-CZ" sz="1800" dirty="0"/>
              <a:t> - vazba funkcí pouze na 1 hemisféru - </a:t>
            </a:r>
            <a:r>
              <a:rPr lang="cs-CZ" sz="1800" u="sng" dirty="0"/>
              <a:t>řečové funkce a pravorukost/levorukost</a:t>
            </a:r>
            <a:endParaRPr lang="cs-CZ" sz="1800" dirty="0"/>
          </a:p>
          <a:p>
            <a:pPr lvl="1"/>
            <a:r>
              <a:rPr lang="cs-CZ" sz="1800" dirty="0"/>
              <a:t>Funkce </a:t>
            </a:r>
            <a:r>
              <a:rPr lang="cs-CZ" sz="1800" dirty="0" err="1"/>
              <a:t>nelateralizované</a:t>
            </a:r>
            <a:r>
              <a:rPr lang="cs-CZ" sz="1800" dirty="0"/>
              <a:t> - sídlí symetricky v obou hemisférách, </a:t>
            </a:r>
            <a:r>
              <a:rPr lang="cs-CZ" sz="1800" u="sng" dirty="0"/>
              <a:t>gnostické funkce</a:t>
            </a:r>
            <a:r>
              <a:rPr lang="cs-CZ" sz="1800" dirty="0"/>
              <a:t> - spojené s poznávání světa smysly (např. zrak, sluch…)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u="sng" dirty="0"/>
              <a:t>Dominance hemisfér</a:t>
            </a:r>
            <a:endParaRPr lang="cs-CZ" dirty="0"/>
          </a:p>
          <a:p>
            <a:pPr lvl="0"/>
            <a:r>
              <a:rPr lang="cs-CZ" u="sng" dirty="0"/>
              <a:t>Normální dominance: </a:t>
            </a:r>
            <a:r>
              <a:rPr lang="cs-CZ" dirty="0"/>
              <a:t>vývojově mladé funkce - funkce řečové a pravorukost (praváctví) -</a:t>
            </a:r>
            <a:r>
              <a:rPr lang="cs-CZ" b="1" dirty="0"/>
              <a:t> </a:t>
            </a:r>
            <a:r>
              <a:rPr lang="cs-CZ" dirty="0"/>
              <a:t>jsou vázány na levou hemisféru  </a:t>
            </a:r>
          </a:p>
          <a:p>
            <a:pPr lvl="0"/>
            <a:r>
              <a:rPr lang="cs-CZ" u="sng" dirty="0" err="1"/>
              <a:t>Abnomální</a:t>
            </a:r>
            <a:r>
              <a:rPr lang="cs-CZ" u="sng" dirty="0"/>
              <a:t> dominance:</a:t>
            </a:r>
            <a:r>
              <a:rPr lang="cs-CZ" dirty="0"/>
              <a:t> funkce v normě lokalizované v levé hemisféře, jsou uloženy v hemisféře pravé nebo dokonce zrcadlově v obou hemisférách, projevuje se </a:t>
            </a:r>
            <a:r>
              <a:rPr lang="cs-CZ" u="sng" dirty="0"/>
              <a:t>leváctvím</a:t>
            </a:r>
            <a:r>
              <a:rPr lang="cs-CZ" i="1" dirty="0"/>
              <a:t> </a:t>
            </a:r>
            <a:r>
              <a:rPr lang="cs-CZ" dirty="0"/>
              <a:t>nebo</a:t>
            </a:r>
            <a:r>
              <a:rPr lang="cs-CZ" i="1" dirty="0"/>
              <a:t> </a:t>
            </a:r>
            <a:r>
              <a:rPr lang="cs-CZ" u="sng" dirty="0"/>
              <a:t>ambidextrií </a:t>
            </a:r>
            <a:r>
              <a:rPr lang="cs-CZ" dirty="0"/>
              <a:t>(obourukostí)</a:t>
            </a:r>
          </a:p>
          <a:p>
            <a:endParaRPr lang="cs-CZ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4DC0A4-00DD-47F7-8351-4F0A88218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576" y="3488274"/>
            <a:ext cx="4603423" cy="33697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34E2528-FD18-47C0-8751-99697733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29221" y="0"/>
            <a:ext cx="3462779" cy="3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043EFCF7-A7D6-4AAC-96EE-D2E4A5E4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038" y="176731"/>
            <a:ext cx="7454538" cy="6573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cs-CZ" sz="1900" b="1" dirty="0">
                <a:solidFill>
                  <a:srgbClr val="92D050"/>
                </a:solidFill>
              </a:rPr>
              <a:t>Bazální ganglia (BG)</a:t>
            </a:r>
          </a:p>
          <a:p>
            <a:r>
              <a:rPr lang="cs-CZ" sz="1600" dirty="0"/>
              <a:t>Objemná párová jádra šedé hmoty v hloubi hemisféry </a:t>
            </a:r>
          </a:p>
          <a:p>
            <a:r>
              <a:rPr lang="cs-CZ" sz="1600" dirty="0"/>
              <a:t>Pů</a:t>
            </a:r>
            <a:r>
              <a:rPr lang="cs-CZ" sz="1600" dirty="0">
                <a:solidFill>
                  <a:srgbClr val="333333"/>
                </a:solidFill>
                <a:latin typeface="Arial" charset="0"/>
              </a:rPr>
              <a:t>vod telencefalický či diencefalický</a:t>
            </a:r>
          </a:p>
          <a:p>
            <a:pPr>
              <a:defRPr/>
            </a:pPr>
            <a:r>
              <a:rPr lang="cs-CZ" sz="1600" dirty="0">
                <a:solidFill>
                  <a:srgbClr val="333333"/>
                </a:solidFill>
                <a:latin typeface="Arial" charset="0"/>
              </a:rPr>
              <a:t>Většina má </a:t>
            </a:r>
            <a:r>
              <a:rPr lang="cs-CZ" sz="1600" b="1" dirty="0">
                <a:solidFill>
                  <a:srgbClr val="0070C0"/>
                </a:solidFill>
                <a:latin typeface="Arial" charset="0"/>
              </a:rPr>
              <a:t>motorickou funkci </a:t>
            </a:r>
            <a:r>
              <a:rPr lang="cs-CZ" sz="1600" dirty="0">
                <a:solidFill>
                  <a:srgbClr val="333333"/>
                </a:solidFill>
                <a:latin typeface="Arial" charset="0"/>
              </a:rPr>
              <a:t>– řadí se k </a:t>
            </a:r>
            <a:r>
              <a:rPr lang="cs-CZ" sz="1600" b="1" dirty="0" err="1">
                <a:solidFill>
                  <a:srgbClr val="0070C0"/>
                </a:solidFill>
                <a:latin typeface="Arial" charset="0"/>
              </a:rPr>
              <a:t>extrapyramidovému</a:t>
            </a:r>
            <a:r>
              <a:rPr lang="cs-CZ" sz="1600" b="1" dirty="0">
                <a:solidFill>
                  <a:srgbClr val="0070C0"/>
                </a:solidFill>
                <a:latin typeface="Arial" charset="0"/>
              </a:rPr>
              <a:t> systému</a:t>
            </a:r>
            <a:endParaRPr lang="cs-CZ" sz="1600" b="1" dirty="0">
              <a:solidFill>
                <a:srgbClr val="0070C0"/>
              </a:solidFill>
            </a:endParaRPr>
          </a:p>
          <a:p>
            <a:r>
              <a:rPr lang="cs-CZ" sz="1600" u="sng" dirty="0"/>
              <a:t>Klasicky se k BG řadí</a:t>
            </a:r>
            <a:r>
              <a:rPr lang="cs-CZ" sz="1600" dirty="0"/>
              <a:t>:</a:t>
            </a:r>
            <a:r>
              <a:rPr lang="cs-CZ" sz="1600" b="1" dirty="0"/>
              <a:t> </a:t>
            </a:r>
            <a:endParaRPr lang="cs-CZ" sz="1600" dirty="0"/>
          </a:p>
          <a:p>
            <a:pPr lvl="1"/>
            <a:r>
              <a:rPr lang="cs-CZ" b="1" dirty="0" err="1"/>
              <a:t>Nucleus</a:t>
            </a:r>
            <a:r>
              <a:rPr lang="cs-CZ" b="1" dirty="0"/>
              <a:t> </a:t>
            </a:r>
            <a:r>
              <a:rPr lang="cs-CZ" b="1" dirty="0" err="1"/>
              <a:t>caudatus</a:t>
            </a:r>
            <a:r>
              <a:rPr lang="cs-CZ" dirty="0"/>
              <a:t> (ocasaté jádro) </a:t>
            </a:r>
            <a:r>
              <a:rPr lang="cs-CZ" b="1" dirty="0"/>
              <a:t>- </a:t>
            </a:r>
            <a:r>
              <a:rPr lang="cs-CZ" dirty="0"/>
              <a:t>telencefalický </a:t>
            </a:r>
            <a:br>
              <a:rPr lang="cs-CZ" dirty="0"/>
            </a:br>
            <a:r>
              <a:rPr lang="cs-CZ" dirty="0"/>
              <a:t>původ, obloukovitá struktura hemisféry </a:t>
            </a:r>
          </a:p>
          <a:p>
            <a:pPr lvl="1"/>
            <a:r>
              <a:rPr lang="cs-CZ" b="1" dirty="0" err="1"/>
              <a:t>Putamen</a:t>
            </a:r>
            <a:r>
              <a:rPr lang="cs-CZ" b="1" dirty="0"/>
              <a:t> </a:t>
            </a:r>
            <a:r>
              <a:rPr lang="cs-CZ" dirty="0"/>
              <a:t>- telencefalický původ</a:t>
            </a:r>
          </a:p>
          <a:p>
            <a:pPr lvl="1"/>
            <a:r>
              <a:rPr lang="cs-CZ" b="1" dirty="0"/>
              <a:t>Globus </a:t>
            </a:r>
            <a:r>
              <a:rPr lang="cs-CZ" b="1" dirty="0" err="1"/>
              <a:t>pallidus</a:t>
            </a:r>
            <a:r>
              <a:rPr lang="cs-CZ" b="1" dirty="0"/>
              <a:t> </a:t>
            </a:r>
            <a:r>
              <a:rPr lang="cs-CZ" dirty="0"/>
              <a:t>(= </a:t>
            </a:r>
            <a:r>
              <a:rPr lang="cs-CZ" b="1" dirty="0" err="1"/>
              <a:t>pallidum</a:t>
            </a:r>
            <a:r>
              <a:rPr lang="cs-CZ" dirty="0"/>
              <a:t>, bledé jádro) </a:t>
            </a:r>
            <a:br>
              <a:rPr lang="cs-CZ" dirty="0"/>
            </a:br>
            <a:r>
              <a:rPr lang="cs-CZ" dirty="0"/>
              <a:t>- diencefalický původ</a:t>
            </a:r>
          </a:p>
          <a:p>
            <a:pPr lvl="1"/>
            <a:r>
              <a:rPr lang="cs-CZ" b="1" dirty="0" err="1"/>
              <a:t>Nucleus</a:t>
            </a:r>
            <a:r>
              <a:rPr lang="cs-CZ" b="1" dirty="0"/>
              <a:t> </a:t>
            </a:r>
            <a:r>
              <a:rPr lang="cs-CZ" b="1" dirty="0" err="1"/>
              <a:t>amygdaloideum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b="1" dirty="0"/>
              <a:t>amygdala</a:t>
            </a:r>
            <a:r>
              <a:rPr lang="cs-CZ" dirty="0"/>
              <a:t>) - telencefalický původ, </a:t>
            </a:r>
            <a:br>
              <a:rPr lang="cs-CZ" dirty="0"/>
            </a:br>
            <a:r>
              <a:rPr lang="cs-CZ" dirty="0"/>
              <a:t>v hloubce hemisféry, struktura </a:t>
            </a:r>
            <a:r>
              <a:rPr lang="cs-CZ" u="sng" dirty="0"/>
              <a:t>limbického systému</a:t>
            </a:r>
            <a:r>
              <a:rPr lang="cs-CZ" b="1" dirty="0"/>
              <a:t> </a:t>
            </a:r>
            <a:endParaRPr lang="cs-CZ" dirty="0"/>
          </a:p>
          <a:p>
            <a:pPr lvl="1"/>
            <a:r>
              <a:rPr lang="cs-CZ" b="1" dirty="0" err="1"/>
              <a:t>Claustrum</a:t>
            </a:r>
            <a:r>
              <a:rPr lang="cs-CZ" b="1" dirty="0"/>
              <a:t> - </a:t>
            </a:r>
            <a:r>
              <a:rPr lang="cs-CZ" dirty="0"/>
              <a:t>telencefalický původ, pod spodinou </a:t>
            </a:r>
            <a:r>
              <a:rPr lang="cs-CZ" dirty="0" err="1"/>
              <a:t>insuly</a:t>
            </a:r>
            <a:r>
              <a:rPr lang="cs-CZ" dirty="0"/>
              <a:t>, o jeho příslušnosti k BG se vedou diskuse, někteří jej považují za </a:t>
            </a:r>
            <a:br>
              <a:rPr lang="cs-CZ" dirty="0"/>
            </a:br>
            <a:r>
              <a:rPr lang="cs-CZ" dirty="0"/>
              <a:t>„odštěpek“ insulární kůry 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19E08F74-90E8-4700-B5C6-87233EC85714}"/>
              </a:ext>
            </a:extLst>
          </p:cNvPr>
          <p:cNvSpPr/>
          <p:nvPr/>
        </p:nvSpPr>
        <p:spPr>
          <a:xfrm>
            <a:off x="5581010" y="1992751"/>
            <a:ext cx="182879" cy="94052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A5358AF-EECD-4D4D-9783-DE2AAD604725}"/>
              </a:ext>
            </a:extLst>
          </p:cNvPr>
          <p:cNvSpPr/>
          <p:nvPr/>
        </p:nvSpPr>
        <p:spPr>
          <a:xfrm>
            <a:off x="5902017" y="2305731"/>
            <a:ext cx="2317511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400" dirty="0" err="1"/>
              <a:t>Ncl</a:t>
            </a:r>
            <a:r>
              <a:rPr lang="cs-CZ" sz="1400" dirty="0"/>
              <a:t>. </a:t>
            </a:r>
            <a:r>
              <a:rPr lang="cs-CZ" sz="1400" dirty="0" err="1"/>
              <a:t>caudatus</a:t>
            </a:r>
            <a:r>
              <a:rPr lang="cs-CZ" sz="1400" dirty="0"/>
              <a:t> + </a:t>
            </a:r>
            <a:r>
              <a:rPr lang="cs-CZ" sz="1400" dirty="0" err="1"/>
              <a:t>putamen</a:t>
            </a:r>
            <a:r>
              <a:rPr lang="cs-CZ" sz="1400" dirty="0"/>
              <a:t> = </a:t>
            </a:r>
            <a:r>
              <a:rPr lang="cs-CZ" sz="1400" b="1" dirty="0">
                <a:solidFill>
                  <a:srgbClr val="92D050"/>
                </a:solidFill>
              </a:rPr>
              <a:t>corpus </a:t>
            </a:r>
            <a:r>
              <a:rPr lang="cs-CZ" sz="1400" b="1" dirty="0" err="1">
                <a:solidFill>
                  <a:srgbClr val="92D050"/>
                </a:solidFill>
              </a:rPr>
              <a:t>striatum</a:t>
            </a:r>
            <a:endParaRPr lang="cs-CZ" sz="1400" b="1" dirty="0">
              <a:solidFill>
                <a:srgbClr val="92D050"/>
              </a:solidFill>
            </a:endParaRPr>
          </a:p>
        </p:txBody>
      </p:sp>
      <p:sp>
        <p:nvSpPr>
          <p:cNvPr id="10" name="Pravá složená závorka 9">
            <a:extLst>
              <a:ext uri="{FF2B5EF4-FFF2-40B4-BE49-F238E27FC236}">
                <a16:creationId xmlns:a16="http://schemas.microsoft.com/office/drawing/2014/main" id="{39A17A82-DC80-4B60-81FE-C0BB2C3AAD90}"/>
              </a:ext>
            </a:extLst>
          </p:cNvPr>
          <p:cNvSpPr/>
          <p:nvPr/>
        </p:nvSpPr>
        <p:spPr>
          <a:xfrm>
            <a:off x="4824892" y="2693615"/>
            <a:ext cx="182879" cy="94052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5FB0550-8DF2-40CF-AE0F-47F6F0422811}"/>
              </a:ext>
            </a:extLst>
          </p:cNvPr>
          <p:cNvSpPr/>
          <p:nvPr/>
        </p:nvSpPr>
        <p:spPr>
          <a:xfrm>
            <a:off x="5095878" y="2965054"/>
            <a:ext cx="2000244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400" dirty="0" err="1"/>
              <a:t>Putamen</a:t>
            </a:r>
            <a:r>
              <a:rPr lang="cs-CZ" sz="1400" dirty="0"/>
              <a:t> + </a:t>
            </a:r>
            <a:r>
              <a:rPr lang="cs-CZ" sz="1400" dirty="0" err="1"/>
              <a:t>pallidum</a:t>
            </a:r>
            <a:r>
              <a:rPr lang="cs-CZ" sz="1400" dirty="0"/>
              <a:t> = </a:t>
            </a:r>
            <a:r>
              <a:rPr lang="cs-CZ" sz="1400" b="1" dirty="0" err="1">
                <a:solidFill>
                  <a:srgbClr val="92D050"/>
                </a:solidFill>
              </a:rPr>
              <a:t>nucleus</a:t>
            </a:r>
            <a:r>
              <a:rPr lang="cs-CZ" sz="1400" b="1" dirty="0">
                <a:solidFill>
                  <a:srgbClr val="92D050"/>
                </a:solidFill>
              </a:rPr>
              <a:t> </a:t>
            </a:r>
            <a:r>
              <a:rPr lang="cs-CZ" sz="1400" b="1" dirty="0" err="1">
                <a:solidFill>
                  <a:srgbClr val="92D050"/>
                </a:solidFill>
              </a:rPr>
              <a:t>lentiformis</a:t>
            </a:r>
            <a:endParaRPr lang="cs-CZ" sz="14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0C46D-C33F-42D3-94BC-97B4E1A3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7" y="180960"/>
            <a:ext cx="11455383" cy="6521498"/>
          </a:xfrm>
        </p:spPr>
        <p:txBody>
          <a:bodyPr>
            <a:normAutofit/>
          </a:bodyPr>
          <a:lstStyle/>
          <a:p>
            <a:r>
              <a:rPr lang="cs-CZ" sz="1600" u="sng" dirty="0"/>
              <a:t> K BG se dále často řadí: </a:t>
            </a:r>
          </a:p>
          <a:p>
            <a:pPr lvl="1"/>
            <a:r>
              <a:rPr lang="cs-CZ" b="1" dirty="0" err="1"/>
              <a:t>Substantia</a:t>
            </a:r>
            <a:r>
              <a:rPr lang="cs-CZ" b="1" dirty="0"/>
              <a:t> </a:t>
            </a:r>
            <a:r>
              <a:rPr lang="cs-CZ" b="1" dirty="0" err="1"/>
              <a:t>nigra</a:t>
            </a:r>
            <a:r>
              <a:rPr lang="cs-CZ" dirty="0"/>
              <a:t> (SN, černá): diencefalický původ, během vývoje se přesunulo z mezimozku do středního m., neurony produkují </a:t>
            </a:r>
            <a:r>
              <a:rPr lang="cs-CZ" u="sng" dirty="0"/>
              <a:t>dopamin</a:t>
            </a:r>
            <a:endParaRPr lang="cs-CZ" dirty="0"/>
          </a:p>
          <a:p>
            <a:pPr lvl="1"/>
            <a:r>
              <a:rPr lang="cs-CZ" b="1" dirty="0" err="1"/>
              <a:t>Nucleus</a:t>
            </a:r>
            <a:r>
              <a:rPr lang="cs-CZ" b="1" dirty="0"/>
              <a:t> </a:t>
            </a:r>
            <a:r>
              <a:rPr lang="cs-CZ" b="1" dirty="0" err="1"/>
              <a:t>basalis</a:t>
            </a:r>
            <a:r>
              <a:rPr lang="cs-CZ" b="1" dirty="0"/>
              <a:t> (</a:t>
            </a:r>
            <a:r>
              <a:rPr lang="cs-CZ" b="1" dirty="0" err="1"/>
              <a:t>Meynerti</a:t>
            </a:r>
            <a:r>
              <a:rPr lang="cs-CZ" b="1" dirty="0"/>
              <a:t>)</a:t>
            </a:r>
            <a:r>
              <a:rPr lang="cs-CZ" dirty="0"/>
              <a:t>: telencefalický původ, produkuje </a:t>
            </a:r>
            <a:r>
              <a:rPr lang="cs-CZ" u="sng" dirty="0"/>
              <a:t>acetylcholin</a:t>
            </a:r>
            <a:r>
              <a:rPr lang="cs-CZ" dirty="0"/>
              <a:t> </a:t>
            </a:r>
          </a:p>
          <a:p>
            <a:pPr lvl="1"/>
            <a:r>
              <a:rPr lang="cs-CZ" b="1" dirty="0" err="1"/>
              <a:t>Nucleus</a:t>
            </a:r>
            <a:r>
              <a:rPr lang="cs-CZ" b="1" dirty="0"/>
              <a:t> </a:t>
            </a:r>
            <a:r>
              <a:rPr lang="cs-CZ" b="1" dirty="0" err="1"/>
              <a:t>subthalamicus</a:t>
            </a:r>
            <a:r>
              <a:rPr lang="cs-CZ" b="1" dirty="0"/>
              <a:t> (</a:t>
            </a:r>
            <a:r>
              <a:rPr lang="cs-CZ" b="1" dirty="0" err="1"/>
              <a:t>Luysi</a:t>
            </a:r>
            <a:r>
              <a:rPr lang="cs-CZ" dirty="0"/>
              <a:t>): diencefalický původ, struktura motorická, patří </a:t>
            </a:r>
            <a:r>
              <a:rPr lang="cs-CZ" dirty="0" err="1"/>
              <a:t>subthalamu</a:t>
            </a:r>
            <a:endParaRPr lang="cs-CZ" dirty="0"/>
          </a:p>
          <a:p>
            <a:endParaRPr lang="cs-CZ" sz="1600" dirty="0"/>
          </a:p>
          <a:p>
            <a:r>
              <a:rPr lang="cs-CZ" sz="1600" u="sng" dirty="0"/>
              <a:t>Poškození BG:</a:t>
            </a:r>
            <a:r>
              <a:rPr lang="cs-CZ" sz="1600" dirty="0"/>
              <a:t> různé poruchy, 2 skupiny podle příznaků:</a:t>
            </a:r>
          </a:p>
          <a:p>
            <a:pPr lvl="1"/>
            <a:r>
              <a:rPr lang="cs-CZ" b="1" dirty="0"/>
              <a:t>Hypotonicko-hyperkinetický syndrom</a:t>
            </a:r>
            <a:r>
              <a:rPr lang="cs-CZ" dirty="0"/>
              <a:t> (</a:t>
            </a:r>
            <a:r>
              <a:rPr lang="cs-CZ" dirty="0" err="1"/>
              <a:t>Huntingtonova</a:t>
            </a:r>
            <a:r>
              <a:rPr lang="cs-CZ" dirty="0"/>
              <a:t> choroba)</a:t>
            </a:r>
          </a:p>
          <a:p>
            <a:pPr lvl="1"/>
            <a:r>
              <a:rPr lang="cs-CZ" b="1" dirty="0"/>
              <a:t>Hypertonicko-</a:t>
            </a:r>
            <a:r>
              <a:rPr lang="cs-CZ" b="1" dirty="0" err="1"/>
              <a:t>hypokinetický</a:t>
            </a:r>
            <a:r>
              <a:rPr lang="cs-CZ" b="1" dirty="0"/>
              <a:t> syndrom </a:t>
            </a:r>
            <a:r>
              <a:rPr lang="cs-CZ" dirty="0"/>
              <a:t>(Parkinsonova choroba) </a:t>
            </a:r>
            <a:br>
              <a:rPr lang="cs-CZ" dirty="0"/>
            </a:br>
            <a:r>
              <a:rPr lang="cs-CZ" dirty="0"/>
              <a:t>= zvýšené napětí kosterního svalstva (</a:t>
            </a:r>
            <a:r>
              <a:rPr lang="cs-CZ" dirty="0" err="1"/>
              <a:t>hypertonus</a:t>
            </a:r>
            <a:r>
              <a:rPr lang="cs-CZ" dirty="0"/>
              <a:t>) + pohybová </a:t>
            </a:r>
            <a:br>
              <a:rPr lang="cs-CZ" dirty="0"/>
            </a:br>
            <a:r>
              <a:rPr lang="cs-CZ" dirty="0"/>
              <a:t>chudost (hypokineze)</a:t>
            </a:r>
          </a:p>
          <a:p>
            <a:endParaRPr lang="cs-CZ" sz="1600" u="sng" dirty="0"/>
          </a:p>
          <a:p>
            <a:r>
              <a:rPr lang="cs-CZ" sz="1600" u="sng" dirty="0"/>
              <a:t>Spoje BG:</a:t>
            </a:r>
            <a:endParaRPr lang="cs-CZ" sz="1600" b="1" u="sng" dirty="0"/>
          </a:p>
          <a:p>
            <a:pPr lvl="1"/>
            <a:r>
              <a:rPr lang="cs-CZ" dirty="0"/>
              <a:t>Množství spojů - vzájemně mezi sebou i s dalšími strukturami CNS </a:t>
            </a:r>
            <a:br>
              <a:rPr lang="cs-CZ" dirty="0"/>
            </a:br>
            <a:r>
              <a:rPr lang="cs-CZ" dirty="0"/>
              <a:t>(např. s kůrou mozkovou, thalamem, mozečkem) </a:t>
            </a:r>
            <a:endParaRPr lang="cs-CZ" b="1" u="sng" dirty="0"/>
          </a:p>
          <a:p>
            <a:pPr lvl="1"/>
            <a:r>
              <a:rPr lang="cs-CZ" dirty="0"/>
              <a:t>Některé spoje BG jsou součástí </a:t>
            </a:r>
            <a:r>
              <a:rPr lang="cs-CZ" u="sng" dirty="0" err="1"/>
              <a:t>extrapyramidového</a:t>
            </a:r>
            <a:r>
              <a:rPr lang="cs-CZ" u="sng" dirty="0"/>
              <a:t> hybného systému</a:t>
            </a:r>
            <a:r>
              <a:rPr lang="cs-CZ" dirty="0"/>
              <a:t>, jiné </a:t>
            </a:r>
            <a:r>
              <a:rPr lang="cs-CZ" u="sng" dirty="0"/>
              <a:t>limbického systému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V aferentních i eferentních spojích bazálních ganglií se pohybuje řada </a:t>
            </a:r>
            <a:r>
              <a:rPr lang="cs-CZ" u="sng" dirty="0" err="1"/>
              <a:t>neurotransmitterů</a:t>
            </a:r>
            <a:r>
              <a:rPr lang="cs-CZ" dirty="0"/>
              <a:t>: např. dopamin, acetylcholin, GABA </a:t>
            </a:r>
            <a:endParaRPr lang="cs-CZ" b="1" u="sng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A5DF6B-7F5D-4F1F-B425-8ECB79A0D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389" y="2036189"/>
            <a:ext cx="5086611" cy="32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78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0235" y="252168"/>
            <a:ext cx="7619999" cy="62900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b="1" dirty="0" err="1">
                <a:solidFill>
                  <a:schemeClr val="accent1"/>
                </a:solidFill>
              </a:rPr>
              <a:t>Capsula</a:t>
            </a:r>
            <a:r>
              <a:rPr lang="cs-CZ" sz="2000" b="1" dirty="0">
                <a:solidFill>
                  <a:schemeClr val="accent1"/>
                </a:solidFill>
              </a:rPr>
              <a:t> interna</a:t>
            </a:r>
          </a:p>
          <a:p>
            <a:r>
              <a:rPr lang="cs-CZ" sz="1600" dirty="0"/>
              <a:t>Důležité </a:t>
            </a:r>
            <a:r>
              <a:rPr lang="cs-CZ" sz="1600" dirty="0">
                <a:solidFill>
                  <a:srgbClr val="0070C0"/>
                </a:solidFill>
              </a:rPr>
              <a:t>nahromadění nervových drah v oblasti bazálních ganglií </a:t>
            </a:r>
            <a:endParaRPr lang="cs-CZ" sz="1600" b="1" dirty="0">
              <a:solidFill>
                <a:srgbClr val="0070C0"/>
              </a:solidFill>
            </a:endParaRPr>
          </a:p>
          <a:p>
            <a:r>
              <a:rPr lang="cs-CZ" sz="1600" dirty="0"/>
              <a:t>Odděluje </a:t>
            </a:r>
            <a:r>
              <a:rPr lang="cs-CZ" sz="1600" dirty="0" err="1"/>
              <a:t>nc</a:t>
            </a:r>
            <a:r>
              <a:rPr lang="cs-CZ" sz="1600" dirty="0"/>
              <a:t>. </a:t>
            </a:r>
            <a:r>
              <a:rPr lang="cs-CZ" sz="1600" dirty="0" err="1"/>
              <a:t>lentiformis</a:t>
            </a:r>
            <a:r>
              <a:rPr lang="cs-CZ" sz="1600" dirty="0"/>
              <a:t> od střední části </a:t>
            </a:r>
            <a:r>
              <a:rPr lang="cs-CZ" sz="1600" dirty="0" err="1"/>
              <a:t>nc</a:t>
            </a:r>
            <a:r>
              <a:rPr lang="cs-CZ" sz="1600" dirty="0"/>
              <a:t>. </a:t>
            </a:r>
            <a:r>
              <a:rPr lang="cs-CZ" sz="1600" dirty="0" err="1"/>
              <a:t>caudatus</a:t>
            </a:r>
            <a:r>
              <a:rPr lang="cs-CZ" sz="1600" dirty="0"/>
              <a:t> a thalamu</a:t>
            </a:r>
          </a:p>
          <a:p>
            <a:r>
              <a:rPr lang="cs-CZ" sz="1600" dirty="0"/>
              <a:t>Na horizontálním řezu má tvar „V“ se dvěma rameny</a:t>
            </a:r>
          </a:p>
          <a:p>
            <a:endParaRPr lang="cs-CZ" sz="1600" u="sng" dirty="0"/>
          </a:p>
          <a:p>
            <a:r>
              <a:rPr lang="cs-CZ" sz="1600" u="sng" dirty="0"/>
              <a:t>V předním rameni:</a:t>
            </a:r>
            <a:r>
              <a:rPr lang="cs-CZ" sz="1600" dirty="0"/>
              <a:t> </a:t>
            </a:r>
            <a:r>
              <a:rPr lang="cs-CZ" sz="1600" dirty="0" err="1"/>
              <a:t>thalamokortikální</a:t>
            </a:r>
            <a:r>
              <a:rPr lang="cs-CZ" sz="1600" dirty="0"/>
              <a:t> a </a:t>
            </a:r>
            <a:r>
              <a:rPr lang="cs-CZ" sz="1600" dirty="0" err="1"/>
              <a:t>kortikothalamická</a:t>
            </a:r>
            <a:r>
              <a:rPr lang="cs-CZ" sz="1600" dirty="0"/>
              <a:t> dráha, spojují thalamus s čelní mozkovou kůrou, dále </a:t>
            </a:r>
            <a:r>
              <a:rPr lang="cs-CZ" sz="1600" dirty="0" err="1"/>
              <a:t>frontopontinní</a:t>
            </a:r>
            <a:r>
              <a:rPr lang="cs-CZ" sz="1600" dirty="0"/>
              <a:t> dráhy a vlákna z </a:t>
            </a:r>
            <a:r>
              <a:rPr lang="cs-CZ" sz="1600" dirty="0" err="1"/>
              <a:t>kaudata</a:t>
            </a:r>
            <a:r>
              <a:rPr lang="cs-CZ" sz="1600" dirty="0"/>
              <a:t> do </a:t>
            </a:r>
            <a:r>
              <a:rPr lang="cs-CZ" sz="1600" dirty="0" err="1"/>
              <a:t>putamen</a:t>
            </a:r>
            <a:endParaRPr lang="cs-CZ" sz="1600" dirty="0"/>
          </a:p>
          <a:p>
            <a:r>
              <a:rPr lang="cs-CZ" sz="1600" u="sng" dirty="0"/>
              <a:t>V zadním rameni:</a:t>
            </a:r>
            <a:r>
              <a:rPr lang="cs-CZ" sz="1600" dirty="0"/>
              <a:t> dráhy </a:t>
            </a:r>
            <a:r>
              <a:rPr lang="cs-CZ" sz="1600" dirty="0" err="1"/>
              <a:t>kortikobulbární</a:t>
            </a:r>
            <a:r>
              <a:rPr lang="cs-CZ" sz="1600" dirty="0"/>
              <a:t>, </a:t>
            </a:r>
            <a:r>
              <a:rPr lang="cs-CZ" sz="1600" dirty="0" err="1"/>
              <a:t>kortikospinální</a:t>
            </a:r>
            <a:r>
              <a:rPr lang="cs-CZ" sz="1600" dirty="0"/>
              <a:t>, spoje thalamu k </a:t>
            </a:r>
            <a:r>
              <a:rPr lang="cs-CZ" sz="1600" dirty="0" err="1"/>
              <a:t>postcentrálnímu</a:t>
            </a:r>
            <a:r>
              <a:rPr lang="cs-CZ" sz="1600" dirty="0"/>
              <a:t> závitu kůry, dále dráha </a:t>
            </a:r>
            <a:r>
              <a:rPr lang="cs-CZ" sz="1600" dirty="0" err="1"/>
              <a:t>parietotemporopontinní</a:t>
            </a:r>
            <a:r>
              <a:rPr lang="cs-CZ" sz="1600" dirty="0"/>
              <a:t> a vlákna sluchová a zraková</a:t>
            </a:r>
          </a:p>
          <a:p>
            <a:r>
              <a:rPr lang="cs-CZ" sz="1600" dirty="0">
                <a:solidFill>
                  <a:srgbClr val="0070C0"/>
                </a:solidFill>
              </a:rPr>
              <a:t>Poškození </a:t>
            </a:r>
            <a:r>
              <a:rPr lang="cs-CZ" sz="1600" dirty="0" err="1"/>
              <a:t>capsula</a:t>
            </a:r>
            <a:r>
              <a:rPr lang="cs-CZ" sz="1600" dirty="0"/>
              <a:t> interna způsobí </a:t>
            </a:r>
            <a:r>
              <a:rPr lang="cs-CZ" sz="1600" dirty="0">
                <a:solidFill>
                  <a:srgbClr val="0070C0"/>
                </a:solidFill>
              </a:rPr>
              <a:t>protilehlou spastickou hemiplegii</a:t>
            </a:r>
            <a:r>
              <a:rPr lang="cs-CZ" sz="1600" dirty="0"/>
              <a:t> (ochrnutí na opačné polovině těla)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8B5F11-0351-407D-A63B-1DF9BD681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486" y="163176"/>
            <a:ext cx="4227514" cy="361888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C86CF14-A12E-4A65-A23F-69D05A465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12" y="3946597"/>
            <a:ext cx="3113988" cy="291965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250" y="120296"/>
            <a:ext cx="8596668" cy="709263"/>
          </a:xfrm>
        </p:spPr>
        <p:txBody>
          <a:bodyPr>
            <a:normAutofit/>
          </a:bodyPr>
          <a:lstStyle/>
          <a:p>
            <a:pPr lvl="0" algn="l"/>
            <a:r>
              <a:rPr lang="cs-CZ" sz="3200" b="1" dirty="0"/>
              <a:t>Vývoj mozku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0006" y="947664"/>
            <a:ext cx="6279647" cy="5401977"/>
          </a:xfrm>
        </p:spPr>
        <p:txBody>
          <a:bodyPr>
            <a:noAutofit/>
          </a:bodyPr>
          <a:lstStyle/>
          <a:p>
            <a:r>
              <a:rPr lang="cs-CZ" sz="1600" dirty="0"/>
              <a:t>Základ CNS tvoří na začátku </a:t>
            </a:r>
            <a:r>
              <a:rPr lang="cs-CZ" sz="1600" b="1" dirty="0"/>
              <a:t>3. týdne</a:t>
            </a:r>
            <a:r>
              <a:rPr lang="cs-CZ" sz="1600" dirty="0"/>
              <a:t> ploténka ztluštělého ektodermu – </a:t>
            </a:r>
            <a:r>
              <a:rPr lang="cs-CZ" sz="1600" b="1" dirty="0"/>
              <a:t>neurální ploténka</a:t>
            </a:r>
            <a:r>
              <a:rPr lang="cs-CZ" sz="1600" dirty="0"/>
              <a:t>, laterální okraje ploténky se zvedají a vytvářejí </a:t>
            </a:r>
            <a:r>
              <a:rPr lang="cs-CZ" sz="1600" b="1" dirty="0"/>
              <a:t>neurální valy </a:t>
            </a:r>
            <a:r>
              <a:rPr lang="cs-CZ" sz="1600" dirty="0"/>
              <a:t>- nakonec se přibližují k sobě až srostou, a vytvoří </a:t>
            </a:r>
            <a:r>
              <a:rPr lang="cs-CZ" sz="1600" b="1" dirty="0" err="1">
                <a:solidFill>
                  <a:srgbClr val="0070C0"/>
                </a:solidFill>
              </a:rPr>
              <a:t>neurálni</a:t>
            </a:r>
            <a:r>
              <a:rPr lang="cs-CZ" sz="1600" b="1" dirty="0">
                <a:solidFill>
                  <a:srgbClr val="0070C0"/>
                </a:solidFill>
              </a:rPr>
              <a:t> trubici</a:t>
            </a:r>
          </a:p>
          <a:p>
            <a:r>
              <a:rPr lang="cs-CZ" sz="1600" dirty="0"/>
              <a:t>Na rostrální konci prochází vývoj stadiem 3 a 5 váčků</a:t>
            </a:r>
          </a:p>
          <a:p>
            <a:r>
              <a:rPr lang="cs-CZ" sz="1600" b="1" dirty="0"/>
              <a:t>Stadium 3 váčků</a:t>
            </a:r>
            <a:r>
              <a:rPr lang="cs-CZ" sz="1600" dirty="0"/>
              <a:t>: </a:t>
            </a:r>
          </a:p>
          <a:p>
            <a:pPr lvl="1"/>
            <a:r>
              <a:rPr lang="cs-CZ" dirty="0"/>
              <a:t>zadní váček → zadní mozek (</a:t>
            </a:r>
            <a:r>
              <a:rPr lang="cs-CZ" dirty="0" err="1"/>
              <a:t>oblongata</a:t>
            </a:r>
            <a:r>
              <a:rPr lang="cs-CZ" dirty="0"/>
              <a:t>, pons, </a:t>
            </a:r>
            <a:r>
              <a:rPr lang="cs-CZ" dirty="0" err="1"/>
              <a:t>cerebelum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střední váček → střední mozek</a:t>
            </a:r>
          </a:p>
          <a:p>
            <a:pPr lvl="1"/>
            <a:r>
              <a:rPr lang="cs-CZ" dirty="0"/>
              <a:t>přední váček → přední mozek</a:t>
            </a:r>
          </a:p>
          <a:p>
            <a:r>
              <a:rPr lang="cs-CZ" sz="1600" b="1" dirty="0"/>
              <a:t>Stadium 5 váčků</a:t>
            </a:r>
            <a:r>
              <a:rPr lang="cs-CZ" sz="1600" dirty="0"/>
              <a:t>: </a:t>
            </a:r>
          </a:p>
          <a:p>
            <a:pPr lvl="1"/>
            <a:r>
              <a:rPr lang="cs-CZ" b="1" dirty="0"/>
              <a:t>přední váček </a:t>
            </a:r>
            <a:r>
              <a:rPr lang="cs-CZ" dirty="0"/>
              <a:t>se dělí na → mezimozek (ze střední nepárové části) a párové hemisféry koncového mozku </a:t>
            </a:r>
            <a:br>
              <a:rPr lang="cs-CZ" dirty="0"/>
            </a:br>
            <a:r>
              <a:rPr lang="cs-CZ" dirty="0"/>
              <a:t>(z postranní párové části)</a:t>
            </a:r>
          </a:p>
          <a:p>
            <a:pPr>
              <a:buNone/>
            </a:pPr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C48042-C4C1-4BF0-9212-00D5B031C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884" y="1171655"/>
            <a:ext cx="5683116" cy="399423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2D91AD-DA16-4FF4-AA9F-AA0391FB6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927" y="386499"/>
            <a:ext cx="6265166" cy="2696066"/>
          </a:xfrm>
        </p:spPr>
        <p:txBody>
          <a:bodyPr>
            <a:normAutofit/>
          </a:bodyPr>
          <a:lstStyle/>
          <a:p>
            <a:r>
              <a:rPr lang="cs-CZ" sz="1600" dirty="0"/>
              <a:t>Během ontogeneze lidského mozku je povrch hemisféry do konce 3. lunárního měsíce zcela hladký = </a:t>
            </a:r>
            <a:r>
              <a:rPr lang="cs-CZ" sz="1600" b="1" dirty="0"/>
              <a:t>mozek </a:t>
            </a:r>
            <a:r>
              <a:rPr lang="cs-CZ" sz="1600" b="1" dirty="0" err="1"/>
              <a:t>lissencefalní</a:t>
            </a:r>
            <a:endParaRPr lang="cs-CZ" sz="1600" b="1" i="1" dirty="0"/>
          </a:p>
          <a:p>
            <a:r>
              <a:rPr lang="cs-CZ" sz="1600" dirty="0"/>
              <a:t>Od konce 3. lunárního měsíce dochází k vrásnění mozkové kůry, objevují se závity, žlábky a rýhy - </a:t>
            </a:r>
            <a:r>
              <a:rPr lang="cs-CZ" sz="1600" b="1" dirty="0"/>
              <a:t>mozek </a:t>
            </a:r>
            <a:r>
              <a:rPr lang="cs-CZ" sz="1600" b="1" dirty="0" err="1"/>
              <a:t>gyrencefalní</a:t>
            </a:r>
            <a:endParaRPr lang="cs-CZ" sz="1600" b="1" dirty="0"/>
          </a:p>
          <a:p>
            <a:r>
              <a:rPr lang="cs-CZ" sz="1600" dirty="0"/>
              <a:t>Závity, žlábky a rýhy hemisféry se vytvářejí prenatálně, a to v určitém pořadí, </a:t>
            </a:r>
            <a:r>
              <a:rPr lang="cs-CZ" sz="1600" b="1" dirty="0"/>
              <a:t>u </a:t>
            </a:r>
            <a:r>
              <a:rPr lang="cs-CZ" sz="1600" dirty="0"/>
              <a:t>mozku</a:t>
            </a:r>
            <a:r>
              <a:rPr lang="cs-CZ" sz="1600" b="1" dirty="0"/>
              <a:t> novorozence </a:t>
            </a:r>
            <a:r>
              <a:rPr lang="cs-CZ" sz="1600" dirty="0"/>
              <a:t>je již </a:t>
            </a:r>
            <a:r>
              <a:rPr lang="cs-CZ" sz="1600" b="1" dirty="0" err="1"/>
              <a:t>gyrifikace</a:t>
            </a:r>
            <a:r>
              <a:rPr lang="cs-CZ" sz="1600" b="1" dirty="0"/>
              <a:t> mozku zcela dokončena  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B2A0C6-EB20-4220-A835-48365230A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90" y="3369648"/>
            <a:ext cx="5005633" cy="338548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298F531-7F89-4D15-8043-BB1505462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119" y="0"/>
            <a:ext cx="5583954" cy="43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75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507" y="248044"/>
            <a:ext cx="2925452" cy="590941"/>
          </a:xfrm>
        </p:spPr>
        <p:txBody>
          <a:bodyPr>
            <a:noAutofit/>
          </a:bodyPr>
          <a:lstStyle/>
          <a:p>
            <a:r>
              <a:rPr lang="cs-CZ" sz="3200" b="1" dirty="0"/>
              <a:t>Obaly mozku </a:t>
            </a:r>
            <a:br>
              <a:rPr lang="cs-CZ" sz="1800" b="1" dirty="0"/>
            </a:br>
            <a:endParaRPr lang="cs-CZ" sz="18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F89C88-CE94-4E71-8825-7EFAB7763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06" y="-229"/>
            <a:ext cx="4885893" cy="3429229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2507" y="1027522"/>
            <a:ext cx="7000973" cy="55824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dirty="0"/>
              <a:t>Obaly mozku (a celého CNS) tvoří tři vazivové vrstvy: </a:t>
            </a:r>
          </a:p>
          <a:p>
            <a:pPr>
              <a:buNone/>
            </a:pPr>
            <a:r>
              <a:rPr lang="cs-CZ" sz="1600" b="1" dirty="0">
                <a:solidFill>
                  <a:srgbClr val="0070C0"/>
                </a:solidFill>
                <a:highlight>
                  <a:srgbClr val="FFFF00"/>
                </a:highlight>
              </a:rPr>
              <a:t>1) Pia mater</a:t>
            </a:r>
            <a:r>
              <a:rPr lang="cs-CZ" sz="1600" dirty="0">
                <a:solidFill>
                  <a:srgbClr val="0070C0"/>
                </a:solidFill>
                <a:highlight>
                  <a:srgbClr val="FFFF00"/>
                </a:highlight>
              </a:rPr>
              <a:t> (</a:t>
            </a:r>
            <a:r>
              <a:rPr lang="cs-CZ" sz="1600" b="1" dirty="0">
                <a:solidFill>
                  <a:srgbClr val="0070C0"/>
                </a:solidFill>
                <a:highlight>
                  <a:srgbClr val="FFFF00"/>
                </a:highlight>
              </a:rPr>
              <a:t>omozečnice</a:t>
            </a:r>
            <a:r>
              <a:rPr lang="cs-CZ" sz="1600" dirty="0">
                <a:solidFill>
                  <a:srgbClr val="0070C0"/>
                </a:solidFill>
                <a:highlight>
                  <a:srgbClr val="FFFF00"/>
                </a:highlight>
              </a:rPr>
              <a:t>)</a:t>
            </a:r>
          </a:p>
          <a:p>
            <a:pPr lvl="1"/>
            <a:r>
              <a:rPr lang="cs-CZ" dirty="0"/>
              <a:t>přímo na mozku, měkká plena, tenká, průsvitná</a:t>
            </a:r>
          </a:p>
          <a:p>
            <a:pPr>
              <a:buNone/>
            </a:pPr>
            <a:r>
              <a:rPr lang="cs-CZ" sz="1600" b="1" dirty="0">
                <a:solidFill>
                  <a:srgbClr val="0070C0"/>
                </a:solidFill>
                <a:highlight>
                  <a:srgbClr val="FFFF00"/>
                </a:highlight>
              </a:rPr>
              <a:t>2) </a:t>
            </a:r>
            <a:r>
              <a:rPr lang="cs-CZ" sz="16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Arachnoidea</a:t>
            </a:r>
            <a:r>
              <a:rPr lang="cs-CZ" sz="1600" b="1" dirty="0">
                <a:solidFill>
                  <a:srgbClr val="0070C0"/>
                </a:solidFill>
                <a:highlight>
                  <a:srgbClr val="FFFF00"/>
                </a:highlight>
              </a:rPr>
              <a:t> (pavučnice</a:t>
            </a:r>
            <a:r>
              <a:rPr lang="cs-CZ" sz="1600" dirty="0">
                <a:solidFill>
                  <a:srgbClr val="0070C0"/>
                </a:solidFill>
                <a:highlight>
                  <a:srgbClr val="FFFF00"/>
                </a:highlight>
              </a:rPr>
              <a:t>)</a:t>
            </a:r>
          </a:p>
          <a:p>
            <a:pPr lvl="1"/>
            <a:r>
              <a:rPr lang="cs-CZ" dirty="0"/>
              <a:t>bezcévná, ze síťovitě uspořádaných vláken</a:t>
            </a:r>
          </a:p>
          <a:p>
            <a:pPr>
              <a:buNone/>
            </a:pPr>
            <a:r>
              <a:rPr lang="cs-CZ" sz="1600" b="1" dirty="0">
                <a:solidFill>
                  <a:srgbClr val="0070C0"/>
                </a:solidFill>
                <a:highlight>
                  <a:srgbClr val="FFFF00"/>
                </a:highlight>
              </a:rPr>
              <a:t>3) </a:t>
            </a:r>
            <a:r>
              <a:rPr lang="cs-CZ" sz="16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Dura</a:t>
            </a:r>
            <a:r>
              <a:rPr lang="cs-CZ" sz="1600" b="1" dirty="0">
                <a:solidFill>
                  <a:srgbClr val="0070C0"/>
                </a:solidFill>
                <a:highlight>
                  <a:srgbClr val="FFFF00"/>
                </a:highlight>
              </a:rPr>
              <a:t> mater</a:t>
            </a:r>
            <a:r>
              <a:rPr lang="cs-CZ" sz="1600" dirty="0">
                <a:solidFill>
                  <a:srgbClr val="0070C0"/>
                </a:solidFill>
                <a:highlight>
                  <a:srgbClr val="FFFF00"/>
                </a:highlight>
              </a:rPr>
              <a:t> (</a:t>
            </a:r>
            <a:r>
              <a:rPr lang="cs-CZ" sz="1600" b="1" dirty="0">
                <a:solidFill>
                  <a:srgbClr val="0070C0"/>
                </a:solidFill>
                <a:highlight>
                  <a:srgbClr val="FFFF00"/>
                </a:highlight>
              </a:rPr>
              <a:t>tvrdá plena)</a:t>
            </a:r>
            <a:r>
              <a:rPr lang="cs-CZ" sz="1600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</a:p>
          <a:p>
            <a:pPr lvl="1"/>
            <a:r>
              <a:rPr lang="cs-CZ" dirty="0"/>
              <a:t>pevná vazivová blána, vedou v ní žíly, pevně lne k </a:t>
            </a:r>
            <a:r>
              <a:rPr lang="cs-CZ" dirty="0" err="1"/>
              <a:t>periostu</a:t>
            </a:r>
            <a:r>
              <a:rPr lang="cs-CZ" dirty="0"/>
              <a:t> lebečních kostí, vytváří několik </a:t>
            </a:r>
            <a:r>
              <a:rPr lang="cs-CZ" b="1" dirty="0"/>
              <a:t>duplikatur</a:t>
            </a:r>
            <a:r>
              <a:rPr lang="cs-CZ" dirty="0"/>
              <a:t>: </a:t>
            </a:r>
          </a:p>
          <a:p>
            <a:pPr lvl="2"/>
            <a:r>
              <a:rPr lang="cs-CZ" sz="1600" b="1" dirty="0" err="1"/>
              <a:t>Falx</a:t>
            </a:r>
            <a:r>
              <a:rPr lang="cs-CZ" sz="1600" b="1" dirty="0"/>
              <a:t> </a:t>
            </a:r>
            <a:r>
              <a:rPr lang="cs-CZ" sz="1600" b="1" dirty="0" err="1"/>
              <a:t>cerebri</a:t>
            </a:r>
            <a:r>
              <a:rPr lang="cs-CZ" sz="1600" dirty="0"/>
              <a:t> – výběžek, uložený mezi hemisférami, začíná od </a:t>
            </a:r>
            <a:r>
              <a:rPr lang="cs-CZ" sz="1600" dirty="0" err="1"/>
              <a:t>crista</a:t>
            </a:r>
            <a:r>
              <a:rPr lang="cs-CZ" sz="1600" dirty="0"/>
              <a:t> </a:t>
            </a:r>
            <a:r>
              <a:rPr lang="cs-CZ" sz="1600" dirty="0" err="1"/>
              <a:t>galli</a:t>
            </a:r>
            <a:r>
              <a:rPr lang="cs-CZ" sz="1600" dirty="0"/>
              <a:t> a upíná se do </a:t>
            </a:r>
            <a:r>
              <a:rPr lang="cs-CZ" sz="1600" dirty="0" err="1"/>
              <a:t>tentorium</a:t>
            </a:r>
            <a:r>
              <a:rPr lang="cs-CZ" sz="1600" dirty="0"/>
              <a:t> </a:t>
            </a:r>
            <a:r>
              <a:rPr lang="cs-CZ" sz="1600" dirty="0" err="1"/>
              <a:t>cerebelli</a:t>
            </a:r>
            <a:r>
              <a:rPr lang="cs-CZ" sz="1600" dirty="0"/>
              <a:t> a </a:t>
            </a:r>
            <a:r>
              <a:rPr lang="cs-CZ" sz="1600" dirty="0" err="1"/>
              <a:t>protuberantia</a:t>
            </a:r>
            <a:r>
              <a:rPr lang="cs-CZ" sz="1600" dirty="0"/>
              <a:t> </a:t>
            </a:r>
            <a:r>
              <a:rPr lang="cs-CZ" sz="1600" dirty="0" err="1"/>
              <a:t>occipitalis</a:t>
            </a:r>
            <a:r>
              <a:rPr lang="cs-CZ" sz="1600" dirty="0"/>
              <a:t> interna, je v něm uložen splav sinus </a:t>
            </a:r>
            <a:r>
              <a:rPr lang="cs-CZ" sz="1600" dirty="0" err="1"/>
              <a:t>sagittalis</a:t>
            </a:r>
            <a:r>
              <a:rPr lang="cs-CZ" sz="1600" dirty="0"/>
              <a:t> superior</a:t>
            </a:r>
          </a:p>
          <a:p>
            <a:pPr lvl="2"/>
            <a:r>
              <a:rPr lang="cs-CZ" sz="1600" b="1" dirty="0" err="1"/>
              <a:t>Tentorium</a:t>
            </a:r>
            <a:r>
              <a:rPr lang="cs-CZ" sz="1600" b="1" dirty="0"/>
              <a:t> </a:t>
            </a:r>
            <a:r>
              <a:rPr lang="cs-CZ" sz="1600" b="1" dirty="0" err="1"/>
              <a:t>cerebelli</a:t>
            </a:r>
            <a:r>
              <a:rPr lang="cs-CZ" sz="1600" dirty="0"/>
              <a:t> – odděluje mozeček od týlních laloků mozku, začíná od </a:t>
            </a:r>
            <a:r>
              <a:rPr lang="cs-CZ" sz="1600" dirty="0" err="1"/>
              <a:t>protuberantia</a:t>
            </a:r>
            <a:r>
              <a:rPr lang="cs-CZ" sz="1600" dirty="0"/>
              <a:t> </a:t>
            </a:r>
            <a:r>
              <a:rPr lang="cs-CZ" sz="1600" dirty="0" err="1"/>
              <a:t>occipitalis</a:t>
            </a:r>
            <a:r>
              <a:rPr lang="cs-CZ" sz="1600" dirty="0"/>
              <a:t> interna a upíná se na horní hranu skalní kosti, přední okraj tvoří výřez </a:t>
            </a:r>
            <a:r>
              <a:rPr lang="cs-CZ" sz="1600" dirty="0" err="1"/>
              <a:t>incisura</a:t>
            </a:r>
            <a:r>
              <a:rPr lang="cs-CZ" sz="1600" dirty="0"/>
              <a:t> </a:t>
            </a:r>
            <a:r>
              <a:rPr lang="cs-CZ" sz="1600" dirty="0" err="1"/>
              <a:t>tentorii</a:t>
            </a:r>
            <a:endParaRPr lang="cs-CZ" sz="1600" dirty="0"/>
          </a:p>
          <a:p>
            <a:pPr lvl="2"/>
            <a:r>
              <a:rPr lang="cs-CZ" sz="1600" b="1" dirty="0" err="1"/>
              <a:t>Falx</a:t>
            </a:r>
            <a:r>
              <a:rPr lang="cs-CZ" sz="1600" b="1" dirty="0"/>
              <a:t> </a:t>
            </a:r>
            <a:r>
              <a:rPr lang="cs-CZ" sz="1600" b="1" dirty="0" err="1"/>
              <a:t>cerebelli</a:t>
            </a:r>
            <a:r>
              <a:rPr lang="cs-CZ" sz="1600" dirty="0"/>
              <a:t> – pokračování </a:t>
            </a:r>
            <a:r>
              <a:rPr lang="cs-CZ" sz="1600" dirty="0" err="1"/>
              <a:t>falx</a:t>
            </a:r>
            <a:r>
              <a:rPr lang="cs-CZ" sz="1600" dirty="0"/>
              <a:t> </a:t>
            </a:r>
            <a:r>
              <a:rPr lang="cs-CZ" sz="1600" dirty="0" err="1"/>
              <a:t>cerebri</a:t>
            </a:r>
            <a:r>
              <a:rPr lang="cs-CZ" sz="1600" dirty="0"/>
              <a:t>, vystupuje proti </a:t>
            </a:r>
            <a:r>
              <a:rPr lang="cs-CZ" sz="1600" dirty="0" err="1"/>
              <a:t>vermis</a:t>
            </a:r>
            <a:r>
              <a:rPr lang="cs-CZ" sz="1600" dirty="0"/>
              <a:t> mozečku mezi hemisféry mozečku</a:t>
            </a:r>
          </a:p>
          <a:p>
            <a:pPr lvl="2"/>
            <a:r>
              <a:rPr lang="cs-CZ" sz="1600" b="1" dirty="0" err="1"/>
              <a:t>Diaphragma</a:t>
            </a:r>
            <a:r>
              <a:rPr lang="cs-CZ" sz="1600" b="1" dirty="0"/>
              <a:t> </a:t>
            </a:r>
            <a:r>
              <a:rPr lang="cs-CZ" sz="1600" b="1" dirty="0" err="1"/>
              <a:t>sellae</a:t>
            </a:r>
            <a:r>
              <a:rPr lang="cs-CZ" sz="1600" dirty="0"/>
              <a:t> – kryje </a:t>
            </a:r>
            <a:r>
              <a:rPr lang="cs-CZ" sz="1600" dirty="0" err="1"/>
              <a:t>fossa</a:t>
            </a:r>
            <a:r>
              <a:rPr lang="cs-CZ" sz="1600" dirty="0"/>
              <a:t> </a:t>
            </a:r>
            <a:r>
              <a:rPr lang="cs-CZ" sz="1600" dirty="0" err="1"/>
              <a:t>hypophysialis</a:t>
            </a:r>
            <a:endParaRPr lang="cs-CZ" sz="1600" dirty="0"/>
          </a:p>
          <a:p>
            <a:endParaRPr lang="cs-CZ" dirty="0"/>
          </a:p>
        </p:txBody>
      </p:sp>
      <p:sp>
        <p:nvSpPr>
          <p:cNvPr id="7" name="Pravá složená závorka 6">
            <a:extLst>
              <a:ext uri="{FF2B5EF4-FFF2-40B4-BE49-F238E27FC236}">
                <a16:creationId xmlns:a16="http://schemas.microsoft.com/office/drawing/2014/main" id="{3FB87E15-5EAE-4264-B96D-54C7DB73E740}"/>
              </a:ext>
            </a:extLst>
          </p:cNvPr>
          <p:cNvSpPr/>
          <p:nvPr/>
        </p:nvSpPr>
        <p:spPr>
          <a:xfrm>
            <a:off x="5527565" y="1292101"/>
            <a:ext cx="289762" cy="142497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502A01E-8CD0-4E4F-9E5B-689E863804EB}"/>
              </a:ext>
            </a:extLst>
          </p:cNvPr>
          <p:cNvSpPr/>
          <p:nvPr/>
        </p:nvSpPr>
        <p:spPr>
          <a:xfrm>
            <a:off x="5904411" y="1742977"/>
            <a:ext cx="1317697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400" dirty="0" err="1"/>
              <a:t>leptomeningy</a:t>
            </a:r>
            <a:r>
              <a:rPr lang="cs-CZ" sz="1400" dirty="0"/>
              <a:t>, </a:t>
            </a:r>
          </a:p>
          <a:p>
            <a:r>
              <a:rPr lang="cs-CZ" sz="1400" dirty="0"/>
              <a:t>měkké pleny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3229" y="235670"/>
            <a:ext cx="9144000" cy="676374"/>
          </a:xfrm>
        </p:spPr>
        <p:txBody>
          <a:bodyPr>
            <a:noAutofit/>
          </a:bodyPr>
          <a:lstStyle/>
          <a:p>
            <a:r>
              <a:rPr lang="cs-CZ" sz="2400" b="1" dirty="0"/>
              <a:t>Prostory mozkových plen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254" y="912044"/>
            <a:ext cx="7052443" cy="5609118"/>
          </a:xfrm>
        </p:spPr>
        <p:txBody>
          <a:bodyPr>
            <a:normAutofit/>
          </a:bodyPr>
          <a:lstStyle/>
          <a:p>
            <a:r>
              <a:rPr lang="cs-CZ" sz="1600" b="1" dirty="0">
                <a:highlight>
                  <a:srgbClr val="FFFF00"/>
                </a:highlight>
              </a:rPr>
              <a:t>Epidurální prostor </a:t>
            </a:r>
          </a:p>
          <a:p>
            <a:pPr lvl="1"/>
            <a:r>
              <a:rPr lang="cs-CZ" b="1" dirty="0"/>
              <a:t>fyziologicky neexistuje </a:t>
            </a:r>
            <a:r>
              <a:rPr lang="cs-CZ" dirty="0"/>
              <a:t>- </a:t>
            </a:r>
            <a:r>
              <a:rPr lang="cs-CZ" dirty="0" err="1"/>
              <a:t>dura</a:t>
            </a:r>
            <a:r>
              <a:rPr lang="cs-CZ" dirty="0"/>
              <a:t> mater </a:t>
            </a:r>
            <a:r>
              <a:rPr lang="cs-CZ" u="sng" dirty="0"/>
              <a:t>pevně srůstá s okosticí </a:t>
            </a:r>
            <a:r>
              <a:rPr lang="cs-CZ" dirty="0"/>
              <a:t>lebních kostí</a:t>
            </a:r>
          </a:p>
          <a:p>
            <a:pPr lvl="1"/>
            <a:r>
              <a:rPr lang="cs-CZ" dirty="0"/>
              <a:t>vzniká pouze </a:t>
            </a:r>
            <a:r>
              <a:rPr lang="cs-CZ" b="1" dirty="0"/>
              <a:t>traumaticky</a:t>
            </a:r>
            <a:r>
              <a:rPr lang="cs-CZ" dirty="0"/>
              <a:t> odtržením pleny od kosti při krvácení z meningeálních cév</a:t>
            </a:r>
          </a:p>
          <a:p>
            <a:r>
              <a:rPr lang="cs-CZ" sz="1600" b="1" dirty="0">
                <a:highlight>
                  <a:srgbClr val="FFFF00"/>
                </a:highlight>
              </a:rPr>
              <a:t>Subdurální prostor </a:t>
            </a:r>
          </a:p>
          <a:p>
            <a:pPr lvl="1"/>
            <a:r>
              <a:rPr lang="cs-CZ" b="1" dirty="0"/>
              <a:t>fyziologicky nepatrná štěrbina </a:t>
            </a:r>
            <a:r>
              <a:rPr lang="cs-CZ" dirty="0"/>
              <a:t>mezi plenami</a:t>
            </a:r>
          </a:p>
          <a:p>
            <a:r>
              <a:rPr lang="cs-CZ" sz="1600" b="1" dirty="0" err="1">
                <a:highlight>
                  <a:srgbClr val="FFFF00"/>
                </a:highlight>
              </a:rPr>
              <a:t>Subarachnoideální</a:t>
            </a:r>
            <a:r>
              <a:rPr lang="cs-CZ" sz="1600" b="1" dirty="0">
                <a:highlight>
                  <a:srgbClr val="FFFF00"/>
                </a:highlight>
              </a:rPr>
              <a:t> prostor</a:t>
            </a:r>
            <a:r>
              <a:rPr lang="cs-CZ" sz="1600" dirty="0">
                <a:highlight>
                  <a:srgbClr val="FFFF00"/>
                </a:highlight>
              </a:rPr>
              <a:t> </a:t>
            </a:r>
          </a:p>
          <a:p>
            <a:pPr lvl="1"/>
            <a:r>
              <a:rPr lang="cs-CZ" dirty="0" err="1"/>
              <a:t>arachnoidea</a:t>
            </a:r>
            <a:r>
              <a:rPr lang="cs-CZ" dirty="0"/>
              <a:t> naléhá na </a:t>
            </a:r>
            <a:r>
              <a:rPr lang="cs-CZ" dirty="0" err="1"/>
              <a:t>dura</a:t>
            </a:r>
            <a:r>
              <a:rPr lang="cs-CZ" dirty="0"/>
              <a:t> mater, kopíruje tvar lebky, pia mater </a:t>
            </a:r>
            <a:r>
              <a:rPr lang="cs-CZ" u="sng" dirty="0"/>
              <a:t>zabíhá po povrchu do všech zářezů a mezi závity mozku</a:t>
            </a:r>
          </a:p>
          <a:p>
            <a:pPr lvl="1"/>
            <a:r>
              <a:rPr lang="cs-CZ" dirty="0"/>
              <a:t>Někde je prostor výrazně rozšířen – </a:t>
            </a:r>
            <a:r>
              <a:rPr lang="cs-CZ" b="1" dirty="0"/>
              <a:t>mozkové cisterny</a:t>
            </a:r>
          </a:p>
          <a:p>
            <a:pPr lvl="1"/>
            <a:r>
              <a:rPr lang="cs-CZ" dirty="0"/>
              <a:t>Je zde </a:t>
            </a:r>
            <a:r>
              <a:rPr lang="cs-CZ" b="1" dirty="0">
                <a:highlight>
                  <a:srgbClr val="00FF00"/>
                </a:highlight>
              </a:rPr>
              <a:t>mozkomíšní mok</a:t>
            </a:r>
            <a:r>
              <a:rPr lang="cs-CZ" dirty="0">
                <a:highlight>
                  <a:srgbClr val="00FF00"/>
                </a:highlight>
              </a:rPr>
              <a:t> </a:t>
            </a:r>
            <a:r>
              <a:rPr lang="cs-CZ" dirty="0"/>
              <a:t>(produkovaný v komorách, oba prostory spolu komunikují)</a:t>
            </a:r>
          </a:p>
          <a:p>
            <a:pPr lvl="1"/>
            <a:r>
              <a:rPr lang="cs-CZ" dirty="0"/>
              <a:t>Jsou zde </a:t>
            </a:r>
            <a:r>
              <a:rPr lang="cs-CZ" b="1" dirty="0">
                <a:highlight>
                  <a:srgbClr val="00FF00"/>
                </a:highlight>
              </a:rPr>
              <a:t>cévy </a:t>
            </a:r>
            <a:r>
              <a:rPr lang="cs-CZ" b="1" dirty="0" err="1">
                <a:highlight>
                  <a:srgbClr val="00FF00"/>
                </a:highlight>
              </a:rPr>
              <a:t>Willisova</a:t>
            </a:r>
            <a:r>
              <a:rPr lang="cs-CZ" b="1" dirty="0">
                <a:highlight>
                  <a:srgbClr val="00FF00"/>
                </a:highlight>
              </a:rPr>
              <a:t> okruhu</a:t>
            </a:r>
            <a:r>
              <a:rPr lang="cs-CZ" dirty="0"/>
              <a:t>, které zásobují mozek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D3FDD6-AF9F-47D9-94B7-D49578EA7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424" y="1177810"/>
            <a:ext cx="4771576" cy="4110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6179" y="922789"/>
            <a:ext cx="8215342" cy="5673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ighlight>
                  <a:srgbClr val="00FF00"/>
                </a:highlight>
              </a:rPr>
              <a:t>Dutiny uvnitř mozku</a:t>
            </a:r>
            <a:r>
              <a:rPr lang="cs-CZ" dirty="0"/>
              <a:t> = </a:t>
            </a:r>
            <a:r>
              <a:rPr lang="cs-CZ" b="1" dirty="0"/>
              <a:t>ventrikulární systém, </a:t>
            </a:r>
            <a:r>
              <a:rPr lang="cs-CZ" dirty="0"/>
              <a:t>vyplněny mozkomíšním mokem</a:t>
            </a:r>
          </a:p>
          <a:p>
            <a:pPr>
              <a:buFont typeface="+mj-lt"/>
              <a:buAutoNum type="arabicPeriod"/>
            </a:pPr>
            <a:r>
              <a:rPr lang="cs-CZ" b="1" dirty="0">
                <a:highlight>
                  <a:srgbClr val="FFFF00"/>
                </a:highlight>
              </a:rPr>
              <a:t>IV. mozková komora (</a:t>
            </a:r>
            <a:r>
              <a:rPr lang="cs-CZ" b="1" dirty="0" err="1">
                <a:highlight>
                  <a:srgbClr val="FFFF00"/>
                </a:highlight>
              </a:rPr>
              <a:t>Ventriculus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quartus</a:t>
            </a:r>
            <a:r>
              <a:rPr lang="cs-CZ" b="1" dirty="0">
                <a:highlight>
                  <a:srgbClr val="FFFF00"/>
                </a:highlight>
              </a:rPr>
              <a:t>)</a:t>
            </a:r>
          </a:p>
          <a:p>
            <a:pPr lvl="1"/>
            <a:r>
              <a:rPr lang="cs-CZ" sz="1800" dirty="0"/>
              <a:t>Nepárová, spodinu tvoří dorzální plocha mozkového kmene, strop mozeček </a:t>
            </a:r>
          </a:p>
          <a:p>
            <a:pPr>
              <a:buFont typeface="+mj-lt"/>
              <a:buAutoNum type="arabicPeriod"/>
            </a:pPr>
            <a:r>
              <a:rPr lang="cs-CZ" b="1" dirty="0">
                <a:highlight>
                  <a:srgbClr val="FFFF00"/>
                </a:highlight>
              </a:rPr>
              <a:t>III. mozková komora (</a:t>
            </a:r>
            <a:r>
              <a:rPr lang="cs-CZ" b="1" dirty="0" err="1">
                <a:highlight>
                  <a:srgbClr val="FFFF00"/>
                </a:highlight>
              </a:rPr>
              <a:t>Ventriculus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tertius</a:t>
            </a:r>
            <a:r>
              <a:rPr lang="cs-CZ" b="1" dirty="0">
                <a:highlight>
                  <a:srgbClr val="FFFF00"/>
                </a:highlight>
              </a:rPr>
              <a:t>)</a:t>
            </a:r>
          </a:p>
          <a:p>
            <a:pPr lvl="1"/>
            <a:r>
              <a:rPr lang="cs-CZ" sz="1800" dirty="0"/>
              <a:t>Nepárová, v mezimozku, ze strany uzavřená thalamy, dno tvoří </a:t>
            </a:r>
            <a:r>
              <a:rPr lang="cs-CZ" sz="1800" dirty="0" err="1"/>
              <a:t>hypothalamus</a:t>
            </a:r>
            <a:endParaRPr lang="cs-CZ" sz="1800" dirty="0"/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3. a 4. </a:t>
            </a:r>
            <a:r>
              <a:rPr lang="cs-CZ" b="1" dirty="0">
                <a:highlight>
                  <a:srgbClr val="FFFF00"/>
                </a:highlight>
              </a:rPr>
              <a:t>Postranní mozkové komory (</a:t>
            </a:r>
            <a:r>
              <a:rPr lang="cs-CZ" b="1" dirty="0" err="1">
                <a:highlight>
                  <a:srgbClr val="FFFF00"/>
                </a:highlight>
              </a:rPr>
              <a:t>Ventriculus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lateralis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dexter</a:t>
            </a:r>
            <a:r>
              <a:rPr lang="cs-CZ" b="1" dirty="0">
                <a:highlight>
                  <a:srgbClr val="FFFF00"/>
                </a:highlight>
              </a:rPr>
              <a:t> et </a:t>
            </a:r>
            <a:r>
              <a:rPr lang="cs-CZ" b="1" dirty="0" err="1">
                <a:highlight>
                  <a:srgbClr val="FFFF00"/>
                </a:highlight>
              </a:rPr>
              <a:t>sinister</a:t>
            </a:r>
            <a:r>
              <a:rPr lang="cs-CZ" b="1" dirty="0">
                <a:highlight>
                  <a:srgbClr val="FFFF00"/>
                </a:highlight>
              </a:rPr>
              <a:t>)</a:t>
            </a:r>
          </a:p>
          <a:p>
            <a:pPr lvl="1"/>
            <a:r>
              <a:rPr lang="cs-CZ" sz="1800" dirty="0"/>
              <a:t>Párové, podkovovitého tvaru (pravá a levá)</a:t>
            </a:r>
          </a:p>
          <a:p>
            <a:pPr lvl="1"/>
            <a:r>
              <a:rPr lang="cs-CZ" sz="1800" dirty="0"/>
              <a:t>V mozkových hemisférách</a:t>
            </a:r>
          </a:p>
          <a:p>
            <a:pPr lvl="1"/>
            <a:endParaRPr lang="cs-CZ" sz="1800" dirty="0"/>
          </a:p>
          <a:p>
            <a:pPr marL="0" indent="0">
              <a:buNone/>
            </a:pPr>
            <a:r>
              <a:rPr lang="cs-CZ" dirty="0"/>
              <a:t>V mozku se nachází také </a:t>
            </a:r>
            <a:r>
              <a:rPr lang="cs-CZ" b="1" dirty="0">
                <a:highlight>
                  <a:srgbClr val="00FF00"/>
                </a:highlight>
              </a:rPr>
              <a:t>zúžená místa</a:t>
            </a:r>
            <a:r>
              <a:rPr lang="cs-CZ" dirty="0"/>
              <a:t>: </a:t>
            </a:r>
          </a:p>
          <a:p>
            <a:pPr>
              <a:buFont typeface="+mj-lt"/>
              <a:buAutoNum type="arabicPeriod"/>
            </a:pPr>
            <a:r>
              <a:rPr lang="cs-CZ" b="1" dirty="0" err="1">
                <a:highlight>
                  <a:srgbClr val="FFFF00"/>
                </a:highlight>
              </a:rPr>
              <a:t>Aquaeductus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mesencephali</a:t>
            </a:r>
            <a:r>
              <a:rPr lang="cs-CZ" dirty="0">
                <a:highlight>
                  <a:srgbClr val="FFFF00"/>
                </a:highlight>
              </a:rPr>
              <a:t> (Sylvii)</a:t>
            </a:r>
            <a:r>
              <a:rPr lang="cs-CZ" dirty="0"/>
              <a:t> - ve středním mozku </a:t>
            </a:r>
          </a:p>
          <a:p>
            <a:pPr>
              <a:buFont typeface="+mj-lt"/>
              <a:buAutoNum type="arabicPeriod"/>
            </a:pPr>
            <a:r>
              <a:rPr lang="cs-CZ" b="1" dirty="0" err="1">
                <a:highlight>
                  <a:srgbClr val="FFFF00"/>
                </a:highlight>
              </a:rPr>
              <a:t>Canalis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centralis</a:t>
            </a:r>
            <a:r>
              <a:rPr lang="cs-CZ" b="1" dirty="0"/>
              <a:t> - </a:t>
            </a:r>
            <a:r>
              <a:rPr lang="cs-CZ" dirty="0"/>
              <a:t>v páteřní míše </a:t>
            </a:r>
          </a:p>
          <a:p>
            <a:endParaRPr lang="cs-CZ" b="1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DF3FC80-541A-4C76-8355-8B2F96BE68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51520" y="1114128"/>
            <a:ext cx="3840480" cy="440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136178" y="261492"/>
            <a:ext cx="6202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1"/>
                </a:solidFill>
              </a:rPr>
              <a:t>Mozkové komory (</a:t>
            </a:r>
            <a:r>
              <a:rPr lang="cs-CZ" sz="3200" b="1" dirty="0" err="1">
                <a:solidFill>
                  <a:schemeClr val="accent1"/>
                </a:solidFill>
              </a:rPr>
              <a:t>ventriculi</a:t>
            </a:r>
            <a:r>
              <a:rPr lang="cs-CZ" sz="3200" b="1" dirty="0">
                <a:solidFill>
                  <a:schemeClr val="accent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96983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893" y="145645"/>
            <a:ext cx="7227880" cy="665922"/>
          </a:xfrm>
        </p:spPr>
        <p:txBody>
          <a:bodyPr>
            <a:noAutofit/>
          </a:bodyPr>
          <a:lstStyle/>
          <a:p>
            <a:r>
              <a:rPr lang="cs-CZ" b="1" dirty="0" err="1"/>
              <a:t>Medulla</a:t>
            </a:r>
            <a:r>
              <a:rPr lang="cs-CZ" b="1" dirty="0"/>
              <a:t> </a:t>
            </a:r>
            <a:r>
              <a:rPr lang="cs-CZ" b="1" dirty="0" err="1"/>
              <a:t>spinalis</a:t>
            </a:r>
            <a:r>
              <a:rPr lang="cs-CZ" b="1" dirty="0"/>
              <a:t> (páteřní mícha)</a:t>
            </a:r>
            <a:br>
              <a:rPr lang="cs-CZ" sz="2800" dirty="0"/>
            </a:b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9653" y="811567"/>
            <a:ext cx="9198187" cy="5943601"/>
          </a:xfrm>
        </p:spPr>
        <p:txBody>
          <a:bodyPr>
            <a:noAutofit/>
          </a:bodyPr>
          <a:lstStyle/>
          <a:p>
            <a:r>
              <a:rPr lang="cs-CZ" dirty="0"/>
              <a:t>nejnižší etáž CNS – </a:t>
            </a:r>
            <a:r>
              <a:rPr lang="cs-CZ" b="1" dirty="0"/>
              <a:t>míšní, </a:t>
            </a:r>
            <a:r>
              <a:rPr lang="cs-CZ" dirty="0"/>
              <a:t>ústředím jednoduchých reflexů</a:t>
            </a:r>
          </a:p>
          <a:p>
            <a:r>
              <a:rPr lang="cs-CZ" dirty="0">
                <a:solidFill>
                  <a:schemeClr val="tx1"/>
                </a:solidFill>
              </a:rPr>
              <a:t>délka 40 až 50 cm</a:t>
            </a:r>
          </a:p>
          <a:p>
            <a:r>
              <a:rPr lang="cs-CZ" dirty="0"/>
              <a:t>obalena míšními obaly</a:t>
            </a:r>
          </a:p>
          <a:p>
            <a:endParaRPr lang="cs-CZ" dirty="0"/>
          </a:p>
          <a:p>
            <a:r>
              <a:rPr lang="cs-CZ" dirty="0"/>
              <a:t>probíhá páteřním kanálem ve výši </a:t>
            </a:r>
            <a:r>
              <a:rPr lang="cs-CZ" b="1" dirty="0">
                <a:highlight>
                  <a:srgbClr val="FFFF00"/>
                </a:highlight>
              </a:rPr>
              <a:t>C</a:t>
            </a:r>
            <a:r>
              <a:rPr lang="cs-CZ" b="1" baseline="-25000" dirty="0">
                <a:highlight>
                  <a:srgbClr val="FFFF00"/>
                </a:highlight>
              </a:rPr>
              <a:t>1</a:t>
            </a:r>
            <a:r>
              <a:rPr lang="cs-CZ" b="1" dirty="0">
                <a:highlight>
                  <a:srgbClr val="FFFF00"/>
                </a:highlight>
              </a:rPr>
              <a:t>– obra</a:t>
            </a:r>
            <a:r>
              <a:rPr lang="cs-CZ" altLang="cs-CZ" b="1" dirty="0">
                <a:solidFill>
                  <a:schemeClr val="tx1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tel L1 (ploténka L1/L2)</a:t>
            </a:r>
          </a:p>
          <a:p>
            <a:r>
              <a:rPr lang="cs-CZ" b="1" dirty="0">
                <a:highlight>
                  <a:srgbClr val="FFFF00"/>
                </a:highlight>
              </a:rPr>
              <a:t>ZAČ: </a:t>
            </a:r>
            <a:r>
              <a:rPr lang="cs-CZ" dirty="0"/>
              <a:t>pod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magnum</a:t>
            </a:r>
            <a:r>
              <a:rPr lang="cs-CZ" dirty="0"/>
              <a:t>, zadní oblouk atlasu, výstup 1. krčního nervu míšního, zde je vpředu zkřížení pyramidových drah = </a:t>
            </a:r>
            <a:r>
              <a:rPr lang="cs-CZ" b="1" dirty="0" err="1"/>
              <a:t>decussatio</a:t>
            </a:r>
            <a:r>
              <a:rPr lang="cs-CZ" b="1" dirty="0"/>
              <a:t> </a:t>
            </a:r>
            <a:r>
              <a:rPr lang="cs-CZ" b="1" dirty="0" err="1"/>
              <a:t>pyramidum</a:t>
            </a:r>
            <a:endParaRPr lang="cs-CZ" b="1" dirty="0"/>
          </a:p>
          <a:p>
            <a:r>
              <a:rPr lang="cs-CZ" b="1" dirty="0">
                <a:highlight>
                  <a:srgbClr val="FFFF00"/>
                </a:highlight>
              </a:rPr>
              <a:t>KON: </a:t>
            </a:r>
            <a:r>
              <a:rPr lang="cs-CZ" b="1" dirty="0"/>
              <a:t>c</a:t>
            </a:r>
            <a:r>
              <a:rPr lang="en-GB" b="1" dirty="0"/>
              <a:t>onus medullaris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>
                <a:solidFill>
                  <a:srgbClr val="0070C0"/>
                </a:solidFill>
              </a:rPr>
              <a:t>č.6</a:t>
            </a:r>
            <a:r>
              <a:rPr lang="cs-CZ" dirty="0"/>
              <a:t>) </a:t>
            </a:r>
            <a:r>
              <a:rPr lang="en-GB" dirty="0"/>
              <a:t>- </a:t>
            </a:r>
            <a:r>
              <a:rPr lang="en-GB" dirty="0" err="1"/>
              <a:t>kuželovité</a:t>
            </a:r>
            <a:r>
              <a:rPr lang="en-GB" dirty="0"/>
              <a:t> </a:t>
            </a:r>
            <a:r>
              <a:rPr lang="en-GB" dirty="0" err="1"/>
              <a:t>zakončení</a:t>
            </a:r>
            <a:r>
              <a:rPr lang="en-GB" dirty="0"/>
              <a:t> </a:t>
            </a:r>
            <a:r>
              <a:rPr lang="en-GB" dirty="0" err="1"/>
              <a:t>míchy</a:t>
            </a:r>
            <a:r>
              <a:rPr lang="cs-CZ" dirty="0"/>
              <a:t>, svazek míšních nervů pod dolním koncem míchy = </a:t>
            </a:r>
            <a:r>
              <a:rPr lang="cs-CZ" b="1" dirty="0" err="1"/>
              <a:t>cauda</a:t>
            </a:r>
            <a:r>
              <a:rPr lang="cs-CZ" b="1" dirty="0"/>
              <a:t> </a:t>
            </a:r>
            <a:r>
              <a:rPr lang="cs-CZ" b="1" dirty="0" err="1"/>
              <a:t>equina</a:t>
            </a:r>
            <a:r>
              <a:rPr lang="cs-CZ" b="1" dirty="0"/>
              <a:t> </a:t>
            </a:r>
            <a:r>
              <a:rPr lang="cs-CZ" dirty="0"/>
              <a:t>(koňský ohon), dáno tím, že páteř roste během vývoje rychleji než mícha</a:t>
            </a:r>
          </a:p>
          <a:p>
            <a:r>
              <a:rPr lang="cs-CZ" dirty="0"/>
              <a:t>z míchy vystupují přední a zadní míšní kořeny - spojují se v </a:t>
            </a:r>
            <a:r>
              <a:rPr lang="cs-CZ" b="1" dirty="0">
                <a:highlight>
                  <a:srgbClr val="FFFF00"/>
                </a:highlight>
              </a:rPr>
              <a:t>míšní nervy (31 párů) 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/>
              <a:t>dutina CNS v míše = </a:t>
            </a:r>
            <a:r>
              <a:rPr lang="cs-CZ" b="1" dirty="0" err="1">
                <a:highlight>
                  <a:srgbClr val="FFFF00"/>
                </a:highlight>
              </a:rPr>
              <a:t>canalis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 err="1">
                <a:highlight>
                  <a:srgbClr val="FFFF00"/>
                </a:highlight>
              </a:rPr>
              <a:t>centralis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dirty="0"/>
              <a:t>(navazuje na IV. mozkovou komoru, vyplněn mozkomíšním mokem, vystlán ependymem)</a:t>
            </a:r>
          </a:p>
          <a:p>
            <a:r>
              <a:rPr lang="cs-CZ" b="1" dirty="0"/>
              <a:t>tloušťka míchy </a:t>
            </a:r>
            <a:r>
              <a:rPr lang="cs-CZ" dirty="0"/>
              <a:t>se mění, silnější je v místě odstupu nervů pro končetiny:</a:t>
            </a:r>
          </a:p>
          <a:p>
            <a:pPr lvl="1"/>
            <a:r>
              <a:rPr lang="cs-CZ" sz="1800" dirty="0"/>
              <a:t>krční intumescence (</a:t>
            </a:r>
            <a:r>
              <a:rPr lang="cs-CZ" sz="1800" dirty="0" err="1"/>
              <a:t>intumescentia</a:t>
            </a:r>
            <a:r>
              <a:rPr lang="cs-CZ" sz="1800" dirty="0"/>
              <a:t> </a:t>
            </a:r>
            <a:r>
              <a:rPr lang="cs-CZ" sz="1800" dirty="0" err="1"/>
              <a:t>cervicalis</a:t>
            </a:r>
            <a:r>
              <a:rPr lang="cs-CZ" sz="1800" dirty="0"/>
              <a:t>, </a:t>
            </a:r>
            <a:r>
              <a:rPr lang="cs-CZ" sz="1800" dirty="0">
                <a:solidFill>
                  <a:srgbClr val="0070C0"/>
                </a:solidFill>
              </a:rPr>
              <a:t>č.2</a:t>
            </a:r>
            <a:r>
              <a:rPr lang="cs-CZ" sz="1800" dirty="0"/>
              <a:t>)</a:t>
            </a:r>
          </a:p>
          <a:p>
            <a:pPr lvl="1"/>
            <a:r>
              <a:rPr lang="cs-CZ" sz="1800" dirty="0"/>
              <a:t>bederní intumescence (</a:t>
            </a:r>
            <a:r>
              <a:rPr lang="cs-CZ" sz="1800" dirty="0" err="1"/>
              <a:t>intumescentia</a:t>
            </a:r>
            <a:r>
              <a:rPr lang="cs-CZ" sz="1800" dirty="0"/>
              <a:t> </a:t>
            </a:r>
            <a:r>
              <a:rPr lang="cs-CZ" sz="1800" dirty="0" err="1"/>
              <a:t>lumbalis</a:t>
            </a:r>
            <a:r>
              <a:rPr lang="cs-CZ" sz="1800" dirty="0"/>
              <a:t>, </a:t>
            </a:r>
            <a:r>
              <a:rPr lang="cs-CZ" sz="1800" dirty="0">
                <a:solidFill>
                  <a:srgbClr val="0070C0"/>
                </a:solidFill>
              </a:rPr>
              <a:t>č.5</a:t>
            </a:r>
            <a:r>
              <a:rPr lang="cs-CZ" sz="1800" dirty="0"/>
              <a:t>)</a:t>
            </a:r>
          </a:p>
          <a:p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7466861-6329-4888-894A-5CC5B3E5E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960" y="2292005"/>
            <a:ext cx="1081216" cy="45659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E5380A-5C28-4466-B7B6-940C61E79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52" b="2519"/>
          <a:stretch/>
        </p:blipFill>
        <p:spPr>
          <a:xfrm>
            <a:off x="10647680" y="160488"/>
            <a:ext cx="1544320" cy="6694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blanka.pospisilova\Dokumenty\Skripta\2011_05_31\IMG_0005.jpg">
            <a:extLst>
              <a:ext uri="{FF2B5EF4-FFF2-40B4-BE49-F238E27FC236}">
                <a16:creationId xmlns:a16="http://schemas.microsoft.com/office/drawing/2014/main" id="{E3DC651F-0BE0-4A57-AD32-BDDA50F41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2273"/>
          <a:stretch>
            <a:fillRect/>
          </a:stretch>
        </p:blipFill>
        <p:spPr bwMode="auto">
          <a:xfrm rot="5400000">
            <a:off x="2918502" y="2034467"/>
            <a:ext cx="5426300" cy="3357585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1747" name="TextovéPole 2">
            <a:extLst>
              <a:ext uri="{FF2B5EF4-FFF2-40B4-BE49-F238E27FC236}">
                <a16:creationId xmlns:a16="http://schemas.microsoft.com/office/drawing/2014/main" id="{FEFEDA96-5FDD-47B8-8456-E3A743A83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DUTINY CNS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Původně má dutinový systém v celé neurální trubici stejný průsvit, později vznikly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části rozšířené – </a:t>
            </a:r>
            <a:r>
              <a:rPr lang="cs-CZ" altLang="cs-CZ" sz="1800" b="1" dirty="0"/>
              <a:t>komory</a:t>
            </a:r>
            <a:r>
              <a:rPr lang="cs-CZ" altLang="cs-CZ" sz="1800" dirty="0"/>
              <a:t> a zúžené – </a:t>
            </a:r>
            <a:r>
              <a:rPr lang="cs-CZ" altLang="cs-CZ" sz="1800" b="1" dirty="0"/>
              <a:t>kanálky</a:t>
            </a:r>
            <a:r>
              <a:rPr lang="cs-CZ" altLang="cs-CZ" sz="1800" dirty="0"/>
              <a:t>.</a:t>
            </a:r>
            <a:r>
              <a:rPr lang="cs-CZ" altLang="cs-CZ" sz="1800" b="1" dirty="0"/>
              <a:t> </a:t>
            </a:r>
            <a:r>
              <a:rPr lang="cs-CZ" altLang="cs-CZ" sz="1800" dirty="0"/>
              <a:t>Dutiny spolu komunikují.  </a:t>
            </a:r>
          </a:p>
        </p:txBody>
      </p:sp>
      <p:sp>
        <p:nvSpPr>
          <p:cNvPr id="16" name="Pravá složená závorka 15">
            <a:extLst>
              <a:ext uri="{FF2B5EF4-FFF2-40B4-BE49-F238E27FC236}">
                <a16:creationId xmlns:a16="http://schemas.microsoft.com/office/drawing/2014/main" id="{83CDA53C-86EE-4872-8E98-75E187F0E0B2}"/>
              </a:ext>
            </a:extLst>
          </p:cNvPr>
          <p:cNvSpPr/>
          <p:nvPr/>
        </p:nvSpPr>
        <p:spPr>
          <a:xfrm>
            <a:off x="7310446" y="1000108"/>
            <a:ext cx="571504" cy="2214578"/>
          </a:xfrm>
          <a:prstGeom prst="rightBrace">
            <a:avLst/>
          </a:prstGeom>
          <a:solidFill>
            <a:srgbClr val="FFFF00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Pravá složená závorka 18">
            <a:extLst>
              <a:ext uri="{FF2B5EF4-FFF2-40B4-BE49-F238E27FC236}">
                <a16:creationId xmlns:a16="http://schemas.microsoft.com/office/drawing/2014/main" id="{1DC8B134-9DE8-411D-AB3D-AD7B39A4C4DF}"/>
              </a:ext>
            </a:extLst>
          </p:cNvPr>
          <p:cNvSpPr/>
          <p:nvPr/>
        </p:nvSpPr>
        <p:spPr>
          <a:xfrm>
            <a:off x="7381884" y="3500438"/>
            <a:ext cx="571504" cy="771524"/>
          </a:xfrm>
          <a:prstGeom prst="rightBrace">
            <a:avLst>
              <a:gd name="adj1" fmla="val 8333"/>
              <a:gd name="adj2" fmla="val 53763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Pravá složená závorka 19">
            <a:extLst>
              <a:ext uri="{FF2B5EF4-FFF2-40B4-BE49-F238E27FC236}">
                <a16:creationId xmlns:a16="http://schemas.microsoft.com/office/drawing/2014/main" id="{5DAAC3FD-46D5-42D4-9596-2D6E0E3EEE98}"/>
              </a:ext>
            </a:extLst>
          </p:cNvPr>
          <p:cNvSpPr/>
          <p:nvPr/>
        </p:nvSpPr>
        <p:spPr>
          <a:xfrm>
            <a:off x="7381884" y="4357694"/>
            <a:ext cx="571504" cy="1428760"/>
          </a:xfrm>
          <a:prstGeom prst="rightBrace">
            <a:avLst>
              <a:gd name="adj1" fmla="val 8333"/>
              <a:gd name="adj2" fmla="val 48984"/>
            </a:avLst>
          </a:prstGeom>
          <a:solidFill>
            <a:srgbClr val="66FF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0911A82-0CC3-46BA-AC28-B91DF7A385B7}"/>
              </a:ext>
            </a:extLst>
          </p:cNvPr>
          <p:cNvSpPr txBox="1"/>
          <p:nvPr/>
        </p:nvSpPr>
        <p:spPr>
          <a:xfrm>
            <a:off x="7810512" y="1285860"/>
            <a:ext cx="2857488" cy="181588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PŘEDNÍ  VÁČEK </a:t>
            </a: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cs-CZ" sz="12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PROSENCEFALICKÝ</a:t>
            </a: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)</a:t>
            </a:r>
          </a:p>
          <a:p>
            <a:pPr algn="ctr" eaLnBrk="1" hangingPunct="1">
              <a:defRPr/>
            </a:pPr>
            <a:r>
              <a:rPr lang="cs-CZ" sz="1600" dirty="0">
                <a:solidFill>
                  <a:srgbClr val="C00000"/>
                </a:solidFill>
                <a:latin typeface="Arial" charset="0"/>
              </a:rPr>
              <a:t>Rozdělen v nepárový váček - vyvíjející se </a:t>
            </a:r>
            <a:r>
              <a:rPr lang="cs-CZ" sz="1600" b="1" dirty="0">
                <a:solidFill>
                  <a:srgbClr val="C00000"/>
                </a:solidFill>
                <a:latin typeface="Arial" charset="0"/>
              </a:rPr>
              <a:t>MEZIMOZEK </a:t>
            </a:r>
          </a:p>
          <a:p>
            <a:pPr algn="ctr" eaLnBrk="1" hangingPunct="1">
              <a:defRPr/>
            </a:pPr>
            <a:r>
              <a:rPr lang="cs-CZ" sz="1600" dirty="0">
                <a:solidFill>
                  <a:srgbClr val="C00000"/>
                </a:solidFill>
                <a:latin typeface="Arial" charset="0"/>
              </a:rPr>
              <a:t>a párový postranní váček - vyvíjející se </a:t>
            </a:r>
          </a:p>
          <a:p>
            <a:pPr algn="ctr" eaLnBrk="1" hangingPunct="1">
              <a:defRPr/>
            </a:pPr>
            <a:r>
              <a:rPr lang="cs-CZ" sz="1600" b="1" dirty="0">
                <a:solidFill>
                  <a:srgbClr val="C00000"/>
                </a:solidFill>
                <a:latin typeface="Arial" charset="0"/>
              </a:rPr>
              <a:t>POLOKOULE MOZKOVÉ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959D118-22F2-4A54-982E-940C88183A19}"/>
              </a:ext>
            </a:extLst>
          </p:cNvPr>
          <p:cNvSpPr txBox="1"/>
          <p:nvPr/>
        </p:nvSpPr>
        <p:spPr>
          <a:xfrm>
            <a:off x="7810512" y="3286125"/>
            <a:ext cx="2857488" cy="10156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STŘEDNÍ  VÁČEK </a:t>
            </a:r>
            <a:r>
              <a:rPr lang="cs-CZ" sz="1200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lang="cs-CZ" sz="1200" dirty="0" err="1">
                <a:solidFill>
                  <a:schemeClr val="bg1"/>
                </a:solidFill>
                <a:latin typeface="Arial" charset="0"/>
              </a:rPr>
              <a:t>MESENCEFALICKÝ</a:t>
            </a:r>
            <a:r>
              <a:rPr lang="cs-CZ" sz="1200" dirty="0">
                <a:solidFill>
                  <a:schemeClr val="bg1"/>
                </a:solidFill>
                <a:latin typeface="Arial" charset="0"/>
              </a:rPr>
              <a:t>)</a:t>
            </a:r>
          </a:p>
          <a:p>
            <a:pPr algn="ctr" eaLnBrk="1" hangingPunct="1">
              <a:defRPr/>
            </a:pPr>
            <a:r>
              <a:rPr lang="cs-CZ" sz="1600" dirty="0">
                <a:solidFill>
                  <a:schemeClr val="bg1"/>
                </a:solidFill>
                <a:latin typeface="Arial" charset="0"/>
              </a:rPr>
              <a:t>se vyvíjí ve </a:t>
            </a:r>
          </a:p>
          <a:p>
            <a:pPr algn="ctr" eaLnBrk="1" hangingPunct="1">
              <a:defRPr/>
            </a:pPr>
            <a:r>
              <a:rPr lang="cs-CZ" sz="1600" b="1" dirty="0">
                <a:solidFill>
                  <a:schemeClr val="bg1"/>
                </a:solidFill>
                <a:latin typeface="Arial" charset="0"/>
              </a:rPr>
              <a:t>STŘEDNÍ MOZEK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DABD43A-6F7E-4A3E-815C-02EF202E66C9}"/>
              </a:ext>
            </a:extLst>
          </p:cNvPr>
          <p:cNvSpPr txBox="1"/>
          <p:nvPr/>
        </p:nvSpPr>
        <p:spPr>
          <a:xfrm>
            <a:off x="7810512" y="4429132"/>
            <a:ext cx="2857488" cy="1477328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600" b="1" dirty="0">
                <a:latin typeface="Arial" charset="0"/>
              </a:rPr>
              <a:t>ZADNÍ VÁČEK </a:t>
            </a:r>
            <a:r>
              <a:rPr lang="cs-CZ" sz="1200" dirty="0">
                <a:latin typeface="Arial" charset="0"/>
              </a:rPr>
              <a:t>(</a:t>
            </a:r>
            <a:r>
              <a:rPr lang="cs-CZ" sz="1200" dirty="0" err="1">
                <a:latin typeface="Arial" charset="0"/>
              </a:rPr>
              <a:t>RHOMBENCEFALICKÝ</a:t>
            </a:r>
            <a:r>
              <a:rPr lang="cs-CZ" sz="1200" dirty="0">
                <a:latin typeface="Arial" charset="0"/>
              </a:rPr>
              <a:t>)</a:t>
            </a:r>
          </a:p>
          <a:p>
            <a:pPr algn="ctr" eaLnBrk="1" hangingPunct="1">
              <a:defRPr/>
            </a:pPr>
            <a:r>
              <a:rPr lang="cs-CZ" sz="1600" dirty="0">
                <a:latin typeface="Arial" charset="0"/>
              </a:rPr>
              <a:t>se vyvíjí v </a:t>
            </a:r>
          </a:p>
          <a:p>
            <a:pPr algn="ctr" eaLnBrk="1" hangingPunct="1">
              <a:defRPr/>
            </a:pPr>
            <a:r>
              <a:rPr lang="cs-CZ" sz="1600" b="1" dirty="0">
                <a:latin typeface="Arial" charset="0"/>
              </a:rPr>
              <a:t>ZADNÍ MOZEK</a:t>
            </a:r>
            <a:r>
              <a:rPr lang="cs-CZ" sz="1600" dirty="0">
                <a:latin typeface="Arial" charset="0"/>
              </a:rPr>
              <a:t>:  </a:t>
            </a:r>
          </a:p>
          <a:p>
            <a:pPr algn="ctr" eaLnBrk="1" hangingPunct="1">
              <a:defRPr/>
            </a:pPr>
            <a:r>
              <a:rPr lang="cs-CZ" sz="1400" b="1" dirty="0">
                <a:latin typeface="Arial" charset="0"/>
              </a:rPr>
              <a:t>Varolův most</a:t>
            </a:r>
            <a:r>
              <a:rPr lang="cs-CZ" sz="1400" dirty="0">
                <a:latin typeface="Arial" charset="0"/>
              </a:rPr>
              <a:t>, </a:t>
            </a:r>
            <a:r>
              <a:rPr lang="cs-CZ" sz="1400" b="1" dirty="0">
                <a:latin typeface="Arial" charset="0"/>
              </a:rPr>
              <a:t>Prodlouženou míchu</a:t>
            </a:r>
            <a:r>
              <a:rPr lang="cs-CZ" sz="1400" dirty="0">
                <a:latin typeface="Arial" charset="0"/>
              </a:rPr>
              <a:t> </a:t>
            </a:r>
            <a:r>
              <a:rPr lang="cs-CZ" sz="1400" b="1" dirty="0">
                <a:latin typeface="Arial" charset="0"/>
              </a:rPr>
              <a:t>Mozeček</a:t>
            </a:r>
            <a:endParaRPr lang="cs-CZ" sz="1400" dirty="0">
              <a:latin typeface="Arial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D07ACBF-E0A7-4676-82F0-917F29D954E7}"/>
              </a:ext>
            </a:extLst>
          </p:cNvPr>
          <p:cNvSpPr txBox="1"/>
          <p:nvPr/>
        </p:nvSpPr>
        <p:spPr>
          <a:xfrm>
            <a:off x="3524232" y="3357563"/>
            <a:ext cx="1571636" cy="30777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400" b="1" dirty="0">
                <a:latin typeface="Arial" charset="0"/>
              </a:rPr>
              <a:t>Mezimozek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C34E9C6-2D1A-4F7B-8DB6-0AD441EBBFCE}"/>
              </a:ext>
            </a:extLst>
          </p:cNvPr>
          <p:cNvSpPr txBox="1"/>
          <p:nvPr/>
        </p:nvSpPr>
        <p:spPr>
          <a:xfrm>
            <a:off x="2524101" y="4643446"/>
            <a:ext cx="2357361" cy="738664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Most Varolův</a:t>
            </a:r>
          </a:p>
          <a:p>
            <a:pPr algn="ctr" eaLnBrk="1" hangingPunct="1"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 +</a:t>
            </a:r>
          </a:p>
          <a:p>
            <a:pPr algn="ctr" eaLnBrk="1" hangingPunct="1"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prodloužená mícha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FEC16CD0-94E6-4BC8-A3D9-DB314F1478D7}"/>
              </a:ext>
            </a:extLst>
          </p:cNvPr>
          <p:cNvSpPr txBox="1"/>
          <p:nvPr/>
        </p:nvSpPr>
        <p:spPr>
          <a:xfrm>
            <a:off x="3381357" y="5857893"/>
            <a:ext cx="1784673" cy="30777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b="1" dirty="0">
                <a:solidFill>
                  <a:schemeClr val="bg1"/>
                </a:solidFill>
                <a:latin typeface="Arial" charset="0"/>
              </a:rPr>
              <a:t>Hřbetní mícha</a:t>
            </a:r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84CB4AC8-09EF-463E-A64A-415D7C6D2C9B}"/>
              </a:ext>
            </a:extLst>
          </p:cNvPr>
          <p:cNvSpPr txBox="1"/>
          <p:nvPr/>
        </p:nvSpPr>
        <p:spPr>
          <a:xfrm>
            <a:off x="6096000" y="3786190"/>
            <a:ext cx="1214446" cy="52322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400" b="1" dirty="0" err="1">
                <a:solidFill>
                  <a:srgbClr val="001236"/>
                </a:solidFill>
                <a:latin typeface="Arial" charset="0"/>
              </a:rPr>
              <a:t>Sylviův</a:t>
            </a:r>
            <a:r>
              <a:rPr lang="cs-CZ" sz="1400" b="1" dirty="0">
                <a:solidFill>
                  <a:srgbClr val="001236"/>
                </a:solidFill>
                <a:latin typeface="Arial" charset="0"/>
              </a:rPr>
              <a:t> mokovod</a:t>
            </a:r>
          </a:p>
        </p:txBody>
      </p:sp>
      <p:sp>
        <p:nvSpPr>
          <p:cNvPr id="36" name="Volný tvar 35">
            <a:extLst>
              <a:ext uri="{FF2B5EF4-FFF2-40B4-BE49-F238E27FC236}">
                <a16:creationId xmlns:a16="http://schemas.microsoft.com/office/drawing/2014/main" id="{CA77499B-A286-4236-A58A-A3738ED1CA19}"/>
              </a:ext>
            </a:extLst>
          </p:cNvPr>
          <p:cNvSpPr/>
          <p:nvPr/>
        </p:nvSpPr>
        <p:spPr>
          <a:xfrm>
            <a:off x="4057128" y="1250753"/>
            <a:ext cx="3086622" cy="2064397"/>
          </a:xfrm>
          <a:custGeom>
            <a:avLst/>
            <a:gdLst>
              <a:gd name="connsiteX0" fmla="*/ 1143522 w 3086622"/>
              <a:gd name="connsiteY0" fmla="*/ 1178123 h 2064397"/>
              <a:gd name="connsiteX1" fmla="*/ 1029222 w 3086622"/>
              <a:gd name="connsiteY1" fmla="*/ 1397198 h 2064397"/>
              <a:gd name="connsiteX2" fmla="*/ 1000647 w 3086622"/>
              <a:gd name="connsiteY2" fmla="*/ 1549598 h 2064397"/>
              <a:gd name="connsiteX3" fmla="*/ 981597 w 3086622"/>
              <a:gd name="connsiteY3" fmla="*/ 1673423 h 2064397"/>
              <a:gd name="connsiteX4" fmla="*/ 991122 w 3086622"/>
              <a:gd name="connsiteY4" fmla="*/ 1759148 h 2064397"/>
              <a:gd name="connsiteX5" fmla="*/ 991122 w 3086622"/>
              <a:gd name="connsiteY5" fmla="*/ 1816298 h 2064397"/>
              <a:gd name="connsiteX6" fmla="*/ 991122 w 3086622"/>
              <a:gd name="connsiteY6" fmla="*/ 1816298 h 2064397"/>
              <a:gd name="connsiteX7" fmla="*/ 943497 w 3086622"/>
              <a:gd name="connsiteY7" fmla="*/ 1940123 h 2064397"/>
              <a:gd name="connsiteX8" fmla="*/ 914922 w 3086622"/>
              <a:gd name="connsiteY8" fmla="*/ 2006798 h 2064397"/>
              <a:gd name="connsiteX9" fmla="*/ 914922 w 3086622"/>
              <a:gd name="connsiteY9" fmla="*/ 2006798 h 2064397"/>
              <a:gd name="connsiteX10" fmla="*/ 819672 w 3086622"/>
              <a:gd name="connsiteY10" fmla="*/ 2054423 h 2064397"/>
              <a:gd name="connsiteX11" fmla="*/ 743472 w 3086622"/>
              <a:gd name="connsiteY11" fmla="*/ 2063948 h 2064397"/>
              <a:gd name="connsiteX12" fmla="*/ 581547 w 3086622"/>
              <a:gd name="connsiteY12" fmla="*/ 2063948 h 2064397"/>
              <a:gd name="connsiteX13" fmla="*/ 371997 w 3086622"/>
              <a:gd name="connsiteY13" fmla="*/ 1959173 h 2064397"/>
              <a:gd name="connsiteX14" fmla="*/ 343422 w 3086622"/>
              <a:gd name="connsiteY14" fmla="*/ 1949648 h 2064397"/>
              <a:gd name="connsiteX15" fmla="*/ 324372 w 3086622"/>
              <a:gd name="connsiteY15" fmla="*/ 1940123 h 2064397"/>
              <a:gd name="connsiteX16" fmla="*/ 238647 w 3086622"/>
              <a:gd name="connsiteY16" fmla="*/ 1873448 h 2064397"/>
              <a:gd name="connsiteX17" fmla="*/ 114822 w 3086622"/>
              <a:gd name="connsiteY17" fmla="*/ 1711523 h 2064397"/>
              <a:gd name="connsiteX18" fmla="*/ 29097 w 3086622"/>
              <a:gd name="connsiteY18" fmla="*/ 1540073 h 2064397"/>
              <a:gd name="connsiteX19" fmla="*/ 522 w 3086622"/>
              <a:gd name="connsiteY19" fmla="*/ 1359098 h 2064397"/>
              <a:gd name="connsiteX20" fmla="*/ 522 w 3086622"/>
              <a:gd name="connsiteY20" fmla="*/ 1187648 h 2064397"/>
              <a:gd name="connsiteX21" fmla="*/ 10047 w 3086622"/>
              <a:gd name="connsiteY21" fmla="*/ 1073348 h 2064397"/>
              <a:gd name="connsiteX22" fmla="*/ 57672 w 3086622"/>
              <a:gd name="connsiteY22" fmla="*/ 968573 h 2064397"/>
              <a:gd name="connsiteX23" fmla="*/ 114822 w 3086622"/>
              <a:gd name="connsiteY23" fmla="*/ 911423 h 2064397"/>
              <a:gd name="connsiteX24" fmla="*/ 143397 w 3086622"/>
              <a:gd name="connsiteY24" fmla="*/ 901898 h 2064397"/>
              <a:gd name="connsiteX25" fmla="*/ 238647 w 3086622"/>
              <a:gd name="connsiteY25" fmla="*/ 835223 h 2064397"/>
              <a:gd name="connsiteX26" fmla="*/ 267222 w 3086622"/>
              <a:gd name="connsiteY26" fmla="*/ 825698 h 2064397"/>
              <a:gd name="connsiteX27" fmla="*/ 324372 w 3086622"/>
              <a:gd name="connsiteY27" fmla="*/ 778073 h 2064397"/>
              <a:gd name="connsiteX28" fmla="*/ 371997 w 3086622"/>
              <a:gd name="connsiteY28" fmla="*/ 730448 h 2064397"/>
              <a:gd name="connsiteX29" fmla="*/ 391047 w 3086622"/>
              <a:gd name="connsiteY29" fmla="*/ 663773 h 2064397"/>
              <a:gd name="connsiteX30" fmla="*/ 391047 w 3086622"/>
              <a:gd name="connsiteY30" fmla="*/ 568523 h 2064397"/>
              <a:gd name="connsiteX31" fmla="*/ 391047 w 3086622"/>
              <a:gd name="connsiteY31" fmla="*/ 492323 h 2064397"/>
              <a:gd name="connsiteX32" fmla="*/ 391047 w 3086622"/>
              <a:gd name="connsiteY32" fmla="*/ 406598 h 2064397"/>
              <a:gd name="connsiteX33" fmla="*/ 410097 w 3086622"/>
              <a:gd name="connsiteY33" fmla="*/ 311348 h 2064397"/>
              <a:gd name="connsiteX34" fmla="*/ 467247 w 3086622"/>
              <a:gd name="connsiteY34" fmla="*/ 225623 h 2064397"/>
              <a:gd name="connsiteX35" fmla="*/ 533922 w 3086622"/>
              <a:gd name="connsiteY35" fmla="*/ 158948 h 2064397"/>
              <a:gd name="connsiteX36" fmla="*/ 667272 w 3086622"/>
              <a:gd name="connsiteY36" fmla="*/ 111323 h 2064397"/>
              <a:gd name="connsiteX37" fmla="*/ 819672 w 3086622"/>
              <a:gd name="connsiteY37" fmla="*/ 44648 h 2064397"/>
              <a:gd name="connsiteX38" fmla="*/ 933972 w 3086622"/>
              <a:gd name="connsiteY38" fmla="*/ 25598 h 2064397"/>
              <a:gd name="connsiteX39" fmla="*/ 1048272 w 3086622"/>
              <a:gd name="connsiteY39" fmla="*/ 16073 h 2064397"/>
              <a:gd name="connsiteX40" fmla="*/ 1191147 w 3086622"/>
              <a:gd name="connsiteY40" fmla="*/ 16073 h 2064397"/>
              <a:gd name="connsiteX41" fmla="*/ 1314972 w 3086622"/>
              <a:gd name="connsiteY41" fmla="*/ 44648 h 2064397"/>
              <a:gd name="connsiteX42" fmla="*/ 1410222 w 3086622"/>
              <a:gd name="connsiteY42" fmla="*/ 92273 h 2064397"/>
              <a:gd name="connsiteX43" fmla="*/ 1429272 w 3086622"/>
              <a:gd name="connsiteY43" fmla="*/ 120848 h 2064397"/>
              <a:gd name="connsiteX44" fmla="*/ 1438797 w 3086622"/>
              <a:gd name="connsiteY44" fmla="*/ 206573 h 2064397"/>
              <a:gd name="connsiteX45" fmla="*/ 1448322 w 3086622"/>
              <a:gd name="connsiteY45" fmla="*/ 330398 h 2064397"/>
              <a:gd name="connsiteX46" fmla="*/ 1438797 w 3086622"/>
              <a:gd name="connsiteY46" fmla="*/ 444698 h 2064397"/>
              <a:gd name="connsiteX47" fmla="*/ 1410222 w 3086622"/>
              <a:gd name="connsiteY47" fmla="*/ 530423 h 2064397"/>
              <a:gd name="connsiteX48" fmla="*/ 1381647 w 3086622"/>
              <a:gd name="connsiteY48" fmla="*/ 616148 h 2064397"/>
              <a:gd name="connsiteX49" fmla="*/ 1343547 w 3086622"/>
              <a:gd name="connsiteY49" fmla="*/ 711398 h 2064397"/>
              <a:gd name="connsiteX50" fmla="*/ 1391172 w 3086622"/>
              <a:gd name="connsiteY50" fmla="*/ 806648 h 2064397"/>
              <a:gd name="connsiteX51" fmla="*/ 1486422 w 3086622"/>
              <a:gd name="connsiteY51" fmla="*/ 825698 h 2064397"/>
              <a:gd name="connsiteX52" fmla="*/ 1591197 w 3086622"/>
              <a:gd name="connsiteY52" fmla="*/ 835223 h 2064397"/>
              <a:gd name="connsiteX53" fmla="*/ 1676922 w 3086622"/>
              <a:gd name="connsiteY53" fmla="*/ 806648 h 2064397"/>
              <a:gd name="connsiteX54" fmla="*/ 1734072 w 3086622"/>
              <a:gd name="connsiteY54" fmla="*/ 778073 h 2064397"/>
              <a:gd name="connsiteX55" fmla="*/ 1781697 w 3086622"/>
              <a:gd name="connsiteY55" fmla="*/ 739973 h 2064397"/>
              <a:gd name="connsiteX56" fmla="*/ 1781697 w 3086622"/>
              <a:gd name="connsiteY56" fmla="*/ 692348 h 2064397"/>
              <a:gd name="connsiteX57" fmla="*/ 1781697 w 3086622"/>
              <a:gd name="connsiteY57" fmla="*/ 654248 h 2064397"/>
              <a:gd name="connsiteX58" fmla="*/ 1772172 w 3086622"/>
              <a:gd name="connsiteY58" fmla="*/ 616148 h 2064397"/>
              <a:gd name="connsiteX59" fmla="*/ 1762647 w 3086622"/>
              <a:gd name="connsiteY59" fmla="*/ 587573 h 2064397"/>
              <a:gd name="connsiteX60" fmla="*/ 1753122 w 3086622"/>
              <a:gd name="connsiteY60" fmla="*/ 558998 h 2064397"/>
              <a:gd name="connsiteX61" fmla="*/ 1724547 w 3086622"/>
              <a:gd name="connsiteY61" fmla="*/ 520898 h 2064397"/>
              <a:gd name="connsiteX62" fmla="*/ 1686447 w 3086622"/>
              <a:gd name="connsiteY62" fmla="*/ 492323 h 2064397"/>
              <a:gd name="connsiteX63" fmla="*/ 1657872 w 3086622"/>
              <a:gd name="connsiteY63" fmla="*/ 463748 h 2064397"/>
              <a:gd name="connsiteX64" fmla="*/ 1638822 w 3086622"/>
              <a:gd name="connsiteY64" fmla="*/ 425648 h 2064397"/>
              <a:gd name="connsiteX65" fmla="*/ 1619772 w 3086622"/>
              <a:gd name="connsiteY65" fmla="*/ 368498 h 2064397"/>
              <a:gd name="connsiteX66" fmla="*/ 1619772 w 3086622"/>
              <a:gd name="connsiteY66" fmla="*/ 311348 h 2064397"/>
              <a:gd name="connsiteX67" fmla="*/ 1638822 w 3086622"/>
              <a:gd name="connsiteY67" fmla="*/ 254198 h 2064397"/>
              <a:gd name="connsiteX68" fmla="*/ 1667397 w 3086622"/>
              <a:gd name="connsiteY68" fmla="*/ 197048 h 2064397"/>
              <a:gd name="connsiteX69" fmla="*/ 1695972 w 3086622"/>
              <a:gd name="connsiteY69" fmla="*/ 139898 h 2064397"/>
              <a:gd name="connsiteX70" fmla="*/ 1781697 w 3086622"/>
              <a:gd name="connsiteY70" fmla="*/ 63698 h 2064397"/>
              <a:gd name="connsiteX71" fmla="*/ 1934097 w 3086622"/>
              <a:gd name="connsiteY71" fmla="*/ 44648 h 2064397"/>
              <a:gd name="connsiteX72" fmla="*/ 2057922 w 3086622"/>
              <a:gd name="connsiteY72" fmla="*/ 16073 h 2064397"/>
              <a:gd name="connsiteX73" fmla="*/ 2191272 w 3086622"/>
              <a:gd name="connsiteY73" fmla="*/ 16073 h 2064397"/>
              <a:gd name="connsiteX74" fmla="*/ 2381772 w 3086622"/>
              <a:gd name="connsiteY74" fmla="*/ 35123 h 2064397"/>
              <a:gd name="connsiteX75" fmla="*/ 2591322 w 3086622"/>
              <a:gd name="connsiteY75" fmla="*/ 130373 h 2064397"/>
              <a:gd name="connsiteX76" fmla="*/ 2686572 w 3086622"/>
              <a:gd name="connsiteY76" fmla="*/ 368498 h 2064397"/>
              <a:gd name="connsiteX77" fmla="*/ 2696097 w 3086622"/>
              <a:gd name="connsiteY77" fmla="*/ 397073 h 2064397"/>
              <a:gd name="connsiteX78" fmla="*/ 2705622 w 3086622"/>
              <a:gd name="connsiteY78" fmla="*/ 587573 h 2064397"/>
              <a:gd name="connsiteX79" fmla="*/ 2743722 w 3086622"/>
              <a:gd name="connsiteY79" fmla="*/ 730448 h 2064397"/>
              <a:gd name="connsiteX80" fmla="*/ 2819922 w 3086622"/>
              <a:gd name="connsiteY80" fmla="*/ 787598 h 2064397"/>
              <a:gd name="connsiteX81" fmla="*/ 2934222 w 3086622"/>
              <a:gd name="connsiteY81" fmla="*/ 825698 h 2064397"/>
              <a:gd name="connsiteX82" fmla="*/ 3029472 w 3086622"/>
              <a:gd name="connsiteY82" fmla="*/ 987623 h 2064397"/>
              <a:gd name="connsiteX83" fmla="*/ 3086622 w 3086622"/>
              <a:gd name="connsiteY83" fmla="*/ 1140023 h 2064397"/>
              <a:gd name="connsiteX84" fmla="*/ 3086622 w 3086622"/>
              <a:gd name="connsiteY84" fmla="*/ 1301948 h 2064397"/>
              <a:gd name="connsiteX85" fmla="*/ 3038997 w 3086622"/>
              <a:gd name="connsiteY85" fmla="*/ 1378148 h 2064397"/>
              <a:gd name="connsiteX86" fmla="*/ 2991372 w 3086622"/>
              <a:gd name="connsiteY86" fmla="*/ 1492448 h 2064397"/>
              <a:gd name="connsiteX87" fmla="*/ 2981847 w 3086622"/>
              <a:gd name="connsiteY87" fmla="*/ 1597223 h 2064397"/>
              <a:gd name="connsiteX88" fmla="*/ 2924697 w 3086622"/>
              <a:gd name="connsiteY88" fmla="*/ 1682948 h 2064397"/>
              <a:gd name="connsiteX89" fmla="*/ 2877072 w 3086622"/>
              <a:gd name="connsiteY89" fmla="*/ 1768673 h 2064397"/>
              <a:gd name="connsiteX90" fmla="*/ 2810397 w 3086622"/>
              <a:gd name="connsiteY90" fmla="*/ 1854398 h 2064397"/>
              <a:gd name="connsiteX91" fmla="*/ 2743722 w 3086622"/>
              <a:gd name="connsiteY91" fmla="*/ 1940123 h 2064397"/>
              <a:gd name="connsiteX92" fmla="*/ 2677047 w 3086622"/>
              <a:gd name="connsiteY92" fmla="*/ 1949648 h 2064397"/>
              <a:gd name="connsiteX93" fmla="*/ 2610372 w 3086622"/>
              <a:gd name="connsiteY93" fmla="*/ 2016323 h 2064397"/>
              <a:gd name="connsiteX94" fmla="*/ 2505597 w 3086622"/>
              <a:gd name="connsiteY94" fmla="*/ 2025848 h 2064397"/>
              <a:gd name="connsiteX95" fmla="*/ 2362722 w 3086622"/>
              <a:gd name="connsiteY95" fmla="*/ 2016323 h 2064397"/>
              <a:gd name="connsiteX96" fmla="*/ 2296047 w 3086622"/>
              <a:gd name="connsiteY96" fmla="*/ 2016323 h 2064397"/>
              <a:gd name="connsiteX97" fmla="*/ 2238897 w 3086622"/>
              <a:gd name="connsiteY97" fmla="*/ 1959173 h 2064397"/>
              <a:gd name="connsiteX98" fmla="*/ 2210322 w 3086622"/>
              <a:gd name="connsiteY98" fmla="*/ 1863923 h 2064397"/>
              <a:gd name="connsiteX99" fmla="*/ 2210322 w 3086622"/>
              <a:gd name="connsiteY99" fmla="*/ 1740098 h 2064397"/>
              <a:gd name="connsiteX100" fmla="*/ 2162697 w 3086622"/>
              <a:gd name="connsiteY100" fmla="*/ 1587698 h 2064397"/>
              <a:gd name="connsiteX101" fmla="*/ 2143647 w 3086622"/>
              <a:gd name="connsiteY101" fmla="*/ 1473398 h 2064397"/>
              <a:gd name="connsiteX102" fmla="*/ 2134122 w 3086622"/>
              <a:gd name="connsiteY102" fmla="*/ 1359098 h 2064397"/>
              <a:gd name="connsiteX103" fmla="*/ 2086497 w 3086622"/>
              <a:gd name="connsiteY103" fmla="*/ 1244798 h 2064397"/>
              <a:gd name="connsiteX104" fmla="*/ 2029347 w 3086622"/>
              <a:gd name="connsiteY104" fmla="*/ 1187648 h 2064397"/>
              <a:gd name="connsiteX105" fmla="*/ 2115072 w 3086622"/>
              <a:gd name="connsiteY105" fmla="*/ 1082873 h 2064397"/>
              <a:gd name="connsiteX106" fmla="*/ 2210322 w 3086622"/>
              <a:gd name="connsiteY106" fmla="*/ 1225748 h 2064397"/>
              <a:gd name="connsiteX107" fmla="*/ 2229372 w 3086622"/>
              <a:gd name="connsiteY107" fmla="*/ 1368623 h 2064397"/>
              <a:gd name="connsiteX108" fmla="*/ 2267472 w 3086622"/>
              <a:gd name="connsiteY108" fmla="*/ 1521023 h 2064397"/>
              <a:gd name="connsiteX109" fmla="*/ 2296047 w 3086622"/>
              <a:gd name="connsiteY109" fmla="*/ 1682948 h 2064397"/>
              <a:gd name="connsiteX110" fmla="*/ 2343672 w 3086622"/>
              <a:gd name="connsiteY110" fmla="*/ 1825823 h 2064397"/>
              <a:gd name="connsiteX111" fmla="*/ 2391297 w 3086622"/>
              <a:gd name="connsiteY111" fmla="*/ 1882973 h 2064397"/>
              <a:gd name="connsiteX112" fmla="*/ 2477022 w 3086622"/>
              <a:gd name="connsiteY112" fmla="*/ 1854398 h 2064397"/>
              <a:gd name="connsiteX113" fmla="*/ 2553222 w 3086622"/>
              <a:gd name="connsiteY113" fmla="*/ 1806773 h 2064397"/>
              <a:gd name="connsiteX114" fmla="*/ 2600847 w 3086622"/>
              <a:gd name="connsiteY114" fmla="*/ 1740098 h 2064397"/>
              <a:gd name="connsiteX115" fmla="*/ 2648472 w 3086622"/>
              <a:gd name="connsiteY115" fmla="*/ 1635323 h 2064397"/>
              <a:gd name="connsiteX116" fmla="*/ 2715147 w 3086622"/>
              <a:gd name="connsiteY116" fmla="*/ 1521023 h 2064397"/>
              <a:gd name="connsiteX117" fmla="*/ 2724672 w 3086622"/>
              <a:gd name="connsiteY117" fmla="*/ 1416248 h 2064397"/>
              <a:gd name="connsiteX118" fmla="*/ 2724672 w 3086622"/>
              <a:gd name="connsiteY118" fmla="*/ 1292423 h 2064397"/>
              <a:gd name="connsiteX119" fmla="*/ 2762772 w 3086622"/>
              <a:gd name="connsiteY119" fmla="*/ 1206698 h 2064397"/>
              <a:gd name="connsiteX120" fmla="*/ 2762772 w 3086622"/>
              <a:gd name="connsiteY120" fmla="*/ 1111448 h 2064397"/>
              <a:gd name="connsiteX121" fmla="*/ 2762772 w 3086622"/>
              <a:gd name="connsiteY121" fmla="*/ 1025723 h 2064397"/>
              <a:gd name="connsiteX122" fmla="*/ 2743722 w 3086622"/>
              <a:gd name="connsiteY122" fmla="*/ 930473 h 2064397"/>
              <a:gd name="connsiteX123" fmla="*/ 2686572 w 3086622"/>
              <a:gd name="connsiteY123" fmla="*/ 844748 h 2064397"/>
              <a:gd name="connsiteX124" fmla="*/ 2638947 w 3086622"/>
              <a:gd name="connsiteY124" fmla="*/ 759023 h 2064397"/>
              <a:gd name="connsiteX125" fmla="*/ 2629422 w 3086622"/>
              <a:gd name="connsiteY125" fmla="*/ 730448 h 2064397"/>
              <a:gd name="connsiteX126" fmla="*/ 2600847 w 3086622"/>
              <a:gd name="connsiteY126" fmla="*/ 644723 h 2064397"/>
              <a:gd name="connsiteX127" fmla="*/ 2600847 w 3086622"/>
              <a:gd name="connsiteY127" fmla="*/ 520898 h 2064397"/>
              <a:gd name="connsiteX128" fmla="*/ 2543697 w 3086622"/>
              <a:gd name="connsiteY128" fmla="*/ 397073 h 2064397"/>
              <a:gd name="connsiteX129" fmla="*/ 2496072 w 3086622"/>
              <a:gd name="connsiteY129" fmla="*/ 311348 h 2064397"/>
              <a:gd name="connsiteX130" fmla="*/ 2457972 w 3086622"/>
              <a:gd name="connsiteY130" fmla="*/ 244673 h 2064397"/>
              <a:gd name="connsiteX131" fmla="*/ 2381772 w 3086622"/>
              <a:gd name="connsiteY131" fmla="*/ 177998 h 2064397"/>
              <a:gd name="connsiteX132" fmla="*/ 2305572 w 3086622"/>
              <a:gd name="connsiteY132" fmla="*/ 168473 h 2064397"/>
              <a:gd name="connsiteX133" fmla="*/ 2172222 w 3086622"/>
              <a:gd name="connsiteY133" fmla="*/ 139898 h 2064397"/>
              <a:gd name="connsiteX134" fmla="*/ 2029347 w 3086622"/>
              <a:gd name="connsiteY134" fmla="*/ 130373 h 2064397"/>
              <a:gd name="connsiteX135" fmla="*/ 1915047 w 3086622"/>
              <a:gd name="connsiteY135" fmla="*/ 177998 h 2064397"/>
              <a:gd name="connsiteX136" fmla="*/ 1819797 w 3086622"/>
              <a:gd name="connsiteY136" fmla="*/ 244673 h 2064397"/>
              <a:gd name="connsiteX137" fmla="*/ 1781697 w 3086622"/>
              <a:gd name="connsiteY137" fmla="*/ 368498 h 2064397"/>
              <a:gd name="connsiteX138" fmla="*/ 1800747 w 3086622"/>
              <a:gd name="connsiteY138" fmla="*/ 492323 h 2064397"/>
              <a:gd name="connsiteX139" fmla="*/ 1848372 w 3086622"/>
              <a:gd name="connsiteY139" fmla="*/ 616148 h 2064397"/>
              <a:gd name="connsiteX140" fmla="*/ 1857897 w 3086622"/>
              <a:gd name="connsiteY140" fmla="*/ 730448 h 2064397"/>
              <a:gd name="connsiteX141" fmla="*/ 1829322 w 3086622"/>
              <a:gd name="connsiteY141" fmla="*/ 806648 h 2064397"/>
              <a:gd name="connsiteX142" fmla="*/ 1762647 w 3086622"/>
              <a:gd name="connsiteY142" fmla="*/ 882848 h 2064397"/>
              <a:gd name="connsiteX143" fmla="*/ 1657872 w 3086622"/>
              <a:gd name="connsiteY143" fmla="*/ 892373 h 2064397"/>
              <a:gd name="connsiteX144" fmla="*/ 1495947 w 3086622"/>
              <a:gd name="connsiteY144" fmla="*/ 892373 h 2064397"/>
              <a:gd name="connsiteX145" fmla="*/ 1400697 w 3086622"/>
              <a:gd name="connsiteY145" fmla="*/ 901898 h 2064397"/>
              <a:gd name="connsiteX146" fmla="*/ 1362597 w 3086622"/>
              <a:gd name="connsiteY146" fmla="*/ 911423 h 2064397"/>
              <a:gd name="connsiteX147" fmla="*/ 1276872 w 3086622"/>
              <a:gd name="connsiteY147" fmla="*/ 844748 h 2064397"/>
              <a:gd name="connsiteX148" fmla="*/ 1248297 w 3086622"/>
              <a:gd name="connsiteY148" fmla="*/ 749498 h 2064397"/>
              <a:gd name="connsiteX149" fmla="*/ 1238772 w 3086622"/>
              <a:gd name="connsiteY149" fmla="*/ 663773 h 2064397"/>
              <a:gd name="connsiteX150" fmla="*/ 1238772 w 3086622"/>
              <a:gd name="connsiteY150" fmla="*/ 606623 h 2064397"/>
              <a:gd name="connsiteX151" fmla="*/ 1276872 w 3086622"/>
              <a:gd name="connsiteY151" fmla="*/ 530423 h 2064397"/>
              <a:gd name="connsiteX152" fmla="*/ 1276872 w 3086622"/>
              <a:gd name="connsiteY152" fmla="*/ 501848 h 2064397"/>
              <a:gd name="connsiteX153" fmla="*/ 1286397 w 3086622"/>
              <a:gd name="connsiteY153" fmla="*/ 425648 h 2064397"/>
              <a:gd name="connsiteX154" fmla="*/ 1286397 w 3086622"/>
              <a:gd name="connsiteY154" fmla="*/ 330398 h 2064397"/>
              <a:gd name="connsiteX155" fmla="*/ 1286397 w 3086622"/>
              <a:gd name="connsiteY155" fmla="*/ 282773 h 2064397"/>
              <a:gd name="connsiteX156" fmla="*/ 1229247 w 3086622"/>
              <a:gd name="connsiteY156" fmla="*/ 254198 h 2064397"/>
              <a:gd name="connsiteX157" fmla="*/ 1191147 w 3086622"/>
              <a:gd name="connsiteY157" fmla="*/ 206573 h 2064397"/>
              <a:gd name="connsiteX158" fmla="*/ 1105422 w 3086622"/>
              <a:gd name="connsiteY158" fmla="*/ 177998 h 2064397"/>
              <a:gd name="connsiteX159" fmla="*/ 1010172 w 3086622"/>
              <a:gd name="connsiteY159" fmla="*/ 168473 h 2064397"/>
              <a:gd name="connsiteX160" fmla="*/ 886347 w 3086622"/>
              <a:gd name="connsiteY160" fmla="*/ 168473 h 2064397"/>
              <a:gd name="connsiteX161" fmla="*/ 714897 w 3086622"/>
              <a:gd name="connsiteY161" fmla="*/ 197048 h 2064397"/>
              <a:gd name="connsiteX162" fmla="*/ 648222 w 3086622"/>
              <a:gd name="connsiteY162" fmla="*/ 273248 h 2064397"/>
              <a:gd name="connsiteX163" fmla="*/ 638697 w 3086622"/>
              <a:gd name="connsiteY163" fmla="*/ 301823 h 2064397"/>
              <a:gd name="connsiteX164" fmla="*/ 581547 w 3086622"/>
              <a:gd name="connsiteY164" fmla="*/ 492323 h 2064397"/>
              <a:gd name="connsiteX165" fmla="*/ 552972 w 3086622"/>
              <a:gd name="connsiteY165" fmla="*/ 606623 h 2064397"/>
              <a:gd name="connsiteX166" fmla="*/ 533922 w 3086622"/>
              <a:gd name="connsiteY166" fmla="*/ 663773 h 2064397"/>
              <a:gd name="connsiteX167" fmla="*/ 524397 w 3086622"/>
              <a:gd name="connsiteY167" fmla="*/ 692348 h 2064397"/>
              <a:gd name="connsiteX168" fmla="*/ 505347 w 3086622"/>
              <a:gd name="connsiteY168" fmla="*/ 711398 h 2064397"/>
              <a:gd name="connsiteX169" fmla="*/ 457722 w 3086622"/>
              <a:gd name="connsiteY169" fmla="*/ 882848 h 2064397"/>
              <a:gd name="connsiteX170" fmla="*/ 438672 w 3086622"/>
              <a:gd name="connsiteY170" fmla="*/ 911423 h 2064397"/>
              <a:gd name="connsiteX171" fmla="*/ 371997 w 3086622"/>
              <a:gd name="connsiteY171" fmla="*/ 959048 h 2064397"/>
              <a:gd name="connsiteX172" fmla="*/ 305322 w 3086622"/>
              <a:gd name="connsiteY172" fmla="*/ 1073348 h 2064397"/>
              <a:gd name="connsiteX173" fmla="*/ 362472 w 3086622"/>
              <a:gd name="connsiteY173" fmla="*/ 1435298 h 2064397"/>
              <a:gd name="connsiteX174" fmla="*/ 495822 w 3086622"/>
              <a:gd name="connsiteY174" fmla="*/ 1740098 h 2064397"/>
              <a:gd name="connsiteX175" fmla="*/ 552972 w 3086622"/>
              <a:gd name="connsiteY175" fmla="*/ 1863923 h 2064397"/>
              <a:gd name="connsiteX176" fmla="*/ 686322 w 3086622"/>
              <a:gd name="connsiteY176" fmla="*/ 1921073 h 2064397"/>
              <a:gd name="connsiteX177" fmla="*/ 781572 w 3086622"/>
              <a:gd name="connsiteY177" fmla="*/ 1902023 h 2064397"/>
              <a:gd name="connsiteX178" fmla="*/ 781572 w 3086622"/>
              <a:gd name="connsiteY178" fmla="*/ 1902023 h 2064397"/>
              <a:gd name="connsiteX179" fmla="*/ 810147 w 3086622"/>
              <a:gd name="connsiteY179" fmla="*/ 1787723 h 2064397"/>
              <a:gd name="connsiteX180" fmla="*/ 857772 w 3086622"/>
              <a:gd name="connsiteY180" fmla="*/ 1663898 h 2064397"/>
              <a:gd name="connsiteX181" fmla="*/ 876822 w 3086622"/>
              <a:gd name="connsiteY181" fmla="*/ 1549598 h 2064397"/>
              <a:gd name="connsiteX182" fmla="*/ 914922 w 3086622"/>
              <a:gd name="connsiteY182" fmla="*/ 1406723 h 2064397"/>
              <a:gd name="connsiteX183" fmla="*/ 962547 w 3086622"/>
              <a:gd name="connsiteY183" fmla="*/ 1273373 h 2064397"/>
              <a:gd name="connsiteX184" fmla="*/ 1019697 w 3086622"/>
              <a:gd name="connsiteY184" fmla="*/ 1159073 h 2064397"/>
              <a:gd name="connsiteX185" fmla="*/ 1019697 w 3086622"/>
              <a:gd name="connsiteY185" fmla="*/ 1159073 h 2064397"/>
              <a:gd name="connsiteX186" fmla="*/ 1124472 w 3086622"/>
              <a:gd name="connsiteY186" fmla="*/ 1063823 h 2064397"/>
              <a:gd name="connsiteX187" fmla="*/ 1143522 w 3086622"/>
              <a:gd name="connsiteY187" fmla="*/ 1178123 h 206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3086622" h="2064397">
                <a:moveTo>
                  <a:pt x="1143522" y="1178123"/>
                </a:moveTo>
                <a:lnTo>
                  <a:pt x="1029222" y="1397198"/>
                </a:lnTo>
                <a:lnTo>
                  <a:pt x="1000647" y="1549598"/>
                </a:lnTo>
                <a:cubicBezTo>
                  <a:pt x="981075" y="1667030"/>
                  <a:pt x="981597" y="1625272"/>
                  <a:pt x="981597" y="1673423"/>
                </a:cubicBezTo>
                <a:cubicBezTo>
                  <a:pt x="991516" y="1752773"/>
                  <a:pt x="991122" y="1724025"/>
                  <a:pt x="991122" y="1759148"/>
                </a:cubicBezTo>
                <a:lnTo>
                  <a:pt x="991122" y="1816298"/>
                </a:lnTo>
                <a:lnTo>
                  <a:pt x="991122" y="1816298"/>
                </a:lnTo>
                <a:cubicBezTo>
                  <a:pt x="942276" y="1933529"/>
                  <a:pt x="943497" y="1889323"/>
                  <a:pt x="943497" y="1940123"/>
                </a:cubicBezTo>
                <a:cubicBezTo>
                  <a:pt x="932211" y="1996554"/>
                  <a:pt x="945420" y="1976300"/>
                  <a:pt x="914922" y="2006798"/>
                </a:cubicBezTo>
                <a:lnTo>
                  <a:pt x="914922" y="2006798"/>
                </a:lnTo>
                <a:cubicBezTo>
                  <a:pt x="833337" y="2057788"/>
                  <a:pt x="868675" y="2054423"/>
                  <a:pt x="819672" y="2054423"/>
                </a:cubicBezTo>
                <a:cubicBezTo>
                  <a:pt x="749854" y="2064397"/>
                  <a:pt x="775448" y="2063948"/>
                  <a:pt x="743472" y="2063948"/>
                </a:cubicBezTo>
                <a:lnTo>
                  <a:pt x="581547" y="2063948"/>
                </a:lnTo>
                <a:cubicBezTo>
                  <a:pt x="511697" y="2029023"/>
                  <a:pt x="442401" y="1992967"/>
                  <a:pt x="371997" y="1959173"/>
                </a:cubicBezTo>
                <a:cubicBezTo>
                  <a:pt x="362945" y="1954828"/>
                  <a:pt x="352744" y="1953377"/>
                  <a:pt x="343422" y="1949648"/>
                </a:cubicBezTo>
                <a:cubicBezTo>
                  <a:pt x="336830" y="1947011"/>
                  <a:pt x="330722" y="1943298"/>
                  <a:pt x="324372" y="1940123"/>
                </a:cubicBezTo>
                <a:lnTo>
                  <a:pt x="238647" y="1873448"/>
                </a:lnTo>
                <a:lnTo>
                  <a:pt x="114822" y="1711523"/>
                </a:lnTo>
                <a:lnTo>
                  <a:pt x="29097" y="1540073"/>
                </a:lnTo>
                <a:cubicBezTo>
                  <a:pt x="0" y="1365491"/>
                  <a:pt x="522" y="1426561"/>
                  <a:pt x="522" y="1359098"/>
                </a:cubicBezTo>
                <a:lnTo>
                  <a:pt x="522" y="1187648"/>
                </a:lnTo>
                <a:lnTo>
                  <a:pt x="10047" y="1073348"/>
                </a:lnTo>
                <a:lnTo>
                  <a:pt x="57672" y="968573"/>
                </a:lnTo>
                <a:cubicBezTo>
                  <a:pt x="76722" y="949523"/>
                  <a:pt x="93556" y="927963"/>
                  <a:pt x="114822" y="911423"/>
                </a:cubicBezTo>
                <a:cubicBezTo>
                  <a:pt x="122747" y="905259"/>
                  <a:pt x="143397" y="901898"/>
                  <a:pt x="143397" y="901898"/>
                </a:cubicBezTo>
                <a:cubicBezTo>
                  <a:pt x="175147" y="879673"/>
                  <a:pt x="205640" y="855535"/>
                  <a:pt x="238647" y="835223"/>
                </a:cubicBezTo>
                <a:cubicBezTo>
                  <a:pt x="247198" y="829961"/>
                  <a:pt x="267222" y="825698"/>
                  <a:pt x="267222" y="825698"/>
                </a:cubicBezTo>
                <a:lnTo>
                  <a:pt x="324372" y="778073"/>
                </a:lnTo>
                <a:lnTo>
                  <a:pt x="371997" y="730448"/>
                </a:lnTo>
                <a:lnTo>
                  <a:pt x="391047" y="663773"/>
                </a:lnTo>
                <a:lnTo>
                  <a:pt x="391047" y="568523"/>
                </a:lnTo>
                <a:lnTo>
                  <a:pt x="391047" y="492323"/>
                </a:lnTo>
                <a:lnTo>
                  <a:pt x="391047" y="406598"/>
                </a:lnTo>
                <a:cubicBezTo>
                  <a:pt x="401068" y="316410"/>
                  <a:pt x="380242" y="341203"/>
                  <a:pt x="410097" y="311348"/>
                </a:cubicBezTo>
                <a:cubicBezTo>
                  <a:pt x="460102" y="231340"/>
                  <a:pt x="436542" y="256328"/>
                  <a:pt x="467247" y="225623"/>
                </a:cubicBezTo>
                <a:cubicBezTo>
                  <a:pt x="529851" y="173453"/>
                  <a:pt x="513307" y="200178"/>
                  <a:pt x="533922" y="158948"/>
                </a:cubicBezTo>
                <a:lnTo>
                  <a:pt x="667272" y="111323"/>
                </a:lnTo>
                <a:cubicBezTo>
                  <a:pt x="799483" y="40132"/>
                  <a:pt x="744219" y="44648"/>
                  <a:pt x="819672" y="44648"/>
                </a:cubicBezTo>
                <a:lnTo>
                  <a:pt x="933972" y="25598"/>
                </a:lnTo>
                <a:cubicBezTo>
                  <a:pt x="1041909" y="15786"/>
                  <a:pt x="1003678" y="16073"/>
                  <a:pt x="1048272" y="16073"/>
                </a:cubicBezTo>
                <a:lnTo>
                  <a:pt x="1191147" y="16073"/>
                </a:lnTo>
                <a:cubicBezTo>
                  <a:pt x="1309876" y="35861"/>
                  <a:pt x="1278135" y="7811"/>
                  <a:pt x="1314972" y="44648"/>
                </a:cubicBezTo>
                <a:cubicBezTo>
                  <a:pt x="1346722" y="60523"/>
                  <a:pt x="1380686" y="72582"/>
                  <a:pt x="1410222" y="92273"/>
                </a:cubicBezTo>
                <a:cubicBezTo>
                  <a:pt x="1419747" y="98623"/>
                  <a:pt x="1429272" y="120848"/>
                  <a:pt x="1429272" y="120848"/>
                </a:cubicBezTo>
                <a:cubicBezTo>
                  <a:pt x="1439191" y="200198"/>
                  <a:pt x="1438797" y="171450"/>
                  <a:pt x="1438797" y="206573"/>
                </a:cubicBezTo>
                <a:cubicBezTo>
                  <a:pt x="1448586" y="324037"/>
                  <a:pt x="1448322" y="282641"/>
                  <a:pt x="1448322" y="330398"/>
                </a:cubicBezTo>
                <a:cubicBezTo>
                  <a:pt x="1438510" y="438335"/>
                  <a:pt x="1438797" y="400104"/>
                  <a:pt x="1438797" y="444698"/>
                </a:cubicBezTo>
                <a:cubicBezTo>
                  <a:pt x="1428002" y="520263"/>
                  <a:pt x="1445147" y="495498"/>
                  <a:pt x="1410222" y="530423"/>
                </a:cubicBezTo>
                <a:lnTo>
                  <a:pt x="1381647" y="616148"/>
                </a:lnTo>
                <a:cubicBezTo>
                  <a:pt x="1340707" y="698028"/>
                  <a:pt x="1343547" y="663950"/>
                  <a:pt x="1343547" y="711398"/>
                </a:cubicBezTo>
                <a:lnTo>
                  <a:pt x="1391172" y="806648"/>
                </a:lnTo>
                <a:cubicBezTo>
                  <a:pt x="1479996" y="826387"/>
                  <a:pt x="1447625" y="825698"/>
                  <a:pt x="1486422" y="825698"/>
                </a:cubicBezTo>
                <a:lnTo>
                  <a:pt x="1591197" y="835223"/>
                </a:lnTo>
                <a:lnTo>
                  <a:pt x="1676922" y="806648"/>
                </a:lnTo>
                <a:lnTo>
                  <a:pt x="1734072" y="778073"/>
                </a:lnTo>
                <a:cubicBezTo>
                  <a:pt x="1784420" y="747864"/>
                  <a:pt x="1781697" y="768011"/>
                  <a:pt x="1781697" y="739973"/>
                </a:cubicBezTo>
                <a:lnTo>
                  <a:pt x="1781697" y="692348"/>
                </a:lnTo>
                <a:lnTo>
                  <a:pt x="1781697" y="654248"/>
                </a:lnTo>
                <a:lnTo>
                  <a:pt x="1772172" y="616148"/>
                </a:lnTo>
                <a:lnTo>
                  <a:pt x="1762647" y="587573"/>
                </a:lnTo>
                <a:lnTo>
                  <a:pt x="1753122" y="558998"/>
                </a:lnTo>
                <a:lnTo>
                  <a:pt x="1724547" y="520898"/>
                </a:lnTo>
                <a:lnTo>
                  <a:pt x="1686447" y="492323"/>
                </a:lnTo>
                <a:lnTo>
                  <a:pt x="1657872" y="463748"/>
                </a:lnTo>
                <a:lnTo>
                  <a:pt x="1638822" y="425648"/>
                </a:lnTo>
                <a:lnTo>
                  <a:pt x="1619772" y="368498"/>
                </a:lnTo>
                <a:lnTo>
                  <a:pt x="1619772" y="311348"/>
                </a:lnTo>
                <a:lnTo>
                  <a:pt x="1638822" y="254198"/>
                </a:lnTo>
                <a:lnTo>
                  <a:pt x="1667397" y="197048"/>
                </a:lnTo>
                <a:lnTo>
                  <a:pt x="1695972" y="139898"/>
                </a:lnTo>
                <a:lnTo>
                  <a:pt x="1781697" y="63698"/>
                </a:lnTo>
                <a:cubicBezTo>
                  <a:pt x="1929052" y="53874"/>
                  <a:pt x="1890821" y="87924"/>
                  <a:pt x="1934097" y="44648"/>
                </a:cubicBezTo>
                <a:cubicBezTo>
                  <a:pt x="2051477" y="15303"/>
                  <a:pt x="2009124" y="16073"/>
                  <a:pt x="2057922" y="16073"/>
                </a:cubicBezTo>
                <a:lnTo>
                  <a:pt x="2191272" y="16073"/>
                </a:lnTo>
                <a:cubicBezTo>
                  <a:pt x="2369811" y="25992"/>
                  <a:pt x="2311527" y="0"/>
                  <a:pt x="2381772" y="35123"/>
                </a:cubicBezTo>
                <a:cubicBezTo>
                  <a:pt x="2585924" y="122617"/>
                  <a:pt x="2530503" y="69554"/>
                  <a:pt x="2591322" y="130373"/>
                </a:cubicBezTo>
                <a:cubicBezTo>
                  <a:pt x="2623072" y="209748"/>
                  <a:pt x="2655313" y="288929"/>
                  <a:pt x="2686572" y="368498"/>
                </a:cubicBezTo>
                <a:cubicBezTo>
                  <a:pt x="2690243" y="377843"/>
                  <a:pt x="2696097" y="397073"/>
                  <a:pt x="2696097" y="397073"/>
                </a:cubicBezTo>
                <a:cubicBezTo>
                  <a:pt x="2705789" y="581219"/>
                  <a:pt x="2705622" y="517640"/>
                  <a:pt x="2705622" y="587573"/>
                </a:cubicBezTo>
                <a:cubicBezTo>
                  <a:pt x="2735138" y="725313"/>
                  <a:pt x="2702053" y="688779"/>
                  <a:pt x="2743722" y="730448"/>
                </a:cubicBezTo>
                <a:lnTo>
                  <a:pt x="2819922" y="787598"/>
                </a:lnTo>
                <a:cubicBezTo>
                  <a:pt x="2929029" y="817354"/>
                  <a:pt x="2899099" y="790575"/>
                  <a:pt x="2934222" y="825698"/>
                </a:cubicBezTo>
                <a:cubicBezTo>
                  <a:pt x="3021433" y="990429"/>
                  <a:pt x="2958875" y="987623"/>
                  <a:pt x="3029472" y="987623"/>
                </a:cubicBezTo>
                <a:lnTo>
                  <a:pt x="3086622" y="1140023"/>
                </a:lnTo>
                <a:lnTo>
                  <a:pt x="3086622" y="1301948"/>
                </a:lnTo>
                <a:lnTo>
                  <a:pt x="3038997" y="1378148"/>
                </a:lnTo>
                <a:lnTo>
                  <a:pt x="2991372" y="1492448"/>
                </a:lnTo>
                <a:cubicBezTo>
                  <a:pt x="2981146" y="1584484"/>
                  <a:pt x="2981847" y="1549422"/>
                  <a:pt x="2981847" y="1597223"/>
                </a:cubicBezTo>
                <a:cubicBezTo>
                  <a:pt x="2922792" y="1675963"/>
                  <a:pt x="2924697" y="1641673"/>
                  <a:pt x="2924697" y="1682948"/>
                </a:cubicBezTo>
                <a:cubicBezTo>
                  <a:pt x="2875389" y="1761840"/>
                  <a:pt x="2877072" y="1729195"/>
                  <a:pt x="2877072" y="1768673"/>
                </a:cubicBezTo>
                <a:lnTo>
                  <a:pt x="2810397" y="1854398"/>
                </a:lnTo>
                <a:cubicBezTo>
                  <a:pt x="2750553" y="1934190"/>
                  <a:pt x="2775698" y="1908147"/>
                  <a:pt x="2743722" y="1940123"/>
                </a:cubicBezTo>
                <a:lnTo>
                  <a:pt x="2677047" y="1949648"/>
                </a:lnTo>
                <a:lnTo>
                  <a:pt x="2610372" y="2016323"/>
                </a:lnTo>
                <a:cubicBezTo>
                  <a:pt x="2518336" y="2026549"/>
                  <a:pt x="2553398" y="2025848"/>
                  <a:pt x="2505597" y="2025848"/>
                </a:cubicBezTo>
                <a:cubicBezTo>
                  <a:pt x="2388174" y="2015173"/>
                  <a:pt x="2435891" y="2016323"/>
                  <a:pt x="2362722" y="2016323"/>
                </a:cubicBezTo>
                <a:lnTo>
                  <a:pt x="2296047" y="2016323"/>
                </a:lnTo>
                <a:lnTo>
                  <a:pt x="2238897" y="1959173"/>
                </a:lnTo>
                <a:cubicBezTo>
                  <a:pt x="2209318" y="1870436"/>
                  <a:pt x="2210322" y="1903569"/>
                  <a:pt x="2210322" y="1863923"/>
                </a:cubicBezTo>
                <a:lnTo>
                  <a:pt x="2210322" y="1740098"/>
                </a:lnTo>
                <a:cubicBezTo>
                  <a:pt x="2159278" y="1607383"/>
                  <a:pt x="2162697" y="1660496"/>
                  <a:pt x="2162697" y="1587698"/>
                </a:cubicBezTo>
                <a:cubicBezTo>
                  <a:pt x="2142402" y="1486221"/>
                  <a:pt x="2143647" y="1524827"/>
                  <a:pt x="2143647" y="1473398"/>
                </a:cubicBezTo>
                <a:lnTo>
                  <a:pt x="2134122" y="1359098"/>
                </a:lnTo>
                <a:cubicBezTo>
                  <a:pt x="2093385" y="1257256"/>
                  <a:pt x="2111315" y="1294434"/>
                  <a:pt x="2086497" y="1244798"/>
                </a:cubicBezTo>
                <a:lnTo>
                  <a:pt x="2029347" y="1187648"/>
                </a:lnTo>
                <a:lnTo>
                  <a:pt x="2115072" y="1082873"/>
                </a:lnTo>
                <a:cubicBezTo>
                  <a:pt x="2203225" y="1220000"/>
                  <a:pt x="2163432" y="1178858"/>
                  <a:pt x="2210322" y="1225748"/>
                </a:cubicBezTo>
                <a:lnTo>
                  <a:pt x="2229372" y="1368623"/>
                </a:lnTo>
                <a:cubicBezTo>
                  <a:pt x="2268290" y="1514566"/>
                  <a:pt x="2267472" y="1462209"/>
                  <a:pt x="2267472" y="1521023"/>
                </a:cubicBezTo>
                <a:cubicBezTo>
                  <a:pt x="2296632" y="1676544"/>
                  <a:pt x="2296047" y="1621738"/>
                  <a:pt x="2296047" y="1682948"/>
                </a:cubicBezTo>
                <a:cubicBezTo>
                  <a:pt x="2335381" y="1820615"/>
                  <a:pt x="2301458" y="1783609"/>
                  <a:pt x="2343672" y="1825823"/>
                </a:cubicBezTo>
                <a:lnTo>
                  <a:pt x="2391297" y="1882973"/>
                </a:lnTo>
                <a:lnTo>
                  <a:pt x="2477022" y="1854398"/>
                </a:lnTo>
                <a:cubicBezTo>
                  <a:pt x="2540079" y="1812360"/>
                  <a:pt x="2513694" y="1826537"/>
                  <a:pt x="2553222" y="1806773"/>
                </a:cubicBezTo>
                <a:cubicBezTo>
                  <a:pt x="2602880" y="1747184"/>
                  <a:pt x="2600847" y="1774421"/>
                  <a:pt x="2600847" y="1740098"/>
                </a:cubicBezTo>
                <a:lnTo>
                  <a:pt x="2648472" y="1635323"/>
                </a:lnTo>
                <a:cubicBezTo>
                  <a:pt x="2707042" y="1518183"/>
                  <a:pt x="2663025" y="1521023"/>
                  <a:pt x="2715147" y="1521023"/>
                </a:cubicBezTo>
                <a:lnTo>
                  <a:pt x="2724672" y="1416248"/>
                </a:lnTo>
                <a:lnTo>
                  <a:pt x="2724672" y="1292423"/>
                </a:lnTo>
                <a:cubicBezTo>
                  <a:pt x="2765922" y="1220235"/>
                  <a:pt x="2762772" y="1251346"/>
                  <a:pt x="2762772" y="1206698"/>
                </a:cubicBezTo>
                <a:lnTo>
                  <a:pt x="2762772" y="1111448"/>
                </a:lnTo>
                <a:lnTo>
                  <a:pt x="2762772" y="1025723"/>
                </a:lnTo>
                <a:cubicBezTo>
                  <a:pt x="2743033" y="936899"/>
                  <a:pt x="2743722" y="969270"/>
                  <a:pt x="2743722" y="930473"/>
                </a:cubicBezTo>
                <a:cubicBezTo>
                  <a:pt x="2684667" y="851733"/>
                  <a:pt x="2686572" y="886023"/>
                  <a:pt x="2686572" y="844748"/>
                </a:cubicBezTo>
                <a:cubicBezTo>
                  <a:pt x="2670697" y="816173"/>
                  <a:pt x="2653566" y="788261"/>
                  <a:pt x="2638947" y="759023"/>
                </a:cubicBezTo>
                <a:cubicBezTo>
                  <a:pt x="2634457" y="750043"/>
                  <a:pt x="2629422" y="730448"/>
                  <a:pt x="2629422" y="730448"/>
                </a:cubicBezTo>
                <a:cubicBezTo>
                  <a:pt x="2599732" y="651275"/>
                  <a:pt x="2600847" y="681375"/>
                  <a:pt x="2600847" y="644723"/>
                </a:cubicBezTo>
                <a:lnTo>
                  <a:pt x="2600847" y="520898"/>
                </a:lnTo>
                <a:cubicBezTo>
                  <a:pt x="2538796" y="417480"/>
                  <a:pt x="2543697" y="462675"/>
                  <a:pt x="2543697" y="397073"/>
                </a:cubicBezTo>
                <a:cubicBezTo>
                  <a:pt x="2492381" y="325231"/>
                  <a:pt x="2496072" y="357710"/>
                  <a:pt x="2496072" y="311348"/>
                </a:cubicBezTo>
                <a:lnTo>
                  <a:pt x="2457972" y="244673"/>
                </a:lnTo>
                <a:lnTo>
                  <a:pt x="2381772" y="177998"/>
                </a:lnTo>
                <a:cubicBezTo>
                  <a:pt x="2311954" y="168024"/>
                  <a:pt x="2337548" y="168473"/>
                  <a:pt x="2305572" y="168473"/>
                </a:cubicBezTo>
                <a:lnTo>
                  <a:pt x="2172222" y="139898"/>
                </a:lnTo>
                <a:cubicBezTo>
                  <a:pt x="2054799" y="129223"/>
                  <a:pt x="2102516" y="130373"/>
                  <a:pt x="2029347" y="130373"/>
                </a:cubicBezTo>
                <a:cubicBezTo>
                  <a:pt x="1920352" y="170007"/>
                  <a:pt x="1950850" y="142195"/>
                  <a:pt x="1915047" y="177998"/>
                </a:cubicBezTo>
                <a:cubicBezTo>
                  <a:pt x="1817074" y="236782"/>
                  <a:pt x="1819797" y="198121"/>
                  <a:pt x="1819797" y="244673"/>
                </a:cubicBezTo>
                <a:cubicBezTo>
                  <a:pt x="1778160" y="348767"/>
                  <a:pt x="1781697" y="305727"/>
                  <a:pt x="1781697" y="368498"/>
                </a:cubicBezTo>
                <a:cubicBezTo>
                  <a:pt x="1801269" y="485930"/>
                  <a:pt x="1800747" y="444172"/>
                  <a:pt x="1800747" y="492323"/>
                </a:cubicBezTo>
                <a:cubicBezTo>
                  <a:pt x="1851000" y="602879"/>
                  <a:pt x="1848372" y="558734"/>
                  <a:pt x="1848372" y="616148"/>
                </a:cubicBezTo>
                <a:cubicBezTo>
                  <a:pt x="1858949" y="711340"/>
                  <a:pt x="1857897" y="673122"/>
                  <a:pt x="1857897" y="730448"/>
                </a:cubicBezTo>
                <a:lnTo>
                  <a:pt x="1829322" y="806648"/>
                </a:lnTo>
                <a:cubicBezTo>
                  <a:pt x="1767152" y="868818"/>
                  <a:pt x="1784220" y="839701"/>
                  <a:pt x="1762647" y="882848"/>
                </a:cubicBezTo>
                <a:cubicBezTo>
                  <a:pt x="1683400" y="894169"/>
                  <a:pt x="1718423" y="892373"/>
                  <a:pt x="1657872" y="892373"/>
                </a:cubicBezTo>
                <a:lnTo>
                  <a:pt x="1495947" y="892373"/>
                </a:lnTo>
                <a:cubicBezTo>
                  <a:pt x="1464197" y="895548"/>
                  <a:pt x="1432234" y="897046"/>
                  <a:pt x="1400697" y="901898"/>
                </a:cubicBezTo>
                <a:cubicBezTo>
                  <a:pt x="1332258" y="912427"/>
                  <a:pt x="1393816" y="911423"/>
                  <a:pt x="1362597" y="911423"/>
                </a:cubicBezTo>
                <a:cubicBezTo>
                  <a:pt x="1282805" y="851579"/>
                  <a:pt x="1308848" y="876724"/>
                  <a:pt x="1276872" y="844748"/>
                </a:cubicBezTo>
                <a:lnTo>
                  <a:pt x="1248297" y="749498"/>
                </a:lnTo>
                <a:lnTo>
                  <a:pt x="1238772" y="663773"/>
                </a:lnTo>
                <a:lnTo>
                  <a:pt x="1238772" y="606623"/>
                </a:lnTo>
                <a:lnTo>
                  <a:pt x="1276872" y="530423"/>
                </a:lnTo>
                <a:lnTo>
                  <a:pt x="1276872" y="501848"/>
                </a:lnTo>
                <a:lnTo>
                  <a:pt x="1286397" y="425648"/>
                </a:lnTo>
                <a:lnTo>
                  <a:pt x="1286397" y="330398"/>
                </a:lnTo>
                <a:lnTo>
                  <a:pt x="1286397" y="282773"/>
                </a:lnTo>
                <a:lnTo>
                  <a:pt x="1229247" y="254198"/>
                </a:lnTo>
                <a:lnTo>
                  <a:pt x="1191147" y="206573"/>
                </a:lnTo>
                <a:lnTo>
                  <a:pt x="1105422" y="177998"/>
                </a:lnTo>
                <a:cubicBezTo>
                  <a:pt x="1016541" y="168122"/>
                  <a:pt x="1048448" y="168473"/>
                  <a:pt x="1010172" y="168473"/>
                </a:cubicBezTo>
                <a:lnTo>
                  <a:pt x="886347" y="168473"/>
                </a:lnTo>
                <a:cubicBezTo>
                  <a:pt x="724984" y="178558"/>
                  <a:pt x="769938" y="142007"/>
                  <a:pt x="714897" y="197048"/>
                </a:cubicBezTo>
                <a:cubicBezTo>
                  <a:pt x="692672" y="222448"/>
                  <a:pt x="668073" y="245953"/>
                  <a:pt x="648222" y="273248"/>
                </a:cubicBezTo>
                <a:cubicBezTo>
                  <a:pt x="642317" y="281368"/>
                  <a:pt x="638697" y="301823"/>
                  <a:pt x="638697" y="301823"/>
                </a:cubicBezTo>
                <a:cubicBezTo>
                  <a:pt x="577088" y="466114"/>
                  <a:pt x="581547" y="399969"/>
                  <a:pt x="581547" y="492323"/>
                </a:cubicBezTo>
                <a:cubicBezTo>
                  <a:pt x="572022" y="530423"/>
                  <a:pt x="563483" y="568783"/>
                  <a:pt x="552972" y="606623"/>
                </a:cubicBezTo>
                <a:cubicBezTo>
                  <a:pt x="547598" y="625971"/>
                  <a:pt x="540272" y="644723"/>
                  <a:pt x="533922" y="663773"/>
                </a:cubicBezTo>
                <a:cubicBezTo>
                  <a:pt x="530747" y="673298"/>
                  <a:pt x="531497" y="685248"/>
                  <a:pt x="524397" y="692348"/>
                </a:cubicBezTo>
                <a:lnTo>
                  <a:pt x="505347" y="711398"/>
                </a:lnTo>
                <a:cubicBezTo>
                  <a:pt x="489472" y="768548"/>
                  <a:pt x="476479" y="826578"/>
                  <a:pt x="457722" y="882848"/>
                </a:cubicBezTo>
                <a:cubicBezTo>
                  <a:pt x="454102" y="893708"/>
                  <a:pt x="438672" y="911423"/>
                  <a:pt x="438672" y="911423"/>
                </a:cubicBezTo>
                <a:cubicBezTo>
                  <a:pt x="369240" y="951098"/>
                  <a:pt x="371997" y="923925"/>
                  <a:pt x="371997" y="959048"/>
                </a:cubicBezTo>
                <a:lnTo>
                  <a:pt x="305322" y="1073348"/>
                </a:lnTo>
                <a:cubicBezTo>
                  <a:pt x="324874" y="1193918"/>
                  <a:pt x="362472" y="1313153"/>
                  <a:pt x="362472" y="1435298"/>
                </a:cubicBezTo>
                <a:cubicBezTo>
                  <a:pt x="506695" y="1742973"/>
                  <a:pt x="617555" y="1740098"/>
                  <a:pt x="495822" y="1740098"/>
                </a:cubicBezTo>
                <a:cubicBezTo>
                  <a:pt x="554392" y="1857238"/>
                  <a:pt x="552972" y="1811801"/>
                  <a:pt x="552972" y="1863923"/>
                </a:cubicBezTo>
                <a:cubicBezTo>
                  <a:pt x="672952" y="1923913"/>
                  <a:pt x="624675" y="1921073"/>
                  <a:pt x="686322" y="1921073"/>
                </a:cubicBezTo>
                <a:lnTo>
                  <a:pt x="781572" y="1902023"/>
                </a:lnTo>
                <a:lnTo>
                  <a:pt x="781572" y="1902023"/>
                </a:lnTo>
                <a:lnTo>
                  <a:pt x="810147" y="1787723"/>
                </a:lnTo>
                <a:cubicBezTo>
                  <a:pt x="863940" y="1690896"/>
                  <a:pt x="857772" y="1734687"/>
                  <a:pt x="857772" y="1663898"/>
                </a:cubicBezTo>
                <a:cubicBezTo>
                  <a:pt x="867561" y="1546434"/>
                  <a:pt x="829065" y="1549598"/>
                  <a:pt x="876822" y="1549598"/>
                </a:cubicBezTo>
                <a:cubicBezTo>
                  <a:pt x="916789" y="1419704"/>
                  <a:pt x="914922" y="1468958"/>
                  <a:pt x="914922" y="1406723"/>
                </a:cubicBezTo>
                <a:cubicBezTo>
                  <a:pt x="945675" y="1283711"/>
                  <a:pt x="915727" y="1320193"/>
                  <a:pt x="962547" y="1273373"/>
                </a:cubicBezTo>
                <a:lnTo>
                  <a:pt x="1019697" y="1159073"/>
                </a:lnTo>
                <a:lnTo>
                  <a:pt x="1019697" y="1159073"/>
                </a:lnTo>
                <a:lnTo>
                  <a:pt x="1124472" y="1063823"/>
                </a:lnTo>
                <a:lnTo>
                  <a:pt x="1143522" y="117812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Volný tvar 36">
            <a:extLst>
              <a:ext uri="{FF2B5EF4-FFF2-40B4-BE49-F238E27FC236}">
                <a16:creationId xmlns:a16="http://schemas.microsoft.com/office/drawing/2014/main" id="{C2C2A0F5-0F68-4CA9-B7E7-1E19F1A63700}"/>
              </a:ext>
            </a:extLst>
          </p:cNvPr>
          <p:cNvSpPr/>
          <p:nvPr/>
        </p:nvSpPr>
        <p:spPr>
          <a:xfrm>
            <a:off x="5095875" y="2305051"/>
            <a:ext cx="476250" cy="1386409"/>
          </a:xfrm>
          <a:custGeom>
            <a:avLst/>
            <a:gdLst>
              <a:gd name="connsiteX0" fmla="*/ 114300 w 476250"/>
              <a:gd name="connsiteY0" fmla="*/ 114300 h 1386409"/>
              <a:gd name="connsiteX1" fmla="*/ 95250 w 476250"/>
              <a:gd name="connsiteY1" fmla="*/ 19050 h 1386409"/>
              <a:gd name="connsiteX2" fmla="*/ 152400 w 476250"/>
              <a:gd name="connsiteY2" fmla="*/ 0 h 1386409"/>
              <a:gd name="connsiteX3" fmla="*/ 238125 w 476250"/>
              <a:gd name="connsiteY3" fmla="*/ 38100 h 1386409"/>
              <a:gd name="connsiteX4" fmla="*/ 314325 w 476250"/>
              <a:gd name="connsiteY4" fmla="*/ 152400 h 1386409"/>
              <a:gd name="connsiteX5" fmla="*/ 314325 w 476250"/>
              <a:gd name="connsiteY5" fmla="*/ 295275 h 1386409"/>
              <a:gd name="connsiteX6" fmla="*/ 295275 w 476250"/>
              <a:gd name="connsiteY6" fmla="*/ 457200 h 1386409"/>
              <a:gd name="connsiteX7" fmla="*/ 228600 w 476250"/>
              <a:gd name="connsiteY7" fmla="*/ 676275 h 1386409"/>
              <a:gd name="connsiteX8" fmla="*/ 228600 w 476250"/>
              <a:gd name="connsiteY8" fmla="*/ 857250 h 1386409"/>
              <a:gd name="connsiteX9" fmla="*/ 352425 w 476250"/>
              <a:gd name="connsiteY9" fmla="*/ 1057275 h 1386409"/>
              <a:gd name="connsiteX10" fmla="*/ 428625 w 476250"/>
              <a:gd name="connsiteY10" fmla="*/ 1181100 h 1386409"/>
              <a:gd name="connsiteX11" fmla="*/ 476250 w 476250"/>
              <a:gd name="connsiteY11" fmla="*/ 1276350 h 1386409"/>
              <a:gd name="connsiteX12" fmla="*/ 457200 w 476250"/>
              <a:gd name="connsiteY12" fmla="*/ 1362075 h 1386409"/>
              <a:gd name="connsiteX13" fmla="*/ 400050 w 476250"/>
              <a:gd name="connsiteY13" fmla="*/ 1381125 h 1386409"/>
              <a:gd name="connsiteX14" fmla="*/ 295275 w 476250"/>
              <a:gd name="connsiteY14" fmla="*/ 1381125 h 1386409"/>
              <a:gd name="connsiteX15" fmla="*/ 295275 w 476250"/>
              <a:gd name="connsiteY15" fmla="*/ 1381125 h 1386409"/>
              <a:gd name="connsiteX16" fmla="*/ 247650 w 476250"/>
              <a:gd name="connsiteY16" fmla="*/ 1266825 h 1386409"/>
              <a:gd name="connsiteX17" fmla="*/ 171450 w 476250"/>
              <a:gd name="connsiteY17" fmla="*/ 1171575 h 1386409"/>
              <a:gd name="connsiteX18" fmla="*/ 95250 w 476250"/>
              <a:gd name="connsiteY18" fmla="*/ 1085850 h 1386409"/>
              <a:gd name="connsiteX19" fmla="*/ 47625 w 476250"/>
              <a:gd name="connsiteY19" fmla="*/ 942975 h 1386409"/>
              <a:gd name="connsiteX20" fmla="*/ 0 w 476250"/>
              <a:gd name="connsiteY20" fmla="*/ 857250 h 1386409"/>
              <a:gd name="connsiteX21" fmla="*/ 0 w 476250"/>
              <a:gd name="connsiteY21" fmla="*/ 809625 h 1386409"/>
              <a:gd name="connsiteX22" fmla="*/ 19050 w 476250"/>
              <a:gd name="connsiteY22" fmla="*/ 723900 h 1386409"/>
              <a:gd name="connsiteX23" fmla="*/ 57150 w 476250"/>
              <a:gd name="connsiteY23" fmla="*/ 676275 h 1386409"/>
              <a:gd name="connsiteX24" fmla="*/ 85725 w 476250"/>
              <a:gd name="connsiteY24" fmla="*/ 590550 h 1386409"/>
              <a:gd name="connsiteX25" fmla="*/ 161925 w 476250"/>
              <a:gd name="connsiteY25" fmla="*/ 514350 h 1386409"/>
              <a:gd name="connsiteX26" fmla="*/ 200025 w 476250"/>
              <a:gd name="connsiteY26" fmla="*/ 409575 h 1386409"/>
              <a:gd name="connsiteX27" fmla="*/ 209550 w 476250"/>
              <a:gd name="connsiteY27" fmla="*/ 333375 h 1386409"/>
              <a:gd name="connsiteX28" fmla="*/ 228600 w 476250"/>
              <a:gd name="connsiteY28" fmla="*/ 276225 h 1386409"/>
              <a:gd name="connsiteX29" fmla="*/ 219075 w 476250"/>
              <a:gd name="connsiteY29" fmla="*/ 142875 h 1386409"/>
              <a:gd name="connsiteX30" fmla="*/ 200025 w 476250"/>
              <a:gd name="connsiteY30" fmla="*/ 104775 h 1386409"/>
              <a:gd name="connsiteX31" fmla="*/ 114300 w 476250"/>
              <a:gd name="connsiteY31" fmla="*/ 114300 h 138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6250" h="1386409">
                <a:moveTo>
                  <a:pt x="114300" y="114300"/>
                </a:moveTo>
                <a:lnTo>
                  <a:pt x="95250" y="19050"/>
                </a:lnTo>
                <a:lnTo>
                  <a:pt x="152400" y="0"/>
                </a:lnTo>
                <a:lnTo>
                  <a:pt x="238125" y="38100"/>
                </a:lnTo>
                <a:lnTo>
                  <a:pt x="314325" y="152400"/>
                </a:lnTo>
                <a:lnTo>
                  <a:pt x="314325" y="295275"/>
                </a:lnTo>
                <a:cubicBezTo>
                  <a:pt x="294881" y="450825"/>
                  <a:pt x="295275" y="396480"/>
                  <a:pt x="295275" y="457200"/>
                </a:cubicBezTo>
                <a:cubicBezTo>
                  <a:pt x="226592" y="663249"/>
                  <a:pt x="228600" y="586943"/>
                  <a:pt x="228600" y="676275"/>
                </a:cubicBezTo>
                <a:lnTo>
                  <a:pt x="228600" y="857250"/>
                </a:lnTo>
                <a:lnTo>
                  <a:pt x="352425" y="1057275"/>
                </a:lnTo>
                <a:cubicBezTo>
                  <a:pt x="432360" y="1167185"/>
                  <a:pt x="428625" y="1118865"/>
                  <a:pt x="428625" y="1181100"/>
                </a:cubicBezTo>
                <a:lnTo>
                  <a:pt x="476250" y="1276350"/>
                </a:lnTo>
                <a:cubicBezTo>
                  <a:pt x="456430" y="1355630"/>
                  <a:pt x="457200" y="1326368"/>
                  <a:pt x="457200" y="1362075"/>
                </a:cubicBezTo>
                <a:cubicBezTo>
                  <a:pt x="420700" y="1386409"/>
                  <a:pt x="440073" y="1381125"/>
                  <a:pt x="400050" y="1381125"/>
                </a:cubicBezTo>
                <a:lnTo>
                  <a:pt x="295275" y="1381125"/>
                </a:lnTo>
                <a:lnTo>
                  <a:pt x="295275" y="1381125"/>
                </a:lnTo>
                <a:lnTo>
                  <a:pt x="247650" y="1266825"/>
                </a:lnTo>
                <a:lnTo>
                  <a:pt x="171450" y="1171575"/>
                </a:lnTo>
                <a:lnTo>
                  <a:pt x="95250" y="1085850"/>
                </a:lnTo>
                <a:lnTo>
                  <a:pt x="47625" y="942975"/>
                </a:lnTo>
                <a:lnTo>
                  <a:pt x="0" y="857250"/>
                </a:lnTo>
                <a:lnTo>
                  <a:pt x="0" y="809625"/>
                </a:lnTo>
                <a:lnTo>
                  <a:pt x="19050" y="723900"/>
                </a:lnTo>
                <a:lnTo>
                  <a:pt x="57150" y="676275"/>
                </a:lnTo>
                <a:lnTo>
                  <a:pt x="85725" y="590550"/>
                </a:lnTo>
                <a:lnTo>
                  <a:pt x="161925" y="514350"/>
                </a:lnTo>
                <a:lnTo>
                  <a:pt x="200025" y="409575"/>
                </a:lnTo>
                <a:lnTo>
                  <a:pt x="209550" y="333375"/>
                </a:lnTo>
                <a:lnTo>
                  <a:pt x="228600" y="276225"/>
                </a:lnTo>
                <a:lnTo>
                  <a:pt x="219075" y="142875"/>
                </a:lnTo>
                <a:lnTo>
                  <a:pt x="200025" y="104775"/>
                </a:lnTo>
                <a:cubicBezTo>
                  <a:pt x="127513" y="73699"/>
                  <a:pt x="157530" y="76200"/>
                  <a:pt x="114300" y="11430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8" name="Volný tvar 37">
            <a:extLst>
              <a:ext uri="{FF2B5EF4-FFF2-40B4-BE49-F238E27FC236}">
                <a16:creationId xmlns:a16="http://schemas.microsoft.com/office/drawing/2014/main" id="{EB6EA44B-7820-4B21-8360-783FF369E426}"/>
              </a:ext>
            </a:extLst>
          </p:cNvPr>
          <p:cNvSpPr/>
          <p:nvPr/>
        </p:nvSpPr>
        <p:spPr>
          <a:xfrm>
            <a:off x="5676901" y="2314575"/>
            <a:ext cx="485775" cy="1409700"/>
          </a:xfrm>
          <a:custGeom>
            <a:avLst/>
            <a:gdLst>
              <a:gd name="connsiteX0" fmla="*/ 419100 w 485775"/>
              <a:gd name="connsiteY0" fmla="*/ 114300 h 1409700"/>
              <a:gd name="connsiteX1" fmla="*/ 485775 w 485775"/>
              <a:gd name="connsiteY1" fmla="*/ 28575 h 1409700"/>
              <a:gd name="connsiteX2" fmla="*/ 485775 w 485775"/>
              <a:gd name="connsiteY2" fmla="*/ 0 h 1409700"/>
              <a:gd name="connsiteX3" fmla="*/ 352425 w 485775"/>
              <a:gd name="connsiteY3" fmla="*/ 9525 h 1409700"/>
              <a:gd name="connsiteX4" fmla="*/ 266700 w 485775"/>
              <a:gd name="connsiteY4" fmla="*/ 76200 h 1409700"/>
              <a:gd name="connsiteX5" fmla="*/ 171450 w 485775"/>
              <a:gd name="connsiteY5" fmla="*/ 238125 h 1409700"/>
              <a:gd name="connsiteX6" fmla="*/ 171450 w 485775"/>
              <a:gd name="connsiteY6" fmla="*/ 447675 h 1409700"/>
              <a:gd name="connsiteX7" fmla="*/ 200025 w 485775"/>
              <a:gd name="connsiteY7" fmla="*/ 552450 h 1409700"/>
              <a:gd name="connsiteX8" fmla="*/ 238125 w 485775"/>
              <a:gd name="connsiteY8" fmla="*/ 704850 h 1409700"/>
              <a:gd name="connsiteX9" fmla="*/ 238125 w 485775"/>
              <a:gd name="connsiteY9" fmla="*/ 790575 h 1409700"/>
              <a:gd name="connsiteX10" fmla="*/ 228600 w 485775"/>
              <a:gd name="connsiteY10" fmla="*/ 876300 h 1409700"/>
              <a:gd name="connsiteX11" fmla="*/ 161925 w 485775"/>
              <a:gd name="connsiteY11" fmla="*/ 962025 h 1409700"/>
              <a:gd name="connsiteX12" fmla="*/ 123825 w 485775"/>
              <a:gd name="connsiteY12" fmla="*/ 1009650 h 1409700"/>
              <a:gd name="connsiteX13" fmla="*/ 114300 w 485775"/>
              <a:gd name="connsiteY13" fmla="*/ 1038225 h 1409700"/>
              <a:gd name="connsiteX14" fmla="*/ 95250 w 485775"/>
              <a:gd name="connsiteY14" fmla="*/ 1066800 h 1409700"/>
              <a:gd name="connsiteX15" fmla="*/ 66675 w 485775"/>
              <a:gd name="connsiteY15" fmla="*/ 1085850 h 1409700"/>
              <a:gd name="connsiteX16" fmla="*/ 38100 w 485775"/>
              <a:gd name="connsiteY16" fmla="*/ 1171575 h 1409700"/>
              <a:gd name="connsiteX17" fmla="*/ 28575 w 485775"/>
              <a:gd name="connsiteY17" fmla="*/ 1200150 h 1409700"/>
              <a:gd name="connsiteX18" fmla="*/ 0 w 485775"/>
              <a:gd name="connsiteY18" fmla="*/ 1238250 h 1409700"/>
              <a:gd name="connsiteX19" fmla="*/ 0 w 485775"/>
              <a:gd name="connsiteY19" fmla="*/ 1238250 h 1409700"/>
              <a:gd name="connsiteX20" fmla="*/ 0 w 485775"/>
              <a:gd name="connsiteY20" fmla="*/ 1409700 h 1409700"/>
              <a:gd name="connsiteX21" fmla="*/ 161925 w 485775"/>
              <a:gd name="connsiteY21" fmla="*/ 1381125 h 1409700"/>
              <a:gd name="connsiteX22" fmla="*/ 180975 w 485775"/>
              <a:gd name="connsiteY22" fmla="*/ 1314450 h 1409700"/>
              <a:gd name="connsiteX23" fmla="*/ 238125 w 485775"/>
              <a:gd name="connsiteY23" fmla="*/ 1190625 h 1409700"/>
              <a:gd name="connsiteX24" fmla="*/ 285750 w 485775"/>
              <a:gd name="connsiteY24" fmla="*/ 1095375 h 1409700"/>
              <a:gd name="connsiteX25" fmla="*/ 304800 w 485775"/>
              <a:gd name="connsiteY25" fmla="*/ 1019175 h 1409700"/>
              <a:gd name="connsiteX26" fmla="*/ 390525 w 485775"/>
              <a:gd name="connsiteY26" fmla="*/ 962025 h 1409700"/>
              <a:gd name="connsiteX27" fmla="*/ 409575 w 485775"/>
              <a:gd name="connsiteY27" fmla="*/ 847725 h 1409700"/>
              <a:gd name="connsiteX28" fmla="*/ 419100 w 485775"/>
              <a:gd name="connsiteY28" fmla="*/ 781050 h 1409700"/>
              <a:gd name="connsiteX29" fmla="*/ 419100 w 485775"/>
              <a:gd name="connsiteY29" fmla="*/ 723900 h 1409700"/>
              <a:gd name="connsiteX30" fmla="*/ 428625 w 485775"/>
              <a:gd name="connsiteY30" fmla="*/ 676275 h 1409700"/>
              <a:gd name="connsiteX31" fmla="*/ 428625 w 485775"/>
              <a:gd name="connsiteY31" fmla="*/ 619125 h 1409700"/>
              <a:gd name="connsiteX32" fmla="*/ 361950 w 485775"/>
              <a:gd name="connsiteY32" fmla="*/ 561975 h 1409700"/>
              <a:gd name="connsiteX33" fmla="*/ 304800 w 485775"/>
              <a:gd name="connsiteY33" fmla="*/ 476250 h 1409700"/>
              <a:gd name="connsiteX34" fmla="*/ 276225 w 485775"/>
              <a:gd name="connsiteY34" fmla="*/ 409575 h 1409700"/>
              <a:gd name="connsiteX35" fmla="*/ 276225 w 485775"/>
              <a:gd name="connsiteY35" fmla="*/ 276225 h 1409700"/>
              <a:gd name="connsiteX36" fmla="*/ 276225 w 485775"/>
              <a:gd name="connsiteY36" fmla="*/ 190500 h 1409700"/>
              <a:gd name="connsiteX37" fmla="*/ 314325 w 485775"/>
              <a:gd name="connsiteY37" fmla="*/ 123825 h 1409700"/>
              <a:gd name="connsiteX38" fmla="*/ 419100 w 485775"/>
              <a:gd name="connsiteY38" fmla="*/ 1143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85775" h="1409700">
                <a:moveTo>
                  <a:pt x="419100" y="114300"/>
                </a:moveTo>
                <a:lnTo>
                  <a:pt x="485775" y="28575"/>
                </a:lnTo>
                <a:lnTo>
                  <a:pt x="485775" y="0"/>
                </a:lnTo>
                <a:cubicBezTo>
                  <a:pt x="358784" y="9769"/>
                  <a:pt x="403347" y="9525"/>
                  <a:pt x="352425" y="9525"/>
                </a:cubicBezTo>
                <a:lnTo>
                  <a:pt x="266700" y="76200"/>
                </a:lnTo>
                <a:lnTo>
                  <a:pt x="171450" y="238125"/>
                </a:lnTo>
                <a:lnTo>
                  <a:pt x="171450" y="447675"/>
                </a:lnTo>
                <a:lnTo>
                  <a:pt x="200025" y="552450"/>
                </a:lnTo>
                <a:cubicBezTo>
                  <a:pt x="239869" y="691906"/>
                  <a:pt x="238125" y="639571"/>
                  <a:pt x="238125" y="704850"/>
                </a:cubicBezTo>
                <a:lnTo>
                  <a:pt x="238125" y="790575"/>
                </a:lnTo>
                <a:lnTo>
                  <a:pt x="228600" y="876300"/>
                </a:lnTo>
                <a:cubicBezTo>
                  <a:pt x="175755" y="950283"/>
                  <a:pt x="200288" y="923662"/>
                  <a:pt x="161925" y="962025"/>
                </a:cubicBezTo>
                <a:cubicBezTo>
                  <a:pt x="149225" y="977900"/>
                  <a:pt x="134600" y="992410"/>
                  <a:pt x="123825" y="1009650"/>
                </a:cubicBezTo>
                <a:cubicBezTo>
                  <a:pt x="118504" y="1018164"/>
                  <a:pt x="114300" y="1038225"/>
                  <a:pt x="114300" y="1038225"/>
                </a:cubicBezTo>
                <a:cubicBezTo>
                  <a:pt x="107950" y="1047750"/>
                  <a:pt x="103345" y="1058705"/>
                  <a:pt x="95250" y="1066800"/>
                </a:cubicBezTo>
                <a:cubicBezTo>
                  <a:pt x="87155" y="1074895"/>
                  <a:pt x="66675" y="1085850"/>
                  <a:pt x="66675" y="1085850"/>
                </a:cubicBezTo>
                <a:lnTo>
                  <a:pt x="38100" y="1171575"/>
                </a:lnTo>
                <a:cubicBezTo>
                  <a:pt x="34925" y="1181100"/>
                  <a:pt x="33065" y="1191170"/>
                  <a:pt x="28575" y="1200150"/>
                </a:cubicBezTo>
                <a:cubicBezTo>
                  <a:pt x="17805" y="1221691"/>
                  <a:pt x="13395" y="1224855"/>
                  <a:pt x="0" y="1238250"/>
                </a:cubicBezTo>
                <a:lnTo>
                  <a:pt x="0" y="1238250"/>
                </a:lnTo>
                <a:lnTo>
                  <a:pt x="0" y="1409700"/>
                </a:lnTo>
                <a:lnTo>
                  <a:pt x="161925" y="1381125"/>
                </a:lnTo>
                <a:cubicBezTo>
                  <a:pt x="181979" y="1320963"/>
                  <a:pt x="180975" y="1344055"/>
                  <a:pt x="180975" y="1314450"/>
                </a:cubicBezTo>
                <a:cubicBezTo>
                  <a:pt x="230327" y="1196005"/>
                  <a:pt x="199414" y="1229336"/>
                  <a:pt x="238125" y="1190625"/>
                </a:cubicBezTo>
                <a:cubicBezTo>
                  <a:pt x="278049" y="1100797"/>
                  <a:pt x="254114" y="1127011"/>
                  <a:pt x="285750" y="1095375"/>
                </a:cubicBezTo>
                <a:cubicBezTo>
                  <a:pt x="295669" y="1016025"/>
                  <a:pt x="269677" y="1019175"/>
                  <a:pt x="304800" y="1019175"/>
                </a:cubicBezTo>
                <a:cubicBezTo>
                  <a:pt x="383540" y="960120"/>
                  <a:pt x="349250" y="962025"/>
                  <a:pt x="390525" y="962025"/>
                </a:cubicBezTo>
                <a:cubicBezTo>
                  <a:pt x="400756" y="859711"/>
                  <a:pt x="385780" y="895315"/>
                  <a:pt x="409575" y="847725"/>
                </a:cubicBezTo>
                <a:cubicBezTo>
                  <a:pt x="420345" y="793873"/>
                  <a:pt x="419100" y="816289"/>
                  <a:pt x="419100" y="781050"/>
                </a:cubicBezTo>
                <a:lnTo>
                  <a:pt x="419100" y="723900"/>
                </a:lnTo>
                <a:lnTo>
                  <a:pt x="428625" y="676275"/>
                </a:lnTo>
                <a:lnTo>
                  <a:pt x="428625" y="619125"/>
                </a:lnTo>
                <a:cubicBezTo>
                  <a:pt x="368026" y="568625"/>
                  <a:pt x="389010" y="589035"/>
                  <a:pt x="361950" y="561975"/>
                </a:cubicBezTo>
                <a:cubicBezTo>
                  <a:pt x="302895" y="483235"/>
                  <a:pt x="304800" y="517525"/>
                  <a:pt x="304800" y="476250"/>
                </a:cubicBezTo>
                <a:lnTo>
                  <a:pt x="276225" y="409575"/>
                </a:lnTo>
                <a:lnTo>
                  <a:pt x="276225" y="276225"/>
                </a:lnTo>
                <a:lnTo>
                  <a:pt x="276225" y="190500"/>
                </a:lnTo>
                <a:lnTo>
                  <a:pt x="314325" y="123825"/>
                </a:lnTo>
                <a:lnTo>
                  <a:pt x="419100" y="11430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9" name="Volný tvar 38">
            <a:extLst>
              <a:ext uri="{FF2B5EF4-FFF2-40B4-BE49-F238E27FC236}">
                <a16:creationId xmlns:a16="http://schemas.microsoft.com/office/drawing/2014/main" id="{4C4C29AC-C66C-49ED-8283-6084C8353210}"/>
              </a:ext>
            </a:extLst>
          </p:cNvPr>
          <p:cNvSpPr/>
          <p:nvPr/>
        </p:nvSpPr>
        <p:spPr>
          <a:xfrm>
            <a:off x="5218280" y="3686175"/>
            <a:ext cx="325270" cy="762000"/>
          </a:xfrm>
          <a:custGeom>
            <a:avLst/>
            <a:gdLst>
              <a:gd name="connsiteX0" fmla="*/ 315745 w 325270"/>
              <a:gd name="connsiteY0" fmla="*/ 0 h 762000"/>
              <a:gd name="connsiteX1" fmla="*/ 163345 w 325270"/>
              <a:gd name="connsiteY1" fmla="*/ 0 h 762000"/>
              <a:gd name="connsiteX2" fmla="*/ 96670 w 325270"/>
              <a:gd name="connsiteY2" fmla="*/ 66675 h 762000"/>
              <a:gd name="connsiteX3" fmla="*/ 58570 w 325270"/>
              <a:gd name="connsiteY3" fmla="*/ 200025 h 762000"/>
              <a:gd name="connsiteX4" fmla="*/ 1420 w 325270"/>
              <a:gd name="connsiteY4" fmla="*/ 323850 h 762000"/>
              <a:gd name="connsiteX5" fmla="*/ 10945 w 325270"/>
              <a:gd name="connsiteY5" fmla="*/ 438150 h 762000"/>
              <a:gd name="connsiteX6" fmla="*/ 20470 w 325270"/>
              <a:gd name="connsiteY6" fmla="*/ 514350 h 762000"/>
              <a:gd name="connsiteX7" fmla="*/ 68095 w 325270"/>
              <a:gd name="connsiteY7" fmla="*/ 647700 h 762000"/>
              <a:gd name="connsiteX8" fmla="*/ 106195 w 325270"/>
              <a:gd name="connsiteY8" fmla="*/ 676275 h 762000"/>
              <a:gd name="connsiteX9" fmla="*/ 106195 w 325270"/>
              <a:gd name="connsiteY9" fmla="*/ 676275 h 762000"/>
              <a:gd name="connsiteX10" fmla="*/ 153820 w 325270"/>
              <a:gd name="connsiteY10" fmla="*/ 704850 h 762000"/>
              <a:gd name="connsiteX11" fmla="*/ 268120 w 325270"/>
              <a:gd name="connsiteY11" fmla="*/ 762000 h 762000"/>
              <a:gd name="connsiteX12" fmla="*/ 315745 w 325270"/>
              <a:gd name="connsiteY12" fmla="*/ 723900 h 762000"/>
              <a:gd name="connsiteX13" fmla="*/ 315745 w 325270"/>
              <a:gd name="connsiteY13" fmla="*/ 628650 h 762000"/>
              <a:gd name="connsiteX14" fmla="*/ 315745 w 325270"/>
              <a:gd name="connsiteY14" fmla="*/ 514350 h 762000"/>
              <a:gd name="connsiteX15" fmla="*/ 325270 w 325270"/>
              <a:gd name="connsiteY15" fmla="*/ 361950 h 762000"/>
              <a:gd name="connsiteX16" fmla="*/ 315745 w 325270"/>
              <a:gd name="connsiteY16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5270" h="762000">
                <a:moveTo>
                  <a:pt x="315745" y="0"/>
                </a:moveTo>
                <a:lnTo>
                  <a:pt x="163345" y="0"/>
                </a:lnTo>
                <a:lnTo>
                  <a:pt x="96670" y="66675"/>
                </a:lnTo>
                <a:lnTo>
                  <a:pt x="58570" y="200025"/>
                </a:lnTo>
                <a:cubicBezTo>
                  <a:pt x="0" y="317165"/>
                  <a:pt x="1420" y="271728"/>
                  <a:pt x="1420" y="323850"/>
                </a:cubicBezTo>
                <a:lnTo>
                  <a:pt x="10945" y="438150"/>
                </a:lnTo>
                <a:lnTo>
                  <a:pt x="20470" y="514350"/>
                </a:lnTo>
                <a:lnTo>
                  <a:pt x="68095" y="647700"/>
                </a:lnTo>
                <a:lnTo>
                  <a:pt x="106195" y="676275"/>
                </a:lnTo>
                <a:lnTo>
                  <a:pt x="106195" y="676275"/>
                </a:lnTo>
                <a:cubicBezTo>
                  <a:pt x="147470" y="717550"/>
                  <a:pt x="131595" y="727075"/>
                  <a:pt x="153820" y="704850"/>
                </a:cubicBezTo>
                <a:cubicBezTo>
                  <a:pt x="262683" y="754333"/>
                  <a:pt x="231468" y="725348"/>
                  <a:pt x="268120" y="762000"/>
                </a:cubicBezTo>
                <a:cubicBezTo>
                  <a:pt x="308465" y="721655"/>
                  <a:pt x="288259" y="723900"/>
                  <a:pt x="315745" y="723900"/>
                </a:cubicBezTo>
                <a:lnTo>
                  <a:pt x="315745" y="628650"/>
                </a:lnTo>
                <a:lnTo>
                  <a:pt x="315745" y="514350"/>
                </a:lnTo>
                <a:lnTo>
                  <a:pt x="325270" y="361950"/>
                </a:lnTo>
                <a:lnTo>
                  <a:pt x="31574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0" name="Volný tvar 39">
            <a:extLst>
              <a:ext uri="{FF2B5EF4-FFF2-40B4-BE49-F238E27FC236}">
                <a16:creationId xmlns:a16="http://schemas.microsoft.com/office/drawing/2014/main" id="{1CB9FFC6-2361-4E41-8CBA-0280250ECCD3}"/>
              </a:ext>
            </a:extLst>
          </p:cNvPr>
          <p:cNvSpPr/>
          <p:nvPr/>
        </p:nvSpPr>
        <p:spPr>
          <a:xfrm>
            <a:off x="5676901" y="3714751"/>
            <a:ext cx="371475" cy="717243"/>
          </a:xfrm>
          <a:custGeom>
            <a:avLst/>
            <a:gdLst>
              <a:gd name="connsiteX0" fmla="*/ 9525 w 371475"/>
              <a:gd name="connsiteY0" fmla="*/ 9525 h 717243"/>
              <a:gd name="connsiteX1" fmla="*/ 180975 w 371475"/>
              <a:gd name="connsiteY1" fmla="*/ 0 h 717243"/>
              <a:gd name="connsiteX2" fmla="*/ 276225 w 371475"/>
              <a:gd name="connsiteY2" fmla="*/ 76200 h 717243"/>
              <a:gd name="connsiteX3" fmla="*/ 333375 w 371475"/>
              <a:gd name="connsiteY3" fmla="*/ 171450 h 717243"/>
              <a:gd name="connsiteX4" fmla="*/ 371475 w 371475"/>
              <a:gd name="connsiteY4" fmla="*/ 333375 h 717243"/>
              <a:gd name="connsiteX5" fmla="*/ 342900 w 371475"/>
              <a:gd name="connsiteY5" fmla="*/ 438150 h 717243"/>
              <a:gd name="connsiteX6" fmla="*/ 323850 w 371475"/>
              <a:gd name="connsiteY6" fmla="*/ 523875 h 717243"/>
              <a:gd name="connsiteX7" fmla="*/ 295275 w 371475"/>
              <a:gd name="connsiteY7" fmla="*/ 600075 h 717243"/>
              <a:gd name="connsiteX8" fmla="*/ 247650 w 371475"/>
              <a:gd name="connsiteY8" fmla="*/ 657225 h 717243"/>
              <a:gd name="connsiteX9" fmla="*/ 38100 w 371475"/>
              <a:gd name="connsiteY9" fmla="*/ 714375 h 717243"/>
              <a:gd name="connsiteX10" fmla="*/ 28575 w 371475"/>
              <a:gd name="connsiteY10" fmla="*/ 714375 h 717243"/>
              <a:gd name="connsiteX11" fmla="*/ 0 w 371475"/>
              <a:gd name="connsiteY11" fmla="*/ 619125 h 717243"/>
              <a:gd name="connsiteX12" fmla="*/ 9525 w 371475"/>
              <a:gd name="connsiteY12" fmla="*/ 9525 h 71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1475" h="717243">
                <a:moveTo>
                  <a:pt x="9525" y="9525"/>
                </a:moveTo>
                <a:lnTo>
                  <a:pt x="180975" y="0"/>
                </a:lnTo>
                <a:lnTo>
                  <a:pt x="276225" y="76200"/>
                </a:lnTo>
                <a:cubicBezTo>
                  <a:pt x="335136" y="164567"/>
                  <a:pt x="333375" y="127582"/>
                  <a:pt x="333375" y="171450"/>
                </a:cubicBezTo>
                <a:lnTo>
                  <a:pt x="371475" y="333375"/>
                </a:lnTo>
                <a:cubicBezTo>
                  <a:pt x="341988" y="431666"/>
                  <a:pt x="342900" y="395477"/>
                  <a:pt x="342900" y="438150"/>
                </a:cubicBezTo>
                <a:cubicBezTo>
                  <a:pt x="323080" y="517430"/>
                  <a:pt x="323850" y="488168"/>
                  <a:pt x="323850" y="523875"/>
                </a:cubicBezTo>
                <a:lnTo>
                  <a:pt x="295275" y="600075"/>
                </a:lnTo>
                <a:cubicBezTo>
                  <a:pt x="254370" y="651206"/>
                  <a:pt x="271550" y="633325"/>
                  <a:pt x="247650" y="657225"/>
                </a:cubicBezTo>
                <a:cubicBezTo>
                  <a:pt x="57592" y="717243"/>
                  <a:pt x="129936" y="714375"/>
                  <a:pt x="38100" y="714375"/>
                </a:cubicBezTo>
                <a:lnTo>
                  <a:pt x="28575" y="714375"/>
                </a:lnTo>
                <a:lnTo>
                  <a:pt x="0" y="619125"/>
                </a:lnTo>
                <a:lnTo>
                  <a:pt x="9525" y="952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2" name="Volný tvar 41">
            <a:extLst>
              <a:ext uri="{FF2B5EF4-FFF2-40B4-BE49-F238E27FC236}">
                <a16:creationId xmlns:a16="http://schemas.microsoft.com/office/drawing/2014/main" id="{2503AC38-E620-46EB-9FCA-780A08462EC1}"/>
              </a:ext>
            </a:extLst>
          </p:cNvPr>
          <p:cNvSpPr/>
          <p:nvPr/>
        </p:nvSpPr>
        <p:spPr>
          <a:xfrm>
            <a:off x="5067301" y="4391026"/>
            <a:ext cx="478143" cy="1000125"/>
          </a:xfrm>
          <a:custGeom>
            <a:avLst/>
            <a:gdLst>
              <a:gd name="connsiteX0" fmla="*/ 266700 w 478143"/>
              <a:gd name="connsiteY0" fmla="*/ 0 h 1000125"/>
              <a:gd name="connsiteX1" fmla="*/ 0 w 478143"/>
              <a:gd name="connsiteY1" fmla="*/ 409575 h 1000125"/>
              <a:gd name="connsiteX2" fmla="*/ 0 w 478143"/>
              <a:gd name="connsiteY2" fmla="*/ 409575 h 1000125"/>
              <a:gd name="connsiteX3" fmla="*/ 0 w 478143"/>
              <a:gd name="connsiteY3" fmla="*/ 409575 h 1000125"/>
              <a:gd name="connsiteX4" fmla="*/ 9525 w 478143"/>
              <a:gd name="connsiteY4" fmla="*/ 590550 h 1000125"/>
              <a:gd name="connsiteX5" fmla="*/ 9525 w 478143"/>
              <a:gd name="connsiteY5" fmla="*/ 647700 h 1000125"/>
              <a:gd name="connsiteX6" fmla="*/ 19050 w 478143"/>
              <a:gd name="connsiteY6" fmla="*/ 723900 h 1000125"/>
              <a:gd name="connsiteX7" fmla="*/ 190500 w 478143"/>
              <a:gd name="connsiteY7" fmla="*/ 876300 h 1000125"/>
              <a:gd name="connsiteX8" fmla="*/ 247650 w 478143"/>
              <a:gd name="connsiteY8" fmla="*/ 981075 h 1000125"/>
              <a:gd name="connsiteX9" fmla="*/ 276225 w 478143"/>
              <a:gd name="connsiteY9" fmla="*/ 1000125 h 1000125"/>
              <a:gd name="connsiteX10" fmla="*/ 409575 w 478143"/>
              <a:gd name="connsiteY10" fmla="*/ 923925 h 1000125"/>
              <a:gd name="connsiteX11" fmla="*/ 228600 w 478143"/>
              <a:gd name="connsiteY11" fmla="*/ 438150 h 1000125"/>
              <a:gd name="connsiteX12" fmla="*/ 476250 w 478143"/>
              <a:gd name="connsiteY12" fmla="*/ 95250 h 1000125"/>
              <a:gd name="connsiteX13" fmla="*/ 438150 w 478143"/>
              <a:gd name="connsiteY13" fmla="*/ 38100 h 1000125"/>
              <a:gd name="connsiteX14" fmla="*/ 266700 w 478143"/>
              <a:gd name="connsiteY14" fmla="*/ 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8143" h="1000125">
                <a:moveTo>
                  <a:pt x="266700" y="0"/>
                </a:moveTo>
                <a:lnTo>
                  <a:pt x="0" y="409575"/>
                </a:lnTo>
                <a:lnTo>
                  <a:pt x="0" y="409575"/>
                </a:lnTo>
                <a:lnTo>
                  <a:pt x="0" y="409575"/>
                </a:lnTo>
                <a:cubicBezTo>
                  <a:pt x="9701" y="584195"/>
                  <a:pt x="9525" y="523787"/>
                  <a:pt x="9525" y="590550"/>
                </a:cubicBezTo>
                <a:lnTo>
                  <a:pt x="9525" y="647700"/>
                </a:lnTo>
                <a:lnTo>
                  <a:pt x="19050" y="723900"/>
                </a:lnTo>
                <a:lnTo>
                  <a:pt x="190500" y="876300"/>
                </a:lnTo>
                <a:lnTo>
                  <a:pt x="247650" y="981075"/>
                </a:lnTo>
                <a:lnTo>
                  <a:pt x="276225" y="1000125"/>
                </a:lnTo>
                <a:lnTo>
                  <a:pt x="409575" y="923925"/>
                </a:lnTo>
                <a:cubicBezTo>
                  <a:pt x="348194" y="762397"/>
                  <a:pt x="228600" y="610947"/>
                  <a:pt x="228600" y="438150"/>
                </a:cubicBezTo>
                <a:cubicBezTo>
                  <a:pt x="478143" y="102226"/>
                  <a:pt x="476250" y="243206"/>
                  <a:pt x="476250" y="95250"/>
                </a:cubicBezTo>
                <a:cubicBezTo>
                  <a:pt x="446255" y="35260"/>
                  <a:pt x="468974" y="38100"/>
                  <a:pt x="438150" y="38100"/>
                </a:cubicBezTo>
                <a:lnTo>
                  <a:pt x="266700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3" name="Volný tvar 42">
            <a:extLst>
              <a:ext uri="{FF2B5EF4-FFF2-40B4-BE49-F238E27FC236}">
                <a16:creationId xmlns:a16="http://schemas.microsoft.com/office/drawing/2014/main" id="{3F49EABD-6953-43BB-85D8-E25F999788F6}"/>
              </a:ext>
            </a:extLst>
          </p:cNvPr>
          <p:cNvSpPr/>
          <p:nvPr/>
        </p:nvSpPr>
        <p:spPr>
          <a:xfrm>
            <a:off x="5743575" y="4362450"/>
            <a:ext cx="514350" cy="1047750"/>
          </a:xfrm>
          <a:custGeom>
            <a:avLst/>
            <a:gdLst>
              <a:gd name="connsiteX0" fmla="*/ 57150 w 514350"/>
              <a:gd name="connsiteY0" fmla="*/ 971550 h 1047750"/>
              <a:gd name="connsiteX1" fmla="*/ 180975 w 514350"/>
              <a:gd name="connsiteY1" fmla="*/ 638175 h 1047750"/>
              <a:gd name="connsiteX2" fmla="*/ 200025 w 514350"/>
              <a:gd name="connsiteY2" fmla="*/ 609600 h 1047750"/>
              <a:gd name="connsiteX3" fmla="*/ 238125 w 514350"/>
              <a:gd name="connsiteY3" fmla="*/ 495300 h 1047750"/>
              <a:gd name="connsiteX4" fmla="*/ 238125 w 514350"/>
              <a:gd name="connsiteY4" fmla="*/ 447675 h 1047750"/>
              <a:gd name="connsiteX5" fmla="*/ 0 w 514350"/>
              <a:gd name="connsiteY5" fmla="*/ 76200 h 1047750"/>
              <a:gd name="connsiteX6" fmla="*/ 190500 w 514350"/>
              <a:gd name="connsiteY6" fmla="*/ 0 h 1047750"/>
              <a:gd name="connsiteX7" fmla="*/ 314325 w 514350"/>
              <a:gd name="connsiteY7" fmla="*/ 238125 h 1047750"/>
              <a:gd name="connsiteX8" fmla="*/ 476250 w 514350"/>
              <a:gd name="connsiteY8" fmla="*/ 342900 h 1047750"/>
              <a:gd name="connsiteX9" fmla="*/ 514350 w 514350"/>
              <a:gd name="connsiteY9" fmla="*/ 419100 h 1047750"/>
              <a:gd name="connsiteX10" fmla="*/ 514350 w 514350"/>
              <a:gd name="connsiteY10" fmla="*/ 600075 h 1047750"/>
              <a:gd name="connsiteX11" fmla="*/ 419100 w 514350"/>
              <a:gd name="connsiteY11" fmla="*/ 733425 h 1047750"/>
              <a:gd name="connsiteX12" fmla="*/ 238125 w 514350"/>
              <a:gd name="connsiteY12" fmla="*/ 933450 h 1047750"/>
              <a:gd name="connsiteX13" fmla="*/ 209550 w 514350"/>
              <a:gd name="connsiteY13" fmla="*/ 952500 h 1047750"/>
              <a:gd name="connsiteX14" fmla="*/ 190500 w 514350"/>
              <a:gd name="connsiteY14" fmla="*/ 981075 h 1047750"/>
              <a:gd name="connsiteX15" fmla="*/ 152400 w 514350"/>
              <a:gd name="connsiteY15" fmla="*/ 1047750 h 1047750"/>
              <a:gd name="connsiteX16" fmla="*/ 123825 w 514350"/>
              <a:gd name="connsiteY16" fmla="*/ 1038225 h 1047750"/>
              <a:gd name="connsiteX17" fmla="*/ 95250 w 514350"/>
              <a:gd name="connsiteY17" fmla="*/ 1009650 h 1047750"/>
              <a:gd name="connsiteX18" fmla="*/ 57150 w 514350"/>
              <a:gd name="connsiteY18" fmla="*/ 9715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4350" h="1047750">
                <a:moveTo>
                  <a:pt x="57150" y="971550"/>
                </a:moveTo>
                <a:cubicBezTo>
                  <a:pt x="98425" y="860425"/>
                  <a:pt x="137450" y="748438"/>
                  <a:pt x="180975" y="638175"/>
                </a:cubicBezTo>
                <a:cubicBezTo>
                  <a:pt x="185178" y="627527"/>
                  <a:pt x="200025" y="609600"/>
                  <a:pt x="200025" y="609600"/>
                </a:cubicBezTo>
                <a:cubicBezTo>
                  <a:pt x="230640" y="507550"/>
                  <a:pt x="213776" y="543998"/>
                  <a:pt x="238125" y="495300"/>
                </a:cubicBezTo>
                <a:lnTo>
                  <a:pt x="238125" y="447675"/>
                </a:lnTo>
                <a:lnTo>
                  <a:pt x="0" y="76200"/>
                </a:lnTo>
                <a:lnTo>
                  <a:pt x="190500" y="0"/>
                </a:lnTo>
                <a:lnTo>
                  <a:pt x="314325" y="238125"/>
                </a:lnTo>
                <a:lnTo>
                  <a:pt x="476250" y="342900"/>
                </a:lnTo>
                <a:lnTo>
                  <a:pt x="514350" y="419100"/>
                </a:lnTo>
                <a:lnTo>
                  <a:pt x="514350" y="600075"/>
                </a:lnTo>
                <a:cubicBezTo>
                  <a:pt x="426069" y="727592"/>
                  <a:pt x="464123" y="688402"/>
                  <a:pt x="419100" y="733425"/>
                </a:cubicBezTo>
                <a:cubicBezTo>
                  <a:pt x="358775" y="800100"/>
                  <a:pt x="300276" y="868474"/>
                  <a:pt x="238125" y="933450"/>
                </a:cubicBezTo>
                <a:cubicBezTo>
                  <a:pt x="230212" y="941723"/>
                  <a:pt x="217645" y="944405"/>
                  <a:pt x="209550" y="952500"/>
                </a:cubicBezTo>
                <a:cubicBezTo>
                  <a:pt x="201455" y="960595"/>
                  <a:pt x="190500" y="981075"/>
                  <a:pt x="190500" y="981075"/>
                </a:cubicBezTo>
                <a:cubicBezTo>
                  <a:pt x="150639" y="1040867"/>
                  <a:pt x="152400" y="1015330"/>
                  <a:pt x="152400" y="1047750"/>
                </a:cubicBezTo>
                <a:cubicBezTo>
                  <a:pt x="142875" y="1044575"/>
                  <a:pt x="132179" y="1043794"/>
                  <a:pt x="123825" y="1038225"/>
                </a:cubicBezTo>
                <a:cubicBezTo>
                  <a:pt x="112617" y="1030753"/>
                  <a:pt x="104775" y="1019175"/>
                  <a:pt x="95250" y="1009650"/>
                </a:cubicBezTo>
                <a:lnTo>
                  <a:pt x="57150" y="97155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4" name="Volný tvar 43">
            <a:extLst>
              <a:ext uri="{FF2B5EF4-FFF2-40B4-BE49-F238E27FC236}">
                <a16:creationId xmlns:a16="http://schemas.microsoft.com/office/drawing/2014/main" id="{3329A2CF-DA6C-44C8-8E59-465C002C40CC}"/>
              </a:ext>
            </a:extLst>
          </p:cNvPr>
          <p:cNvSpPr/>
          <p:nvPr/>
        </p:nvSpPr>
        <p:spPr>
          <a:xfrm>
            <a:off x="5353051" y="5324476"/>
            <a:ext cx="190987" cy="485775"/>
          </a:xfrm>
          <a:custGeom>
            <a:avLst/>
            <a:gdLst>
              <a:gd name="connsiteX0" fmla="*/ 0 w 190987"/>
              <a:gd name="connsiteY0" fmla="*/ 76200 h 485775"/>
              <a:gd name="connsiteX1" fmla="*/ 123825 w 190987"/>
              <a:gd name="connsiteY1" fmla="*/ 0 h 485775"/>
              <a:gd name="connsiteX2" fmla="*/ 161925 w 190987"/>
              <a:gd name="connsiteY2" fmla="*/ 142875 h 485775"/>
              <a:gd name="connsiteX3" fmla="*/ 180975 w 190987"/>
              <a:gd name="connsiteY3" fmla="*/ 295275 h 485775"/>
              <a:gd name="connsiteX4" fmla="*/ 190500 w 190987"/>
              <a:gd name="connsiteY4" fmla="*/ 438150 h 485775"/>
              <a:gd name="connsiteX5" fmla="*/ 190500 w 190987"/>
              <a:gd name="connsiteY5" fmla="*/ 466725 h 485775"/>
              <a:gd name="connsiteX6" fmla="*/ 114300 w 190987"/>
              <a:gd name="connsiteY6" fmla="*/ 476250 h 485775"/>
              <a:gd name="connsiteX7" fmla="*/ 95250 w 190987"/>
              <a:gd name="connsiteY7" fmla="*/ 485775 h 485775"/>
              <a:gd name="connsiteX8" fmla="*/ 66675 w 190987"/>
              <a:gd name="connsiteY8" fmla="*/ 352425 h 485775"/>
              <a:gd name="connsiteX9" fmla="*/ 66675 w 190987"/>
              <a:gd name="connsiteY9" fmla="*/ 295275 h 485775"/>
              <a:gd name="connsiteX10" fmla="*/ 66675 w 190987"/>
              <a:gd name="connsiteY10" fmla="*/ 228600 h 485775"/>
              <a:gd name="connsiteX11" fmla="*/ 0 w 190987"/>
              <a:gd name="connsiteY11" fmla="*/ 7620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0987" h="485775">
                <a:moveTo>
                  <a:pt x="0" y="76200"/>
                </a:moveTo>
                <a:lnTo>
                  <a:pt x="123825" y="0"/>
                </a:lnTo>
                <a:lnTo>
                  <a:pt x="161925" y="142875"/>
                </a:lnTo>
                <a:cubicBezTo>
                  <a:pt x="181395" y="288897"/>
                  <a:pt x="180975" y="237704"/>
                  <a:pt x="180975" y="295275"/>
                </a:cubicBezTo>
                <a:cubicBezTo>
                  <a:pt x="190987" y="425431"/>
                  <a:pt x="190500" y="377703"/>
                  <a:pt x="190500" y="438150"/>
                </a:cubicBezTo>
                <a:lnTo>
                  <a:pt x="190500" y="466725"/>
                </a:lnTo>
                <a:lnTo>
                  <a:pt x="114300" y="476250"/>
                </a:lnTo>
                <a:lnTo>
                  <a:pt x="95250" y="485775"/>
                </a:lnTo>
                <a:lnTo>
                  <a:pt x="66675" y="352425"/>
                </a:lnTo>
                <a:lnTo>
                  <a:pt x="66675" y="295275"/>
                </a:lnTo>
                <a:lnTo>
                  <a:pt x="66675" y="228600"/>
                </a:lnTo>
                <a:lnTo>
                  <a:pt x="0" y="7620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7" name="Volný tvar 46">
            <a:extLst>
              <a:ext uri="{FF2B5EF4-FFF2-40B4-BE49-F238E27FC236}">
                <a16:creationId xmlns:a16="http://schemas.microsoft.com/office/drawing/2014/main" id="{94E53EA5-45BE-4123-9B22-CCAD60667E46}"/>
              </a:ext>
            </a:extLst>
          </p:cNvPr>
          <p:cNvSpPr/>
          <p:nvPr/>
        </p:nvSpPr>
        <p:spPr>
          <a:xfrm>
            <a:off x="5667376" y="5334000"/>
            <a:ext cx="200025" cy="457200"/>
          </a:xfrm>
          <a:custGeom>
            <a:avLst/>
            <a:gdLst>
              <a:gd name="connsiteX0" fmla="*/ 0 w 200025"/>
              <a:gd name="connsiteY0" fmla="*/ 457200 h 457200"/>
              <a:gd name="connsiteX1" fmla="*/ 57150 w 200025"/>
              <a:gd name="connsiteY1" fmla="*/ 190500 h 457200"/>
              <a:gd name="connsiteX2" fmla="*/ 104775 w 200025"/>
              <a:gd name="connsiteY2" fmla="*/ 0 h 457200"/>
              <a:gd name="connsiteX3" fmla="*/ 200025 w 200025"/>
              <a:gd name="connsiteY3" fmla="*/ 85725 h 457200"/>
              <a:gd name="connsiteX4" fmla="*/ 114300 w 200025"/>
              <a:gd name="connsiteY4" fmla="*/ 428625 h 457200"/>
              <a:gd name="connsiteX5" fmla="*/ 104775 w 200025"/>
              <a:gd name="connsiteY5" fmla="*/ 457200 h 457200"/>
              <a:gd name="connsiteX6" fmla="*/ 0 w 200025"/>
              <a:gd name="connsiteY6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025" h="457200">
                <a:moveTo>
                  <a:pt x="0" y="457200"/>
                </a:moveTo>
                <a:lnTo>
                  <a:pt x="57150" y="190500"/>
                </a:lnTo>
                <a:lnTo>
                  <a:pt x="104775" y="0"/>
                </a:lnTo>
                <a:lnTo>
                  <a:pt x="200025" y="85725"/>
                </a:lnTo>
                <a:cubicBezTo>
                  <a:pt x="111794" y="409239"/>
                  <a:pt x="114300" y="291448"/>
                  <a:pt x="114300" y="428625"/>
                </a:cubicBezTo>
                <a:lnTo>
                  <a:pt x="104775" y="457200"/>
                </a:lnTo>
                <a:lnTo>
                  <a:pt x="0" y="45720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8" name="Volný tvar 47">
            <a:extLst>
              <a:ext uri="{FF2B5EF4-FFF2-40B4-BE49-F238E27FC236}">
                <a16:creationId xmlns:a16="http://schemas.microsoft.com/office/drawing/2014/main" id="{277EEEFE-2F87-49F8-98CF-26F480FE4C65}"/>
              </a:ext>
            </a:extLst>
          </p:cNvPr>
          <p:cNvSpPr/>
          <p:nvPr/>
        </p:nvSpPr>
        <p:spPr>
          <a:xfrm>
            <a:off x="5438775" y="5800725"/>
            <a:ext cx="114300" cy="514350"/>
          </a:xfrm>
          <a:custGeom>
            <a:avLst/>
            <a:gdLst>
              <a:gd name="connsiteX0" fmla="*/ 0 w 114300"/>
              <a:gd name="connsiteY0" fmla="*/ 438150 h 514350"/>
              <a:gd name="connsiteX1" fmla="*/ 0 w 114300"/>
              <a:gd name="connsiteY1" fmla="*/ 285750 h 514350"/>
              <a:gd name="connsiteX2" fmla="*/ 0 w 114300"/>
              <a:gd name="connsiteY2" fmla="*/ 28575 h 514350"/>
              <a:gd name="connsiteX3" fmla="*/ 76200 w 114300"/>
              <a:gd name="connsiteY3" fmla="*/ 0 h 514350"/>
              <a:gd name="connsiteX4" fmla="*/ 104775 w 114300"/>
              <a:gd name="connsiteY4" fmla="*/ 9525 h 514350"/>
              <a:gd name="connsiteX5" fmla="*/ 114300 w 114300"/>
              <a:gd name="connsiteY5" fmla="*/ 447675 h 514350"/>
              <a:gd name="connsiteX6" fmla="*/ 114300 w 114300"/>
              <a:gd name="connsiteY6" fmla="*/ 495300 h 514350"/>
              <a:gd name="connsiteX7" fmla="*/ 38100 w 114300"/>
              <a:gd name="connsiteY7" fmla="*/ 485775 h 514350"/>
              <a:gd name="connsiteX8" fmla="*/ 19050 w 114300"/>
              <a:gd name="connsiteY8" fmla="*/ 514350 h 514350"/>
              <a:gd name="connsiteX9" fmla="*/ 19050 w 114300"/>
              <a:gd name="connsiteY9" fmla="*/ 514350 h 514350"/>
              <a:gd name="connsiteX10" fmla="*/ 0 w 114300"/>
              <a:gd name="connsiteY10" fmla="*/ 4381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300" h="514350">
                <a:moveTo>
                  <a:pt x="0" y="438150"/>
                </a:moveTo>
                <a:lnTo>
                  <a:pt x="0" y="285750"/>
                </a:lnTo>
                <a:lnTo>
                  <a:pt x="0" y="28575"/>
                </a:lnTo>
                <a:lnTo>
                  <a:pt x="76200" y="0"/>
                </a:lnTo>
                <a:lnTo>
                  <a:pt x="104775" y="9525"/>
                </a:lnTo>
                <a:lnTo>
                  <a:pt x="114300" y="447675"/>
                </a:lnTo>
                <a:lnTo>
                  <a:pt x="114300" y="495300"/>
                </a:lnTo>
                <a:cubicBezTo>
                  <a:pt x="88900" y="492125"/>
                  <a:pt x="63201" y="480755"/>
                  <a:pt x="38100" y="485775"/>
                </a:cubicBezTo>
                <a:cubicBezTo>
                  <a:pt x="26875" y="488020"/>
                  <a:pt x="19050" y="514350"/>
                  <a:pt x="19050" y="514350"/>
                </a:cubicBezTo>
                <a:lnTo>
                  <a:pt x="19050" y="514350"/>
                </a:lnTo>
                <a:lnTo>
                  <a:pt x="0" y="43815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9" name="Volný tvar 48">
            <a:extLst>
              <a:ext uri="{FF2B5EF4-FFF2-40B4-BE49-F238E27FC236}">
                <a16:creationId xmlns:a16="http://schemas.microsoft.com/office/drawing/2014/main" id="{2C50ECCF-5602-4241-B01E-262A0B8617BA}"/>
              </a:ext>
            </a:extLst>
          </p:cNvPr>
          <p:cNvSpPr/>
          <p:nvPr/>
        </p:nvSpPr>
        <p:spPr>
          <a:xfrm>
            <a:off x="5608685" y="5800725"/>
            <a:ext cx="153940" cy="514350"/>
          </a:xfrm>
          <a:custGeom>
            <a:avLst/>
            <a:gdLst>
              <a:gd name="connsiteX0" fmla="*/ 49165 w 153940"/>
              <a:gd name="connsiteY0" fmla="*/ 0 h 514350"/>
              <a:gd name="connsiteX1" fmla="*/ 144415 w 153940"/>
              <a:gd name="connsiteY1" fmla="*/ 9525 h 514350"/>
              <a:gd name="connsiteX2" fmla="*/ 153940 w 153940"/>
              <a:gd name="connsiteY2" fmla="*/ 9525 h 514350"/>
              <a:gd name="connsiteX3" fmla="*/ 153940 w 153940"/>
              <a:gd name="connsiteY3" fmla="*/ 9525 h 514350"/>
              <a:gd name="connsiteX4" fmla="*/ 134890 w 153940"/>
              <a:gd name="connsiteY4" fmla="*/ 209550 h 514350"/>
              <a:gd name="connsiteX5" fmla="*/ 125365 w 153940"/>
              <a:gd name="connsiteY5" fmla="*/ 314325 h 514350"/>
              <a:gd name="connsiteX6" fmla="*/ 134890 w 153940"/>
              <a:gd name="connsiteY6" fmla="*/ 400050 h 514350"/>
              <a:gd name="connsiteX7" fmla="*/ 134890 w 153940"/>
              <a:gd name="connsiteY7" fmla="*/ 466725 h 514350"/>
              <a:gd name="connsiteX8" fmla="*/ 144415 w 153940"/>
              <a:gd name="connsiteY8" fmla="*/ 495300 h 514350"/>
              <a:gd name="connsiteX9" fmla="*/ 115840 w 153940"/>
              <a:gd name="connsiteY9" fmla="*/ 504825 h 514350"/>
              <a:gd name="connsiteX10" fmla="*/ 115840 w 153940"/>
              <a:gd name="connsiteY10" fmla="*/ 504825 h 514350"/>
              <a:gd name="connsiteX11" fmla="*/ 58690 w 153940"/>
              <a:gd name="connsiteY11" fmla="*/ 476250 h 514350"/>
              <a:gd name="connsiteX12" fmla="*/ 11065 w 153940"/>
              <a:gd name="connsiteY12" fmla="*/ 485775 h 514350"/>
              <a:gd name="connsiteX13" fmla="*/ 1540 w 153940"/>
              <a:gd name="connsiteY13" fmla="*/ 428625 h 514350"/>
              <a:gd name="connsiteX14" fmla="*/ 1540 w 153940"/>
              <a:gd name="connsiteY14" fmla="*/ 257175 h 514350"/>
              <a:gd name="connsiteX15" fmla="*/ 49165 w 153940"/>
              <a:gd name="connsiteY15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940" h="514350">
                <a:moveTo>
                  <a:pt x="49165" y="0"/>
                </a:moveTo>
                <a:lnTo>
                  <a:pt x="144415" y="9525"/>
                </a:lnTo>
                <a:lnTo>
                  <a:pt x="153940" y="9525"/>
                </a:lnTo>
                <a:lnTo>
                  <a:pt x="153940" y="9525"/>
                </a:lnTo>
                <a:cubicBezTo>
                  <a:pt x="134574" y="203184"/>
                  <a:pt x="134890" y="136208"/>
                  <a:pt x="134890" y="209550"/>
                </a:cubicBezTo>
                <a:cubicBezTo>
                  <a:pt x="125049" y="307959"/>
                  <a:pt x="125365" y="272892"/>
                  <a:pt x="125365" y="314325"/>
                </a:cubicBezTo>
                <a:lnTo>
                  <a:pt x="134890" y="400050"/>
                </a:lnTo>
                <a:lnTo>
                  <a:pt x="134890" y="466725"/>
                </a:lnTo>
                <a:lnTo>
                  <a:pt x="144415" y="495300"/>
                </a:lnTo>
                <a:lnTo>
                  <a:pt x="115840" y="504825"/>
                </a:lnTo>
                <a:lnTo>
                  <a:pt x="115840" y="504825"/>
                </a:lnTo>
                <a:lnTo>
                  <a:pt x="58690" y="476250"/>
                </a:lnTo>
                <a:cubicBezTo>
                  <a:pt x="23765" y="511175"/>
                  <a:pt x="39640" y="514350"/>
                  <a:pt x="11065" y="485775"/>
                </a:cubicBezTo>
                <a:cubicBezTo>
                  <a:pt x="0" y="441515"/>
                  <a:pt x="1540" y="460766"/>
                  <a:pt x="1540" y="428625"/>
                </a:cubicBezTo>
                <a:lnTo>
                  <a:pt x="1540" y="257175"/>
                </a:lnTo>
                <a:lnTo>
                  <a:pt x="49165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50" name="Přímá spojovací šipka 49">
            <a:extLst>
              <a:ext uri="{FF2B5EF4-FFF2-40B4-BE49-F238E27FC236}">
                <a16:creationId xmlns:a16="http://schemas.microsoft.com/office/drawing/2014/main" id="{C594AB93-5BE2-4780-AA47-12F301881C14}"/>
              </a:ext>
            </a:extLst>
          </p:cNvPr>
          <p:cNvCxnSpPr/>
          <p:nvPr/>
        </p:nvCxnSpPr>
        <p:spPr>
          <a:xfrm rot="10800000" flipV="1">
            <a:off x="5524501" y="6072189"/>
            <a:ext cx="428625" cy="142875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>
            <a:extLst>
              <a:ext uri="{FF2B5EF4-FFF2-40B4-BE49-F238E27FC236}">
                <a16:creationId xmlns:a16="http://schemas.microsoft.com/office/drawing/2014/main" id="{02A01D7E-20D5-4C0F-96ED-E3D7CECF6C41}"/>
              </a:ext>
            </a:extLst>
          </p:cNvPr>
          <p:cNvCxnSpPr/>
          <p:nvPr/>
        </p:nvCxnSpPr>
        <p:spPr>
          <a:xfrm rot="10800000" flipV="1">
            <a:off x="5595938" y="4000500"/>
            <a:ext cx="500062" cy="71438"/>
          </a:xfrm>
          <a:prstGeom prst="straightConnector1">
            <a:avLst/>
          </a:prstGeom>
          <a:ln w="12700">
            <a:solidFill>
              <a:srgbClr val="00206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7A64981F-CB3F-469B-ACD9-9E14B7A4BBFE}"/>
              </a:ext>
            </a:extLst>
          </p:cNvPr>
          <p:cNvSpPr txBox="1"/>
          <p:nvPr/>
        </p:nvSpPr>
        <p:spPr>
          <a:xfrm>
            <a:off x="5700110" y="1358575"/>
            <a:ext cx="1500198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400" b="1" dirty="0">
                <a:solidFill>
                  <a:srgbClr val="FF0000"/>
                </a:solidFill>
                <a:latin typeface="Arial" charset="0"/>
              </a:rPr>
              <a:t>Otvor </a:t>
            </a:r>
            <a:r>
              <a:rPr lang="cs-CZ" sz="1400" b="1" dirty="0" err="1">
                <a:solidFill>
                  <a:srgbClr val="FF0000"/>
                </a:solidFill>
                <a:latin typeface="Arial" charset="0"/>
              </a:rPr>
              <a:t>mezikomorový</a:t>
            </a:r>
            <a:endParaRPr lang="cs-CZ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0FAA95BD-67F6-43FE-ADA9-8FADBDC881A6}"/>
              </a:ext>
            </a:extLst>
          </p:cNvPr>
          <p:cNvSpPr txBox="1"/>
          <p:nvPr/>
        </p:nvSpPr>
        <p:spPr>
          <a:xfrm>
            <a:off x="5953124" y="5429264"/>
            <a:ext cx="1285884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400" b="1" dirty="0">
                <a:solidFill>
                  <a:srgbClr val="001236"/>
                </a:solidFill>
                <a:latin typeface="Arial" charset="0"/>
              </a:rPr>
              <a:t>Centrální kanálek míšní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9F02B814-5819-4EC3-882A-F03F6B6653B8}"/>
              </a:ext>
            </a:extLst>
          </p:cNvPr>
          <p:cNvSpPr txBox="1"/>
          <p:nvPr/>
        </p:nvSpPr>
        <p:spPr>
          <a:xfrm>
            <a:off x="2309787" y="1285861"/>
            <a:ext cx="1961565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1400" b="1" dirty="0">
                <a:latin typeface="Arial" charset="0"/>
              </a:rPr>
              <a:t>Polokoule mozkové</a:t>
            </a:r>
          </a:p>
        </p:txBody>
      </p:sp>
      <p:sp>
        <p:nvSpPr>
          <p:cNvPr id="12379" name="TextovéPole 67">
            <a:extLst>
              <a:ext uri="{FF2B5EF4-FFF2-40B4-BE49-F238E27FC236}">
                <a16:creationId xmlns:a16="http://schemas.microsoft.com/office/drawing/2014/main" id="{912F9D93-F3D7-4B82-8EAA-25D1544BA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89" y="2071689"/>
            <a:ext cx="121443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100" b="1" dirty="0">
                <a:solidFill>
                  <a:srgbClr val="00040C"/>
                </a:solidFill>
              </a:rPr>
              <a:t>Levá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100" b="1" dirty="0">
                <a:solidFill>
                  <a:srgbClr val="00040C"/>
                </a:solidFill>
              </a:rPr>
              <a:t> postranní komora</a:t>
            </a:r>
          </a:p>
        </p:txBody>
      </p:sp>
      <p:sp>
        <p:nvSpPr>
          <p:cNvPr id="12380" name="TextovéPole 66">
            <a:extLst>
              <a:ext uri="{FF2B5EF4-FFF2-40B4-BE49-F238E27FC236}">
                <a16:creationId xmlns:a16="http://schemas.microsoft.com/office/drawing/2014/main" id="{F5B17727-C719-4704-B723-E78CB0FF3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1" y="2071689"/>
            <a:ext cx="12858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100" b="1" dirty="0">
                <a:solidFill>
                  <a:srgbClr val="00040C"/>
                </a:solidFill>
              </a:rPr>
              <a:t>Pravá 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1100" b="1" dirty="0">
                <a:solidFill>
                  <a:srgbClr val="00040C"/>
                </a:solidFill>
              </a:rPr>
              <a:t>postranní komora</a:t>
            </a:r>
          </a:p>
        </p:txBody>
      </p:sp>
      <p:sp>
        <p:nvSpPr>
          <p:cNvPr id="46" name="Elipsa 45">
            <a:extLst>
              <a:ext uri="{FF2B5EF4-FFF2-40B4-BE49-F238E27FC236}">
                <a16:creationId xmlns:a16="http://schemas.microsoft.com/office/drawing/2014/main" id="{876AE781-1A0A-480C-855E-471412D76EAE}"/>
              </a:ext>
            </a:extLst>
          </p:cNvPr>
          <p:cNvSpPr/>
          <p:nvPr/>
        </p:nvSpPr>
        <p:spPr>
          <a:xfrm rot="19221987">
            <a:off x="5775326" y="2135189"/>
            <a:ext cx="155575" cy="276225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382" name="TextovéPole 72">
            <a:extLst>
              <a:ext uri="{FF2B5EF4-FFF2-40B4-BE49-F238E27FC236}">
                <a16:creationId xmlns:a16="http://schemas.microsoft.com/office/drawing/2014/main" id="{F2B22FA0-32F1-4821-923C-1A68619DE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4714875"/>
            <a:ext cx="1117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1236"/>
                </a:solidFill>
              </a:rPr>
              <a:t>IV. K</a:t>
            </a:r>
            <a:endParaRPr lang="cs-CZ" altLang="cs-CZ" sz="1400" b="1">
              <a:solidFill>
                <a:srgbClr val="001236"/>
              </a:solidFill>
            </a:endParaRPr>
          </a:p>
        </p:txBody>
      </p:sp>
      <p:sp>
        <p:nvSpPr>
          <p:cNvPr id="12383" name="TextovéPole 68">
            <a:extLst>
              <a:ext uri="{FF2B5EF4-FFF2-40B4-BE49-F238E27FC236}">
                <a16:creationId xmlns:a16="http://schemas.microsoft.com/office/drawing/2014/main" id="{FA28B092-D309-4632-9426-821606A96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6" y="2786064"/>
            <a:ext cx="1000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40C"/>
                </a:solidFill>
              </a:rPr>
              <a:t>III.K</a:t>
            </a:r>
          </a:p>
        </p:txBody>
      </p:sp>
      <p:sp>
        <p:nvSpPr>
          <p:cNvPr id="45" name="Oblouk 44">
            <a:extLst>
              <a:ext uri="{FF2B5EF4-FFF2-40B4-BE49-F238E27FC236}">
                <a16:creationId xmlns:a16="http://schemas.microsoft.com/office/drawing/2014/main" id="{2F1DA2C3-7EFD-4671-8079-AB66D7A38FB8}"/>
              </a:ext>
            </a:extLst>
          </p:cNvPr>
          <p:cNvSpPr/>
          <p:nvPr/>
        </p:nvSpPr>
        <p:spPr bwMode="auto">
          <a:xfrm rot="4796702">
            <a:off x="5097463" y="1501775"/>
            <a:ext cx="914400" cy="914400"/>
          </a:xfrm>
          <a:prstGeom prst="arc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triangle" w="med" len="med"/>
            <a:tailEnd type="stealth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>
              <a:latin typeface="Arial" charset="0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0C3D1421-2BEB-4A06-BD9F-C965065D4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73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Dutiny jsou vyplněny mozkomíšním mokem, který se zde tvoří a otvorem ve stropu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IV. komory odtéká do subarachnoidálního prostoru  </a:t>
            </a:r>
          </a:p>
        </p:txBody>
      </p:sp>
    </p:spTree>
    <p:extLst>
      <p:ext uri="{BB962C8B-B14F-4D97-AF65-F5344CB8AC3E}">
        <p14:creationId xmlns:p14="http://schemas.microsoft.com/office/powerpoint/2010/main" val="1759509995"/>
      </p:ext>
    </p:extLst>
  </p:cSld>
  <p:clrMapOvr>
    <a:masterClrMapping/>
  </p:clrMapOvr>
  <p:transition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1861C-A8AF-4BA0-BD37-ED9D0C49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5" y="338449"/>
            <a:ext cx="8596668" cy="670219"/>
          </a:xfrm>
        </p:spPr>
        <p:txBody>
          <a:bodyPr>
            <a:noAutofit/>
          </a:bodyPr>
          <a:lstStyle/>
          <a:p>
            <a:r>
              <a:rPr lang="cs-CZ" sz="2800" b="1" dirty="0" err="1"/>
              <a:t>Liquor</a:t>
            </a:r>
            <a:r>
              <a:rPr lang="cs-CZ" sz="2800" b="1" dirty="0"/>
              <a:t> </a:t>
            </a:r>
            <a:r>
              <a:rPr lang="cs-CZ" sz="2800" b="1" dirty="0" err="1"/>
              <a:t>cerebrospinalis</a:t>
            </a:r>
            <a:r>
              <a:rPr lang="cs-CZ" sz="2800" b="1" dirty="0"/>
              <a:t> (mozkomíšní mok)</a:t>
            </a:r>
            <a:br>
              <a:rPr lang="cs-CZ" sz="1600" b="1" dirty="0"/>
            </a:br>
            <a:br>
              <a:rPr lang="cs-CZ" sz="1600" dirty="0"/>
            </a:br>
            <a:endParaRPr lang="cs-CZ" sz="1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7C12E6-7E2E-4015-842A-D2A1847E6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374" y="1224951"/>
            <a:ext cx="11557106" cy="5294600"/>
          </a:xfrm>
        </p:spPr>
        <p:txBody>
          <a:bodyPr>
            <a:normAutofit/>
          </a:bodyPr>
          <a:lstStyle/>
          <a:p>
            <a:r>
              <a:rPr lang="cs-CZ" dirty="0"/>
              <a:t>Tvoří se ve všech 4 mozkových komorách v </a:t>
            </a:r>
            <a:r>
              <a:rPr lang="cs-CZ" b="1" dirty="0">
                <a:highlight>
                  <a:srgbClr val="FFFF00"/>
                </a:highlight>
              </a:rPr>
              <a:t>plexus </a:t>
            </a:r>
            <a:r>
              <a:rPr lang="cs-CZ" b="1" dirty="0" err="1">
                <a:highlight>
                  <a:srgbClr val="FFFF00"/>
                </a:highlight>
              </a:rPr>
              <a:t>choroideus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dirty="0"/>
              <a:t>(vznikají z cévní pleteně)</a:t>
            </a:r>
          </a:p>
          <a:p>
            <a:r>
              <a:rPr lang="cs-CZ" b="1" dirty="0"/>
              <a:t>Tok moku: </a:t>
            </a:r>
            <a:r>
              <a:rPr lang="cs-CZ" dirty="0"/>
              <a:t>postranní komory </a:t>
            </a:r>
            <a:r>
              <a:rPr lang="cs-CZ" dirty="0">
                <a:sym typeface="Symbol" panose="05050102010706020507" pitchFamily="18" charset="2"/>
              </a:rPr>
              <a:t></a:t>
            </a:r>
            <a:r>
              <a:rPr lang="cs-CZ" dirty="0"/>
              <a:t> III. komora (přes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interventriculare</a:t>
            </a:r>
            <a:r>
              <a:rPr lang="cs-CZ" dirty="0"/>
              <a:t>) </a:t>
            </a:r>
            <a:r>
              <a:rPr lang="cs-CZ" dirty="0">
                <a:sym typeface="Symbol" panose="05050102010706020507" pitchFamily="18" charset="2"/>
              </a:rPr>
              <a:t></a:t>
            </a:r>
            <a:r>
              <a:rPr lang="cs-CZ" dirty="0"/>
              <a:t> IV. komora (přes </a:t>
            </a:r>
            <a:r>
              <a:rPr lang="cs-CZ" dirty="0" err="1"/>
              <a:t>aquaeductus</a:t>
            </a:r>
            <a:r>
              <a:rPr lang="cs-CZ" dirty="0"/>
              <a:t> </a:t>
            </a:r>
            <a:r>
              <a:rPr lang="cs-CZ" dirty="0" err="1"/>
              <a:t>mesencephali</a:t>
            </a:r>
            <a:r>
              <a:rPr lang="cs-CZ" dirty="0"/>
              <a:t>)</a:t>
            </a:r>
            <a:r>
              <a:rPr lang="cs-CZ" dirty="0">
                <a:sym typeface="Symbol" panose="05050102010706020507" pitchFamily="18" charset="2"/>
              </a:rPr>
              <a:t>  </a:t>
            </a:r>
            <a:r>
              <a:rPr lang="cs-CZ" dirty="0"/>
              <a:t>rozváděn do </a:t>
            </a:r>
            <a:r>
              <a:rPr lang="cs-CZ" dirty="0" err="1"/>
              <a:t>subarachoidálního</a:t>
            </a:r>
            <a:r>
              <a:rPr lang="cs-CZ" dirty="0"/>
              <a:t> prostoru mozku a míchy </a:t>
            </a:r>
            <a:r>
              <a:rPr lang="cs-CZ" dirty="0">
                <a:sym typeface="Symbol" panose="05050102010706020507" pitchFamily="18" charset="2"/>
              </a:rPr>
              <a:t> </a:t>
            </a:r>
            <a:r>
              <a:rPr lang="cs-CZ" b="1" dirty="0"/>
              <a:t>vstřebáván do žil na povrchu CNS </a:t>
            </a:r>
          </a:p>
          <a:p>
            <a:r>
              <a:rPr lang="cs-CZ" dirty="0"/>
              <a:t>Množství </a:t>
            </a:r>
            <a:r>
              <a:rPr lang="cs-CZ" dirty="0" err="1"/>
              <a:t>likvoru</a:t>
            </a:r>
            <a:r>
              <a:rPr lang="cs-CZ" dirty="0"/>
              <a:t> je </a:t>
            </a:r>
            <a:r>
              <a:rPr lang="cs-CZ" b="1" dirty="0"/>
              <a:t>150 ml</a:t>
            </a:r>
            <a:r>
              <a:rPr lang="cs-CZ" dirty="0"/>
              <a:t>, denně se ho však v plexus </a:t>
            </a:r>
            <a:r>
              <a:rPr lang="cs-CZ" dirty="0" err="1"/>
              <a:t>choroideus</a:t>
            </a:r>
            <a:r>
              <a:rPr lang="cs-CZ" dirty="0"/>
              <a:t> vytvoří cca 500 ml</a:t>
            </a:r>
          </a:p>
          <a:p>
            <a:r>
              <a:rPr lang="cs-CZ" dirty="0"/>
              <a:t>Snížená resorpce </a:t>
            </a:r>
            <a:r>
              <a:rPr lang="cs-CZ" dirty="0" err="1"/>
              <a:t>likvoru</a:t>
            </a:r>
            <a:r>
              <a:rPr lang="cs-CZ" dirty="0"/>
              <a:t> vede ke zvýšení intrakraniálního tlaku a vzniká </a:t>
            </a:r>
            <a:r>
              <a:rPr lang="cs-CZ" b="1" dirty="0" err="1"/>
              <a:t>hydrocephalus</a:t>
            </a:r>
            <a:endParaRPr lang="cs-CZ" b="1" dirty="0"/>
          </a:p>
        </p:txBody>
      </p:sp>
      <p:pic>
        <p:nvPicPr>
          <p:cNvPr id="6" name="Zástupný obsah 8">
            <a:extLst>
              <a:ext uri="{FF2B5EF4-FFF2-40B4-BE49-F238E27FC236}">
                <a16:creationId xmlns:a16="http://schemas.microsoft.com/office/drawing/2014/main" id="{0F069995-7EA4-4132-B30A-206522905B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34" y="3429000"/>
            <a:ext cx="4138366" cy="3427022"/>
          </a:xfrm>
        </p:spPr>
      </p:pic>
    </p:spTree>
    <p:extLst>
      <p:ext uri="{BB962C8B-B14F-4D97-AF65-F5344CB8AC3E}">
        <p14:creationId xmlns:p14="http://schemas.microsoft.com/office/powerpoint/2010/main" val="1855168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2466" y="146115"/>
            <a:ext cx="9144000" cy="678308"/>
          </a:xfrm>
        </p:spPr>
        <p:txBody>
          <a:bodyPr>
            <a:noAutofit/>
          </a:bodyPr>
          <a:lstStyle/>
          <a:p>
            <a:r>
              <a:rPr lang="cs-CZ" sz="3200" b="1" dirty="0"/>
              <a:t>Cévy mozku</a:t>
            </a:r>
            <a:br>
              <a:rPr lang="cs-CZ" sz="3200" dirty="0"/>
            </a:b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2466" y="824423"/>
            <a:ext cx="11067068" cy="55267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b="1" dirty="0">
                <a:solidFill>
                  <a:schemeClr val="accent1"/>
                </a:solidFill>
              </a:rPr>
              <a:t>Mozkové tepny</a:t>
            </a:r>
          </a:p>
          <a:p>
            <a:r>
              <a:rPr lang="cs-CZ" sz="1600" dirty="0"/>
              <a:t>Mozek je zásoben krví, kterou přivádí dva páry tepen: </a:t>
            </a:r>
            <a:r>
              <a:rPr lang="cs-CZ" sz="1600" dirty="0" err="1">
                <a:highlight>
                  <a:srgbClr val="00FFFF"/>
                </a:highlight>
              </a:rPr>
              <a:t>aa</a:t>
            </a:r>
            <a:r>
              <a:rPr lang="cs-CZ" sz="1600" dirty="0">
                <a:highlight>
                  <a:srgbClr val="00FFFF"/>
                </a:highlight>
              </a:rPr>
              <a:t>. </a:t>
            </a:r>
            <a:r>
              <a:rPr lang="cs-CZ" sz="1600" dirty="0" err="1">
                <a:highlight>
                  <a:srgbClr val="00FFFF"/>
                </a:highlight>
              </a:rPr>
              <a:t>vertebrales</a:t>
            </a:r>
            <a:r>
              <a:rPr lang="cs-CZ" sz="1600" dirty="0">
                <a:highlight>
                  <a:srgbClr val="00FFFF"/>
                </a:highlight>
              </a:rPr>
              <a:t>, </a:t>
            </a:r>
            <a:r>
              <a:rPr lang="cs-CZ" sz="1600" dirty="0" err="1">
                <a:highlight>
                  <a:srgbClr val="00FFFF"/>
                </a:highlight>
              </a:rPr>
              <a:t>aa</a:t>
            </a:r>
            <a:r>
              <a:rPr lang="cs-CZ" sz="1600" dirty="0">
                <a:highlight>
                  <a:srgbClr val="00FFFF"/>
                </a:highlight>
              </a:rPr>
              <a:t>. </a:t>
            </a:r>
            <a:r>
              <a:rPr lang="cs-CZ" sz="1600" dirty="0" err="1">
                <a:highlight>
                  <a:srgbClr val="00FFFF"/>
                </a:highlight>
              </a:rPr>
              <a:t>carotis</a:t>
            </a:r>
            <a:r>
              <a:rPr lang="cs-CZ" sz="1600" dirty="0">
                <a:highlight>
                  <a:srgbClr val="00FFFF"/>
                </a:highlight>
              </a:rPr>
              <a:t> </a:t>
            </a:r>
            <a:r>
              <a:rPr lang="cs-CZ" sz="1600" dirty="0" err="1">
                <a:highlight>
                  <a:srgbClr val="00FFFF"/>
                </a:highlight>
              </a:rPr>
              <a:t>internae</a:t>
            </a:r>
            <a:endParaRPr lang="cs-CZ" sz="1600" dirty="0">
              <a:highlight>
                <a:srgbClr val="00FFFF"/>
              </a:highlight>
            </a:endParaRPr>
          </a:p>
          <a:p>
            <a:r>
              <a:rPr lang="cs-CZ" sz="1600" dirty="0"/>
              <a:t>Větvemi jsou na bázi mozku propojeny do </a:t>
            </a:r>
            <a:r>
              <a:rPr lang="cs-CZ" sz="1600" b="1" dirty="0">
                <a:highlight>
                  <a:srgbClr val="FFFF00"/>
                </a:highlight>
              </a:rPr>
              <a:t>circulus </a:t>
            </a:r>
            <a:r>
              <a:rPr lang="cs-CZ" sz="1600" b="1" dirty="0" err="1">
                <a:highlight>
                  <a:srgbClr val="FFFF00"/>
                </a:highlight>
              </a:rPr>
              <a:t>arteriosus</a:t>
            </a:r>
            <a:r>
              <a:rPr lang="cs-CZ" sz="1600" b="1" dirty="0">
                <a:highlight>
                  <a:srgbClr val="FFFF00"/>
                </a:highlight>
              </a:rPr>
              <a:t> </a:t>
            </a:r>
            <a:r>
              <a:rPr lang="cs-CZ" sz="1600" b="1" dirty="0" err="1">
                <a:highlight>
                  <a:srgbClr val="FFFF00"/>
                </a:highlight>
              </a:rPr>
              <a:t>cerebri</a:t>
            </a:r>
            <a:r>
              <a:rPr lang="cs-CZ" sz="1600" b="1" dirty="0">
                <a:highlight>
                  <a:srgbClr val="FFFF00"/>
                </a:highlight>
              </a:rPr>
              <a:t> (</a:t>
            </a:r>
            <a:r>
              <a:rPr lang="cs-CZ" sz="1600" b="1" dirty="0" err="1">
                <a:highlight>
                  <a:srgbClr val="FFFF00"/>
                </a:highlight>
              </a:rPr>
              <a:t>Willisi</a:t>
            </a:r>
            <a:r>
              <a:rPr lang="cs-CZ" sz="1600" b="1" dirty="0">
                <a:highlight>
                  <a:srgbClr val="FFFF00"/>
                </a:highlight>
              </a:rPr>
              <a:t>)</a:t>
            </a:r>
          </a:p>
          <a:p>
            <a:endParaRPr lang="cs-CZ" sz="1600" b="1" dirty="0"/>
          </a:p>
          <a:p>
            <a:r>
              <a:rPr lang="cs-CZ" sz="1600" b="1" dirty="0" err="1"/>
              <a:t>Arteria</a:t>
            </a:r>
            <a:r>
              <a:rPr lang="cs-CZ" sz="1600" b="1" dirty="0"/>
              <a:t> </a:t>
            </a:r>
            <a:r>
              <a:rPr lang="cs-CZ" sz="1600" b="1" dirty="0" err="1"/>
              <a:t>vertebralis</a:t>
            </a:r>
            <a:endParaRPr lang="cs-CZ" sz="1600" dirty="0"/>
          </a:p>
          <a:p>
            <a:pPr lvl="1"/>
            <a:r>
              <a:rPr lang="cs-CZ" dirty="0"/>
              <a:t>větev a. </a:t>
            </a:r>
            <a:r>
              <a:rPr lang="cs-CZ" dirty="0" err="1"/>
              <a:t>subclavia</a:t>
            </a:r>
            <a:endParaRPr lang="cs-CZ" dirty="0"/>
          </a:p>
          <a:p>
            <a:pPr lvl="1"/>
            <a:r>
              <a:rPr lang="cs-CZ" dirty="0"/>
              <a:t>a. </a:t>
            </a:r>
            <a:r>
              <a:rPr lang="cs-CZ" dirty="0" err="1"/>
              <a:t>cerebelli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– nejsilnější větev, zásobuje spodní plochu mozečku</a:t>
            </a:r>
          </a:p>
          <a:p>
            <a:r>
              <a:rPr lang="cs-CZ" sz="1600" b="1" dirty="0" err="1"/>
              <a:t>Arteria</a:t>
            </a:r>
            <a:r>
              <a:rPr lang="cs-CZ" sz="1600" b="1" dirty="0"/>
              <a:t> </a:t>
            </a:r>
            <a:r>
              <a:rPr lang="cs-CZ" sz="1600" b="1" dirty="0" err="1"/>
              <a:t>basilaris</a:t>
            </a:r>
            <a:endParaRPr lang="cs-CZ" sz="1600" dirty="0"/>
          </a:p>
          <a:p>
            <a:pPr lvl="1"/>
            <a:r>
              <a:rPr lang="cs-CZ" dirty="0"/>
              <a:t>vzniká spojením obou </a:t>
            </a:r>
            <a:r>
              <a:rPr lang="cs-CZ" b="1" dirty="0" err="1"/>
              <a:t>aa</a:t>
            </a:r>
            <a:r>
              <a:rPr lang="cs-CZ" b="1" dirty="0"/>
              <a:t>. </a:t>
            </a:r>
            <a:r>
              <a:rPr lang="cs-CZ" b="1" dirty="0" err="1"/>
              <a:t>vertebrales</a:t>
            </a:r>
            <a:r>
              <a:rPr lang="cs-CZ" dirty="0"/>
              <a:t> na dolním okraji </a:t>
            </a:r>
            <a:r>
              <a:rPr lang="cs-CZ" dirty="0" err="1"/>
              <a:t>pons</a:t>
            </a:r>
            <a:r>
              <a:rPr lang="cs-CZ" dirty="0"/>
              <a:t> </a:t>
            </a:r>
            <a:r>
              <a:rPr lang="cs-CZ" dirty="0" err="1"/>
              <a:t>Varoli</a:t>
            </a:r>
            <a:endParaRPr lang="cs-CZ" dirty="0"/>
          </a:p>
          <a:p>
            <a:pPr lvl="1"/>
            <a:r>
              <a:rPr lang="cs-CZ" dirty="0"/>
              <a:t>skrz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basilaris</a:t>
            </a:r>
            <a:r>
              <a:rPr lang="cs-CZ" dirty="0"/>
              <a:t> </a:t>
            </a:r>
            <a:r>
              <a:rPr lang="cs-CZ" dirty="0" err="1"/>
              <a:t>pontis</a:t>
            </a:r>
            <a:r>
              <a:rPr lang="cs-CZ" dirty="0"/>
              <a:t> probíhá na horní okraj </a:t>
            </a:r>
            <a:r>
              <a:rPr lang="cs-CZ" dirty="0" err="1"/>
              <a:t>pons</a:t>
            </a:r>
            <a:r>
              <a:rPr lang="cs-CZ" dirty="0"/>
              <a:t> </a:t>
            </a:r>
            <a:r>
              <a:rPr lang="cs-CZ" dirty="0" err="1"/>
              <a:t>Varolli</a:t>
            </a:r>
            <a:r>
              <a:rPr lang="cs-CZ" dirty="0"/>
              <a:t>, kde se dělí na dvě </a:t>
            </a:r>
            <a:r>
              <a:rPr lang="cs-CZ" b="1" dirty="0" err="1"/>
              <a:t>aa</a:t>
            </a:r>
            <a:r>
              <a:rPr lang="cs-CZ" b="1" dirty="0"/>
              <a:t>. </a:t>
            </a:r>
            <a:r>
              <a:rPr lang="cs-CZ" b="1" dirty="0" err="1"/>
              <a:t>cerebri</a:t>
            </a:r>
            <a:r>
              <a:rPr lang="cs-CZ" b="1" dirty="0"/>
              <a:t> </a:t>
            </a:r>
            <a:r>
              <a:rPr lang="cs-CZ" b="1" dirty="0" err="1"/>
              <a:t>posteriores</a:t>
            </a:r>
            <a:endParaRPr lang="cs-CZ" b="1" dirty="0"/>
          </a:p>
          <a:p>
            <a:pPr lvl="1"/>
            <a:r>
              <a:rPr lang="cs-CZ" b="1" dirty="0" err="1"/>
              <a:t>aa</a:t>
            </a:r>
            <a:r>
              <a:rPr lang="cs-CZ" b="1" dirty="0"/>
              <a:t>. </a:t>
            </a:r>
            <a:r>
              <a:rPr lang="cs-CZ" b="1" dirty="0" err="1"/>
              <a:t>communicantes</a:t>
            </a:r>
            <a:r>
              <a:rPr lang="cs-CZ" b="1" dirty="0"/>
              <a:t> </a:t>
            </a:r>
            <a:r>
              <a:rPr lang="cs-CZ" b="1" dirty="0" err="1"/>
              <a:t>posteriores</a:t>
            </a:r>
            <a:r>
              <a:rPr lang="cs-CZ" b="1" dirty="0"/>
              <a:t> </a:t>
            </a:r>
            <a:r>
              <a:rPr lang="cs-CZ" dirty="0"/>
              <a:t>– větve </a:t>
            </a:r>
            <a:r>
              <a:rPr lang="cs-CZ" dirty="0" err="1"/>
              <a:t>aa</a:t>
            </a:r>
            <a:r>
              <a:rPr lang="cs-CZ" dirty="0"/>
              <a:t>. </a:t>
            </a:r>
            <a:r>
              <a:rPr lang="cs-CZ" dirty="0" err="1"/>
              <a:t>cerebri</a:t>
            </a:r>
            <a:r>
              <a:rPr lang="cs-CZ" dirty="0"/>
              <a:t> </a:t>
            </a:r>
            <a:r>
              <a:rPr lang="cs-CZ" dirty="0" err="1"/>
              <a:t>posteriores</a:t>
            </a:r>
            <a:r>
              <a:rPr lang="cs-CZ" dirty="0"/>
              <a:t>, spojky k pravé a levé a. </a:t>
            </a:r>
            <a:r>
              <a:rPr lang="cs-CZ" dirty="0" err="1"/>
              <a:t>carotis</a:t>
            </a:r>
            <a:r>
              <a:rPr lang="cs-CZ" dirty="0"/>
              <a:t> interna</a:t>
            </a:r>
          </a:p>
          <a:p>
            <a:endParaRPr lang="cs-CZ" sz="1600" b="1" dirty="0"/>
          </a:p>
          <a:p>
            <a:r>
              <a:rPr lang="cs-CZ" sz="1600" b="1" dirty="0" err="1"/>
              <a:t>Arteria</a:t>
            </a:r>
            <a:r>
              <a:rPr lang="cs-CZ" sz="1600" b="1" dirty="0"/>
              <a:t> </a:t>
            </a:r>
            <a:r>
              <a:rPr lang="cs-CZ" sz="1600" b="1" dirty="0" err="1"/>
              <a:t>carotis</a:t>
            </a:r>
            <a:r>
              <a:rPr lang="cs-CZ" sz="1600" b="1" dirty="0"/>
              <a:t> interna</a:t>
            </a:r>
          </a:p>
          <a:p>
            <a:pPr lvl="1"/>
            <a:r>
              <a:rPr lang="cs-CZ" dirty="0"/>
              <a:t>Dělí na 4 části, z nichž jedna je </a:t>
            </a:r>
            <a:r>
              <a:rPr lang="cs-CZ" b="1" dirty="0" err="1">
                <a:solidFill>
                  <a:schemeClr val="tx1"/>
                </a:solidFill>
              </a:rPr>
              <a:t>pars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cerebralis</a:t>
            </a:r>
            <a:r>
              <a:rPr lang="cs-CZ" dirty="0">
                <a:solidFill>
                  <a:schemeClr val="tx1"/>
                </a:solidFill>
              </a:rPr>
              <a:t> – 2 konečné větve: </a:t>
            </a:r>
            <a:r>
              <a:rPr lang="cs-CZ" u="sng" dirty="0">
                <a:solidFill>
                  <a:schemeClr val="tx1"/>
                </a:solidFill>
              </a:rPr>
              <a:t>a. </a:t>
            </a:r>
            <a:r>
              <a:rPr lang="cs-CZ" u="sng" dirty="0" err="1">
                <a:solidFill>
                  <a:schemeClr val="tx1"/>
                </a:solidFill>
              </a:rPr>
              <a:t>cerebri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anterior</a:t>
            </a:r>
            <a:r>
              <a:rPr lang="cs-CZ" u="sng" dirty="0">
                <a:solidFill>
                  <a:schemeClr val="tx1"/>
                </a:solidFill>
              </a:rPr>
              <a:t>, a. </a:t>
            </a:r>
            <a:r>
              <a:rPr lang="cs-CZ" u="sng" dirty="0" err="1">
                <a:solidFill>
                  <a:schemeClr val="tx1"/>
                </a:solidFill>
              </a:rPr>
              <a:t>cerebri</a:t>
            </a:r>
            <a:r>
              <a:rPr lang="cs-CZ" u="sng" dirty="0">
                <a:solidFill>
                  <a:schemeClr val="tx1"/>
                </a:solidFill>
              </a:rPr>
              <a:t> media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79204B2-CBA9-41FE-834A-2D3FF9E5B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53" y="2781921"/>
            <a:ext cx="4302707" cy="3944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8E0DBC-DA24-4821-8F1F-2602B2EC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2" y="131532"/>
            <a:ext cx="8596668" cy="734352"/>
          </a:xfrm>
        </p:spPr>
        <p:txBody>
          <a:bodyPr>
            <a:noAutofit/>
          </a:bodyPr>
          <a:lstStyle/>
          <a:p>
            <a:r>
              <a:rPr lang="cs-CZ" sz="2000" b="1" dirty="0"/>
              <a:t>Circulus </a:t>
            </a:r>
            <a:r>
              <a:rPr lang="cs-CZ" sz="2000" b="1" dirty="0" err="1"/>
              <a:t>arteriosus</a:t>
            </a:r>
            <a:r>
              <a:rPr lang="cs-CZ" sz="2000" b="1" dirty="0"/>
              <a:t> </a:t>
            </a:r>
            <a:r>
              <a:rPr lang="cs-CZ" sz="2000" b="1" dirty="0" err="1"/>
              <a:t>cerebri</a:t>
            </a:r>
            <a:r>
              <a:rPr lang="cs-CZ" sz="2000" b="1" dirty="0"/>
              <a:t> (</a:t>
            </a:r>
            <a:r>
              <a:rPr lang="cs-CZ" sz="2000" b="1" dirty="0" err="1"/>
              <a:t>Willisi</a:t>
            </a:r>
            <a:r>
              <a:rPr lang="cs-CZ" sz="2000" b="1" dirty="0"/>
              <a:t>)</a:t>
            </a:r>
            <a:br>
              <a:rPr lang="cs-CZ" sz="2000" b="1" dirty="0"/>
            </a:br>
            <a:endParaRPr lang="cs-CZ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AC6ADC-F003-4832-B720-48658F80C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42" y="637411"/>
            <a:ext cx="7934376" cy="3880773"/>
          </a:xfrm>
        </p:spPr>
        <p:txBody>
          <a:bodyPr/>
          <a:lstStyle/>
          <a:p>
            <a:r>
              <a:rPr lang="cs-CZ" dirty="0"/>
              <a:t>Na bázi mozku je vytvořen tepenný okruh z konečných </a:t>
            </a:r>
            <a:r>
              <a:rPr lang="cs-CZ" b="1" dirty="0"/>
              <a:t>větví </a:t>
            </a:r>
            <a:r>
              <a:rPr lang="cs-CZ" b="1" dirty="0" err="1"/>
              <a:t>aa</a:t>
            </a:r>
            <a:r>
              <a:rPr lang="cs-CZ" b="1" dirty="0"/>
              <a:t>. </a:t>
            </a:r>
            <a:r>
              <a:rPr lang="cs-CZ" b="1" dirty="0" err="1"/>
              <a:t>carotis</a:t>
            </a:r>
            <a:r>
              <a:rPr lang="cs-CZ" b="1" dirty="0"/>
              <a:t> </a:t>
            </a:r>
            <a:r>
              <a:rPr lang="cs-CZ" b="1" dirty="0" err="1"/>
              <a:t>internae</a:t>
            </a:r>
            <a:r>
              <a:rPr lang="cs-CZ" b="1" dirty="0"/>
              <a:t> a </a:t>
            </a:r>
            <a:r>
              <a:rPr lang="cs-CZ" b="1" dirty="0" err="1"/>
              <a:t>aa</a:t>
            </a:r>
            <a:r>
              <a:rPr lang="cs-CZ" b="1" dirty="0"/>
              <a:t>. </a:t>
            </a:r>
            <a:r>
              <a:rPr lang="cs-CZ" b="1" dirty="0" err="1"/>
              <a:t>vertebrales</a:t>
            </a:r>
            <a:r>
              <a:rPr lang="cs-CZ" b="1" dirty="0"/>
              <a:t> a jejich spojek</a:t>
            </a:r>
          </a:p>
          <a:p>
            <a:r>
              <a:rPr lang="cs-CZ" dirty="0"/>
              <a:t>Konečné větve a. </a:t>
            </a:r>
            <a:r>
              <a:rPr lang="cs-CZ" dirty="0" err="1"/>
              <a:t>carotis</a:t>
            </a:r>
            <a:r>
              <a:rPr lang="cs-CZ" dirty="0"/>
              <a:t> interna (a. </a:t>
            </a:r>
            <a:r>
              <a:rPr lang="cs-CZ" dirty="0" err="1"/>
              <a:t>cerebri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, a. </a:t>
            </a:r>
            <a:r>
              <a:rPr lang="cs-CZ" dirty="0" err="1"/>
              <a:t>cerebri</a:t>
            </a:r>
            <a:r>
              <a:rPr lang="cs-CZ" dirty="0"/>
              <a:t> media) jsou spojeny pomocí a. </a:t>
            </a:r>
            <a:r>
              <a:rPr lang="cs-CZ" dirty="0" err="1"/>
              <a:t>communicans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  <a:p>
            <a:r>
              <a:rPr lang="cs-CZ" dirty="0" err="1"/>
              <a:t>Aa</a:t>
            </a:r>
            <a:r>
              <a:rPr lang="cs-CZ" dirty="0"/>
              <a:t>. </a:t>
            </a:r>
            <a:r>
              <a:rPr lang="cs-CZ" dirty="0" err="1"/>
              <a:t>communicantes</a:t>
            </a:r>
            <a:r>
              <a:rPr lang="cs-CZ" dirty="0"/>
              <a:t> </a:t>
            </a:r>
            <a:r>
              <a:rPr lang="cs-CZ" dirty="0" err="1"/>
              <a:t>posteriores</a:t>
            </a:r>
            <a:r>
              <a:rPr lang="cs-CZ" dirty="0"/>
              <a:t> spojují obě </a:t>
            </a:r>
            <a:r>
              <a:rPr lang="cs-CZ" dirty="0" err="1"/>
              <a:t>aa</a:t>
            </a:r>
            <a:r>
              <a:rPr lang="cs-CZ" dirty="0"/>
              <a:t>. </a:t>
            </a:r>
            <a:r>
              <a:rPr lang="cs-CZ" dirty="0" err="1"/>
              <a:t>cerebri</a:t>
            </a:r>
            <a:r>
              <a:rPr lang="cs-CZ" dirty="0"/>
              <a:t> </a:t>
            </a:r>
            <a:r>
              <a:rPr lang="cs-CZ" dirty="0" err="1"/>
              <a:t>mediae</a:t>
            </a:r>
            <a:r>
              <a:rPr lang="cs-CZ" dirty="0"/>
              <a:t> s oběma </a:t>
            </a:r>
            <a:r>
              <a:rPr lang="cs-CZ" dirty="0" err="1"/>
              <a:t>aa</a:t>
            </a:r>
            <a:r>
              <a:rPr lang="cs-CZ" dirty="0"/>
              <a:t>. </a:t>
            </a:r>
            <a:r>
              <a:rPr lang="cs-CZ" dirty="0" err="1"/>
              <a:t>cerebri</a:t>
            </a:r>
            <a:r>
              <a:rPr lang="cs-CZ" dirty="0"/>
              <a:t> </a:t>
            </a:r>
            <a:r>
              <a:rPr lang="cs-CZ" dirty="0" err="1"/>
              <a:t>posteriores</a:t>
            </a:r>
            <a:r>
              <a:rPr lang="cs-CZ" dirty="0"/>
              <a:t> (větve </a:t>
            </a:r>
            <a:r>
              <a:rPr lang="cs-CZ" dirty="0" err="1"/>
              <a:t>aa</a:t>
            </a:r>
            <a:r>
              <a:rPr lang="cs-CZ" dirty="0"/>
              <a:t>. </a:t>
            </a:r>
            <a:r>
              <a:rPr lang="cs-CZ" dirty="0" err="1"/>
              <a:t>vertebrales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EEAD9DC-8FF8-41CB-B0D2-C39970AB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2918" y="498708"/>
            <a:ext cx="3929082" cy="635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06946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9185" y="320511"/>
            <a:ext cx="11277186" cy="6202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Tepny hlubokých struktur hemisféry = tepny centrální (bazální)</a:t>
            </a:r>
          </a:p>
          <a:p>
            <a:r>
              <a:rPr lang="cs-CZ" dirty="0"/>
              <a:t>Početné tepny odstupující ze všech částí </a:t>
            </a:r>
            <a:r>
              <a:rPr lang="cs-CZ" dirty="0" err="1"/>
              <a:t>Willisova</a:t>
            </a:r>
            <a:r>
              <a:rPr lang="cs-CZ" dirty="0"/>
              <a:t> tepenného okruhu</a:t>
            </a:r>
          </a:p>
          <a:p>
            <a:r>
              <a:rPr lang="cs-CZ" dirty="0"/>
              <a:t>Zásobují hluboké struktury mozku:</a:t>
            </a:r>
            <a:r>
              <a:rPr lang="cs-CZ" b="1" dirty="0"/>
              <a:t> </a:t>
            </a:r>
            <a:r>
              <a:rPr lang="cs-CZ" dirty="0" err="1"/>
              <a:t>capsula</a:t>
            </a:r>
            <a:r>
              <a:rPr lang="cs-CZ" dirty="0"/>
              <a:t> interna, bazální ganglia, thalamus</a:t>
            </a:r>
            <a:r>
              <a:rPr lang="cs-CZ" b="1" dirty="0"/>
              <a:t> </a:t>
            </a:r>
            <a:endParaRPr lang="cs-CZ" b="1" u="sng" dirty="0"/>
          </a:p>
          <a:p>
            <a:pPr marL="0" indent="0">
              <a:buNone/>
            </a:pPr>
            <a:r>
              <a:rPr lang="cs-CZ" dirty="0"/>
              <a:t> </a:t>
            </a:r>
            <a:endParaRPr lang="cs-CZ" b="1" u="sng" dirty="0"/>
          </a:p>
          <a:p>
            <a:pPr marL="0" indent="0">
              <a:buNone/>
            </a:pPr>
            <a:r>
              <a:rPr lang="cs-CZ" b="1" u="sng" dirty="0"/>
              <a:t>Tepny </a:t>
            </a:r>
            <a:r>
              <a:rPr lang="cs-CZ" b="1" u="sng" dirty="0" err="1"/>
              <a:t>subtentoriálních</a:t>
            </a:r>
            <a:r>
              <a:rPr lang="cs-CZ" b="1" u="sng" dirty="0"/>
              <a:t> struktur</a:t>
            </a:r>
          </a:p>
          <a:p>
            <a:r>
              <a:rPr lang="cs-CZ" dirty="0"/>
              <a:t>Zásobují struktury v zadní jámě lební, uložené pod </a:t>
            </a:r>
            <a:r>
              <a:rPr lang="cs-CZ" dirty="0" err="1"/>
              <a:t>tentorium</a:t>
            </a:r>
            <a:r>
              <a:rPr lang="cs-CZ" dirty="0"/>
              <a:t> </a:t>
            </a:r>
            <a:r>
              <a:rPr lang="cs-CZ" dirty="0" err="1"/>
              <a:t>cerebelli</a:t>
            </a:r>
            <a:r>
              <a:rPr lang="cs-CZ" dirty="0"/>
              <a:t> = mozkový kmen a mozeček</a:t>
            </a:r>
          </a:p>
          <a:p>
            <a:r>
              <a:rPr lang="cs-CZ" dirty="0"/>
              <a:t>Odstupují z tepen páteřních (po jejich vstupu do lebky) a z tepny bazilární (za jejího průběhu na </a:t>
            </a:r>
            <a:r>
              <a:rPr lang="cs-CZ" dirty="0" err="1"/>
              <a:t>clivu</a:t>
            </a:r>
            <a:r>
              <a:rPr lang="cs-CZ" dirty="0"/>
              <a:t>)</a:t>
            </a:r>
            <a:endParaRPr lang="cs-CZ" b="1" u="sng" dirty="0"/>
          </a:p>
          <a:p>
            <a:pPr marL="0" indent="0">
              <a:buNone/>
            </a:pPr>
            <a:r>
              <a:rPr lang="cs-CZ" b="1" dirty="0"/>
              <a:t> </a:t>
            </a:r>
            <a:endParaRPr lang="cs-CZ" b="1" u="sng" dirty="0"/>
          </a:p>
          <a:p>
            <a:pPr marL="0" indent="0">
              <a:buNone/>
            </a:pPr>
            <a:r>
              <a:rPr lang="cs-CZ" b="1" u="sng" dirty="0"/>
              <a:t>Tepny choroidální</a:t>
            </a:r>
          </a:p>
          <a:p>
            <a:r>
              <a:rPr lang="cs-CZ" dirty="0"/>
              <a:t>Spoluvytvářejí (společně s choroidálními žilami) cévní pleteň, plexus </a:t>
            </a:r>
            <a:r>
              <a:rPr lang="cs-CZ" dirty="0" err="1"/>
              <a:t>choroideus</a:t>
            </a:r>
            <a:r>
              <a:rPr lang="cs-CZ" dirty="0"/>
              <a:t> ve stropu postranních komor, III. a IV. komory (tvoří mok mozkomíšní)</a:t>
            </a:r>
            <a:endParaRPr lang="cs-CZ" b="1" dirty="0"/>
          </a:p>
          <a:p>
            <a:r>
              <a:rPr lang="cs-CZ" dirty="0"/>
              <a:t>Jsou 3: 2 jsou větvemi </a:t>
            </a:r>
            <a:r>
              <a:rPr lang="cs-CZ" dirty="0" err="1"/>
              <a:t>Willisova</a:t>
            </a:r>
            <a:r>
              <a:rPr lang="cs-CZ" dirty="0"/>
              <a:t> tepenného okruhu, poslední (určená pro plexus </a:t>
            </a:r>
            <a:r>
              <a:rPr lang="cs-CZ" dirty="0" err="1"/>
              <a:t>choroideus</a:t>
            </a:r>
            <a:r>
              <a:rPr lang="cs-CZ" dirty="0"/>
              <a:t> IV. komory) je větví jedné z tepen mozečkových</a:t>
            </a:r>
            <a:endParaRPr lang="cs-CZ" b="1" dirty="0"/>
          </a:p>
          <a:p>
            <a:endParaRPr lang="cs-CZ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DF155-D680-4607-A947-0AAC2948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04535"/>
            <a:ext cx="2273257" cy="587604"/>
          </a:xfrm>
        </p:spPr>
        <p:txBody>
          <a:bodyPr>
            <a:normAutofit fontScale="90000"/>
          </a:bodyPr>
          <a:lstStyle/>
          <a:p>
            <a:r>
              <a:rPr lang="cs-CZ" sz="2700" b="1" dirty="0"/>
              <a:t>Žíly mozku</a:t>
            </a:r>
            <a:br>
              <a:rPr lang="cs-CZ" b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DB53D4A6-957F-4FD2-A469-5FFA3D988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1104787"/>
            <a:ext cx="11120845" cy="4541869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cs-CZ" dirty="0"/>
              <a:t>Žilní krev je odváděna prostřednictvím</a:t>
            </a:r>
            <a:r>
              <a:rPr lang="cs-CZ" b="1" dirty="0"/>
              <a:t> </a:t>
            </a:r>
            <a:r>
              <a:rPr lang="cs-CZ" b="1" dirty="0">
                <a:solidFill>
                  <a:srgbClr val="92D050"/>
                </a:solidFill>
              </a:rPr>
              <a:t>hlubokých </a:t>
            </a:r>
            <a:r>
              <a:rPr lang="cs-CZ" dirty="0">
                <a:solidFill>
                  <a:srgbClr val="92D050"/>
                </a:solidFill>
              </a:rPr>
              <a:t>a </a:t>
            </a:r>
            <a:r>
              <a:rPr lang="cs-CZ" b="1" dirty="0">
                <a:solidFill>
                  <a:srgbClr val="92D050"/>
                </a:solidFill>
              </a:rPr>
              <a:t>povrchových mozkových žil</a:t>
            </a:r>
            <a:r>
              <a:rPr lang="cs-CZ" dirty="0">
                <a:solidFill>
                  <a:srgbClr val="92D050"/>
                </a:solidFill>
              </a:rPr>
              <a:t> </a:t>
            </a:r>
            <a:r>
              <a:rPr lang="cs-CZ" dirty="0"/>
              <a:t>- vzájemně spolu komunikují</a:t>
            </a:r>
          </a:p>
          <a:p>
            <a:pPr lvl="1"/>
            <a:r>
              <a:rPr lang="cs-CZ" sz="1800" u="sng" dirty="0"/>
              <a:t>Hluboké žíly</a:t>
            </a:r>
            <a:r>
              <a:rPr lang="cs-CZ" sz="1800" dirty="0"/>
              <a:t> odvádějí krev z hlubokých struktur mozku (z BG, thalamu, </a:t>
            </a:r>
            <a:r>
              <a:rPr lang="cs-CZ" sz="1800" dirty="0" err="1"/>
              <a:t>choroidního</a:t>
            </a:r>
            <a:r>
              <a:rPr lang="cs-CZ" sz="1800" dirty="0"/>
              <a:t> plexu komor)</a:t>
            </a:r>
          </a:p>
          <a:p>
            <a:pPr lvl="1"/>
            <a:r>
              <a:rPr lang="cs-CZ" sz="1800" u="sng" dirty="0"/>
              <a:t>Povrchové žíly</a:t>
            </a:r>
            <a:r>
              <a:rPr lang="cs-CZ" sz="1800" dirty="0"/>
              <a:t> probíhají pod pavučnicí a odvádějí žilní krev z kůry mozkové a z bílé hmoty podkoří</a:t>
            </a:r>
          </a:p>
          <a:p>
            <a:pPr>
              <a:buFont typeface="+mj-lt"/>
              <a:buAutoNum type="arabicPeriod"/>
            </a:pPr>
            <a:r>
              <a:rPr lang="cs-CZ" dirty="0"/>
              <a:t>Krev z mozkových žil odtéká do </a:t>
            </a:r>
            <a:r>
              <a:rPr lang="cs-CZ" b="1" dirty="0">
                <a:solidFill>
                  <a:srgbClr val="92D050"/>
                </a:solidFill>
              </a:rPr>
              <a:t>splavů tvrdé pleny</a:t>
            </a:r>
            <a:r>
              <a:rPr lang="cs-CZ" dirty="0">
                <a:solidFill>
                  <a:srgbClr val="92D050"/>
                </a:solidFill>
              </a:rPr>
              <a:t> </a:t>
            </a:r>
            <a:r>
              <a:rPr lang="cs-CZ" b="1" dirty="0"/>
              <a:t>(sinus </a:t>
            </a:r>
            <a:r>
              <a:rPr lang="cs-CZ" b="1" dirty="0" err="1"/>
              <a:t>durae</a:t>
            </a:r>
            <a:r>
              <a:rPr lang="cs-CZ" b="1" dirty="0"/>
              <a:t> </a:t>
            </a:r>
            <a:r>
              <a:rPr lang="cs-CZ" b="1" dirty="0" err="1"/>
              <a:t>matris</a:t>
            </a:r>
            <a:r>
              <a:rPr lang="cs-CZ" b="1" dirty="0"/>
              <a:t>) </a:t>
            </a:r>
            <a:endParaRPr lang="cs-CZ" dirty="0">
              <a:solidFill>
                <a:srgbClr val="92D050"/>
              </a:solidFill>
            </a:endParaRPr>
          </a:p>
          <a:p>
            <a:pPr lvl="1"/>
            <a:r>
              <a:rPr lang="cs-CZ" sz="1800" b="1" dirty="0"/>
              <a:t>Splavy tvrdé pleny =</a:t>
            </a:r>
            <a:r>
              <a:rPr lang="cs-CZ" sz="1800" dirty="0"/>
              <a:t> široké žíly </a:t>
            </a:r>
            <a:r>
              <a:rPr lang="cs-CZ" sz="1800" dirty="0" err="1"/>
              <a:t>zavzaté</a:t>
            </a:r>
            <a:r>
              <a:rPr lang="cs-CZ" sz="1800" dirty="0"/>
              <a:t> do </a:t>
            </a:r>
            <a:r>
              <a:rPr lang="cs-CZ" sz="1800" dirty="0" err="1"/>
              <a:t>dura</a:t>
            </a:r>
            <a:r>
              <a:rPr lang="cs-CZ" sz="1800" dirty="0"/>
              <a:t> </a:t>
            </a:r>
            <a:r>
              <a:rPr lang="cs-CZ" sz="1800" dirty="0" err="1"/>
              <a:t>matris</a:t>
            </a:r>
            <a:r>
              <a:rPr lang="cs-CZ" sz="1800" dirty="0"/>
              <a:t>, redukovaná stěna, vzájemně propojeny</a:t>
            </a:r>
            <a:endParaRPr lang="cs-CZ" sz="1800" b="1" dirty="0"/>
          </a:p>
          <a:p>
            <a:pPr lvl="1"/>
            <a:r>
              <a:rPr lang="cs-CZ" sz="1800" b="1" dirty="0"/>
              <a:t>Přemosťující žíly = </a:t>
            </a:r>
            <a:r>
              <a:rPr lang="cs-CZ" sz="1800" dirty="0"/>
              <a:t>krátké, klinicky významné spojky mezi povrchovými žilami mozku a splavy tvrdé pleny</a:t>
            </a:r>
          </a:p>
          <a:p>
            <a:pPr>
              <a:buFont typeface="+mj-lt"/>
              <a:buAutoNum type="arabicPeriod"/>
            </a:pPr>
            <a:r>
              <a:rPr lang="cs-CZ" dirty="0"/>
              <a:t>Ze splavů tvrdé pleny odtéká krev do </a:t>
            </a:r>
            <a:r>
              <a:rPr lang="cs-CZ" b="1" dirty="0">
                <a:solidFill>
                  <a:srgbClr val="92D050"/>
                </a:solidFill>
              </a:rPr>
              <a:t>v. </a:t>
            </a:r>
            <a:r>
              <a:rPr lang="cs-CZ" b="1" dirty="0" err="1">
                <a:solidFill>
                  <a:srgbClr val="92D050"/>
                </a:solidFill>
              </a:rPr>
              <a:t>jugularis</a:t>
            </a:r>
            <a:r>
              <a:rPr lang="cs-CZ" b="1" dirty="0">
                <a:solidFill>
                  <a:srgbClr val="92D050"/>
                </a:solidFill>
              </a:rPr>
              <a:t> interna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477705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425D3F-C65B-47B2-B3BD-F4477F2D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445" y="0"/>
            <a:ext cx="4596555" cy="34106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F0F4E54-781D-409D-875A-03B10B7D0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58" y="3447356"/>
            <a:ext cx="4575142" cy="3410644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4D45110-97D0-49E2-A96F-42E72B005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61" y="103979"/>
            <a:ext cx="7340850" cy="6655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rgbClr val="92D050"/>
                </a:solidFill>
              </a:rPr>
              <a:t>Splavy tvrdé pleny (sinus </a:t>
            </a:r>
            <a:r>
              <a:rPr lang="cs-CZ" sz="2000" b="1" dirty="0" err="1">
                <a:solidFill>
                  <a:srgbClr val="92D050"/>
                </a:solidFill>
              </a:rPr>
              <a:t>durae</a:t>
            </a:r>
            <a:r>
              <a:rPr lang="cs-CZ" sz="2000" b="1" dirty="0">
                <a:solidFill>
                  <a:srgbClr val="92D050"/>
                </a:solidFill>
              </a:rPr>
              <a:t> </a:t>
            </a:r>
            <a:r>
              <a:rPr lang="cs-CZ" sz="2000" b="1" dirty="0" err="1">
                <a:solidFill>
                  <a:srgbClr val="92D050"/>
                </a:solidFill>
              </a:rPr>
              <a:t>matris</a:t>
            </a:r>
            <a:r>
              <a:rPr lang="cs-CZ" sz="2000" b="1" dirty="0">
                <a:solidFill>
                  <a:srgbClr val="92D050"/>
                </a:solidFill>
              </a:rPr>
              <a:t>)</a:t>
            </a:r>
            <a:endParaRPr lang="cs-CZ" sz="20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cs-CZ" sz="1600" dirty="0"/>
              <a:t>Většina probíhá po vnitřním povrchu lebečních kostí (zanechává otisky), ostatní probíhají v duplikaturách tvrdé pleny </a:t>
            </a:r>
          </a:p>
          <a:p>
            <a:r>
              <a:rPr lang="cs-CZ" sz="1600" b="1" dirty="0"/>
              <a:t>Sinus </a:t>
            </a:r>
            <a:r>
              <a:rPr lang="cs-CZ" sz="1600" b="1" dirty="0" err="1"/>
              <a:t>sagittalis</a:t>
            </a:r>
            <a:r>
              <a:rPr lang="cs-CZ" sz="1600" b="1" dirty="0"/>
              <a:t> superior, horní šípový splav</a:t>
            </a:r>
            <a:r>
              <a:rPr lang="cs-CZ" sz="1600" dirty="0"/>
              <a:t>:</a:t>
            </a:r>
            <a:r>
              <a:rPr lang="cs-CZ" sz="1600" b="1" dirty="0"/>
              <a:t> </a:t>
            </a:r>
            <a:r>
              <a:rPr lang="cs-CZ" sz="1600" dirty="0"/>
              <a:t>nepárový, probíhá zepředu dozadu v konvexitě </a:t>
            </a:r>
            <a:r>
              <a:rPr lang="cs-CZ" sz="1600" dirty="0" err="1"/>
              <a:t>falx</a:t>
            </a:r>
            <a:r>
              <a:rPr lang="cs-CZ" sz="1600" dirty="0"/>
              <a:t> </a:t>
            </a:r>
            <a:r>
              <a:rPr lang="cs-CZ" sz="1600" dirty="0" err="1"/>
              <a:t>cerebri</a:t>
            </a:r>
            <a:r>
              <a:rPr lang="cs-CZ" sz="1600" dirty="0"/>
              <a:t> (v jeho horní části)</a:t>
            </a:r>
          </a:p>
          <a:p>
            <a:r>
              <a:rPr lang="cs-CZ" sz="1600" b="1" dirty="0"/>
              <a:t>Sinus </a:t>
            </a:r>
            <a:r>
              <a:rPr lang="cs-CZ" sz="1600" b="1" dirty="0" err="1"/>
              <a:t>sagittalis</a:t>
            </a:r>
            <a:r>
              <a:rPr lang="cs-CZ" sz="1600" b="1" dirty="0"/>
              <a:t> inferior, dolní šípový splav</a:t>
            </a:r>
            <a:r>
              <a:rPr lang="cs-CZ" sz="1600" dirty="0"/>
              <a:t>: nepárový, probíhá v konkavitě </a:t>
            </a:r>
            <a:r>
              <a:rPr lang="cs-CZ" sz="1600" dirty="0" err="1"/>
              <a:t>falx</a:t>
            </a:r>
            <a:r>
              <a:rPr lang="cs-CZ" sz="1600" dirty="0"/>
              <a:t> </a:t>
            </a:r>
            <a:r>
              <a:rPr lang="cs-CZ" sz="1600" dirty="0" err="1"/>
              <a:t>cerebri</a:t>
            </a:r>
            <a:endParaRPr lang="cs-CZ" sz="1600" dirty="0"/>
          </a:p>
          <a:p>
            <a:r>
              <a:rPr lang="cs-CZ" sz="1600" b="1" dirty="0"/>
              <a:t>Sinus </a:t>
            </a:r>
            <a:r>
              <a:rPr lang="cs-CZ" sz="1600" b="1" dirty="0" err="1"/>
              <a:t>transversus</a:t>
            </a:r>
            <a:r>
              <a:rPr lang="cs-CZ" sz="1600" b="1" dirty="0"/>
              <a:t>, příčný splav</a:t>
            </a:r>
            <a:r>
              <a:rPr lang="cs-CZ" sz="1600" dirty="0"/>
              <a:t>: párový, navazuje na sinus </a:t>
            </a:r>
            <a:r>
              <a:rPr lang="cs-CZ" sz="1600" dirty="0" err="1"/>
              <a:t>sag</a:t>
            </a:r>
            <a:r>
              <a:rPr lang="cs-CZ" sz="1600" dirty="0"/>
              <a:t>. sup. v místě zevní týlní drsnatiny, pokračuje laterálně po šupině kosti týlní </a:t>
            </a:r>
          </a:p>
          <a:p>
            <a:r>
              <a:rPr lang="cs-CZ" sz="1600" b="1" dirty="0"/>
              <a:t>Sinus </a:t>
            </a:r>
            <a:r>
              <a:rPr lang="cs-CZ" sz="1600" b="1" dirty="0" err="1"/>
              <a:t>sigmoideus</a:t>
            </a:r>
            <a:r>
              <a:rPr lang="cs-CZ" sz="1600" b="1" dirty="0"/>
              <a:t>, esovitý splav</a:t>
            </a:r>
            <a:r>
              <a:rPr lang="cs-CZ" sz="1600" dirty="0"/>
              <a:t>:</a:t>
            </a:r>
            <a:r>
              <a:rPr lang="cs-CZ" sz="1600" b="1" dirty="0"/>
              <a:t> </a:t>
            </a:r>
            <a:r>
              <a:rPr lang="cs-CZ" sz="1600" dirty="0"/>
              <a:t>párový, pokračování předchozího, probíhá po povrchu kosti spánkové </a:t>
            </a:r>
          </a:p>
          <a:p>
            <a:r>
              <a:rPr lang="cs-CZ" sz="1600" b="1" dirty="0"/>
              <a:t>Sinus </a:t>
            </a:r>
            <a:r>
              <a:rPr lang="cs-CZ" sz="1600" b="1" dirty="0" err="1"/>
              <a:t>cavernosus</a:t>
            </a:r>
            <a:r>
              <a:rPr lang="cs-CZ" sz="1600" b="1" dirty="0"/>
              <a:t>, kavernózní splav</a:t>
            </a:r>
            <a:r>
              <a:rPr lang="cs-CZ" sz="1600" dirty="0"/>
              <a:t>: párový, uložený po obou stranách tureckého sedla, kavernózní splavy obou stran propojeny </a:t>
            </a:r>
          </a:p>
          <a:p>
            <a:pPr lvl="1"/>
            <a:r>
              <a:rPr lang="cs-CZ" dirty="0"/>
              <a:t>Uvnitř splavu probíhá kavernózní část vnitřní krkavice</a:t>
            </a:r>
          </a:p>
          <a:p>
            <a:pPr lvl="1"/>
            <a:r>
              <a:rPr lang="cs-CZ" dirty="0"/>
              <a:t>Ve stěně splavu probíhají 3 okohybné nervy a n. V/1</a:t>
            </a:r>
          </a:p>
          <a:p>
            <a:pPr lvl="1"/>
            <a:r>
              <a:rPr lang="cs-CZ" dirty="0"/>
              <a:t>Propojen se žilní pletení vně lebky (plexus </a:t>
            </a:r>
            <a:r>
              <a:rPr lang="cs-CZ" dirty="0" err="1"/>
              <a:t>pterygoideus</a:t>
            </a:r>
            <a:r>
              <a:rPr lang="cs-CZ" dirty="0"/>
              <a:t>) prostřednictvím žil očnicových a žilní spojkou, která prochází bází lební ve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ovale</a:t>
            </a:r>
            <a:r>
              <a:rPr lang="cs-CZ" dirty="0"/>
              <a:t> </a:t>
            </a:r>
          </a:p>
          <a:p>
            <a:r>
              <a:rPr lang="cs-CZ" sz="1600" b="1" dirty="0"/>
              <a:t>Sinus </a:t>
            </a:r>
            <a:r>
              <a:rPr lang="cs-CZ" sz="1600" b="1" dirty="0" err="1"/>
              <a:t>rectus</a:t>
            </a:r>
            <a:r>
              <a:rPr lang="cs-CZ" sz="1600" b="1" dirty="0"/>
              <a:t>, přímý splav</a:t>
            </a:r>
            <a:r>
              <a:rPr lang="cs-CZ" sz="1600" dirty="0"/>
              <a:t>: nepárový   </a:t>
            </a:r>
          </a:p>
          <a:p>
            <a:endParaRPr lang="cs-CZ" sz="16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69D43-9069-427C-862B-34F31B3E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4504"/>
            <a:ext cx="8596668" cy="719579"/>
          </a:xfrm>
        </p:spPr>
        <p:txBody>
          <a:bodyPr/>
          <a:lstStyle/>
          <a:p>
            <a:r>
              <a:rPr lang="cs-CZ" b="1" dirty="0"/>
              <a:t>Nervové dráhy, </a:t>
            </a:r>
            <a:r>
              <a:rPr lang="cs-CZ" b="1" dirty="0" err="1"/>
              <a:t>tractus</a:t>
            </a:r>
            <a:r>
              <a:rPr lang="cs-CZ" b="1" dirty="0"/>
              <a:t> </a:t>
            </a:r>
            <a:r>
              <a:rPr lang="cs-CZ" b="1" dirty="0" err="1"/>
              <a:t>nervosi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5C058C-A8F8-4DBB-93C5-7B04959D7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934" y="1913640"/>
            <a:ext cx="4964784" cy="45798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A) </a:t>
            </a:r>
          </a:p>
          <a:p>
            <a:pPr>
              <a:buNone/>
            </a:pPr>
            <a:r>
              <a:rPr lang="cs-CZ" sz="1600" b="1" dirty="0">
                <a:solidFill>
                  <a:schemeClr val="accent1"/>
                </a:solidFill>
              </a:rPr>
              <a:t>1) Motorické </a:t>
            </a:r>
            <a:r>
              <a:rPr lang="cs-CZ" sz="1600" dirty="0"/>
              <a:t>– zapojeny do regulace hybnosti</a:t>
            </a:r>
          </a:p>
          <a:p>
            <a:pPr lvl="1"/>
            <a:r>
              <a:rPr lang="cs-CZ" dirty="0"/>
              <a:t>Pyramidové </a:t>
            </a:r>
          </a:p>
          <a:p>
            <a:pPr lvl="1"/>
            <a:r>
              <a:rPr lang="cs-CZ" dirty="0" err="1"/>
              <a:t>Extrapyramidové</a:t>
            </a:r>
            <a:endParaRPr lang="cs-CZ" dirty="0"/>
          </a:p>
          <a:p>
            <a:pPr>
              <a:buNone/>
            </a:pPr>
            <a:r>
              <a:rPr lang="cs-CZ" sz="1600" b="1" dirty="0">
                <a:solidFill>
                  <a:schemeClr val="accent1"/>
                </a:solidFill>
              </a:rPr>
              <a:t>2) Senzitivní</a:t>
            </a:r>
            <a:r>
              <a:rPr lang="cs-CZ" sz="1600" b="1" dirty="0"/>
              <a:t> </a:t>
            </a:r>
            <a:r>
              <a:rPr lang="cs-CZ" sz="1600" dirty="0"/>
              <a:t>– vedou do CNS čití z exteroreceptorů, proprioreceptorů a </a:t>
            </a:r>
            <a:r>
              <a:rPr lang="cs-CZ" sz="1600" dirty="0" err="1"/>
              <a:t>interorecentorů</a:t>
            </a:r>
            <a:r>
              <a:rPr lang="cs-CZ" sz="1600" dirty="0"/>
              <a:t> těla</a:t>
            </a:r>
          </a:p>
          <a:p>
            <a:pPr lvl="1"/>
            <a:r>
              <a:rPr lang="cs-CZ" dirty="0"/>
              <a:t>Přímé senzitivní dráhy míšní (míšní dráhy hrubého a jemného čití)</a:t>
            </a:r>
          </a:p>
          <a:p>
            <a:pPr lvl="1"/>
            <a:r>
              <a:rPr lang="cs-CZ" dirty="0"/>
              <a:t>Přímé senzitivní dráhy hlavových nervů</a:t>
            </a:r>
          </a:p>
          <a:p>
            <a:pPr lvl="1"/>
            <a:r>
              <a:rPr lang="cs-CZ" dirty="0"/>
              <a:t>Nepřímé senzitivní dráhy</a:t>
            </a:r>
          </a:p>
          <a:p>
            <a:pPr>
              <a:buNone/>
            </a:pPr>
            <a:r>
              <a:rPr lang="cs-CZ" sz="1600" b="1" dirty="0">
                <a:solidFill>
                  <a:schemeClr val="accent1"/>
                </a:solidFill>
              </a:rPr>
              <a:t>3) Senzorické </a:t>
            </a:r>
            <a:r>
              <a:rPr lang="cs-CZ" sz="1600" dirty="0"/>
              <a:t>(čich, zrak, sluch, chuť) – vedou do CNS čití ze smyslových receptorů</a:t>
            </a:r>
          </a:p>
          <a:p>
            <a:endParaRPr lang="cs-CZ" sz="2000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64E7A93-823A-4F7C-9C83-8069E52DE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9590" y="1913640"/>
            <a:ext cx="5920538" cy="41088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B) </a:t>
            </a:r>
          </a:p>
          <a:p>
            <a:pPr>
              <a:buNone/>
            </a:pPr>
            <a:r>
              <a:rPr lang="cs-CZ" sz="1600" b="1" dirty="0">
                <a:solidFill>
                  <a:schemeClr val="accent1"/>
                </a:solidFill>
              </a:rPr>
              <a:t>1) Projekční dráhy </a:t>
            </a:r>
            <a:r>
              <a:rPr lang="cs-CZ" sz="1600" dirty="0"/>
              <a:t>– dlouhé, propojují šedé struktury odlišných etáží</a:t>
            </a:r>
          </a:p>
          <a:p>
            <a:pPr lvl="1"/>
            <a:r>
              <a:rPr lang="cs-CZ" dirty="0"/>
              <a:t>Dělíme je na vzestupné/sestupné, přímé/nepřímé</a:t>
            </a:r>
          </a:p>
          <a:p>
            <a:pPr>
              <a:buNone/>
            </a:pPr>
            <a:r>
              <a:rPr lang="cs-CZ" sz="1600" b="1" dirty="0">
                <a:solidFill>
                  <a:schemeClr val="accent1"/>
                </a:solidFill>
              </a:rPr>
              <a:t>2) Krátké dráhy </a:t>
            </a:r>
            <a:r>
              <a:rPr lang="cs-CZ" sz="1600" b="1" dirty="0"/>
              <a:t>– </a:t>
            </a:r>
            <a:r>
              <a:rPr lang="cs-CZ" sz="1600" dirty="0"/>
              <a:t>propojují mezi sebou 2 šedé struktury uložené v téže etáži CNS</a:t>
            </a:r>
            <a:endParaRPr lang="cs-CZ" sz="1600" b="1" dirty="0"/>
          </a:p>
          <a:p>
            <a:pPr lvl="1"/>
            <a:r>
              <a:rPr lang="cs-CZ" dirty="0"/>
              <a:t>Spojení mezi 2 šedými strukturami v téže hemisféry → </a:t>
            </a:r>
            <a:r>
              <a:rPr lang="cs-CZ" dirty="0">
                <a:solidFill>
                  <a:schemeClr val="accent1"/>
                </a:solidFill>
              </a:rPr>
              <a:t>dráhy </a:t>
            </a:r>
            <a:r>
              <a:rPr lang="cs-CZ" b="1" dirty="0">
                <a:solidFill>
                  <a:schemeClr val="accent1"/>
                </a:solidFill>
              </a:rPr>
              <a:t>asociační</a:t>
            </a:r>
            <a:endParaRPr lang="cs-CZ" dirty="0">
              <a:solidFill>
                <a:schemeClr val="accent1"/>
              </a:solidFill>
            </a:endParaRPr>
          </a:p>
          <a:p>
            <a:pPr lvl="1"/>
            <a:r>
              <a:rPr lang="cs-CZ" dirty="0"/>
              <a:t>Spojení mezi stejnými místy kůry obou hemisfér → </a:t>
            </a:r>
            <a:r>
              <a:rPr lang="cs-CZ" dirty="0">
                <a:solidFill>
                  <a:schemeClr val="accent1"/>
                </a:solidFill>
              </a:rPr>
              <a:t>dráhy </a:t>
            </a:r>
            <a:r>
              <a:rPr lang="cs-CZ" b="1" dirty="0">
                <a:solidFill>
                  <a:schemeClr val="accent1"/>
                </a:solidFill>
              </a:rPr>
              <a:t>komisurální </a:t>
            </a:r>
            <a:endParaRPr lang="cs-CZ" sz="18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7A2F2FA-2C4A-4BCF-BBAD-583542CB1A35}"/>
              </a:ext>
            </a:extLst>
          </p:cNvPr>
          <p:cNvSpPr/>
          <p:nvPr/>
        </p:nvSpPr>
        <p:spPr>
          <a:xfrm>
            <a:off x="677334" y="959426"/>
            <a:ext cx="10484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Nervová dráha = skupina neuronů spojující 2 šedé struktury CNS, vede vzruchy stejné povahy </a:t>
            </a:r>
          </a:p>
          <a:p>
            <a:r>
              <a:rPr lang="cs-CZ" sz="1600" b="1" dirty="0"/>
              <a:t>2 způsoby dělení:</a:t>
            </a:r>
          </a:p>
        </p:txBody>
      </p:sp>
    </p:spTree>
    <p:extLst>
      <p:ext uri="{BB962C8B-B14F-4D97-AF65-F5344CB8AC3E}">
        <p14:creationId xmlns:p14="http://schemas.microsoft.com/office/powerpoint/2010/main" val="387689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CDDF809-B138-4E49-8BB4-0E5546DE0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648" y="152679"/>
            <a:ext cx="8316405" cy="652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68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8C974-8EF1-4F9B-92B3-D5EC8518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98540"/>
            <a:ext cx="8596668" cy="774583"/>
          </a:xfrm>
        </p:spPr>
        <p:txBody>
          <a:bodyPr>
            <a:normAutofit/>
          </a:bodyPr>
          <a:lstStyle/>
          <a:p>
            <a:r>
              <a:rPr lang="cs-CZ" sz="3200" b="1" dirty="0"/>
              <a:t>Zpracování signálu v CNS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89182D-17A6-4285-AECC-D13F2EA71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973123"/>
            <a:ext cx="10837334" cy="532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4 úrovně:</a:t>
            </a:r>
          </a:p>
          <a:p>
            <a:r>
              <a:rPr lang="cs-CZ" b="1" dirty="0"/>
              <a:t>1) Míšní </a:t>
            </a:r>
            <a:r>
              <a:rPr lang="cs-CZ" dirty="0"/>
              <a:t>– jednoduché svalové reflexy</a:t>
            </a:r>
          </a:p>
          <a:p>
            <a:pPr lvl="1"/>
            <a:r>
              <a:rPr lang="cs-CZ" sz="1800" dirty="0"/>
              <a:t>Senzitivní: buňky zadních sloupců šedé hmoty</a:t>
            </a:r>
          </a:p>
          <a:p>
            <a:pPr lvl="1"/>
            <a:r>
              <a:rPr lang="cs-CZ" sz="1800" dirty="0"/>
              <a:t>Motorická: </a:t>
            </a:r>
            <a:r>
              <a:rPr lang="cs-CZ" sz="1800" dirty="0" err="1"/>
              <a:t>motoneurony</a:t>
            </a:r>
            <a:r>
              <a:rPr lang="cs-CZ" sz="1800" dirty="0"/>
              <a:t> předních sloupců šedé hmoty</a:t>
            </a:r>
          </a:p>
          <a:p>
            <a:r>
              <a:rPr lang="cs-CZ" b="1" dirty="0"/>
              <a:t>2) Kmenová </a:t>
            </a:r>
            <a:r>
              <a:rPr lang="cs-CZ" dirty="0"/>
              <a:t>– koordinace míšních svalových reflexů, složitější reflexy (</a:t>
            </a:r>
            <a:r>
              <a:rPr lang="cs-CZ" dirty="0" err="1"/>
              <a:t>kašlací</a:t>
            </a:r>
            <a:r>
              <a:rPr lang="cs-CZ" dirty="0"/>
              <a:t>, sací, polykací)</a:t>
            </a:r>
          </a:p>
          <a:p>
            <a:pPr lvl="1"/>
            <a:r>
              <a:rPr lang="cs-CZ" sz="1800" dirty="0"/>
              <a:t>S: buňky laterální části RF a senzitivních jader hlavových nervů</a:t>
            </a:r>
          </a:p>
          <a:p>
            <a:pPr lvl="1"/>
            <a:r>
              <a:rPr lang="cs-CZ" sz="1800" dirty="0"/>
              <a:t>M: buňky mediální části RF a </a:t>
            </a:r>
            <a:r>
              <a:rPr lang="cs-CZ" sz="1800" dirty="0" err="1"/>
              <a:t>motoneurony</a:t>
            </a:r>
            <a:r>
              <a:rPr lang="cs-CZ" sz="1800" dirty="0"/>
              <a:t> jader hlavových nervů</a:t>
            </a:r>
          </a:p>
          <a:p>
            <a:r>
              <a:rPr lang="cs-CZ" b="1" dirty="0"/>
              <a:t>3) Podkorová </a:t>
            </a:r>
            <a:r>
              <a:rPr lang="cs-CZ" dirty="0"/>
              <a:t>– složitější pohyby, koordinace pohybů</a:t>
            </a:r>
          </a:p>
          <a:p>
            <a:pPr lvl="1"/>
            <a:r>
              <a:rPr lang="cs-CZ" sz="1800" dirty="0"/>
              <a:t>S: thalamus</a:t>
            </a:r>
          </a:p>
          <a:p>
            <a:pPr lvl="1"/>
            <a:r>
              <a:rPr lang="cs-CZ" sz="1800" dirty="0"/>
              <a:t>M: </a:t>
            </a:r>
            <a:r>
              <a:rPr lang="cs-CZ" sz="1800" dirty="0" err="1"/>
              <a:t>striatum</a:t>
            </a:r>
            <a:r>
              <a:rPr lang="cs-CZ" sz="1800" dirty="0"/>
              <a:t> a </a:t>
            </a:r>
            <a:r>
              <a:rPr lang="cs-CZ" sz="1800" dirty="0" err="1"/>
              <a:t>pallidum</a:t>
            </a:r>
            <a:r>
              <a:rPr lang="cs-CZ" sz="1800" dirty="0"/>
              <a:t> (obě bazální ganglia)</a:t>
            </a:r>
          </a:p>
          <a:p>
            <a:r>
              <a:rPr lang="cs-CZ" b="1" dirty="0"/>
              <a:t>4) Korová </a:t>
            </a:r>
            <a:r>
              <a:rPr lang="cs-CZ" dirty="0"/>
              <a:t>– plánování a řízení volní motoriky, vytváření paměti (vyšší nervová činnost)</a:t>
            </a:r>
          </a:p>
          <a:p>
            <a:pPr lvl="1"/>
            <a:r>
              <a:rPr lang="cs-CZ" sz="1800" dirty="0"/>
              <a:t>S+M: korové oblasti – jim jsou nadřazeny ještě asociační oblasti (propojení navzájem + s dráhami mozečku)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10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96A8F033-E62F-4D81-A610-2295E3C5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8" y="250390"/>
            <a:ext cx="9144000" cy="665922"/>
          </a:xfrm>
        </p:spPr>
        <p:txBody>
          <a:bodyPr>
            <a:noAutofit/>
          </a:bodyPr>
          <a:lstStyle/>
          <a:p>
            <a:r>
              <a:rPr lang="cs-CZ" sz="2800" dirty="0"/>
              <a:t>Rýhy na povrchu</a:t>
            </a:r>
            <a:br>
              <a:rPr lang="cs-CZ" sz="2800" dirty="0"/>
            </a:br>
            <a:endParaRPr lang="cs-CZ" sz="2800" b="1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8C156F3-428B-4A98-A9F7-86EC6B6B5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558" y="1061473"/>
            <a:ext cx="9620802" cy="5703022"/>
          </a:xfrm>
        </p:spPr>
        <p:txBody>
          <a:bodyPr>
            <a:normAutofit/>
          </a:bodyPr>
          <a:lstStyle/>
          <a:p>
            <a:r>
              <a:rPr lang="cs-CZ" b="1" dirty="0"/>
              <a:t>Přední středová rýha (</a:t>
            </a:r>
            <a:r>
              <a:rPr lang="cs-CZ" dirty="0">
                <a:solidFill>
                  <a:srgbClr val="0070C0"/>
                </a:solidFill>
              </a:rPr>
              <a:t>č.8</a:t>
            </a:r>
            <a:r>
              <a:rPr lang="cs-CZ" dirty="0"/>
              <a:t>)</a:t>
            </a:r>
            <a:r>
              <a:rPr lang="cs-CZ" b="1" dirty="0"/>
              <a:t> </a:t>
            </a:r>
            <a:r>
              <a:rPr lang="cs-CZ" dirty="0"/>
              <a:t>– zářez mezi předními rohy (nejhlubší)</a:t>
            </a:r>
          </a:p>
          <a:p>
            <a:r>
              <a:rPr lang="cs-CZ" b="1" dirty="0"/>
              <a:t>Zadní středová rýha (</a:t>
            </a:r>
            <a:r>
              <a:rPr lang="cs-CZ" dirty="0">
                <a:solidFill>
                  <a:srgbClr val="0070C0"/>
                </a:solidFill>
              </a:rPr>
              <a:t>č.9</a:t>
            </a:r>
            <a:r>
              <a:rPr lang="cs-CZ" dirty="0"/>
              <a:t>)</a:t>
            </a:r>
            <a:r>
              <a:rPr lang="cs-CZ" b="1" dirty="0"/>
              <a:t> </a:t>
            </a:r>
            <a:r>
              <a:rPr lang="cs-CZ" dirty="0"/>
              <a:t>– zářez v zadní části</a:t>
            </a:r>
          </a:p>
          <a:p>
            <a:r>
              <a:rPr lang="cs-CZ" b="1" dirty="0"/>
              <a:t>Vstupu vláken zadních kořenů míšních </a:t>
            </a:r>
            <a:r>
              <a:rPr lang="cs-CZ" dirty="0"/>
              <a:t>(</a:t>
            </a:r>
            <a:r>
              <a:rPr lang="cs-CZ" dirty="0">
                <a:solidFill>
                  <a:srgbClr val="0070C0"/>
                </a:solidFill>
              </a:rPr>
              <a:t>č.12</a:t>
            </a:r>
            <a:r>
              <a:rPr lang="cs-CZ" dirty="0">
                <a:solidFill>
                  <a:schemeClr val="tx1"/>
                </a:solidFill>
              </a:rPr>
              <a:t>),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u="sng" dirty="0"/>
              <a:t>dostředivá/senzitivní vlákna</a:t>
            </a:r>
            <a:endParaRPr lang="cs-CZ" dirty="0"/>
          </a:p>
          <a:p>
            <a:r>
              <a:rPr lang="cs-CZ" b="1" dirty="0"/>
              <a:t>Výstup vláken předních kořenů míšních </a:t>
            </a:r>
            <a:r>
              <a:rPr lang="cs-CZ" dirty="0"/>
              <a:t>(</a:t>
            </a:r>
            <a:r>
              <a:rPr lang="cs-CZ" dirty="0">
                <a:solidFill>
                  <a:srgbClr val="0070C0"/>
                </a:solidFill>
              </a:rPr>
              <a:t>č.11</a:t>
            </a:r>
            <a:r>
              <a:rPr lang="cs-CZ" dirty="0"/>
              <a:t>), </a:t>
            </a:r>
            <a:r>
              <a:rPr lang="cs-CZ" u="sng" dirty="0"/>
              <a:t>odstředivá/motorická vlákna</a:t>
            </a:r>
            <a:endParaRPr lang="cs-CZ" dirty="0"/>
          </a:p>
          <a:p>
            <a:endParaRPr lang="cs-CZ" dirty="0"/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937840-38D6-4858-8C99-014C6D9B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4" b="29168"/>
          <a:stretch/>
        </p:blipFill>
        <p:spPr>
          <a:xfrm>
            <a:off x="5293360" y="2774430"/>
            <a:ext cx="6654082" cy="38836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4E46419-0424-4A65-9888-5ED025DD7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0" t="69701" r="3043"/>
          <a:stretch/>
        </p:blipFill>
        <p:spPr>
          <a:xfrm>
            <a:off x="0" y="5041377"/>
            <a:ext cx="6187440" cy="183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60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688" y="294082"/>
            <a:ext cx="11700060" cy="63989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0070C0"/>
                </a:solidFill>
              </a:rPr>
              <a:t>Motorické dráhy </a:t>
            </a:r>
          </a:p>
          <a:p>
            <a:pPr marL="0" indent="0">
              <a:buNone/>
            </a:pPr>
            <a:r>
              <a:rPr lang="cs-CZ" sz="1900" b="1" dirty="0"/>
              <a:t>= pyramidové a </a:t>
            </a:r>
            <a:r>
              <a:rPr lang="cs-CZ" sz="1900" b="1" dirty="0" err="1"/>
              <a:t>extrapyramidové</a:t>
            </a:r>
            <a:r>
              <a:rPr lang="cs-CZ" sz="1900" b="1" dirty="0"/>
              <a:t> dráhy </a:t>
            </a:r>
          </a:p>
          <a:p>
            <a:pPr>
              <a:buNone/>
            </a:pPr>
            <a:endParaRPr lang="cs-CZ" sz="1900" b="1" dirty="0"/>
          </a:p>
          <a:p>
            <a:pPr>
              <a:buNone/>
            </a:pPr>
            <a:r>
              <a:rPr lang="cs-CZ" sz="1900" b="1" dirty="0"/>
              <a:t>1) Pyramidové</a:t>
            </a:r>
          </a:p>
          <a:p>
            <a:r>
              <a:rPr lang="cs-CZ" sz="1900" dirty="0"/>
              <a:t>Přímé projekční dráhy volní hybnosti</a:t>
            </a:r>
          </a:p>
          <a:p>
            <a:r>
              <a:rPr lang="cs-CZ" sz="1900" dirty="0"/>
              <a:t>Jejich </a:t>
            </a:r>
            <a:r>
              <a:rPr lang="cs-CZ" sz="1900" dirty="0" err="1"/>
              <a:t>myelinizace</a:t>
            </a:r>
            <a:r>
              <a:rPr lang="cs-CZ" sz="1900" dirty="0"/>
              <a:t> se dokončuje během prvních let po narození</a:t>
            </a:r>
          </a:p>
          <a:p>
            <a:r>
              <a:rPr lang="cs-CZ" sz="1900" dirty="0"/>
              <a:t>Spojují motorickou kůru hemisféry s </a:t>
            </a:r>
            <a:r>
              <a:rPr lang="cs-CZ" sz="1900" dirty="0" err="1"/>
              <a:t>motoneurony</a:t>
            </a:r>
            <a:r>
              <a:rPr lang="cs-CZ" sz="1900" dirty="0"/>
              <a:t> předních rohů míšních nebo motorických jader hlavových nervů</a:t>
            </a:r>
          </a:p>
          <a:p>
            <a:r>
              <a:rPr lang="cs-CZ" sz="1900" dirty="0"/>
              <a:t>Začínají v primární motorické kůře </a:t>
            </a:r>
            <a:r>
              <a:rPr lang="cs-CZ" sz="1900" dirty="0" err="1"/>
              <a:t>precentrálního</a:t>
            </a:r>
            <a:r>
              <a:rPr lang="cs-CZ" sz="1900" dirty="0"/>
              <a:t> závitu (area 4)</a:t>
            </a:r>
          </a:p>
          <a:p>
            <a:r>
              <a:rPr lang="cs-CZ" sz="1900" dirty="0"/>
              <a:t>Název je odvozen od průběhu </a:t>
            </a:r>
            <a:r>
              <a:rPr lang="cs-CZ" sz="1900" u="sng" dirty="0"/>
              <a:t>pyramidami</a:t>
            </a:r>
            <a:r>
              <a:rPr lang="cs-CZ" sz="1900" dirty="0"/>
              <a:t> prodloužené míchy</a:t>
            </a:r>
          </a:p>
          <a:p>
            <a:endParaRPr lang="cs-CZ" sz="1900" dirty="0"/>
          </a:p>
          <a:p>
            <a:r>
              <a:rPr lang="cs-CZ" sz="1900" b="1" dirty="0"/>
              <a:t>Dráha </a:t>
            </a:r>
            <a:r>
              <a:rPr lang="cs-CZ" sz="1900" b="1" dirty="0" err="1"/>
              <a:t>kortikospinální</a:t>
            </a:r>
            <a:r>
              <a:rPr lang="cs-CZ" sz="1900" b="1" dirty="0"/>
              <a:t> (</a:t>
            </a:r>
            <a:r>
              <a:rPr lang="cs-CZ" sz="1900" b="1" dirty="0" err="1"/>
              <a:t>tractus</a:t>
            </a:r>
            <a:r>
              <a:rPr lang="cs-CZ" sz="1900" b="1" dirty="0"/>
              <a:t> </a:t>
            </a:r>
            <a:r>
              <a:rPr lang="cs-CZ" sz="1900" b="1" dirty="0" err="1"/>
              <a:t>corticospinalis</a:t>
            </a:r>
            <a:r>
              <a:rPr lang="cs-CZ" sz="1900" b="1" dirty="0"/>
              <a:t>)</a:t>
            </a:r>
          </a:p>
          <a:p>
            <a:pPr lvl="1"/>
            <a:r>
              <a:rPr lang="cs-CZ" sz="1900" b="1" dirty="0"/>
              <a:t>1. neuron </a:t>
            </a:r>
            <a:r>
              <a:rPr lang="cs-CZ" sz="1900" dirty="0"/>
              <a:t>spojuje motorickou kůru s kontralaterálními míšními rohy, probíhá v </a:t>
            </a:r>
            <a:r>
              <a:rPr lang="cs-CZ" sz="1900" dirty="0" err="1"/>
              <a:t>semioválném</a:t>
            </a:r>
            <a:r>
              <a:rPr lang="cs-CZ" sz="1900" dirty="0"/>
              <a:t> centru hemisféry, probíhá kmenem a míchou, </a:t>
            </a:r>
            <a:r>
              <a:rPr lang="cs-CZ" sz="1900" dirty="0" err="1"/>
              <a:t>tr</a:t>
            </a:r>
            <a:r>
              <a:rPr lang="cs-CZ" sz="1900" dirty="0"/>
              <a:t>. </a:t>
            </a:r>
            <a:r>
              <a:rPr lang="cs-CZ" sz="1900" dirty="0" err="1"/>
              <a:t>corticospinalis</a:t>
            </a:r>
            <a:r>
              <a:rPr lang="cs-CZ" sz="1900" dirty="0"/>
              <a:t> </a:t>
            </a:r>
            <a:r>
              <a:rPr lang="cs-CZ" sz="1900" dirty="0" err="1"/>
              <a:t>lateralis</a:t>
            </a:r>
            <a:r>
              <a:rPr lang="cs-CZ" sz="1900" dirty="0"/>
              <a:t> et </a:t>
            </a:r>
            <a:r>
              <a:rPr lang="cs-CZ" sz="1900" dirty="0" err="1"/>
              <a:t>anterior</a:t>
            </a:r>
            <a:r>
              <a:rPr lang="cs-CZ" sz="1900" dirty="0"/>
              <a:t>, vlákna 1. neuronu se kříží</a:t>
            </a:r>
          </a:p>
          <a:p>
            <a:pPr lvl="1"/>
            <a:r>
              <a:rPr lang="cs-CZ" sz="1900" b="1" dirty="0"/>
              <a:t>2.neuron </a:t>
            </a:r>
            <a:r>
              <a:rPr lang="cs-CZ" sz="1900" dirty="0"/>
              <a:t>spojuje přední rohy míšní s </a:t>
            </a:r>
            <a:r>
              <a:rPr lang="cs-CZ" sz="1900" dirty="0" err="1"/>
              <a:t>homolaterálními</a:t>
            </a:r>
            <a:r>
              <a:rPr lang="cs-CZ" sz="1900" dirty="0"/>
              <a:t> svaly trupu a končetin</a:t>
            </a:r>
          </a:p>
          <a:p>
            <a:r>
              <a:rPr lang="cs-CZ" sz="1900" b="1" dirty="0"/>
              <a:t>Dráha </a:t>
            </a:r>
            <a:r>
              <a:rPr lang="cs-CZ" sz="1900" b="1" dirty="0" err="1"/>
              <a:t>kortikonukleární</a:t>
            </a:r>
            <a:r>
              <a:rPr lang="cs-CZ" sz="1900" b="1" dirty="0"/>
              <a:t> (</a:t>
            </a:r>
            <a:r>
              <a:rPr lang="cs-CZ" sz="1900" b="1" dirty="0" err="1"/>
              <a:t>tractus</a:t>
            </a:r>
            <a:r>
              <a:rPr lang="cs-CZ" sz="1900" b="1" dirty="0"/>
              <a:t> </a:t>
            </a:r>
            <a:r>
              <a:rPr lang="cs-CZ" sz="1900" b="1" dirty="0" err="1"/>
              <a:t>corticonuclearis</a:t>
            </a:r>
            <a:r>
              <a:rPr lang="cs-CZ" sz="1900" b="1" dirty="0"/>
              <a:t>/</a:t>
            </a:r>
            <a:r>
              <a:rPr lang="cs-CZ" sz="1900" b="1" dirty="0" err="1"/>
              <a:t>corticobulbaris</a:t>
            </a:r>
            <a:r>
              <a:rPr lang="cs-CZ" sz="1900" b="1" dirty="0"/>
              <a:t>)</a:t>
            </a:r>
          </a:p>
          <a:p>
            <a:pPr lvl="1"/>
            <a:r>
              <a:rPr lang="cs-CZ" sz="1900" dirty="0"/>
              <a:t>Volní hybnost svalů hlavy</a:t>
            </a:r>
          </a:p>
          <a:p>
            <a:pPr lvl="1"/>
            <a:r>
              <a:rPr lang="cs-CZ" sz="1900" b="1" dirty="0"/>
              <a:t>1.neuron </a:t>
            </a:r>
            <a:r>
              <a:rPr lang="cs-CZ" sz="1900" dirty="0"/>
              <a:t>začíná v primární motorické kůře – vede do jader hlavových nervů</a:t>
            </a:r>
          </a:p>
          <a:p>
            <a:pPr lvl="1"/>
            <a:r>
              <a:rPr lang="cs-CZ" sz="1900" b="1" dirty="0"/>
              <a:t>2.motoneuron </a:t>
            </a:r>
            <a:r>
              <a:rPr lang="cs-CZ" sz="1900" dirty="0"/>
              <a:t>spojuje jádro hlavového nervu s příčně pruhovanou svalovinou hlavy</a:t>
            </a:r>
            <a:endParaRPr lang="cs-CZ" sz="15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242" y="548068"/>
            <a:ext cx="11821213" cy="56264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/>
              <a:t>2) Dráhy </a:t>
            </a:r>
            <a:r>
              <a:rPr lang="cs-CZ" b="1" dirty="0" err="1"/>
              <a:t>extrapyramidové</a:t>
            </a:r>
            <a:endParaRPr lang="cs-CZ" b="1" dirty="0"/>
          </a:p>
          <a:p>
            <a:r>
              <a:rPr lang="cs-CZ" dirty="0"/>
              <a:t>Všechny motorické dráhy, které neprostupují pyramidami prodloužené míchy</a:t>
            </a:r>
          </a:p>
          <a:p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Projekční</a:t>
            </a:r>
            <a:r>
              <a:rPr lang="cs-CZ" dirty="0"/>
              <a:t> – spojují primární motorickou kůru a </a:t>
            </a:r>
            <a:r>
              <a:rPr lang="cs-CZ" dirty="0" err="1"/>
              <a:t>motoneurony</a:t>
            </a:r>
            <a:r>
              <a:rPr lang="cs-CZ" dirty="0"/>
              <a:t> předních rohů míšních s </a:t>
            </a:r>
            <a:r>
              <a:rPr lang="cs-CZ" u="sng" dirty="0"/>
              <a:t>přepojením v jádrech kmene</a:t>
            </a:r>
            <a:r>
              <a:rPr lang="cs-CZ" dirty="0"/>
              <a:t>,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cortico-rubro-spinalis</a:t>
            </a:r>
            <a:r>
              <a:rPr lang="cs-CZ" dirty="0"/>
              <a:t>, </a:t>
            </a:r>
            <a:r>
              <a:rPr lang="cs-CZ" dirty="0" err="1"/>
              <a:t>tr</a:t>
            </a:r>
            <a:r>
              <a:rPr lang="cs-CZ" dirty="0"/>
              <a:t>. </a:t>
            </a:r>
            <a:r>
              <a:rPr lang="cs-CZ" dirty="0" err="1"/>
              <a:t>cortico-reticulo-spinalis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Spojení bazálních ganglií – </a:t>
            </a:r>
            <a:r>
              <a:rPr lang="cs-CZ" dirty="0"/>
              <a:t>BG propojena mezi sebou i s dalšími motorickými strukturami mozku (motorickým thalamem, motorickou kůrou hemisféry), většinou má ráz okruhů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Dráhy mozečku </a:t>
            </a:r>
            <a:r>
              <a:rPr lang="cs-CZ" dirty="0"/>
              <a:t>– okruh </a:t>
            </a:r>
            <a:r>
              <a:rPr lang="cs-CZ" dirty="0" err="1"/>
              <a:t>cortico</a:t>
            </a:r>
            <a:r>
              <a:rPr lang="cs-CZ" dirty="0"/>
              <a:t>-</a:t>
            </a:r>
            <a:r>
              <a:rPr lang="cs-CZ" dirty="0" err="1"/>
              <a:t>ponto</a:t>
            </a:r>
            <a:r>
              <a:rPr lang="cs-CZ" dirty="0"/>
              <a:t>-</a:t>
            </a:r>
            <a:r>
              <a:rPr lang="cs-CZ" dirty="0" err="1"/>
              <a:t>cerebello</a:t>
            </a:r>
            <a:r>
              <a:rPr lang="cs-CZ" dirty="0"/>
              <a:t>-</a:t>
            </a:r>
            <a:r>
              <a:rPr lang="cs-CZ" dirty="0" err="1"/>
              <a:t>thalamo</a:t>
            </a:r>
            <a:r>
              <a:rPr lang="cs-CZ" dirty="0"/>
              <a:t>-kortikální (probíhá zde oprava plánu pohybu před provedením)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Dráha konjugovaných pohybů očí </a:t>
            </a:r>
            <a:r>
              <a:rPr lang="cs-CZ" dirty="0"/>
              <a:t>– </a:t>
            </a:r>
            <a:r>
              <a:rPr lang="cs-CZ" dirty="0" err="1"/>
              <a:t>fasciculus</a:t>
            </a:r>
            <a:r>
              <a:rPr lang="cs-CZ" dirty="0"/>
              <a:t> </a:t>
            </a:r>
            <a:r>
              <a:rPr lang="cs-CZ" dirty="0" err="1"/>
              <a:t>longitudinalis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 (FLM), zprostředkovává mimovolní konjugované pohyby očí (stejným směrem – v závislosti na poloze hlavy)</a:t>
            </a:r>
          </a:p>
          <a:p>
            <a:endParaRPr lang="cs-CZ" sz="2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2548" y="280725"/>
            <a:ext cx="12069451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rgbClr val="0070C0"/>
                </a:solidFill>
              </a:rPr>
              <a:t>Senzitivní dráhy </a:t>
            </a:r>
          </a:p>
          <a:p>
            <a:r>
              <a:rPr lang="cs-CZ" b="1" dirty="0"/>
              <a:t>=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dostředivé, vedou čití z receptorů do CNS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1. neuron leží mimo CNS (v senzitivních gangliích míšních a hlavových nervů)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2. neuron se kříží</a:t>
            </a:r>
          </a:p>
          <a:p>
            <a:endParaRPr lang="cs-CZ" dirty="0"/>
          </a:p>
          <a:p>
            <a:pPr>
              <a:buFont typeface="Wingdings" pitchFamily="2" charset="2"/>
              <a:buChar char="§"/>
            </a:pP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b="1" dirty="0">
                <a:solidFill>
                  <a:schemeClr val="accent1"/>
                </a:solidFill>
              </a:rPr>
              <a:t>Přímé senzitivní dráhy míšní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dirty="0"/>
              <a:t>vedou </a:t>
            </a:r>
            <a:r>
              <a:rPr lang="cs-CZ" u="sng" dirty="0"/>
              <a:t>uvědomělé čití z trupu a končetin</a:t>
            </a:r>
            <a:r>
              <a:rPr lang="cs-CZ" dirty="0"/>
              <a:t> (z receptorů do míchy)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dirty="0"/>
              <a:t>1. neuron v míšních gangliích – dendrity sem přivádějí čití z receptorů, axon vstupuje zadními míšními kořeny do míchy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b="1" dirty="0"/>
              <a:t>Dráhy </a:t>
            </a:r>
            <a:r>
              <a:rPr lang="cs-CZ" b="1" dirty="0" err="1"/>
              <a:t>antero</a:t>
            </a:r>
            <a:r>
              <a:rPr lang="cs-CZ" b="1" dirty="0"/>
              <a:t>-laterálního systému </a:t>
            </a:r>
            <a:r>
              <a:rPr lang="cs-CZ" dirty="0"/>
              <a:t>= hrubé čití (</a:t>
            </a:r>
            <a:r>
              <a:rPr lang="cs-CZ" u="sng" dirty="0" err="1"/>
              <a:t>protopatické</a:t>
            </a:r>
            <a:r>
              <a:rPr lang="cs-CZ" u="sng" dirty="0"/>
              <a:t>:</a:t>
            </a:r>
            <a:r>
              <a:rPr lang="cs-CZ" dirty="0"/>
              <a:t> bolest, teplo, chlad)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b="1" dirty="0"/>
              <a:t>Dráhy </a:t>
            </a:r>
            <a:r>
              <a:rPr lang="cs-CZ" b="1" dirty="0" err="1"/>
              <a:t>lemniskální</a:t>
            </a:r>
            <a:r>
              <a:rPr lang="cs-CZ" b="1" dirty="0"/>
              <a:t> (</a:t>
            </a:r>
            <a:r>
              <a:rPr lang="cs-CZ" dirty="0"/>
              <a:t>zadních míšních provazců) = jemné čití (</a:t>
            </a:r>
            <a:r>
              <a:rPr lang="cs-CZ" u="sng" dirty="0" err="1"/>
              <a:t>epikritické</a:t>
            </a:r>
            <a:r>
              <a:rPr lang="cs-CZ" u="sng" dirty="0"/>
              <a:t>:</a:t>
            </a:r>
            <a:r>
              <a:rPr lang="cs-CZ" dirty="0"/>
              <a:t> dotek, hmat a </a:t>
            </a:r>
            <a:r>
              <a:rPr lang="cs-CZ" u="sng" dirty="0"/>
              <a:t>proprioceptivní:</a:t>
            </a:r>
            <a:r>
              <a:rPr lang="cs-CZ" dirty="0"/>
              <a:t> svalové, šlachové, kloubní)</a:t>
            </a:r>
          </a:p>
          <a:p>
            <a:pPr marL="800100" lvl="1" indent="-342900">
              <a:buFont typeface="+mj-lt"/>
              <a:buAutoNum type="arabicPeriod"/>
            </a:pPr>
            <a:endParaRPr lang="cs-CZ" dirty="0"/>
          </a:p>
          <a:p>
            <a:pPr indent="-285750">
              <a:buFont typeface="Wingdings" pitchFamily="2" charset="2"/>
              <a:buChar char="§"/>
            </a:pPr>
            <a:r>
              <a:rPr lang="cs-CZ" dirty="0">
                <a:solidFill>
                  <a:schemeClr val="accent1"/>
                </a:solidFill>
              </a:rPr>
              <a:t> Přímé senzitivní dráhy hlavových nervů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/>
              <a:t> </a:t>
            </a:r>
            <a:r>
              <a:rPr lang="cs-CZ" dirty="0"/>
              <a:t> 3 neuronové, vedou </a:t>
            </a:r>
            <a:r>
              <a:rPr lang="cs-CZ" u="sng" dirty="0"/>
              <a:t>uvědomělé čití z obličeje</a:t>
            </a:r>
            <a:r>
              <a:rPr lang="cs-CZ" dirty="0"/>
              <a:t> přes specifický thalamus do primární senzitivní mozkové kůry</a:t>
            </a:r>
          </a:p>
          <a:p>
            <a:pPr lvl="1">
              <a:buFont typeface="Wingdings" pitchFamily="2" charset="2"/>
              <a:buChar char="§"/>
            </a:pPr>
            <a:r>
              <a:rPr lang="cs-CZ" dirty="0"/>
              <a:t> dráhy hrubého čití (</a:t>
            </a:r>
            <a:r>
              <a:rPr lang="cs-CZ" dirty="0" err="1"/>
              <a:t>antero</a:t>
            </a:r>
            <a:r>
              <a:rPr lang="cs-CZ" dirty="0"/>
              <a:t>-laterálního systému), dráhy jemného čití (</a:t>
            </a:r>
            <a:r>
              <a:rPr lang="cs-CZ" dirty="0" err="1"/>
              <a:t>lemniskární</a:t>
            </a:r>
            <a:r>
              <a:rPr lang="cs-CZ" dirty="0"/>
              <a:t> dráhy)</a:t>
            </a:r>
          </a:p>
          <a:p>
            <a:pPr lvl="1">
              <a:buFont typeface="Wingdings" pitchFamily="2" charset="2"/>
              <a:buChar char="§"/>
            </a:pPr>
            <a:endParaRPr lang="cs-CZ" dirty="0"/>
          </a:p>
          <a:p>
            <a:pPr>
              <a:buFont typeface="Wingdings" pitchFamily="2" charset="2"/>
              <a:buChar char="§"/>
            </a:pPr>
            <a:r>
              <a:rPr lang="cs-CZ" dirty="0">
                <a:solidFill>
                  <a:schemeClr val="accent1"/>
                </a:solidFill>
              </a:rPr>
              <a:t>     Nepřímé senzitivní dráhy 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/>
              <a:t> </a:t>
            </a:r>
            <a:r>
              <a:rPr lang="cs-CZ" dirty="0"/>
              <a:t>neprocházejí thalamem, vedou </a:t>
            </a:r>
            <a:r>
              <a:rPr lang="cs-CZ" u="sng" dirty="0"/>
              <a:t>neuvědomělé proprioceptivní čití </a:t>
            </a:r>
            <a:r>
              <a:rPr lang="cs-CZ" dirty="0"/>
              <a:t>do kůry mozečku</a:t>
            </a:r>
          </a:p>
          <a:p>
            <a:pPr lvl="1">
              <a:buFont typeface="Wingdings" pitchFamily="2" charset="2"/>
              <a:buChar char="§"/>
            </a:pPr>
            <a:r>
              <a:rPr lang="cs-CZ" dirty="0"/>
              <a:t> slouží k motorickým funkcím mozečku,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spinocerebellaris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et </a:t>
            </a:r>
            <a:r>
              <a:rPr lang="cs-CZ" dirty="0" err="1"/>
              <a:t>posterior</a:t>
            </a:r>
            <a:endParaRPr lang="cs-CZ" dirty="0"/>
          </a:p>
          <a:p>
            <a:endParaRPr lang="cs-CZ" dirty="0"/>
          </a:p>
          <a:p>
            <a:r>
              <a:rPr lang="cs-CZ" dirty="0"/>
              <a:t>Čití vstupuje do vědomí na úrovni </a:t>
            </a:r>
            <a:r>
              <a:rPr lang="cs-CZ" u="sng" dirty="0" err="1"/>
              <a:t>thalamické</a:t>
            </a:r>
            <a:r>
              <a:rPr lang="cs-CZ" dirty="0"/>
              <a:t>: v thalamu se odehrává „primitivní forma vědomí“, k plnému „uvědomování“ dochází až na úrovni </a:t>
            </a:r>
            <a:r>
              <a:rPr lang="cs-CZ" u="sng" dirty="0"/>
              <a:t>korové</a:t>
            </a:r>
            <a:r>
              <a:rPr lang="cs-CZ" dirty="0"/>
              <a:t> - v primárních senzitivních a senzorických oblastech kůry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5523" y="103695"/>
            <a:ext cx="5645083" cy="741608"/>
          </a:xfrm>
        </p:spPr>
        <p:txBody>
          <a:bodyPr>
            <a:normAutofit/>
          </a:bodyPr>
          <a:lstStyle/>
          <a:p>
            <a:pPr lvl="0" algn="l"/>
            <a:r>
              <a:rPr lang="cs-CZ" sz="3200" b="1" dirty="0"/>
              <a:t>Limbický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45303"/>
            <a:ext cx="7365211" cy="5877612"/>
          </a:xfrm>
        </p:spPr>
        <p:txBody>
          <a:bodyPr>
            <a:normAutofit/>
          </a:bodyPr>
          <a:lstStyle/>
          <a:p>
            <a:r>
              <a:rPr lang="cs-CZ" dirty="0"/>
              <a:t>Vývojově starý funkční systém</a:t>
            </a:r>
          </a:p>
          <a:p>
            <a:r>
              <a:rPr lang="cs-CZ" dirty="0"/>
              <a:t>Složitý, vzájemně propojený komplex různých struktur</a:t>
            </a:r>
          </a:p>
          <a:p>
            <a:r>
              <a:rPr lang="cs-CZ" dirty="0"/>
              <a:t>Mnohé struktury LS jsou současně částmi jiných systémů CNS </a:t>
            </a:r>
          </a:p>
          <a:p>
            <a:r>
              <a:rPr lang="cs-CZ" dirty="0"/>
              <a:t>Na mediální ploše mozkové hemisféry po obou stranách </a:t>
            </a:r>
            <a:r>
              <a:rPr lang="cs-CZ" dirty="0" err="1"/>
              <a:t>diencephala</a:t>
            </a:r>
            <a:r>
              <a:rPr lang="cs-CZ" dirty="0"/>
              <a:t>, shora obepnutý corpus </a:t>
            </a:r>
            <a:r>
              <a:rPr lang="cs-CZ" dirty="0" err="1"/>
              <a:t>callosum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None/>
            </a:pPr>
            <a:r>
              <a:rPr lang="cs-CZ" b="1" dirty="0"/>
              <a:t>Funkce limbického systému</a:t>
            </a:r>
          </a:p>
          <a:p>
            <a:pPr lvl="0"/>
            <a:r>
              <a:rPr lang="cs-CZ" dirty="0"/>
              <a:t>Funkce sloužící k </a:t>
            </a:r>
            <a:r>
              <a:rPr lang="cs-CZ" b="1" dirty="0">
                <a:solidFill>
                  <a:srgbClr val="0070C0"/>
                </a:solidFill>
              </a:rPr>
              <a:t>„zachování jedince a živočišného druhu“</a:t>
            </a:r>
            <a:r>
              <a:rPr lang="cs-CZ" b="1" dirty="0"/>
              <a:t>:</a:t>
            </a:r>
            <a:r>
              <a:rPr lang="cs-CZ" dirty="0"/>
              <a:t> příjem potravy, mechanismy sexuálního chování, péče o potomstvo </a:t>
            </a: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„Viscerální a emoční mozek“</a:t>
            </a:r>
            <a:r>
              <a:rPr lang="cs-CZ" b="1" dirty="0"/>
              <a:t> – </a:t>
            </a:r>
            <a:r>
              <a:rPr lang="cs-CZ" dirty="0"/>
              <a:t>v LS vznikají city, pocity, afekty </a:t>
            </a:r>
          </a:p>
          <a:p>
            <a:pPr lvl="0"/>
            <a:r>
              <a:rPr lang="cs-CZ" dirty="0"/>
              <a:t>LS určuje pocit </a:t>
            </a:r>
            <a:r>
              <a:rPr lang="cs-CZ" b="1" dirty="0">
                <a:solidFill>
                  <a:srgbClr val="0070C0"/>
                </a:solidFill>
              </a:rPr>
              <a:t>uvědomování si sama sebe </a:t>
            </a:r>
          </a:p>
          <a:p>
            <a:pPr lvl="0"/>
            <a:r>
              <a:rPr lang="cs-CZ" dirty="0"/>
              <a:t>Úloha v </a:t>
            </a:r>
            <a:r>
              <a:rPr lang="cs-CZ" b="1" dirty="0">
                <a:solidFill>
                  <a:srgbClr val="0070C0"/>
                </a:solidFill>
              </a:rPr>
              <a:t>koordinaci čichových, viscerálních, vegetativních a somatických funkcí</a:t>
            </a:r>
            <a:r>
              <a:rPr lang="cs-CZ" dirty="0">
                <a:solidFill>
                  <a:srgbClr val="0070C0"/>
                </a:solidFill>
              </a:rPr>
              <a:t>: </a:t>
            </a:r>
            <a:r>
              <a:rPr lang="cs-CZ" dirty="0"/>
              <a:t>defenzivní a únikové reakce, hraná smrt“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84B86D-E889-403D-9307-72A16B66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066" y="0"/>
            <a:ext cx="2339945" cy="31014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7AC7ED-1E25-4064-BEFD-30406A227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078" y="3206588"/>
            <a:ext cx="4989922" cy="365141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9393406-3E44-42C2-A9CE-E7FE9C0D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126" y="972527"/>
            <a:ext cx="5005874" cy="363718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3950" y="254523"/>
            <a:ext cx="7714268" cy="65056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100" b="1" dirty="0">
                <a:solidFill>
                  <a:schemeClr val="accent1"/>
                </a:solidFill>
              </a:rPr>
              <a:t>Hlavní struktury LS: </a:t>
            </a:r>
          </a:p>
          <a:p>
            <a:pPr marL="0" indent="0">
              <a:buNone/>
            </a:pPr>
            <a:r>
              <a:rPr lang="cs-CZ" sz="2100" dirty="0"/>
              <a:t>1) </a:t>
            </a:r>
            <a:r>
              <a:rPr lang="cs-CZ" sz="2100" b="1" dirty="0"/>
              <a:t>Hipokampus</a:t>
            </a:r>
            <a:r>
              <a:rPr lang="cs-CZ" sz="2100" dirty="0"/>
              <a:t> (reprezentuje starou mozkovou kůru – </a:t>
            </a:r>
            <a:r>
              <a:rPr lang="cs-CZ" sz="2100" dirty="0" err="1"/>
              <a:t>archikortex</a:t>
            </a:r>
            <a:r>
              <a:rPr lang="cs-CZ" sz="2100" dirty="0"/>
              <a:t>)  </a:t>
            </a:r>
          </a:p>
          <a:p>
            <a:pPr marL="0" indent="0">
              <a:buNone/>
            </a:pPr>
            <a:r>
              <a:rPr lang="cs-CZ" sz="2100" dirty="0"/>
              <a:t>2) </a:t>
            </a:r>
            <a:r>
              <a:rPr lang="cs-CZ" sz="2100" b="1" dirty="0"/>
              <a:t>Amygdala</a:t>
            </a:r>
            <a:r>
              <a:rPr lang="cs-CZ" sz="2100" dirty="0"/>
              <a:t> (součást BG)</a:t>
            </a:r>
          </a:p>
          <a:p>
            <a:r>
              <a:rPr lang="cs-CZ" sz="2100" dirty="0"/>
              <a:t>obě struktury LS jsou propojeny s dalšími strukturami LS </a:t>
            </a:r>
          </a:p>
          <a:p>
            <a:pPr marL="0" indent="0">
              <a:buNone/>
            </a:pPr>
            <a:endParaRPr lang="cs-CZ" sz="2100" b="1" dirty="0"/>
          </a:p>
          <a:p>
            <a:pPr marL="0" indent="0">
              <a:buNone/>
            </a:pPr>
            <a:r>
              <a:rPr lang="cs-CZ" sz="2100" b="1" dirty="0">
                <a:solidFill>
                  <a:schemeClr val="accent1"/>
                </a:solidFill>
              </a:rPr>
              <a:t>Vedlejší struktury LS: </a:t>
            </a:r>
          </a:p>
          <a:p>
            <a:pPr marL="0" indent="0">
              <a:buNone/>
            </a:pPr>
            <a:r>
              <a:rPr lang="cs-CZ" sz="2100" dirty="0">
                <a:solidFill>
                  <a:schemeClr val="tx1"/>
                </a:solidFill>
              </a:rPr>
              <a:t>N</a:t>
            </a:r>
            <a:r>
              <a:rPr lang="cs-CZ" sz="2100" dirty="0"/>
              <a:t>ěkterá vývojově stará jádra mezimozku a kmene mozkového: </a:t>
            </a:r>
          </a:p>
          <a:p>
            <a:r>
              <a:rPr lang="cs-CZ" sz="2100" dirty="0"/>
              <a:t>Přední </a:t>
            </a:r>
            <a:r>
              <a:rPr lang="cs-CZ" sz="2100" dirty="0" err="1"/>
              <a:t>thalamická</a:t>
            </a:r>
            <a:r>
              <a:rPr lang="cs-CZ" sz="2100" dirty="0"/>
              <a:t> jádra a </a:t>
            </a:r>
            <a:r>
              <a:rPr lang="cs-CZ" sz="2100" dirty="0" err="1"/>
              <a:t>corpora</a:t>
            </a:r>
            <a:r>
              <a:rPr lang="cs-CZ" sz="2100" dirty="0"/>
              <a:t> </a:t>
            </a:r>
            <a:r>
              <a:rPr lang="cs-CZ" sz="2100" dirty="0" err="1"/>
              <a:t>mammillaria</a:t>
            </a:r>
            <a:r>
              <a:rPr lang="cs-CZ" sz="2100" dirty="0"/>
              <a:t> (jádra </a:t>
            </a:r>
            <a:r>
              <a:rPr lang="cs-CZ" sz="2100" dirty="0" err="1"/>
              <a:t>hypothalamu</a:t>
            </a:r>
            <a:r>
              <a:rPr lang="cs-CZ" sz="2100" dirty="0"/>
              <a:t>)</a:t>
            </a:r>
          </a:p>
          <a:p>
            <a:r>
              <a:rPr lang="cs-CZ" sz="2100" dirty="0"/>
              <a:t>Jádra</a:t>
            </a:r>
            <a:r>
              <a:rPr lang="cs-CZ" sz="2100" i="1" dirty="0"/>
              <a:t> </a:t>
            </a:r>
            <a:r>
              <a:rPr lang="cs-CZ" sz="2100" dirty="0"/>
              <a:t>RF (z mozkového kmene)</a:t>
            </a:r>
          </a:p>
          <a:p>
            <a:r>
              <a:rPr lang="cs-CZ" sz="2100" dirty="0"/>
              <a:t>Některá jádra </a:t>
            </a:r>
            <a:r>
              <a:rPr lang="cs-CZ" sz="2100" dirty="0" err="1"/>
              <a:t>tegmenta</a:t>
            </a:r>
            <a:r>
              <a:rPr lang="cs-CZ" sz="2100" dirty="0"/>
              <a:t> středního mozku (</a:t>
            </a:r>
            <a:r>
              <a:rPr lang="cs-CZ" sz="2100" dirty="0" err="1"/>
              <a:t>Guddenovo</a:t>
            </a:r>
            <a:r>
              <a:rPr lang="cs-CZ" sz="2100" dirty="0"/>
              <a:t> jádro)</a:t>
            </a:r>
          </a:p>
          <a:p>
            <a:pPr marL="0" indent="0">
              <a:buNone/>
            </a:pPr>
            <a:endParaRPr lang="cs-CZ" sz="2100" b="1" dirty="0"/>
          </a:p>
          <a:p>
            <a:pPr marL="0" indent="0">
              <a:buNone/>
            </a:pPr>
            <a:r>
              <a:rPr lang="cs-CZ" sz="2100" b="1" dirty="0">
                <a:solidFill>
                  <a:schemeClr val="accent1"/>
                </a:solidFill>
              </a:rPr>
              <a:t>Spoje limbického systému:</a:t>
            </a:r>
          </a:p>
          <a:p>
            <a:r>
              <a:rPr lang="cs-CZ" sz="2100" dirty="0"/>
              <a:t>Spoje limbických struktur </a:t>
            </a:r>
            <a:r>
              <a:rPr lang="cs-CZ" sz="2100" u="sng" dirty="0"/>
              <a:t>s mozkovou kůrou</a:t>
            </a:r>
          </a:p>
          <a:p>
            <a:pPr marL="457200" lvl="1" indent="0">
              <a:buNone/>
            </a:pPr>
            <a:r>
              <a:rPr lang="cs-CZ" sz="2100" dirty="0"/>
              <a:t>1) se starou </a:t>
            </a:r>
            <a:r>
              <a:rPr lang="cs-CZ" sz="2100" dirty="0" err="1"/>
              <a:t>paleokortikální</a:t>
            </a:r>
            <a:r>
              <a:rPr lang="cs-CZ" sz="2100" dirty="0"/>
              <a:t> kůrou čichovou (směřují z čichové kůry do LS)</a:t>
            </a:r>
          </a:p>
          <a:p>
            <a:pPr marL="457200" lvl="1" indent="0">
              <a:buNone/>
            </a:pPr>
            <a:r>
              <a:rPr lang="cs-CZ" sz="2100" dirty="0"/>
              <a:t>2) s nejvýše organizovanou asociační kůrou </a:t>
            </a:r>
            <a:r>
              <a:rPr lang="cs-CZ" sz="2100" dirty="0" err="1"/>
              <a:t>neokortexu</a:t>
            </a:r>
            <a:r>
              <a:rPr lang="cs-CZ" sz="2100" dirty="0"/>
              <a:t> – oboustranné spoje</a:t>
            </a:r>
          </a:p>
          <a:p>
            <a:r>
              <a:rPr lang="cs-CZ" sz="2100" dirty="0"/>
              <a:t>Spoje hipokampu a amygdaly - propojují obě struktury </a:t>
            </a:r>
            <a:r>
              <a:rPr lang="cs-CZ" sz="2100" u="sng" dirty="0"/>
              <a:t>s ostatními limbickými strukturami</a:t>
            </a:r>
            <a:r>
              <a:rPr lang="cs-CZ" sz="2100" dirty="0"/>
              <a:t>, charakter funkčních okruhů - nejdůležitějším je </a:t>
            </a:r>
            <a:r>
              <a:rPr lang="cs-CZ" sz="2100" b="1" dirty="0" err="1"/>
              <a:t>Papezův</a:t>
            </a:r>
            <a:r>
              <a:rPr lang="cs-CZ" sz="2100" b="1" dirty="0"/>
              <a:t> okruh </a:t>
            </a:r>
          </a:p>
          <a:p>
            <a:r>
              <a:rPr lang="cs-CZ" sz="2100" dirty="0"/>
              <a:t>Sestupné spoje hlavních limbických struktur </a:t>
            </a:r>
            <a:r>
              <a:rPr lang="cs-CZ" sz="2100" u="sng" dirty="0"/>
              <a:t>s kmenovými jádry</a:t>
            </a:r>
          </a:p>
          <a:p>
            <a:pPr marL="0" indent="0">
              <a:buNone/>
            </a:pPr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F86A123-D22C-4CCA-B2FF-E17BE20A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08" y="2054329"/>
            <a:ext cx="5778630" cy="441717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DC60074-7DDE-4A5D-A110-3B77EFB90F4F}"/>
              </a:ext>
            </a:extLst>
          </p:cNvPr>
          <p:cNvSpPr/>
          <p:nvPr/>
        </p:nvSpPr>
        <p:spPr>
          <a:xfrm>
            <a:off x="485481" y="111040"/>
            <a:ext cx="782739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 err="1">
                <a:solidFill>
                  <a:schemeClr val="accent1"/>
                </a:solidFill>
              </a:rPr>
              <a:t>Papezův</a:t>
            </a:r>
            <a:r>
              <a:rPr lang="cs-CZ" sz="1600" b="1" dirty="0">
                <a:solidFill>
                  <a:schemeClr val="accent1"/>
                </a:solidFill>
              </a:rPr>
              <a:t> okruh</a:t>
            </a:r>
            <a:r>
              <a:rPr lang="cs-CZ" sz="1600" b="1" dirty="0"/>
              <a:t>: </a:t>
            </a:r>
            <a:r>
              <a:rPr lang="cs-CZ" sz="1600" dirty="0"/>
              <a:t>5-neuronový okruh, začíná i končí v limbické kůře hippokampu</a:t>
            </a:r>
          </a:p>
          <a:p>
            <a:pPr marL="400050" lvl="1" indent="0">
              <a:buNone/>
            </a:pPr>
            <a:r>
              <a:rPr lang="cs-CZ" sz="1600" dirty="0"/>
              <a:t>1. neuron: </a:t>
            </a:r>
            <a:r>
              <a:rPr lang="cs-CZ" sz="1600" b="1" dirty="0" err="1"/>
              <a:t>fornix</a:t>
            </a:r>
            <a:r>
              <a:rPr lang="cs-CZ" sz="1600" dirty="0"/>
              <a:t> (propojuje oba hippokampy s </a:t>
            </a:r>
            <a:r>
              <a:rPr lang="cs-CZ" sz="1600" dirty="0" err="1"/>
              <a:t>corpora</a:t>
            </a:r>
            <a:r>
              <a:rPr lang="cs-CZ" sz="1600" dirty="0"/>
              <a:t> </a:t>
            </a:r>
            <a:r>
              <a:rPr lang="cs-CZ" sz="1600" dirty="0" err="1"/>
              <a:t>mammillaria</a:t>
            </a:r>
            <a:r>
              <a:rPr lang="cs-CZ" sz="1600" dirty="0"/>
              <a:t>) </a:t>
            </a:r>
          </a:p>
          <a:p>
            <a:pPr marL="400050" lvl="1" indent="0">
              <a:buNone/>
            </a:pPr>
            <a:r>
              <a:rPr lang="cs-CZ" sz="1600" dirty="0"/>
              <a:t>2. neuron: spojuje obě </a:t>
            </a:r>
            <a:r>
              <a:rPr lang="cs-CZ" sz="1600" b="1" dirty="0" err="1"/>
              <a:t>corpora</a:t>
            </a:r>
            <a:r>
              <a:rPr lang="cs-CZ" sz="1600" b="1" dirty="0"/>
              <a:t> </a:t>
            </a:r>
            <a:r>
              <a:rPr lang="cs-CZ" sz="1600" b="1" dirty="0" err="1"/>
              <a:t>mammillaria</a:t>
            </a:r>
            <a:r>
              <a:rPr lang="cs-CZ" sz="1600" b="1" dirty="0"/>
              <a:t> </a:t>
            </a:r>
            <a:r>
              <a:rPr lang="cs-CZ" sz="1600" dirty="0"/>
              <a:t>s </a:t>
            </a:r>
            <a:r>
              <a:rPr lang="cs-CZ" sz="1600" b="1" dirty="0"/>
              <a:t>předními jádry thalamu</a:t>
            </a:r>
          </a:p>
          <a:p>
            <a:pPr marL="400050" lvl="1" indent="0">
              <a:buNone/>
            </a:pPr>
            <a:r>
              <a:rPr lang="cs-CZ" sz="1600" dirty="0"/>
              <a:t>3. neuron: spojuje </a:t>
            </a:r>
            <a:r>
              <a:rPr lang="cs-CZ" sz="1600" b="1" dirty="0"/>
              <a:t>přední jádra thalamu </a:t>
            </a:r>
            <a:r>
              <a:rPr lang="cs-CZ" sz="1600" dirty="0"/>
              <a:t>s </a:t>
            </a:r>
            <a:r>
              <a:rPr lang="cs-CZ" sz="1600" b="1" dirty="0" err="1"/>
              <a:t>gyrus</a:t>
            </a:r>
            <a:r>
              <a:rPr lang="cs-CZ" sz="1600" b="1" dirty="0"/>
              <a:t> </a:t>
            </a:r>
            <a:r>
              <a:rPr lang="cs-CZ" sz="1600" b="1" dirty="0" err="1"/>
              <a:t>cinguli</a:t>
            </a:r>
            <a:endParaRPr lang="cs-CZ" sz="1600" b="1" dirty="0"/>
          </a:p>
          <a:p>
            <a:pPr marL="400050" lvl="1" indent="0">
              <a:buNone/>
            </a:pPr>
            <a:r>
              <a:rPr lang="cs-CZ" sz="1600" dirty="0"/>
              <a:t>4. neuron: cingulum</a:t>
            </a:r>
            <a:r>
              <a:rPr lang="cs-CZ" sz="1600" i="1" dirty="0"/>
              <a:t> </a:t>
            </a:r>
            <a:r>
              <a:rPr lang="cs-CZ" sz="1600" dirty="0"/>
              <a:t>spojuje </a:t>
            </a:r>
            <a:r>
              <a:rPr lang="cs-CZ" sz="1600" b="1" dirty="0"/>
              <a:t>kůru </a:t>
            </a:r>
            <a:r>
              <a:rPr lang="cs-CZ" sz="1600" b="1" dirty="0" err="1"/>
              <a:t>gyrus</a:t>
            </a:r>
            <a:r>
              <a:rPr lang="cs-CZ" sz="1600" b="1" dirty="0"/>
              <a:t> </a:t>
            </a:r>
            <a:r>
              <a:rPr lang="cs-CZ" sz="1600" b="1" dirty="0" err="1"/>
              <a:t>cinguli</a:t>
            </a:r>
            <a:r>
              <a:rPr lang="cs-CZ" sz="1600" b="1" dirty="0"/>
              <a:t> </a:t>
            </a:r>
            <a:r>
              <a:rPr lang="cs-CZ" sz="1600" dirty="0"/>
              <a:t>s kůrou </a:t>
            </a:r>
            <a:r>
              <a:rPr lang="cs-CZ" sz="1600" b="1" dirty="0" err="1"/>
              <a:t>gyrus</a:t>
            </a:r>
            <a:r>
              <a:rPr lang="cs-CZ" sz="1600" b="1" dirty="0"/>
              <a:t> </a:t>
            </a:r>
            <a:r>
              <a:rPr lang="cs-CZ" sz="1600" b="1" dirty="0" err="1"/>
              <a:t>hippocampi</a:t>
            </a:r>
            <a:endParaRPr lang="cs-CZ" sz="1600" b="1" dirty="0"/>
          </a:p>
          <a:p>
            <a:pPr marL="400050" lvl="1" indent="0">
              <a:buNone/>
            </a:pPr>
            <a:r>
              <a:rPr lang="cs-CZ" sz="1600" dirty="0"/>
              <a:t>5. neuron: spojuje hipokampální závity s </a:t>
            </a:r>
            <a:r>
              <a:rPr lang="cs-CZ" sz="1600" b="1" dirty="0"/>
              <a:t>kůrou hippokampu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5996505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269" y="181082"/>
            <a:ext cx="8540164" cy="64958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400" b="1" dirty="0">
                <a:solidFill>
                  <a:schemeClr val="accent1"/>
                </a:solidFill>
              </a:rPr>
              <a:t>Zraková dráha</a:t>
            </a:r>
          </a:p>
          <a:p>
            <a:r>
              <a:rPr lang="cs-CZ" sz="1600" dirty="0"/>
              <a:t>4-neuronová částečně zkřížená senzitivní dráha, patří mezi </a:t>
            </a:r>
            <a:r>
              <a:rPr lang="cs-CZ" sz="1600" u="sng" dirty="0"/>
              <a:t>senzorické dráhy</a:t>
            </a:r>
          </a:p>
          <a:p>
            <a:r>
              <a:rPr lang="cs-CZ" sz="1600" dirty="0"/>
              <a:t>První 3 neurony - v nervové části sítnice</a:t>
            </a:r>
          </a:p>
          <a:p>
            <a:pPr lvl="1"/>
            <a:r>
              <a:rPr lang="cs-CZ" b="1" dirty="0"/>
              <a:t>1. n.: </a:t>
            </a:r>
            <a:r>
              <a:rPr lang="cs-CZ" dirty="0"/>
              <a:t>přeměněny ve světločivé buňky (fotoreceptory) - </a:t>
            </a:r>
            <a:r>
              <a:rPr lang="cs-CZ" b="1" dirty="0"/>
              <a:t>tyčinky a čípky </a:t>
            </a:r>
          </a:p>
          <a:p>
            <a:pPr lvl="1"/>
            <a:r>
              <a:rPr lang="cs-CZ" b="1" dirty="0"/>
              <a:t>2. n.:</a:t>
            </a:r>
            <a:r>
              <a:rPr lang="cs-CZ" dirty="0"/>
              <a:t> </a:t>
            </a:r>
            <a:r>
              <a:rPr lang="cs-CZ" b="1" dirty="0"/>
              <a:t>bipolární buňky sítnice </a:t>
            </a:r>
            <a:r>
              <a:rPr lang="cs-CZ" dirty="0"/>
              <a:t>(</a:t>
            </a:r>
            <a:r>
              <a:rPr lang="cs-CZ" u="sng" dirty="0"/>
              <a:t>ganglion </a:t>
            </a:r>
            <a:r>
              <a:rPr lang="cs-CZ" u="sng" dirty="0" err="1"/>
              <a:t>retinae</a:t>
            </a:r>
            <a:r>
              <a:rPr lang="cs-CZ" u="sng" dirty="0"/>
              <a:t>)</a:t>
            </a:r>
            <a:r>
              <a:rPr lang="cs-CZ" dirty="0"/>
              <a:t>, dendrity jsou spojeny </a:t>
            </a:r>
            <a:br>
              <a:rPr lang="cs-CZ" dirty="0"/>
            </a:br>
            <a:r>
              <a:rPr lang="cs-CZ" dirty="0"/>
              <a:t>s axony světločivých buněk, axony vedou k dendritům gangliových buněk</a:t>
            </a:r>
          </a:p>
          <a:p>
            <a:pPr lvl="1"/>
            <a:r>
              <a:rPr lang="cs-CZ" b="1" dirty="0"/>
              <a:t>3. n.:</a:t>
            </a:r>
            <a:r>
              <a:rPr lang="cs-CZ" dirty="0"/>
              <a:t> </a:t>
            </a:r>
            <a:r>
              <a:rPr lang="cs-CZ" b="1" dirty="0"/>
              <a:t>gangliové buňky sítnice </a:t>
            </a:r>
            <a:r>
              <a:rPr lang="cs-CZ" dirty="0"/>
              <a:t>(</a:t>
            </a:r>
            <a:r>
              <a:rPr lang="cs-CZ" u="sng" dirty="0"/>
              <a:t>ganglion </a:t>
            </a:r>
            <a:r>
              <a:rPr lang="cs-CZ" u="sng" dirty="0" err="1"/>
              <a:t>opticum</a:t>
            </a:r>
            <a:r>
              <a:rPr lang="cs-CZ" u="sng" dirty="0"/>
              <a:t>)</a:t>
            </a:r>
            <a:r>
              <a:rPr lang="cs-CZ" dirty="0"/>
              <a:t> - tvoří </a:t>
            </a:r>
            <a:r>
              <a:rPr lang="cs-CZ" b="1" dirty="0"/>
              <a:t>II. hlavový </a:t>
            </a:r>
            <a:br>
              <a:rPr lang="cs-CZ" b="1" dirty="0"/>
            </a:br>
            <a:r>
              <a:rPr lang="cs-CZ" b="1" dirty="0"/>
              <a:t>nerv (n. </a:t>
            </a:r>
            <a:r>
              <a:rPr lang="cs-CZ" b="1" dirty="0" err="1"/>
              <a:t>opticus</a:t>
            </a:r>
            <a:r>
              <a:rPr lang="cs-CZ" b="1" dirty="0"/>
              <a:t>)</a:t>
            </a:r>
            <a:r>
              <a:rPr lang="cs-CZ" dirty="0"/>
              <a:t> - vystupují ze sítnice ke zrakového křížení (</a:t>
            </a:r>
            <a:r>
              <a:rPr lang="cs-CZ" b="1" dirty="0"/>
              <a:t>chiasma </a:t>
            </a:r>
            <a:r>
              <a:rPr lang="cs-CZ" b="1" dirty="0" err="1"/>
              <a:t>opticum</a:t>
            </a:r>
            <a:r>
              <a:rPr lang="cs-CZ" dirty="0"/>
              <a:t>) -  </a:t>
            </a:r>
            <a:br>
              <a:rPr lang="cs-CZ" dirty="0"/>
            </a:br>
            <a:r>
              <a:rPr lang="cs-CZ" dirty="0"/>
              <a:t>dále do </a:t>
            </a:r>
            <a:r>
              <a:rPr lang="cs-CZ" b="1" dirty="0"/>
              <a:t>corpus </a:t>
            </a:r>
            <a:r>
              <a:rPr lang="cs-CZ" b="1" dirty="0" err="1"/>
              <a:t>geniculatum</a:t>
            </a:r>
            <a:r>
              <a:rPr lang="cs-CZ" b="1" dirty="0"/>
              <a:t> </a:t>
            </a:r>
            <a:r>
              <a:rPr lang="cs-CZ" b="1" dirty="0" err="1"/>
              <a:t>laterale</a:t>
            </a:r>
            <a:r>
              <a:rPr lang="cs-CZ" b="1" dirty="0"/>
              <a:t> </a:t>
            </a:r>
            <a:r>
              <a:rPr lang="cs-CZ" dirty="0"/>
              <a:t>(specifický senzorický thalamus) </a:t>
            </a:r>
          </a:p>
          <a:p>
            <a:pPr lvl="1"/>
            <a:r>
              <a:rPr lang="cs-CZ" b="1" dirty="0"/>
              <a:t>4. n.</a:t>
            </a:r>
            <a:r>
              <a:rPr lang="cs-CZ" dirty="0"/>
              <a:t> (</a:t>
            </a:r>
            <a:r>
              <a:rPr lang="cs-CZ" dirty="0" err="1"/>
              <a:t>thalamo</a:t>
            </a:r>
            <a:r>
              <a:rPr lang="cs-CZ" dirty="0"/>
              <a:t>-kortikální): </a:t>
            </a:r>
            <a:r>
              <a:rPr lang="cs-CZ" b="1" dirty="0"/>
              <a:t>buňky v corpus </a:t>
            </a:r>
            <a:r>
              <a:rPr lang="cs-CZ" b="1" dirty="0" err="1"/>
              <a:t>geniculatum</a:t>
            </a:r>
            <a:r>
              <a:rPr lang="cs-CZ" b="1" dirty="0"/>
              <a:t> </a:t>
            </a:r>
            <a:r>
              <a:rPr lang="cs-CZ" b="1" dirty="0" err="1"/>
              <a:t>laterale</a:t>
            </a:r>
            <a:r>
              <a:rPr lang="cs-CZ" dirty="0"/>
              <a:t>, axony probíhají jako </a:t>
            </a:r>
            <a:r>
              <a:rPr lang="cs-CZ" u="sng" dirty="0" err="1"/>
              <a:t>tractus</a:t>
            </a:r>
            <a:r>
              <a:rPr lang="cs-CZ" u="sng" dirty="0"/>
              <a:t> </a:t>
            </a:r>
            <a:r>
              <a:rPr lang="cs-CZ" u="sng" dirty="0" err="1"/>
              <a:t>geniculocorticalis</a:t>
            </a:r>
            <a:r>
              <a:rPr lang="cs-CZ" dirty="0"/>
              <a:t> ke kůře </a:t>
            </a:r>
            <a:r>
              <a:rPr lang="cs-CZ" b="1" dirty="0"/>
              <a:t>okcipitálního laloku </a:t>
            </a:r>
            <a:r>
              <a:rPr lang="cs-CZ" dirty="0"/>
              <a:t>(primární zraková kůra, area 17) </a:t>
            </a:r>
          </a:p>
          <a:p>
            <a:r>
              <a:rPr lang="cs-CZ" sz="1600" dirty="0"/>
              <a:t>Axony části 3. neuronů se v průběhu dráhy odpojují a vytvářejí </a:t>
            </a:r>
            <a:r>
              <a:rPr lang="cs-CZ" sz="1600" b="1" dirty="0"/>
              <a:t>další spoje a odbočky</a:t>
            </a:r>
          </a:p>
          <a:p>
            <a:pPr lvl="1"/>
            <a:r>
              <a:rPr lang="cs-CZ" dirty="0"/>
              <a:t>Řídí např. miózu a mydriázu (zúžení/rozšíření zornic), okohybné funkce, vyhledávací pohyby </a:t>
            </a:r>
          </a:p>
          <a:p>
            <a:endParaRPr lang="cs-CZ" sz="1600" dirty="0"/>
          </a:p>
          <a:p>
            <a:pPr>
              <a:buNone/>
            </a:pPr>
            <a:r>
              <a:rPr lang="cs-CZ" sz="1600" b="1" u="sng" dirty="0"/>
              <a:t>Funkce zrakové dráhy</a:t>
            </a:r>
          </a:p>
          <a:p>
            <a:r>
              <a:rPr lang="cs-CZ" sz="1600" dirty="0"/>
              <a:t>Převod obrazu vnějšího světa, zachyceného světločivými buňkami, do mozkové kůry</a:t>
            </a:r>
          </a:p>
          <a:p>
            <a:r>
              <a:rPr lang="cs-CZ" sz="1600" dirty="0"/>
              <a:t>Odbočky ze zrakové dráhy umožňují řízení reflexů (mióza, mydriáza) a okohybných pohybů i motoriky celého těla</a:t>
            </a:r>
          </a:p>
          <a:p>
            <a:r>
              <a:rPr lang="cs-CZ" sz="1600" dirty="0"/>
              <a:t>Odbočka do </a:t>
            </a:r>
            <a:r>
              <a:rPr lang="cs-CZ" sz="1600" dirty="0" err="1"/>
              <a:t>hypothalamu</a:t>
            </a:r>
            <a:r>
              <a:rPr lang="cs-CZ" sz="1600" dirty="0"/>
              <a:t> ovlivňuje vegetativní funkce a řízení </a:t>
            </a:r>
            <a:r>
              <a:rPr lang="cs-CZ" sz="1600" b="1" dirty="0"/>
              <a:t>cirkadiánních rytmů</a:t>
            </a:r>
          </a:p>
          <a:p>
            <a:endParaRPr lang="cs-CZ" sz="1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262B5F-CE14-447F-BF51-77661EFAE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119" y="0"/>
            <a:ext cx="4423881" cy="216816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57BA76D-4C38-4CE1-B465-BD7E09EA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191" y="2536620"/>
            <a:ext cx="2915809" cy="432138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7394" y="294082"/>
            <a:ext cx="7392012" cy="645050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400" b="1" dirty="0">
                <a:solidFill>
                  <a:schemeClr val="accent1"/>
                </a:solidFill>
              </a:rPr>
              <a:t>Sluchová dráha</a:t>
            </a:r>
          </a:p>
          <a:p>
            <a:pPr marL="0" indent="0">
              <a:buNone/>
            </a:pPr>
            <a:r>
              <a:rPr lang="cs-CZ" sz="1600" dirty="0"/>
              <a:t>4</a:t>
            </a:r>
            <a:r>
              <a:rPr lang="cs-CZ" sz="1600" b="1" dirty="0"/>
              <a:t>-</a:t>
            </a:r>
            <a:r>
              <a:rPr lang="cs-CZ" sz="1600" dirty="0"/>
              <a:t>neuronová zkřížená dráha </a:t>
            </a:r>
          </a:p>
          <a:p>
            <a:r>
              <a:rPr lang="cs-CZ" sz="1600" b="1" dirty="0"/>
              <a:t>1. n.:</a:t>
            </a:r>
            <a:r>
              <a:rPr lang="cs-CZ" sz="1600" dirty="0"/>
              <a:t> bipolární buňky </a:t>
            </a:r>
            <a:r>
              <a:rPr lang="cs-CZ" sz="1600" b="1" dirty="0"/>
              <a:t>ganglion </a:t>
            </a:r>
            <a:r>
              <a:rPr lang="cs-CZ" sz="1600" b="1" dirty="0" err="1"/>
              <a:t>spirale</a:t>
            </a:r>
            <a:r>
              <a:rPr lang="cs-CZ" sz="1600" b="1" dirty="0"/>
              <a:t> </a:t>
            </a:r>
            <a:r>
              <a:rPr lang="cs-CZ" sz="1600" b="1" dirty="0" err="1"/>
              <a:t>cochleare</a:t>
            </a:r>
            <a:endParaRPr lang="cs-CZ" sz="1600" b="1" dirty="0"/>
          </a:p>
          <a:p>
            <a:pPr lvl="1"/>
            <a:r>
              <a:rPr lang="cs-CZ" dirty="0"/>
              <a:t>dendrity vytvářejí synapse s buňkami Cortiho orgánu</a:t>
            </a:r>
          </a:p>
          <a:p>
            <a:pPr lvl="1"/>
            <a:r>
              <a:rPr lang="cs-CZ" dirty="0"/>
              <a:t>axony bipolárních buněk tvoří n. VIII, jeho </a:t>
            </a:r>
            <a:r>
              <a:rPr lang="cs-CZ" dirty="0" err="1"/>
              <a:t>pars</a:t>
            </a:r>
            <a:r>
              <a:rPr lang="cs-CZ" dirty="0"/>
              <a:t> (</a:t>
            </a:r>
            <a:r>
              <a:rPr lang="cs-CZ" dirty="0" err="1"/>
              <a:t>nervus</a:t>
            </a:r>
            <a:r>
              <a:rPr lang="cs-CZ" dirty="0"/>
              <a:t>) </a:t>
            </a:r>
            <a:r>
              <a:rPr lang="cs-CZ" dirty="0" err="1"/>
              <a:t>cochlearis</a:t>
            </a:r>
            <a:r>
              <a:rPr lang="cs-CZ" dirty="0"/>
              <a:t> vstupují do mozkového kmene – dělí se na 2 části - </a:t>
            </a:r>
            <a:r>
              <a:rPr lang="cs-CZ" b="1" dirty="0" err="1"/>
              <a:t>nucleus</a:t>
            </a:r>
            <a:r>
              <a:rPr lang="cs-CZ" b="1" dirty="0"/>
              <a:t> </a:t>
            </a:r>
            <a:r>
              <a:rPr lang="cs-CZ" b="1" dirty="0" err="1"/>
              <a:t>cochlearis</a:t>
            </a:r>
            <a:r>
              <a:rPr lang="cs-CZ" b="1" dirty="0"/>
              <a:t> </a:t>
            </a:r>
            <a:r>
              <a:rPr lang="cs-CZ" b="1" dirty="0" err="1"/>
              <a:t>posterior</a:t>
            </a:r>
            <a:r>
              <a:rPr lang="cs-CZ" b="1" dirty="0"/>
              <a:t> a </a:t>
            </a:r>
            <a:r>
              <a:rPr lang="cs-CZ" b="1" dirty="0" err="1"/>
              <a:t>anterior</a:t>
            </a:r>
            <a:r>
              <a:rPr lang="cs-CZ" b="1" dirty="0"/>
              <a:t> </a:t>
            </a:r>
            <a:r>
              <a:rPr lang="cs-CZ" dirty="0"/>
              <a:t>(na rozhraní </a:t>
            </a:r>
            <a:r>
              <a:rPr lang="cs-CZ" u="sng" dirty="0" err="1"/>
              <a:t>oblongaty</a:t>
            </a:r>
            <a:r>
              <a:rPr lang="cs-CZ" u="sng" dirty="0"/>
              <a:t> a pontu)</a:t>
            </a:r>
          </a:p>
          <a:p>
            <a:r>
              <a:rPr lang="cs-CZ" sz="1600" b="1" dirty="0"/>
              <a:t>2. n.:</a:t>
            </a:r>
            <a:r>
              <a:rPr lang="cs-CZ" sz="1600" dirty="0"/>
              <a:t> </a:t>
            </a:r>
            <a:r>
              <a:rPr lang="cs-CZ" sz="1600" b="1" dirty="0"/>
              <a:t>buňky v </a:t>
            </a:r>
            <a:r>
              <a:rPr lang="cs-CZ" sz="1600" b="1" dirty="0" err="1"/>
              <a:t>nucleus</a:t>
            </a:r>
            <a:r>
              <a:rPr lang="cs-CZ" sz="1600" b="1" dirty="0"/>
              <a:t> </a:t>
            </a:r>
            <a:r>
              <a:rPr lang="cs-CZ" sz="1600" b="1" dirty="0" err="1"/>
              <a:t>cochlearis</a:t>
            </a:r>
            <a:r>
              <a:rPr lang="cs-CZ" sz="1600" b="1" dirty="0"/>
              <a:t> </a:t>
            </a:r>
            <a:r>
              <a:rPr lang="cs-CZ" sz="1600" b="1" dirty="0" err="1"/>
              <a:t>posterior</a:t>
            </a:r>
            <a:r>
              <a:rPr lang="cs-CZ" sz="1600" b="1" dirty="0"/>
              <a:t> a </a:t>
            </a:r>
            <a:r>
              <a:rPr lang="cs-CZ" sz="1600" b="1" dirty="0" err="1"/>
              <a:t>anterior</a:t>
            </a:r>
            <a:r>
              <a:rPr lang="cs-CZ" sz="1600" b="1" dirty="0"/>
              <a:t> – </a:t>
            </a:r>
            <a:r>
              <a:rPr lang="cs-CZ" sz="1600" dirty="0"/>
              <a:t>tvoří 3 svazky</a:t>
            </a:r>
          </a:p>
          <a:p>
            <a:pPr lvl="1"/>
            <a:r>
              <a:rPr lang="cs-CZ" dirty="0"/>
              <a:t>jdou v kontralaterální části mozkového kmene - spojují se v </a:t>
            </a:r>
            <a:r>
              <a:rPr lang="cs-CZ" b="1" dirty="0" err="1"/>
              <a:t>lemniscus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končí ve </a:t>
            </a:r>
            <a:r>
              <a:rPr lang="cs-CZ" u="sng" dirty="0"/>
              <a:t>středním mozku</a:t>
            </a:r>
            <a:r>
              <a:rPr lang="cs-CZ" dirty="0"/>
              <a:t> (</a:t>
            </a:r>
            <a:r>
              <a:rPr lang="cs-CZ" dirty="0" err="1"/>
              <a:t>colliculus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)</a:t>
            </a:r>
          </a:p>
          <a:p>
            <a:r>
              <a:rPr lang="cs-CZ" sz="1600" b="1" dirty="0"/>
              <a:t>3. n.:</a:t>
            </a:r>
            <a:r>
              <a:rPr lang="cs-CZ" sz="1600" dirty="0"/>
              <a:t> </a:t>
            </a:r>
            <a:r>
              <a:rPr lang="cs-CZ" sz="1600" b="1" dirty="0"/>
              <a:t>buňky v </a:t>
            </a:r>
            <a:r>
              <a:rPr lang="cs-CZ" sz="1600" b="1" dirty="0" err="1"/>
              <a:t>colliculus</a:t>
            </a:r>
            <a:r>
              <a:rPr lang="cs-CZ" sz="1600" b="1" dirty="0"/>
              <a:t> </a:t>
            </a:r>
            <a:r>
              <a:rPr lang="cs-CZ" sz="1600" b="1" dirty="0" err="1"/>
              <a:t>inferior</a:t>
            </a:r>
            <a:r>
              <a:rPr lang="cs-CZ" sz="1600" b="1" dirty="0"/>
              <a:t> </a:t>
            </a:r>
            <a:r>
              <a:rPr lang="cs-CZ" sz="1600" dirty="0"/>
              <a:t>- končí v </a:t>
            </a:r>
            <a:r>
              <a:rPr lang="cs-CZ" sz="1600" u="sng" dirty="0"/>
              <a:t>thalamu</a:t>
            </a:r>
            <a:endParaRPr lang="cs-CZ" sz="1600" dirty="0"/>
          </a:p>
          <a:p>
            <a:r>
              <a:rPr lang="cs-CZ" sz="1600" b="1" dirty="0"/>
              <a:t>4. n.:</a:t>
            </a:r>
            <a:r>
              <a:rPr lang="cs-CZ" sz="1600" dirty="0"/>
              <a:t> </a:t>
            </a:r>
            <a:r>
              <a:rPr lang="cs-CZ" sz="1600" b="1" dirty="0"/>
              <a:t>buňky v corpus </a:t>
            </a:r>
            <a:r>
              <a:rPr lang="cs-CZ" sz="1600" b="1" dirty="0" err="1"/>
              <a:t>geniculatum</a:t>
            </a:r>
            <a:r>
              <a:rPr lang="cs-CZ" sz="1600" b="1" dirty="0"/>
              <a:t> </a:t>
            </a:r>
            <a:r>
              <a:rPr lang="cs-CZ" sz="1600" b="1" dirty="0" err="1"/>
              <a:t>mediale</a:t>
            </a:r>
            <a:r>
              <a:rPr lang="cs-CZ" sz="1600" b="1" dirty="0"/>
              <a:t>,</a:t>
            </a:r>
            <a:r>
              <a:rPr lang="cs-CZ" sz="1600" dirty="0"/>
              <a:t> končí v </a:t>
            </a:r>
            <a:r>
              <a:rPr lang="cs-CZ" sz="1600" u="sng" dirty="0"/>
              <a:t>primární sluchové kůře</a:t>
            </a:r>
            <a:r>
              <a:rPr lang="cs-CZ" sz="1600" dirty="0"/>
              <a:t> (v horní části </a:t>
            </a:r>
            <a:r>
              <a:rPr lang="cs-CZ" sz="1600" dirty="0" err="1"/>
              <a:t>gyrus</a:t>
            </a:r>
            <a:r>
              <a:rPr lang="cs-CZ" sz="1600" dirty="0"/>
              <a:t> </a:t>
            </a:r>
            <a:r>
              <a:rPr lang="cs-CZ" sz="1600" dirty="0" err="1"/>
              <a:t>temporalis</a:t>
            </a:r>
            <a:r>
              <a:rPr lang="cs-CZ" sz="1600" dirty="0"/>
              <a:t> superior, area 41, 42)</a:t>
            </a:r>
          </a:p>
          <a:p>
            <a:pPr marL="0" indent="0">
              <a:buNone/>
            </a:pPr>
            <a:r>
              <a:rPr lang="cs-CZ" sz="1600" b="1" u="sng" dirty="0"/>
              <a:t>Funkce sluchové dráhy</a:t>
            </a:r>
          </a:p>
          <a:p>
            <a:r>
              <a:rPr lang="cs-CZ" sz="1600" dirty="0"/>
              <a:t>Přenáší sluchové informace z Cortiho orgánu vnitřního ucha do primární sluchové kůry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C94DFA2-109F-4B1C-984B-D1E8E51DA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846" y="179310"/>
            <a:ext cx="4198154" cy="344368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2732192-37F6-42AE-9153-C5570F471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240" y="3776667"/>
            <a:ext cx="4564760" cy="296792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0"/>
            <a:ext cx="6900882" cy="58259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Zdroje: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7497" y="746613"/>
            <a:ext cx="5626231" cy="5899284"/>
          </a:xfrm>
        </p:spPr>
        <p:txBody>
          <a:bodyPr>
            <a:normAutofit fontScale="32500" lnSpcReduction="20000"/>
          </a:bodyPr>
          <a:lstStyle/>
          <a:p>
            <a:r>
              <a:rPr lang="cs-CZ" dirty="0"/>
              <a:t>Blanka Pospíšilová, Olga Procházková. Anatomie pro bakaláře II, systém kardiovaskulární, nervový, smyslové orgány, soustava kožní, žlázy s vnitřní sekrecí</a:t>
            </a:r>
          </a:p>
          <a:p>
            <a:r>
              <a:rPr lang="cs-CZ" dirty="0"/>
              <a:t>ČIHÁK, Radomír. </a:t>
            </a:r>
            <a:r>
              <a:rPr lang="cs-CZ" i="1" dirty="0"/>
              <a:t>Anatomie 3</a:t>
            </a:r>
            <a:r>
              <a:rPr lang="cs-CZ" dirty="0"/>
              <a:t>. 2004. 2. vyd., Praha: </a:t>
            </a:r>
            <a:r>
              <a:rPr lang="cs-CZ" dirty="0" err="1"/>
              <a:t>Grada</a:t>
            </a:r>
            <a:r>
              <a:rPr lang="cs-CZ" dirty="0"/>
              <a:t>, ISBN 80-247-1132-X. </a:t>
            </a:r>
            <a:endParaRPr lang="cs-CZ" u="sng" dirty="0">
              <a:hlinkClick r:id="rId2"/>
            </a:endParaRPr>
          </a:p>
          <a:p>
            <a:r>
              <a:rPr lang="cs-CZ" u="sng" dirty="0">
                <a:hlinkClick r:id="rId2"/>
              </a:rPr>
              <a:t>http://www.</a:t>
            </a:r>
            <a:r>
              <a:rPr lang="cs-CZ" u="sng" dirty="0" err="1">
                <a:hlinkClick r:id="rId2"/>
              </a:rPr>
              <a:t>wikiskripta.eu</a:t>
            </a:r>
            <a:r>
              <a:rPr lang="cs-CZ" u="sng" dirty="0">
                <a:hlinkClick r:id="rId2"/>
              </a:rPr>
              <a:t>/index.</a:t>
            </a:r>
            <a:r>
              <a:rPr lang="cs-CZ" u="sng" dirty="0" err="1">
                <a:hlinkClick r:id="rId2"/>
              </a:rPr>
              <a:t>php</a:t>
            </a:r>
            <a:r>
              <a:rPr lang="cs-CZ" u="sng" dirty="0">
                <a:hlinkClick r:id="rId2"/>
              </a:rPr>
              <a:t>/</a:t>
            </a:r>
            <a:r>
              <a:rPr lang="cs-CZ" u="sng" dirty="0" err="1">
                <a:hlinkClick r:id="rId2"/>
              </a:rPr>
              <a:t>Medulla</a:t>
            </a:r>
            <a:r>
              <a:rPr lang="cs-CZ" u="sng" dirty="0">
                <a:hlinkClick r:id="rId2"/>
              </a:rPr>
              <a:t>_</a:t>
            </a:r>
            <a:r>
              <a:rPr lang="cs-CZ" u="sng" dirty="0" err="1">
                <a:hlinkClick r:id="rId2"/>
              </a:rPr>
              <a:t>spinalis</a:t>
            </a:r>
            <a:endParaRPr lang="cs-CZ" dirty="0"/>
          </a:p>
          <a:p>
            <a:r>
              <a:rPr lang="cs-CZ" u="sng" dirty="0">
                <a:hlinkClick r:id="rId3"/>
              </a:rPr>
              <a:t>http://www.</a:t>
            </a:r>
            <a:r>
              <a:rPr lang="cs-CZ" u="sng" dirty="0" err="1">
                <a:hlinkClick r:id="rId3"/>
              </a:rPr>
              <a:t>wikiskripta.eu</a:t>
            </a:r>
            <a:r>
              <a:rPr lang="cs-CZ" u="sng" dirty="0">
                <a:hlinkClick r:id="rId3"/>
              </a:rPr>
              <a:t>/index.</a:t>
            </a:r>
            <a:r>
              <a:rPr lang="cs-CZ" u="sng" dirty="0" err="1">
                <a:hlinkClick r:id="rId3"/>
              </a:rPr>
              <a:t>php</a:t>
            </a:r>
            <a:r>
              <a:rPr lang="cs-CZ" u="sng" dirty="0">
                <a:hlinkClick r:id="rId3"/>
              </a:rPr>
              <a:t>/</a:t>
            </a:r>
            <a:r>
              <a:rPr lang="cs-CZ" u="sng" dirty="0" err="1">
                <a:hlinkClick r:id="rId3"/>
              </a:rPr>
              <a:t>Lumb</a:t>
            </a:r>
            <a:r>
              <a:rPr lang="cs-CZ" u="sng" dirty="0">
                <a:hlinkClick r:id="rId3"/>
              </a:rPr>
              <a:t>%C3%A1ln%C3%AD_punkce</a:t>
            </a:r>
            <a:endParaRPr lang="cs-CZ" dirty="0"/>
          </a:p>
          <a:p>
            <a:r>
              <a:rPr lang="cs-CZ" u="sng" dirty="0">
                <a:hlinkClick r:id="rId4"/>
              </a:rPr>
              <a:t>http://www.</a:t>
            </a:r>
            <a:r>
              <a:rPr lang="cs-CZ" u="sng" dirty="0" err="1">
                <a:hlinkClick r:id="rId4"/>
              </a:rPr>
              <a:t>wikiskripta.eu</a:t>
            </a:r>
            <a:r>
              <a:rPr lang="cs-CZ" u="sng" dirty="0">
                <a:hlinkClick r:id="rId4"/>
              </a:rPr>
              <a:t>/index.</a:t>
            </a:r>
            <a:r>
              <a:rPr lang="cs-CZ" u="sng" dirty="0" err="1">
                <a:hlinkClick r:id="rId4"/>
              </a:rPr>
              <a:t>php</a:t>
            </a:r>
            <a:r>
              <a:rPr lang="cs-CZ" u="sng" dirty="0">
                <a:hlinkClick r:id="rId4"/>
              </a:rPr>
              <a:t>/</a:t>
            </a:r>
            <a:r>
              <a:rPr lang="cs-CZ" u="sng" dirty="0" err="1">
                <a:hlinkClick r:id="rId4"/>
              </a:rPr>
              <a:t>Mozkov</a:t>
            </a:r>
            <a:r>
              <a:rPr lang="cs-CZ" u="sng" dirty="0">
                <a:hlinkClick r:id="rId4"/>
              </a:rPr>
              <a:t>%C3%BD_kmen</a:t>
            </a:r>
            <a:endParaRPr lang="cs-CZ" dirty="0"/>
          </a:p>
          <a:p>
            <a:r>
              <a:rPr lang="cs-CZ" u="sng" dirty="0">
                <a:hlinkClick r:id="rId5"/>
              </a:rPr>
              <a:t>http://www.</a:t>
            </a:r>
            <a:r>
              <a:rPr lang="cs-CZ" u="sng" dirty="0" err="1">
                <a:hlinkClick r:id="rId5"/>
              </a:rPr>
              <a:t>wikiskripta.eu</a:t>
            </a:r>
            <a:r>
              <a:rPr lang="cs-CZ" u="sng" dirty="0">
                <a:hlinkClick r:id="rId5"/>
              </a:rPr>
              <a:t>/index.</a:t>
            </a:r>
            <a:r>
              <a:rPr lang="cs-CZ" u="sng" dirty="0" err="1">
                <a:hlinkClick r:id="rId5"/>
              </a:rPr>
              <a:t>php</a:t>
            </a:r>
            <a:r>
              <a:rPr lang="cs-CZ" u="sng" dirty="0">
                <a:hlinkClick r:id="rId5"/>
              </a:rPr>
              <a:t>/</a:t>
            </a:r>
            <a:r>
              <a:rPr lang="cs-CZ" u="sng" dirty="0" err="1">
                <a:hlinkClick r:id="rId5"/>
              </a:rPr>
              <a:t>Moze</a:t>
            </a:r>
            <a:r>
              <a:rPr lang="cs-CZ" u="sng" dirty="0">
                <a:hlinkClick r:id="rId5"/>
              </a:rPr>
              <a:t>%C4%8Dek</a:t>
            </a:r>
            <a:endParaRPr lang="cs-CZ" dirty="0"/>
          </a:p>
          <a:p>
            <a:r>
              <a:rPr lang="cs-CZ" u="sng" dirty="0">
                <a:hlinkClick r:id="rId6"/>
              </a:rPr>
              <a:t>http://www.</a:t>
            </a:r>
            <a:r>
              <a:rPr lang="cs-CZ" u="sng" dirty="0" err="1">
                <a:hlinkClick r:id="rId6"/>
              </a:rPr>
              <a:t>wikiskripta.eu</a:t>
            </a:r>
            <a:r>
              <a:rPr lang="cs-CZ" u="sng" dirty="0">
                <a:hlinkClick r:id="rId6"/>
              </a:rPr>
              <a:t>/index.</a:t>
            </a:r>
            <a:r>
              <a:rPr lang="cs-CZ" u="sng" dirty="0" err="1">
                <a:hlinkClick r:id="rId6"/>
              </a:rPr>
              <a:t>php</a:t>
            </a:r>
            <a:r>
              <a:rPr lang="cs-CZ" u="sng" dirty="0">
                <a:hlinkClick r:id="rId6"/>
              </a:rPr>
              <a:t>/</a:t>
            </a:r>
            <a:r>
              <a:rPr lang="cs-CZ" u="sng" dirty="0" err="1">
                <a:hlinkClick r:id="rId6"/>
              </a:rPr>
              <a:t>Diencephalon</a:t>
            </a:r>
            <a:endParaRPr lang="cs-CZ" dirty="0"/>
          </a:p>
          <a:p>
            <a:r>
              <a:rPr lang="cs-CZ" u="sng" dirty="0">
                <a:hlinkClick r:id="rId7"/>
              </a:rPr>
              <a:t>http://www.</a:t>
            </a:r>
            <a:r>
              <a:rPr lang="cs-CZ" u="sng" dirty="0" err="1">
                <a:hlinkClick r:id="rId7"/>
              </a:rPr>
              <a:t>wikiskripta.eu</a:t>
            </a:r>
            <a:r>
              <a:rPr lang="cs-CZ" u="sng" dirty="0">
                <a:hlinkClick r:id="rId7"/>
              </a:rPr>
              <a:t>/index.</a:t>
            </a:r>
            <a:r>
              <a:rPr lang="cs-CZ" u="sng" dirty="0" err="1">
                <a:hlinkClick r:id="rId7"/>
              </a:rPr>
              <a:t>php</a:t>
            </a:r>
            <a:r>
              <a:rPr lang="cs-CZ" u="sng" dirty="0">
                <a:hlinkClick r:id="rId7"/>
              </a:rPr>
              <a:t>/V%C3%</a:t>
            </a:r>
            <a:r>
              <a:rPr lang="cs-CZ" u="sng" dirty="0" err="1">
                <a:hlinkClick r:id="rId7"/>
              </a:rPr>
              <a:t>BDvoj</a:t>
            </a:r>
            <a:r>
              <a:rPr lang="cs-CZ" u="sng" dirty="0">
                <a:hlinkClick r:id="rId7"/>
              </a:rPr>
              <a:t>_mozku</a:t>
            </a:r>
            <a:endParaRPr lang="cs-CZ" dirty="0"/>
          </a:p>
          <a:p>
            <a:r>
              <a:rPr lang="cs-CZ" u="sng" dirty="0">
                <a:hlinkClick r:id="rId8"/>
              </a:rPr>
              <a:t>http://www.</a:t>
            </a:r>
            <a:r>
              <a:rPr lang="cs-CZ" u="sng" dirty="0" err="1">
                <a:hlinkClick r:id="rId8"/>
              </a:rPr>
              <a:t>wikiskripta.eu</a:t>
            </a:r>
            <a:r>
              <a:rPr lang="cs-CZ" u="sng" dirty="0">
                <a:hlinkClick r:id="rId8"/>
              </a:rPr>
              <a:t>/index.</a:t>
            </a:r>
            <a:r>
              <a:rPr lang="cs-CZ" u="sng" dirty="0" err="1">
                <a:hlinkClick r:id="rId8"/>
              </a:rPr>
              <a:t>php</a:t>
            </a:r>
            <a:r>
              <a:rPr lang="cs-CZ" u="sng" dirty="0">
                <a:hlinkClick r:id="rId8"/>
              </a:rPr>
              <a:t>/</a:t>
            </a:r>
            <a:r>
              <a:rPr lang="cs-CZ" u="sng" dirty="0" err="1">
                <a:hlinkClick r:id="rId8"/>
              </a:rPr>
              <a:t>Telencephalon</a:t>
            </a:r>
            <a:endParaRPr lang="cs-CZ" dirty="0"/>
          </a:p>
          <a:p>
            <a:r>
              <a:rPr lang="cs-CZ" u="sng" dirty="0">
                <a:hlinkClick r:id="rId9"/>
              </a:rPr>
              <a:t>http://www.</a:t>
            </a:r>
            <a:r>
              <a:rPr lang="cs-CZ" u="sng" dirty="0" err="1">
                <a:hlinkClick r:id="rId9"/>
              </a:rPr>
              <a:t>wikiskripta.eu</a:t>
            </a:r>
            <a:r>
              <a:rPr lang="cs-CZ" u="sng" dirty="0">
                <a:hlinkClick r:id="rId9"/>
              </a:rPr>
              <a:t>/index.</a:t>
            </a:r>
            <a:r>
              <a:rPr lang="cs-CZ" u="sng" dirty="0" err="1">
                <a:hlinkClick r:id="rId9"/>
              </a:rPr>
              <a:t>php</a:t>
            </a:r>
            <a:r>
              <a:rPr lang="cs-CZ" u="sng" dirty="0">
                <a:hlinkClick r:id="rId9"/>
              </a:rPr>
              <a:t>/</a:t>
            </a:r>
            <a:r>
              <a:rPr lang="cs-CZ" u="sng" dirty="0" err="1">
                <a:hlinkClick r:id="rId9"/>
              </a:rPr>
              <a:t>Mozkov</a:t>
            </a:r>
            <a:r>
              <a:rPr lang="cs-CZ" u="sng" dirty="0">
                <a:hlinkClick r:id="rId9"/>
              </a:rPr>
              <a:t>%C3%A1_k%C5%</a:t>
            </a:r>
            <a:r>
              <a:rPr lang="cs-CZ" u="sng" dirty="0" err="1">
                <a:hlinkClick r:id="rId9"/>
              </a:rPr>
              <a:t>AFra</a:t>
            </a:r>
            <a:endParaRPr lang="cs-CZ" dirty="0"/>
          </a:p>
          <a:p>
            <a:r>
              <a:rPr lang="cs-CZ" u="sng" dirty="0">
                <a:hlinkClick r:id="rId10"/>
              </a:rPr>
              <a:t>http://www.</a:t>
            </a:r>
            <a:r>
              <a:rPr lang="cs-CZ" u="sng" dirty="0" err="1">
                <a:hlinkClick r:id="rId10"/>
              </a:rPr>
              <a:t>wikiskripta.eu</a:t>
            </a:r>
            <a:r>
              <a:rPr lang="cs-CZ" u="sng" dirty="0">
                <a:hlinkClick r:id="rId10"/>
              </a:rPr>
              <a:t>/index.</a:t>
            </a:r>
            <a:r>
              <a:rPr lang="cs-CZ" u="sng" dirty="0" err="1">
                <a:hlinkClick r:id="rId10"/>
              </a:rPr>
              <a:t>php</a:t>
            </a:r>
            <a:r>
              <a:rPr lang="cs-CZ" u="sng" dirty="0">
                <a:hlinkClick r:id="rId10"/>
              </a:rPr>
              <a:t>/</a:t>
            </a:r>
            <a:r>
              <a:rPr lang="cs-CZ" u="sng" dirty="0" err="1">
                <a:hlinkClick r:id="rId10"/>
              </a:rPr>
              <a:t>Baz</a:t>
            </a:r>
            <a:r>
              <a:rPr lang="cs-CZ" u="sng" dirty="0">
                <a:hlinkClick r:id="rId10"/>
              </a:rPr>
              <a:t>%C3%A1ln%C3%AD_ganglia</a:t>
            </a:r>
            <a:endParaRPr lang="cs-CZ" dirty="0"/>
          </a:p>
          <a:p>
            <a:r>
              <a:rPr lang="cs-CZ" u="sng" dirty="0">
                <a:hlinkClick r:id="rId11"/>
              </a:rPr>
              <a:t>http://www.</a:t>
            </a:r>
            <a:r>
              <a:rPr lang="cs-CZ" u="sng" dirty="0" err="1">
                <a:hlinkClick r:id="rId11"/>
              </a:rPr>
              <a:t>wikiskripta.eu</a:t>
            </a:r>
            <a:r>
              <a:rPr lang="cs-CZ" u="sng" dirty="0">
                <a:hlinkClick r:id="rId11"/>
              </a:rPr>
              <a:t>/index.</a:t>
            </a:r>
            <a:r>
              <a:rPr lang="cs-CZ" u="sng" dirty="0" err="1">
                <a:hlinkClick r:id="rId11"/>
              </a:rPr>
              <a:t>php</a:t>
            </a:r>
            <a:r>
              <a:rPr lang="cs-CZ" u="sng" dirty="0">
                <a:hlinkClick r:id="rId11"/>
              </a:rPr>
              <a:t>/Obaly_mozku</a:t>
            </a:r>
            <a:endParaRPr lang="cs-CZ" dirty="0"/>
          </a:p>
          <a:p>
            <a:r>
              <a:rPr lang="cs-CZ" u="sng" dirty="0">
                <a:hlinkClick r:id="rId12"/>
              </a:rPr>
              <a:t>http://www.</a:t>
            </a:r>
            <a:r>
              <a:rPr lang="cs-CZ" u="sng" dirty="0" err="1">
                <a:hlinkClick r:id="rId12"/>
              </a:rPr>
              <a:t>wikiskripta.eu</a:t>
            </a:r>
            <a:r>
              <a:rPr lang="cs-CZ" u="sng" dirty="0">
                <a:hlinkClick r:id="rId12"/>
              </a:rPr>
              <a:t>/index.</a:t>
            </a:r>
            <a:r>
              <a:rPr lang="cs-CZ" u="sng" dirty="0" err="1">
                <a:hlinkClick r:id="rId12"/>
              </a:rPr>
              <a:t>php</a:t>
            </a:r>
            <a:r>
              <a:rPr lang="cs-CZ" u="sng" dirty="0">
                <a:hlinkClick r:id="rId12"/>
              </a:rPr>
              <a:t>/M%C3%AD%C5%A1n%C3%AD_obaly</a:t>
            </a:r>
            <a:endParaRPr lang="cs-CZ" dirty="0"/>
          </a:p>
          <a:p>
            <a:r>
              <a:rPr lang="cs-CZ" u="sng" dirty="0">
                <a:hlinkClick r:id="rId13"/>
              </a:rPr>
              <a:t>http://www.</a:t>
            </a:r>
            <a:r>
              <a:rPr lang="cs-CZ" u="sng" dirty="0" err="1">
                <a:hlinkClick r:id="rId13"/>
              </a:rPr>
              <a:t>wikiskripta.eu</a:t>
            </a:r>
            <a:r>
              <a:rPr lang="cs-CZ" u="sng" dirty="0">
                <a:hlinkClick r:id="rId13"/>
              </a:rPr>
              <a:t>/index.</a:t>
            </a:r>
            <a:r>
              <a:rPr lang="cs-CZ" u="sng" dirty="0" err="1">
                <a:hlinkClick r:id="rId13"/>
              </a:rPr>
              <a:t>php</a:t>
            </a:r>
            <a:r>
              <a:rPr lang="cs-CZ" u="sng" dirty="0">
                <a:hlinkClick r:id="rId13"/>
              </a:rPr>
              <a:t>/</a:t>
            </a:r>
            <a:r>
              <a:rPr lang="cs-CZ" u="sng" dirty="0" err="1">
                <a:hlinkClick r:id="rId13"/>
              </a:rPr>
              <a:t>Komorov</a:t>
            </a:r>
            <a:r>
              <a:rPr lang="cs-CZ" u="sng" dirty="0">
                <a:hlinkClick r:id="rId13"/>
              </a:rPr>
              <a:t>%C3%BD_</a:t>
            </a:r>
            <a:r>
              <a:rPr lang="cs-CZ" u="sng" dirty="0" err="1">
                <a:hlinkClick r:id="rId13"/>
              </a:rPr>
              <a:t>syst</a:t>
            </a:r>
            <a:r>
              <a:rPr lang="cs-CZ" u="sng" dirty="0">
                <a:hlinkClick r:id="rId13"/>
              </a:rPr>
              <a:t>%C3%A9m_mozku</a:t>
            </a:r>
            <a:endParaRPr lang="cs-CZ" dirty="0"/>
          </a:p>
          <a:p>
            <a:r>
              <a:rPr lang="cs-CZ" u="sng" dirty="0">
                <a:hlinkClick r:id="rId14"/>
              </a:rPr>
              <a:t>http://www.</a:t>
            </a:r>
            <a:r>
              <a:rPr lang="cs-CZ" u="sng" dirty="0" err="1">
                <a:hlinkClick r:id="rId14"/>
              </a:rPr>
              <a:t>wikiskripta.eu</a:t>
            </a:r>
            <a:r>
              <a:rPr lang="cs-CZ" u="sng" dirty="0">
                <a:hlinkClick r:id="rId14"/>
              </a:rPr>
              <a:t>/index.</a:t>
            </a:r>
            <a:r>
              <a:rPr lang="cs-CZ" u="sng" dirty="0" err="1">
                <a:hlinkClick r:id="rId14"/>
              </a:rPr>
              <a:t>php</a:t>
            </a:r>
            <a:r>
              <a:rPr lang="cs-CZ" u="sng" dirty="0">
                <a:hlinkClick r:id="rId14"/>
              </a:rPr>
              <a:t>/C%C3%A9vy_mozku</a:t>
            </a:r>
            <a:endParaRPr lang="cs-CZ" dirty="0"/>
          </a:p>
          <a:p>
            <a:r>
              <a:rPr lang="cs-CZ" u="sng" dirty="0">
                <a:hlinkClick r:id="rId15"/>
              </a:rPr>
              <a:t>https://cs.wikipedia.org/wiki/B%C3%ADl%C3%A1_hmota</a:t>
            </a:r>
            <a:endParaRPr lang="cs-CZ" dirty="0"/>
          </a:p>
          <a:p>
            <a:r>
              <a:rPr lang="cs-CZ" u="sng" dirty="0">
                <a:hlinkClick r:id="rId16"/>
              </a:rPr>
              <a:t>https://cs.wikipedia.org/wiki/%C5%A0ed%C3%A1_hmota</a:t>
            </a:r>
            <a:endParaRPr lang="cs-CZ" dirty="0"/>
          </a:p>
          <a:p>
            <a:r>
              <a:rPr lang="cs-CZ" u="sng" dirty="0">
                <a:hlinkClick r:id="rId17"/>
              </a:rPr>
              <a:t>http://lekarske.slovniky.cz/lexikon-pojem/centrum-semiovale</a:t>
            </a:r>
            <a:endParaRPr lang="cs-CZ" dirty="0"/>
          </a:p>
          <a:p>
            <a:r>
              <a:rPr lang="cs-CZ" u="sng" dirty="0">
                <a:hlinkClick r:id="rId18"/>
              </a:rPr>
              <a:t>http://www.</a:t>
            </a:r>
            <a:r>
              <a:rPr lang="cs-CZ" u="sng" dirty="0" err="1">
                <a:hlinkClick r:id="rId18"/>
              </a:rPr>
              <a:t>wikiskripta.eu</a:t>
            </a:r>
            <a:r>
              <a:rPr lang="cs-CZ" u="sng" dirty="0">
                <a:hlinkClick r:id="rId18"/>
              </a:rPr>
              <a:t>/index.</a:t>
            </a:r>
            <a:r>
              <a:rPr lang="cs-CZ" u="sng" dirty="0" err="1">
                <a:hlinkClick r:id="rId18"/>
              </a:rPr>
              <a:t>php</a:t>
            </a:r>
            <a:r>
              <a:rPr lang="cs-CZ" u="sng" dirty="0">
                <a:hlinkClick r:id="rId18"/>
              </a:rPr>
              <a:t>/M%C3%AD%C5%A1n%C3%AD_</a:t>
            </a:r>
            <a:r>
              <a:rPr lang="cs-CZ" u="sng" dirty="0" err="1">
                <a:hlinkClick r:id="rId18"/>
              </a:rPr>
              <a:t>dr</a:t>
            </a:r>
            <a:r>
              <a:rPr lang="cs-CZ" u="sng" dirty="0">
                <a:hlinkClick r:id="rId18"/>
              </a:rPr>
              <a:t>%C3%A1hy</a:t>
            </a:r>
            <a:endParaRPr lang="cs-CZ" dirty="0"/>
          </a:p>
          <a:p>
            <a:r>
              <a:rPr lang="cs-CZ" u="sng" dirty="0">
                <a:hlinkClick r:id="rId19"/>
              </a:rPr>
              <a:t>http://www.</a:t>
            </a:r>
            <a:r>
              <a:rPr lang="cs-CZ" u="sng" dirty="0" err="1">
                <a:hlinkClick r:id="rId19"/>
              </a:rPr>
              <a:t>wikiskripta.eu</a:t>
            </a:r>
            <a:r>
              <a:rPr lang="cs-CZ" u="sng" dirty="0">
                <a:hlinkClick r:id="rId19"/>
              </a:rPr>
              <a:t>/index.</a:t>
            </a:r>
            <a:r>
              <a:rPr lang="cs-CZ" u="sng" dirty="0" err="1">
                <a:hlinkClick r:id="rId19"/>
              </a:rPr>
              <a:t>php</a:t>
            </a:r>
            <a:r>
              <a:rPr lang="cs-CZ" u="sng" dirty="0">
                <a:hlinkClick r:id="rId19"/>
              </a:rPr>
              <a:t>/M%C3%AD%C5%A1n%C3%AD_reflexy</a:t>
            </a:r>
            <a:endParaRPr lang="cs-CZ" dirty="0"/>
          </a:p>
          <a:p>
            <a:r>
              <a:rPr lang="cs-CZ" u="sng" dirty="0">
                <a:hlinkClick r:id="rId20"/>
              </a:rPr>
              <a:t>http://anatomie.lf3.cuni.cz/</a:t>
            </a:r>
            <a:r>
              <a:rPr lang="cs-CZ" u="sng" dirty="0" err="1">
                <a:hlinkClick r:id="rId20"/>
              </a:rPr>
              <a:t>cns</a:t>
            </a:r>
            <a:r>
              <a:rPr lang="cs-CZ" u="sng" dirty="0">
                <a:hlinkClick r:id="rId20"/>
              </a:rPr>
              <a:t>_</a:t>
            </a:r>
            <a:r>
              <a:rPr lang="cs-CZ" u="sng" dirty="0" err="1">
                <a:hlinkClick r:id="rId20"/>
              </a:rPr>
              <a:t>drahy.htm</a:t>
            </a:r>
            <a:endParaRPr lang="cs-CZ" dirty="0"/>
          </a:p>
          <a:p>
            <a:r>
              <a:rPr lang="cs-CZ" u="sng" dirty="0">
                <a:hlinkClick r:id="rId21"/>
              </a:rPr>
              <a:t>http://biomech.</a:t>
            </a:r>
            <a:r>
              <a:rPr lang="cs-CZ" u="sng" dirty="0" err="1">
                <a:hlinkClick r:id="rId21"/>
              </a:rPr>
              <a:t>ftvs.cuni.cz</a:t>
            </a:r>
            <a:r>
              <a:rPr lang="cs-CZ" u="sng" dirty="0">
                <a:hlinkClick r:id="rId21"/>
              </a:rPr>
              <a:t>/</a:t>
            </a:r>
            <a:r>
              <a:rPr lang="cs-CZ" u="sng" dirty="0" err="1">
                <a:hlinkClick r:id="rId21"/>
              </a:rPr>
              <a:t>pbpk</a:t>
            </a:r>
            <a:r>
              <a:rPr lang="cs-CZ" u="sng" dirty="0">
                <a:hlinkClick r:id="rId21"/>
              </a:rPr>
              <a:t>/kompendium/kineziologie/propedeutika_</a:t>
            </a:r>
            <a:r>
              <a:rPr lang="cs-CZ" u="sng" dirty="0" err="1">
                <a:hlinkClick r:id="rId21"/>
              </a:rPr>
              <a:t>rizeni</a:t>
            </a:r>
            <a:r>
              <a:rPr lang="cs-CZ" u="sng" dirty="0">
                <a:hlinkClick r:id="rId21"/>
              </a:rPr>
              <a:t>_</a:t>
            </a:r>
            <a:r>
              <a:rPr lang="cs-CZ" u="sng" dirty="0" err="1">
                <a:hlinkClick r:id="rId21"/>
              </a:rPr>
              <a:t>cortex.php</a:t>
            </a:r>
            <a:endParaRPr lang="cs-CZ" dirty="0"/>
          </a:p>
          <a:p>
            <a:r>
              <a:rPr lang="cs-CZ" u="sng" dirty="0">
                <a:hlinkClick r:id="rId22"/>
              </a:rPr>
              <a:t>http://www.</a:t>
            </a:r>
            <a:r>
              <a:rPr lang="cs-CZ" u="sng" dirty="0" err="1">
                <a:hlinkClick r:id="rId22"/>
              </a:rPr>
              <a:t>wikiskripta.eu</a:t>
            </a:r>
            <a:r>
              <a:rPr lang="cs-CZ" u="sng" dirty="0">
                <a:hlinkClick r:id="rId22"/>
              </a:rPr>
              <a:t>/index.</a:t>
            </a:r>
            <a:r>
              <a:rPr lang="cs-CZ" u="sng" dirty="0" err="1">
                <a:hlinkClick r:id="rId22"/>
              </a:rPr>
              <a:t>php</a:t>
            </a:r>
            <a:r>
              <a:rPr lang="cs-CZ" u="sng" dirty="0">
                <a:hlinkClick r:id="rId22"/>
              </a:rPr>
              <a:t>/Syndrom_</a:t>
            </a:r>
            <a:r>
              <a:rPr lang="cs-CZ" u="sng" dirty="0" err="1">
                <a:hlinkClick r:id="rId22"/>
              </a:rPr>
              <a:t>zadn</a:t>
            </a:r>
            <a:r>
              <a:rPr lang="cs-CZ" u="sng" dirty="0">
                <a:hlinkClick r:id="rId22"/>
              </a:rPr>
              <a:t>%C3%</a:t>
            </a:r>
            <a:r>
              <a:rPr lang="cs-CZ" u="sng" dirty="0" err="1">
                <a:hlinkClick r:id="rId22"/>
              </a:rPr>
              <a:t>ADch</a:t>
            </a:r>
            <a:r>
              <a:rPr lang="cs-CZ" u="sng" dirty="0">
                <a:hlinkClick r:id="rId22"/>
              </a:rPr>
              <a:t>_</a:t>
            </a:r>
            <a:r>
              <a:rPr lang="cs-CZ" u="sng" dirty="0" err="1">
                <a:hlinkClick r:id="rId22"/>
              </a:rPr>
              <a:t>provazc</a:t>
            </a:r>
            <a:r>
              <a:rPr lang="cs-CZ" u="sng" dirty="0">
                <a:hlinkClick r:id="rId22"/>
              </a:rPr>
              <a:t>%C5%AF_m%C3%AD%C5%A1n%C3%</a:t>
            </a:r>
            <a:r>
              <a:rPr lang="cs-CZ" u="sng" dirty="0" err="1">
                <a:hlinkClick r:id="rId22"/>
              </a:rPr>
              <a:t>ADch</a:t>
            </a:r>
            <a:endParaRPr lang="cs-CZ" dirty="0"/>
          </a:p>
          <a:p>
            <a:r>
              <a:rPr lang="cs-CZ" u="sng" dirty="0">
                <a:hlinkClick r:id="rId23"/>
              </a:rPr>
              <a:t>http://cs.medlicker.com/104-draha-zadnich-misnich-provazcu#</a:t>
            </a:r>
            <a:endParaRPr lang="cs-CZ" dirty="0"/>
          </a:p>
          <a:p>
            <a:r>
              <a:rPr lang="cs-CZ" u="sng" dirty="0">
                <a:hlinkClick r:id="rId24"/>
              </a:rPr>
              <a:t>http://www.</a:t>
            </a:r>
            <a:r>
              <a:rPr lang="cs-CZ" u="sng" dirty="0" err="1">
                <a:hlinkClick r:id="rId24"/>
              </a:rPr>
              <a:t>wikiskripta.eu</a:t>
            </a:r>
            <a:r>
              <a:rPr lang="cs-CZ" u="sng" dirty="0">
                <a:hlinkClick r:id="rId24"/>
              </a:rPr>
              <a:t>/index.</a:t>
            </a:r>
            <a:r>
              <a:rPr lang="cs-CZ" u="sng" dirty="0" err="1">
                <a:hlinkClick r:id="rId24"/>
              </a:rPr>
              <a:t>php</a:t>
            </a:r>
            <a:r>
              <a:rPr lang="cs-CZ" u="sng" dirty="0">
                <a:hlinkClick r:id="rId24"/>
              </a:rPr>
              <a:t>/</a:t>
            </a:r>
            <a:r>
              <a:rPr lang="cs-CZ" u="sng" dirty="0" err="1">
                <a:hlinkClick r:id="rId24"/>
              </a:rPr>
              <a:t>Limbick</a:t>
            </a:r>
            <a:r>
              <a:rPr lang="cs-CZ" u="sng" dirty="0">
                <a:hlinkClick r:id="rId24"/>
              </a:rPr>
              <a:t>%C3%BD_</a:t>
            </a:r>
            <a:r>
              <a:rPr lang="cs-CZ" u="sng" dirty="0" err="1">
                <a:hlinkClick r:id="rId24"/>
              </a:rPr>
              <a:t>syst</a:t>
            </a:r>
            <a:r>
              <a:rPr lang="cs-CZ" u="sng" dirty="0">
                <a:hlinkClick r:id="rId24"/>
              </a:rPr>
              <a:t>%C3%A9m</a:t>
            </a:r>
            <a:endParaRPr lang="cs-CZ" dirty="0"/>
          </a:p>
          <a:p>
            <a:r>
              <a:rPr lang="cs-CZ" u="sng" dirty="0">
                <a:hlinkClick r:id="rId25"/>
              </a:rPr>
              <a:t>http://www.</a:t>
            </a:r>
            <a:r>
              <a:rPr lang="cs-CZ" u="sng" dirty="0" err="1">
                <a:hlinkClick r:id="rId25"/>
              </a:rPr>
              <a:t>atlascloveka.upol.cz</a:t>
            </a:r>
            <a:r>
              <a:rPr lang="cs-CZ" u="sng" dirty="0">
                <a:hlinkClick r:id="rId25"/>
              </a:rPr>
              <a:t>/</a:t>
            </a:r>
            <a:r>
              <a:rPr lang="cs-CZ" u="sng" dirty="0" err="1">
                <a:hlinkClick r:id="rId25"/>
              </a:rPr>
              <a:t>cs</a:t>
            </a:r>
            <a:r>
              <a:rPr lang="cs-CZ" u="sng" dirty="0">
                <a:hlinkClick r:id="rId25"/>
              </a:rPr>
              <a:t>/cs02/cs0209/cs020901.html</a:t>
            </a:r>
            <a:endParaRPr lang="cs-CZ" dirty="0"/>
          </a:p>
          <a:p>
            <a:r>
              <a:rPr lang="cs-CZ" u="sng" dirty="0">
                <a:hlinkClick r:id="rId26"/>
              </a:rPr>
              <a:t>http://www.</a:t>
            </a:r>
            <a:r>
              <a:rPr lang="cs-CZ" u="sng" dirty="0" err="1">
                <a:hlinkClick r:id="rId26"/>
              </a:rPr>
              <a:t>wikiskripta.eu</a:t>
            </a:r>
            <a:r>
              <a:rPr lang="cs-CZ" u="sng" dirty="0">
                <a:hlinkClick r:id="rId26"/>
              </a:rPr>
              <a:t>/index.</a:t>
            </a:r>
            <a:r>
              <a:rPr lang="cs-CZ" u="sng" dirty="0" err="1">
                <a:hlinkClick r:id="rId26"/>
              </a:rPr>
              <a:t>php</a:t>
            </a:r>
            <a:r>
              <a:rPr lang="cs-CZ" u="sng" dirty="0">
                <a:hlinkClick r:id="rId26"/>
              </a:rPr>
              <a:t>/</a:t>
            </a:r>
            <a:r>
              <a:rPr lang="cs-CZ" u="sng" dirty="0" err="1">
                <a:hlinkClick r:id="rId26"/>
              </a:rPr>
              <a:t>Zrakov</a:t>
            </a:r>
            <a:r>
              <a:rPr lang="cs-CZ" u="sng" dirty="0">
                <a:hlinkClick r:id="rId26"/>
              </a:rPr>
              <a:t>%C3%A1_</a:t>
            </a:r>
            <a:r>
              <a:rPr lang="cs-CZ" u="sng" dirty="0" err="1">
                <a:hlinkClick r:id="rId26"/>
              </a:rPr>
              <a:t>dr</a:t>
            </a:r>
            <a:r>
              <a:rPr lang="cs-CZ" u="sng" dirty="0">
                <a:hlinkClick r:id="rId26"/>
              </a:rPr>
              <a:t>%C3%A1ha</a:t>
            </a:r>
            <a:endParaRPr lang="cs-CZ" dirty="0"/>
          </a:p>
          <a:p>
            <a:r>
              <a:rPr lang="cs-CZ" u="sng" dirty="0">
                <a:hlinkClick r:id="rId27"/>
              </a:rPr>
              <a:t>http://www.</a:t>
            </a:r>
            <a:r>
              <a:rPr lang="cs-CZ" u="sng" dirty="0" err="1">
                <a:hlinkClick r:id="rId27"/>
              </a:rPr>
              <a:t>wikiskripta.eu</a:t>
            </a:r>
            <a:r>
              <a:rPr lang="cs-CZ" u="sng" dirty="0">
                <a:hlinkClick r:id="rId27"/>
              </a:rPr>
              <a:t>/index.</a:t>
            </a:r>
            <a:r>
              <a:rPr lang="cs-CZ" u="sng" dirty="0" err="1">
                <a:hlinkClick r:id="rId27"/>
              </a:rPr>
              <a:t>php</a:t>
            </a:r>
            <a:r>
              <a:rPr lang="cs-CZ" u="sng" dirty="0">
                <a:hlinkClick r:id="rId27"/>
              </a:rPr>
              <a:t>/Ucho</a:t>
            </a:r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61AEA29-2074-4DBD-9248-531CC8F18D5C}"/>
              </a:ext>
            </a:extLst>
          </p:cNvPr>
          <p:cNvSpPr txBox="1">
            <a:spLocks/>
          </p:cNvSpPr>
          <p:nvPr/>
        </p:nvSpPr>
        <p:spPr>
          <a:xfrm>
            <a:off x="6168274" y="100668"/>
            <a:ext cx="5551778" cy="6757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u="sng" dirty="0">
                <a:hlinkClick r:id="rId28"/>
              </a:rPr>
              <a:t>http://www.wikiskripta.eu/index.php/Sluchov%C3%A1_dr%C3%A1ha</a:t>
            </a:r>
            <a:endParaRPr lang="cs-CZ" dirty="0"/>
          </a:p>
          <a:p>
            <a:r>
              <a:rPr lang="cs-CZ" u="sng" dirty="0">
                <a:hlinkClick r:id="rId29"/>
              </a:rPr>
              <a:t>http://www.wikiskripta.eu/index.php/K%C5%AF%C5%BEe</a:t>
            </a:r>
            <a:endParaRPr lang="cs-CZ" dirty="0"/>
          </a:p>
          <a:p>
            <a:r>
              <a:rPr lang="cs-CZ" u="sng" dirty="0">
                <a:hlinkClick r:id="rId30"/>
              </a:rPr>
              <a:t>http://www.wikiskripta.eu/index.php/Ko%C5%BEn%C3%AD_adnexa</a:t>
            </a:r>
            <a:endParaRPr lang="cs-CZ" dirty="0"/>
          </a:p>
          <a:p>
            <a:r>
              <a:rPr lang="cs-CZ" u="sng" dirty="0">
                <a:hlinkClick r:id="rId31"/>
              </a:rPr>
              <a:t>http://www.wikiskripta.eu/index.php/Prs</a:t>
            </a:r>
            <a:endParaRPr lang="cs-CZ" dirty="0"/>
          </a:p>
          <a:p>
            <a:r>
              <a:rPr lang="cs-CZ" u="sng" dirty="0">
                <a:hlinkClick r:id="rId32"/>
              </a:rPr>
              <a:t>http://www.wikiskripta.eu/index.php/M%C3%AD%C5%A1n%C3%AD_nervy</a:t>
            </a:r>
            <a:endParaRPr lang="cs-CZ" dirty="0"/>
          </a:p>
          <a:p>
            <a:r>
              <a:rPr lang="cs-CZ" u="sng" dirty="0">
                <a:hlinkClick r:id="rId2"/>
              </a:rPr>
              <a:t>http://www.wikiskripta.eu/index.php/Medulla_spinalis</a:t>
            </a:r>
            <a:endParaRPr lang="cs-CZ" dirty="0"/>
          </a:p>
          <a:p>
            <a:r>
              <a:rPr lang="cs-CZ" u="sng" dirty="0">
                <a:hlinkClick r:id="rId33"/>
              </a:rPr>
              <a:t>http://www.atlascloveka.upol.cz/cs/cs02/cs0208/cs020801.html</a:t>
            </a:r>
            <a:endParaRPr lang="cs-CZ" dirty="0"/>
          </a:p>
          <a:p>
            <a:r>
              <a:rPr lang="cs-CZ" u="sng" dirty="0">
                <a:hlinkClick r:id="rId34"/>
              </a:rPr>
              <a:t>http://www.atlascloveka.upol.cz/cs/cs02/cs0208/cs020802.html</a:t>
            </a:r>
            <a:endParaRPr lang="cs-CZ" dirty="0"/>
          </a:p>
          <a:p>
            <a:r>
              <a:rPr lang="cs-CZ" u="sng" dirty="0">
                <a:hlinkClick r:id="rId35"/>
              </a:rPr>
              <a:t>http://www.atlascloveka.upol.cz/cs/cs02/cs0208/cs020803.html</a:t>
            </a:r>
            <a:endParaRPr lang="cs-CZ" dirty="0"/>
          </a:p>
          <a:p>
            <a:r>
              <a:rPr lang="cs-CZ" u="sng" dirty="0">
                <a:hlinkClick r:id="rId36"/>
              </a:rPr>
              <a:t>http://www.atlascloveka.upol.cz/cs/cs02/cs0208/cs020804.html</a:t>
            </a:r>
            <a:endParaRPr lang="cs-CZ" dirty="0"/>
          </a:p>
          <a:p>
            <a:r>
              <a:rPr lang="cs-CZ" u="sng" dirty="0">
                <a:hlinkClick r:id="rId37"/>
              </a:rPr>
              <a:t>http://www.atlascloveka.upol.cz/cs/cs02/cs0208/cs020805.html</a:t>
            </a:r>
            <a:endParaRPr lang="cs-CZ" dirty="0"/>
          </a:p>
          <a:p>
            <a:r>
              <a:rPr lang="cs-CZ" u="sng" dirty="0">
                <a:hlinkClick r:id="rId38"/>
              </a:rPr>
              <a:t>http://www.biomach.cz/biologie-</a:t>
            </a:r>
            <a:r>
              <a:rPr lang="cs-CZ" u="sng" dirty="0" err="1">
                <a:hlinkClick r:id="rId38"/>
              </a:rPr>
              <a:t>cloveka</a:t>
            </a:r>
            <a:r>
              <a:rPr lang="cs-CZ" u="sng" dirty="0">
                <a:hlinkClick r:id="rId38"/>
              </a:rPr>
              <a:t>/</a:t>
            </a:r>
            <a:r>
              <a:rPr lang="cs-CZ" u="sng" dirty="0" err="1">
                <a:hlinkClick r:id="rId38"/>
              </a:rPr>
              <a:t>nervova</a:t>
            </a:r>
            <a:r>
              <a:rPr lang="cs-CZ" u="sng" dirty="0">
                <a:hlinkClick r:id="rId38"/>
              </a:rPr>
              <a:t>-soustava</a:t>
            </a:r>
            <a:r>
              <a:rPr lang="cs-CZ" dirty="0"/>
              <a:t>……………………………………</a:t>
            </a:r>
          </a:p>
          <a:p>
            <a:r>
              <a:rPr lang="cs-CZ" u="sng" dirty="0">
                <a:hlinkClick r:id="rId39"/>
              </a:rPr>
              <a:t>https://cs.wikipedia.org/wiki/Hlavov%C3%A9_nervy</a:t>
            </a:r>
            <a:endParaRPr lang="cs-CZ" dirty="0"/>
          </a:p>
          <a:p>
            <a:r>
              <a:rPr lang="cs-CZ" u="sng" dirty="0">
                <a:hlinkClick r:id="rId40"/>
              </a:rPr>
              <a:t>http://www.wikiskripta.eu/index.php/Nervus_olfactorius</a:t>
            </a:r>
            <a:endParaRPr lang="cs-CZ" dirty="0"/>
          </a:p>
          <a:p>
            <a:r>
              <a:rPr lang="cs-CZ" u="sng" dirty="0">
                <a:hlinkClick r:id="rId41"/>
              </a:rPr>
              <a:t>http://www.wikiskripta.eu/index.php/Nervus_opticus</a:t>
            </a:r>
            <a:endParaRPr lang="cs-CZ" dirty="0"/>
          </a:p>
          <a:p>
            <a:r>
              <a:rPr lang="cs-CZ" u="sng" dirty="0">
                <a:hlinkClick r:id="rId42"/>
              </a:rPr>
              <a:t>http://www.wikiskripta.eu/index.php/Nervus_oculomotorius</a:t>
            </a:r>
            <a:endParaRPr lang="cs-CZ" dirty="0"/>
          </a:p>
          <a:p>
            <a:r>
              <a:rPr lang="cs-CZ" u="sng" dirty="0">
                <a:hlinkClick r:id="rId43"/>
              </a:rPr>
              <a:t>http://www.wikiskripta.eu/index.php/Nervus_trochlearis</a:t>
            </a:r>
            <a:endParaRPr lang="cs-CZ" dirty="0"/>
          </a:p>
          <a:p>
            <a:r>
              <a:rPr lang="cs-CZ" u="sng" dirty="0">
                <a:hlinkClick r:id="rId44"/>
              </a:rPr>
              <a:t>http://www.wikiskripta.eu/index.php/Nervus_trigeminus</a:t>
            </a:r>
            <a:endParaRPr lang="cs-CZ" dirty="0"/>
          </a:p>
          <a:p>
            <a:r>
              <a:rPr lang="cs-CZ" u="sng" dirty="0">
                <a:hlinkClick r:id="rId45"/>
              </a:rPr>
              <a:t>http://www.wikiskripta.eu/index.php/Nervus_abducens</a:t>
            </a:r>
            <a:endParaRPr lang="cs-CZ" dirty="0"/>
          </a:p>
          <a:p>
            <a:r>
              <a:rPr lang="cs-CZ" u="sng" dirty="0">
                <a:hlinkClick r:id="rId46"/>
              </a:rPr>
              <a:t>http://www.wikiskripta.eu/index.php/Nervus_facialis</a:t>
            </a:r>
            <a:endParaRPr lang="cs-CZ" dirty="0"/>
          </a:p>
          <a:p>
            <a:r>
              <a:rPr lang="cs-CZ" u="sng" dirty="0">
                <a:hlinkClick r:id="rId47"/>
              </a:rPr>
              <a:t>http://www.wikiskripta.eu/index.php/Nervus_vestibulocochlearis</a:t>
            </a:r>
            <a:endParaRPr lang="cs-CZ" dirty="0"/>
          </a:p>
          <a:p>
            <a:r>
              <a:rPr lang="cs-CZ" u="sng" dirty="0">
                <a:hlinkClick r:id="rId48"/>
              </a:rPr>
              <a:t>http://www.wikiskripta.eu/index.php/Nervus_glossopharyngeus</a:t>
            </a:r>
            <a:endParaRPr lang="cs-CZ" dirty="0"/>
          </a:p>
          <a:p>
            <a:r>
              <a:rPr lang="cs-CZ" u="sng" dirty="0">
                <a:hlinkClick r:id="rId49"/>
              </a:rPr>
              <a:t>http://www.wikiskripta.eu/index.php/Nervus_vagus</a:t>
            </a:r>
            <a:endParaRPr lang="cs-CZ" dirty="0"/>
          </a:p>
          <a:p>
            <a:r>
              <a:rPr lang="cs-CZ" u="sng" dirty="0">
                <a:hlinkClick r:id="rId50"/>
              </a:rPr>
              <a:t>http://www.wikiskripta.eu/index.php/Nervus_accessorius</a:t>
            </a:r>
            <a:endParaRPr lang="cs-CZ" dirty="0"/>
          </a:p>
          <a:p>
            <a:r>
              <a:rPr lang="cs-CZ" u="sng" dirty="0">
                <a:hlinkClick r:id="rId51"/>
              </a:rPr>
              <a:t>http://www.wikiskripta.eu/index.php/Nervus_hypoglossus</a:t>
            </a:r>
            <a:endParaRPr lang="cs-CZ" dirty="0"/>
          </a:p>
          <a:p>
            <a:r>
              <a:rPr lang="cs-CZ" u="sng" dirty="0">
                <a:hlinkClick r:id="rId52"/>
              </a:rPr>
              <a:t>https://cs.wikipedia.org/wiki/Anestezie</a:t>
            </a:r>
            <a:endParaRPr lang="cs-CZ" dirty="0"/>
          </a:p>
          <a:p>
            <a:r>
              <a:rPr lang="cs-CZ" u="sng" dirty="0">
                <a:hlinkClick r:id="rId12"/>
              </a:rPr>
              <a:t>http://www.wikiskripta.eu/index.php/M%C3%AD%C5%A1n%C3%AD_obaly</a:t>
            </a:r>
            <a:endParaRPr lang="cs-CZ" dirty="0"/>
          </a:p>
          <a:p>
            <a:r>
              <a:rPr lang="cs-CZ" u="sng" dirty="0">
                <a:hlinkClick r:id="rId53"/>
              </a:rPr>
              <a:t>http://www.wikiskripta.eu/index.php/Retikul%C3%A1rn%C3%AD_formace</a:t>
            </a:r>
            <a:endParaRPr lang="cs-CZ" dirty="0"/>
          </a:p>
          <a:p>
            <a:r>
              <a:rPr lang="cs-CZ" u="sng" dirty="0">
                <a:hlinkClick r:id="rId13"/>
              </a:rPr>
              <a:t>http://www.wikiskripta.eu/index.php/Komorov%C3%BD_syst%C3%A9m_mozku</a:t>
            </a:r>
            <a:endParaRPr lang="cs-CZ" dirty="0"/>
          </a:p>
          <a:p>
            <a:r>
              <a:rPr lang="cs-CZ" u="sng" dirty="0">
                <a:hlinkClick r:id="rId54"/>
              </a:rPr>
              <a:t>http://www.wikiskripta.eu/index.php/Thalamus</a:t>
            </a:r>
            <a:endParaRPr lang="cs-CZ" dirty="0"/>
          </a:p>
          <a:p>
            <a:r>
              <a:rPr lang="cs-CZ" u="sng" dirty="0">
                <a:hlinkClick r:id="rId55"/>
              </a:rPr>
              <a:t>https://cs.wikipedia.org/wiki/Baz%C3%A1ln%C3%AD_ganglia</a:t>
            </a:r>
            <a:endParaRPr lang="cs-CZ" dirty="0"/>
          </a:p>
          <a:p>
            <a:r>
              <a:rPr lang="cs-CZ" u="sng" dirty="0">
                <a:hlinkClick r:id="rId56"/>
              </a:rPr>
              <a:t>http://lekarske.slovniky.cz/lexikon-pojem/subokcipitalni-punkce</a:t>
            </a:r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7835"/>
            <a:ext cx="6535024" cy="6462074"/>
          </a:xfrm>
        </p:spPr>
        <p:txBody>
          <a:bodyPr>
            <a:normAutofit fontScale="47500" lnSpcReduction="20000"/>
          </a:bodyPr>
          <a:lstStyle/>
          <a:p>
            <a:r>
              <a:rPr lang="cs-CZ" u="sng" dirty="0">
                <a:hlinkClick r:id="rId2"/>
              </a:rPr>
              <a:t>http://www.</a:t>
            </a:r>
            <a:r>
              <a:rPr lang="cs-CZ" u="sng" dirty="0" err="1">
                <a:hlinkClick r:id="rId2"/>
              </a:rPr>
              <a:t>cnsonline.cz</a:t>
            </a:r>
            <a:r>
              <a:rPr lang="cs-CZ" u="sng" dirty="0">
                <a:hlinkClick r:id="rId2"/>
              </a:rPr>
              <a:t>/?p=279</a:t>
            </a:r>
            <a:endParaRPr lang="cs-CZ" dirty="0"/>
          </a:p>
          <a:p>
            <a:r>
              <a:rPr lang="cs-CZ" u="sng" dirty="0">
                <a:hlinkClick r:id="rId3"/>
              </a:rPr>
              <a:t>https://www.google.cz/search?hl=cs&amp;site=imghp&amp;tbm=isch&amp;source=hp&amp;biw=1438&amp;bih=708&amp;q=vnit%C5%99n%C3%AD+ucho&amp;oq=vnit%C5%99n%C3%AD&amp;gs_l=img.1.1.0l10.1061.3080.0.4897.7.5.0.2.2.0.200.891.0j4j1.5.0....0...1ac.1.64.img..0.7.988.Cnc8bFdRTqg#hl=cs&amp;tbm=isch&amp;q=m%C3%AD%C5%A1n%C3%AD+ko%C5%99eny&amp;imgrc=0Yc8S38cdPbnJM%3A</a:t>
            </a:r>
            <a:endParaRPr lang="cs-CZ" dirty="0"/>
          </a:p>
          <a:p>
            <a:r>
              <a:rPr lang="cs-CZ" u="sng" dirty="0">
                <a:hlinkClick r:id="rId4"/>
              </a:rPr>
              <a:t>https://www.google.cz/search?hl=cs&amp;site=imghp&amp;tbm=isch&amp;source=hp&amp;biw=1438&amp;bih=708&amp;q=m%C3%ADcha&amp;oq=m%C3%ADcha&amp;gs_l=img.3..0l10.1783.3196.0.3870.5.4.0.1.1.0.362.806.0j1j1j1.3.0....0...1ac.1.64.img..1.4.853.b-7k6-HObUw#imgrc=Hz52SdOpj6Q0eM%3A</a:t>
            </a:r>
            <a:endParaRPr lang="cs-CZ" dirty="0"/>
          </a:p>
          <a:p>
            <a:r>
              <a:rPr lang="cs-CZ" u="sng" dirty="0">
                <a:hlinkClick r:id="rId4"/>
              </a:rPr>
              <a:t>https://www.google.cz/search?hl=cs&amp;site=imghp&amp;tbm=isch&amp;source=hp&amp;biw=1438&amp;bih=708&amp;q=m%C3%ADcha&amp;oq=m%C3%ADcha&amp;gs_l=img.3..0l10.1783.3196.0.3870.5.4.0.1.1.0.362.806.0j1j1j1.3.0....0...1ac.1.64.img..1.4.853.b-7k6-HObUw#hl=cs&amp;tbm=isch&amp;q=mozkov%C3%BD+kmen&amp;imgdii=zWJ_IchQAtt5yM%3A%3BzWJ_IchQAtt5yM%3A%3BIT-izgSHaCHuVM%3A&amp;imgrc=zWJ_IchQAtt5yM%3A</a:t>
            </a:r>
            <a:endParaRPr lang="cs-CZ" dirty="0"/>
          </a:p>
          <a:p>
            <a:r>
              <a:rPr lang="cs-CZ" u="sng" dirty="0">
                <a:hlinkClick r:id="rId4"/>
              </a:rPr>
              <a:t>https://www.google.cz/search?hl=cs&amp;site=imghp&amp;tbm=isch&amp;source=hp&amp;biw=1438&amp;bih=708&amp;q=m%C3%ADcha&amp;oq=m%C3%ADcha&amp;gs_l=img.3..0l10.1783.3196.0.3870.5.4.0.1.1.0.362.806.0j1j1j1.3.0....0...1ac.1.64.img..1.4.853.b-7k6-HObUw#hl=cs&amp;tbm=isch&amp;q=mozkov%C3%BD+kmen&amp;imgrc=wC35qe0stvxjVM%3A</a:t>
            </a:r>
            <a:endParaRPr lang="cs-CZ" dirty="0"/>
          </a:p>
          <a:p>
            <a:r>
              <a:rPr lang="cs-CZ" u="sng" dirty="0">
                <a:hlinkClick r:id="rId5"/>
              </a:rPr>
              <a:t>http://lekarske.slovniky.cz/pojem/fasciculus-longitudinalis-medialis</a:t>
            </a:r>
            <a:endParaRPr lang="cs-CZ" dirty="0"/>
          </a:p>
          <a:p>
            <a:r>
              <a:rPr lang="cs-CZ" u="sng" dirty="0">
                <a:hlinkClick r:id="rId4"/>
              </a:rPr>
              <a:t>https://www.google.cz/search?hl=cs&amp;site=imghp&amp;tbm=isch&amp;source=hp&amp;biw=1438&amp;bih=708&amp;q=m%C3%ADcha&amp;oq=m%C3%ADcha&amp;gs_l=img.3..0l10.1783.3196.0.3870.5.4.0.1.1.0.362.806.0j1j1j1.3.0....0...1ac.1.64.img..1.4.853.b-7k6-HObUw#hl=cs&amp;tbm=isch&amp;q=retikul%C3%A1rni+formace&amp;imgrc=RjVixCKE96Hw1M%3A</a:t>
            </a:r>
            <a:endParaRPr lang="cs-CZ" dirty="0"/>
          </a:p>
          <a:p>
            <a:r>
              <a:rPr lang="cs-CZ" u="sng" dirty="0">
                <a:hlinkClick r:id="rId6"/>
              </a:rPr>
              <a:t>http://skolajecna.cz/biologie/Sources/Textbook_Textbook.php?intSectionId=91000</a:t>
            </a:r>
            <a:endParaRPr lang="cs-CZ" dirty="0"/>
          </a:p>
          <a:p>
            <a:r>
              <a:rPr lang="cs-CZ" u="sng" dirty="0">
                <a:hlinkClick r:id="rId7"/>
              </a:rPr>
              <a:t>http://www.</a:t>
            </a:r>
            <a:r>
              <a:rPr lang="cs-CZ" u="sng" dirty="0" err="1">
                <a:hlinkClick r:id="rId7"/>
              </a:rPr>
              <a:t>biologiecloveka.estranky.cz</a:t>
            </a:r>
            <a:r>
              <a:rPr lang="cs-CZ" u="sng" dirty="0">
                <a:hlinkClick r:id="rId7"/>
              </a:rPr>
              <a:t>/</a:t>
            </a:r>
            <a:r>
              <a:rPr lang="cs-CZ" u="sng" dirty="0" err="1">
                <a:hlinkClick r:id="rId7"/>
              </a:rPr>
              <a:t>clanky</a:t>
            </a:r>
            <a:r>
              <a:rPr lang="cs-CZ" u="sng" dirty="0">
                <a:hlinkClick r:id="rId7"/>
              </a:rPr>
              <a:t>/soustavy-</a:t>
            </a:r>
            <a:r>
              <a:rPr lang="cs-CZ" u="sng" dirty="0" err="1">
                <a:hlinkClick r:id="rId7"/>
              </a:rPr>
              <a:t>cloveka</a:t>
            </a:r>
            <a:r>
              <a:rPr lang="cs-CZ" u="sng" dirty="0">
                <a:hlinkClick r:id="rId7"/>
              </a:rPr>
              <a:t>/druhy-nervu.</a:t>
            </a:r>
            <a:r>
              <a:rPr lang="cs-CZ" u="sng" dirty="0" err="1">
                <a:hlinkClick r:id="rId7"/>
              </a:rPr>
              <a:t>html</a:t>
            </a:r>
            <a:endParaRPr lang="cs-CZ" dirty="0"/>
          </a:p>
          <a:p>
            <a:r>
              <a:rPr lang="cs-CZ" u="sng" dirty="0">
                <a:hlinkClick r:id="rId8"/>
              </a:rPr>
              <a:t>http://www.</a:t>
            </a:r>
            <a:r>
              <a:rPr lang="cs-CZ" u="sng" dirty="0" err="1">
                <a:hlinkClick r:id="rId8"/>
              </a:rPr>
              <a:t>wikiskripta.eu</a:t>
            </a:r>
            <a:r>
              <a:rPr lang="cs-CZ" u="sng" dirty="0">
                <a:hlinkClick r:id="rId8"/>
              </a:rPr>
              <a:t>/index.</a:t>
            </a:r>
            <a:r>
              <a:rPr lang="cs-CZ" u="sng" dirty="0" err="1">
                <a:hlinkClick r:id="rId8"/>
              </a:rPr>
              <a:t>php</a:t>
            </a:r>
            <a:r>
              <a:rPr lang="cs-CZ" u="sng" dirty="0">
                <a:hlinkClick r:id="rId8"/>
              </a:rPr>
              <a:t>/Plexus_</a:t>
            </a:r>
            <a:r>
              <a:rPr lang="cs-CZ" u="sng" dirty="0" err="1">
                <a:hlinkClick r:id="rId8"/>
              </a:rPr>
              <a:t>cervicalis</a:t>
            </a:r>
            <a:endParaRPr lang="cs-CZ" dirty="0"/>
          </a:p>
          <a:p>
            <a:r>
              <a:rPr lang="cs-CZ" u="sng" dirty="0">
                <a:hlinkClick r:id="rId9"/>
              </a:rPr>
              <a:t>http://www.</a:t>
            </a:r>
            <a:r>
              <a:rPr lang="cs-CZ" u="sng" dirty="0" err="1">
                <a:hlinkClick r:id="rId9"/>
              </a:rPr>
              <a:t>wikiskripta.eu</a:t>
            </a:r>
            <a:r>
              <a:rPr lang="cs-CZ" u="sng" dirty="0">
                <a:hlinkClick r:id="rId9"/>
              </a:rPr>
              <a:t>/index.</a:t>
            </a:r>
            <a:r>
              <a:rPr lang="cs-CZ" u="sng" dirty="0" err="1">
                <a:hlinkClick r:id="rId9"/>
              </a:rPr>
              <a:t>php</a:t>
            </a:r>
            <a:r>
              <a:rPr lang="cs-CZ" u="sng" dirty="0">
                <a:hlinkClick r:id="rId9"/>
              </a:rPr>
              <a:t>/Plexus_</a:t>
            </a:r>
            <a:r>
              <a:rPr lang="cs-CZ" u="sng" dirty="0" err="1">
                <a:hlinkClick r:id="rId9"/>
              </a:rPr>
              <a:t>lumbalis</a:t>
            </a:r>
            <a:endParaRPr lang="cs-CZ" dirty="0"/>
          </a:p>
          <a:p>
            <a:r>
              <a:rPr lang="cs-CZ" u="sng" dirty="0">
                <a:hlinkClick r:id="rId10"/>
              </a:rPr>
              <a:t>http://www.</a:t>
            </a:r>
            <a:r>
              <a:rPr lang="cs-CZ" u="sng" dirty="0" err="1">
                <a:hlinkClick r:id="rId10"/>
              </a:rPr>
              <a:t>wikiskripta.eu</a:t>
            </a:r>
            <a:r>
              <a:rPr lang="cs-CZ" u="sng" dirty="0">
                <a:hlinkClick r:id="rId10"/>
              </a:rPr>
              <a:t>/index.</a:t>
            </a:r>
            <a:r>
              <a:rPr lang="cs-CZ" u="sng" dirty="0" err="1">
                <a:hlinkClick r:id="rId10"/>
              </a:rPr>
              <a:t>php</a:t>
            </a:r>
            <a:r>
              <a:rPr lang="cs-CZ" u="sng" dirty="0">
                <a:hlinkClick r:id="rId10"/>
              </a:rPr>
              <a:t>/Plexus_</a:t>
            </a:r>
            <a:r>
              <a:rPr lang="cs-CZ" u="sng" dirty="0" err="1">
                <a:hlinkClick r:id="rId10"/>
              </a:rPr>
              <a:t>sacralis</a:t>
            </a:r>
            <a:endParaRPr lang="cs-CZ" dirty="0"/>
          </a:p>
          <a:p>
            <a:r>
              <a:rPr lang="cs-CZ" u="sng" dirty="0">
                <a:hlinkClick r:id="rId11"/>
              </a:rPr>
              <a:t>http://www.</a:t>
            </a:r>
            <a:r>
              <a:rPr lang="cs-CZ" u="sng" dirty="0" err="1">
                <a:hlinkClick r:id="rId11"/>
              </a:rPr>
              <a:t>cnsonline.cz</a:t>
            </a:r>
            <a:r>
              <a:rPr lang="cs-CZ" u="sng" dirty="0">
                <a:hlinkClick r:id="rId11"/>
              </a:rPr>
              <a:t>/?p=341</a:t>
            </a:r>
            <a:endParaRPr lang="cs-CZ" dirty="0"/>
          </a:p>
          <a:p>
            <a:r>
              <a:rPr lang="cs-CZ" u="sng" dirty="0">
                <a:hlinkClick r:id="rId12"/>
              </a:rPr>
              <a:t>http://www.</a:t>
            </a:r>
            <a:r>
              <a:rPr lang="cs-CZ" u="sng" dirty="0" err="1">
                <a:hlinkClick r:id="rId12"/>
              </a:rPr>
              <a:t>wikiskripta.eu</a:t>
            </a:r>
            <a:r>
              <a:rPr lang="cs-CZ" u="sng" dirty="0">
                <a:hlinkClick r:id="rId12"/>
              </a:rPr>
              <a:t>/index.</a:t>
            </a:r>
            <a:r>
              <a:rPr lang="cs-CZ" u="sng" dirty="0" err="1">
                <a:hlinkClick r:id="rId12"/>
              </a:rPr>
              <a:t>php</a:t>
            </a:r>
            <a:r>
              <a:rPr lang="cs-CZ" u="sng" dirty="0">
                <a:hlinkClick r:id="rId12"/>
              </a:rPr>
              <a:t>/</a:t>
            </a:r>
            <a:r>
              <a:rPr lang="cs-CZ" u="sng" dirty="0" err="1">
                <a:hlinkClick r:id="rId12"/>
              </a:rPr>
              <a:t>Truncus</a:t>
            </a:r>
            <a:r>
              <a:rPr lang="cs-CZ" u="sng" dirty="0">
                <a:hlinkClick r:id="rId12"/>
              </a:rPr>
              <a:t>_</a:t>
            </a:r>
            <a:r>
              <a:rPr lang="cs-CZ" u="sng" dirty="0" err="1">
                <a:hlinkClick r:id="rId12"/>
              </a:rPr>
              <a:t>sympaticus</a:t>
            </a:r>
            <a:endParaRPr lang="cs-CZ" dirty="0"/>
          </a:p>
          <a:p>
            <a:r>
              <a:rPr lang="cs-CZ" u="sng" dirty="0">
                <a:hlinkClick r:id="rId13"/>
              </a:rPr>
              <a:t>http://www.</a:t>
            </a:r>
            <a:r>
              <a:rPr lang="cs-CZ" u="sng" dirty="0" err="1">
                <a:hlinkClick r:id="rId13"/>
              </a:rPr>
              <a:t>biomach.cz</a:t>
            </a:r>
            <a:r>
              <a:rPr lang="cs-CZ" u="sng" dirty="0">
                <a:hlinkClick r:id="rId13"/>
              </a:rPr>
              <a:t>/biologie-</a:t>
            </a:r>
            <a:r>
              <a:rPr lang="cs-CZ" u="sng" dirty="0" err="1">
                <a:hlinkClick r:id="rId13"/>
              </a:rPr>
              <a:t>cloveka</a:t>
            </a:r>
            <a:r>
              <a:rPr lang="cs-CZ" u="sng" dirty="0">
                <a:hlinkClick r:id="rId13"/>
              </a:rPr>
              <a:t>/</a:t>
            </a:r>
            <a:r>
              <a:rPr lang="cs-CZ" u="sng" dirty="0" err="1">
                <a:hlinkClick r:id="rId13"/>
              </a:rPr>
              <a:t>nervova</a:t>
            </a:r>
            <a:r>
              <a:rPr lang="cs-CZ" u="sng" dirty="0">
                <a:hlinkClick r:id="rId13"/>
              </a:rPr>
              <a:t>-soustava#TOC-Lev-</a:t>
            </a:r>
            <a:r>
              <a:rPr lang="cs-CZ" u="sng" dirty="0" err="1">
                <a:hlinkClick r:id="rId13"/>
              </a:rPr>
              <a:t>hemisf</a:t>
            </a:r>
            <a:r>
              <a:rPr lang="cs-CZ" u="sng" dirty="0">
                <a:hlinkClick r:id="rId13"/>
              </a:rPr>
              <a:t>-</a:t>
            </a:r>
            <a:r>
              <a:rPr lang="cs-CZ" u="sng" dirty="0" err="1">
                <a:hlinkClick r:id="rId13"/>
              </a:rPr>
              <a:t>ra</a:t>
            </a:r>
            <a:endParaRPr lang="cs-CZ" dirty="0"/>
          </a:p>
          <a:p>
            <a:r>
              <a:rPr lang="cs-CZ" u="sng" dirty="0">
                <a:hlinkClick r:id="rId14"/>
              </a:rPr>
              <a:t>http://www.</a:t>
            </a:r>
            <a:r>
              <a:rPr lang="cs-CZ" u="sng" dirty="0" err="1">
                <a:hlinkClick r:id="rId14"/>
              </a:rPr>
              <a:t>wikiskripta.eu</a:t>
            </a:r>
            <a:r>
              <a:rPr lang="cs-CZ" u="sng" dirty="0">
                <a:hlinkClick r:id="rId14"/>
              </a:rPr>
              <a:t>/index.</a:t>
            </a:r>
            <a:r>
              <a:rPr lang="cs-CZ" u="sng" dirty="0" err="1">
                <a:hlinkClick r:id="rId14"/>
              </a:rPr>
              <a:t>php</a:t>
            </a:r>
            <a:r>
              <a:rPr lang="cs-CZ" u="sng" dirty="0">
                <a:hlinkClick r:id="rId14"/>
              </a:rPr>
              <a:t>/Malformace_CNS</a:t>
            </a:r>
            <a:endParaRPr lang="cs-CZ" dirty="0"/>
          </a:p>
          <a:p>
            <a:r>
              <a:rPr lang="cs-CZ" u="sng" dirty="0">
                <a:hlinkClick r:id="rId15"/>
              </a:rPr>
              <a:t>https://cs.wikipedia.org/wiki/Lidsk%C3%BD_mozek</a:t>
            </a:r>
            <a:endParaRPr lang="cs-CZ" dirty="0"/>
          </a:p>
          <a:p>
            <a:r>
              <a:rPr lang="cs-CZ" u="sng" dirty="0">
                <a:hlinkClick r:id="rId16"/>
              </a:rPr>
              <a:t>http://www.</a:t>
            </a:r>
            <a:r>
              <a:rPr lang="cs-CZ" u="sng" dirty="0" err="1">
                <a:hlinkClick r:id="rId16"/>
              </a:rPr>
              <a:t>wikiskripta.eu</a:t>
            </a:r>
            <a:r>
              <a:rPr lang="cs-CZ" u="sng" dirty="0">
                <a:hlinkClick r:id="rId16"/>
              </a:rPr>
              <a:t>/index.</a:t>
            </a:r>
            <a:r>
              <a:rPr lang="cs-CZ" u="sng" dirty="0" err="1">
                <a:hlinkClick r:id="rId16"/>
              </a:rPr>
              <a:t>php</a:t>
            </a:r>
            <a:r>
              <a:rPr lang="cs-CZ" u="sng" dirty="0">
                <a:hlinkClick r:id="rId16"/>
              </a:rPr>
              <a:t>/Mozek</a:t>
            </a:r>
            <a:endParaRPr lang="cs-CZ" dirty="0"/>
          </a:p>
          <a:p>
            <a:r>
              <a:rPr lang="cs-CZ" u="sng" dirty="0">
                <a:hlinkClick r:id="rId17"/>
              </a:rPr>
              <a:t>https://www.google.cz/search?hl=cs&amp;site=imghp&amp;tbm=isch&amp;source=hp&amp;biw=1438&amp;bih=708&amp;q=komorov%C3%BD+syst%C3%A9m&amp;oq=komorov%C3%BD+&amp;gs_l=img.1.7.0l6j0i24l4.1593.5088.0.8048.9.7.0.2.2.0.289.1567.0j2j5.7.0....0...1ac.1.64.img..0.9.1649.S2sqbW9mT6w#imgrc=ZVpphTatklCpIM%3A</a:t>
            </a:r>
            <a:endParaRPr lang="cs-CZ" dirty="0"/>
          </a:p>
          <a:p>
            <a:r>
              <a:rPr lang="cs-CZ" u="sng" dirty="0">
                <a:hlinkClick r:id="rId18"/>
              </a:rPr>
              <a:t>http://www.odmaturuj.cz/medicina/nitrolebni-krvaceni/</a:t>
            </a:r>
            <a:endParaRPr lang="cs-CZ" dirty="0"/>
          </a:p>
          <a:p>
            <a:r>
              <a:rPr lang="cs-CZ" u="sng" dirty="0">
                <a:hlinkClick r:id="rId19"/>
              </a:rPr>
              <a:t>http://www.wikiskripta.eu/index.php/Dura_mater#.C5.BD.C3.ADly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A15C0D18-DA40-4904-B791-46001C2D8224}"/>
              </a:ext>
            </a:extLst>
          </p:cNvPr>
          <p:cNvSpPr txBox="1">
            <a:spLocks/>
          </p:cNvSpPr>
          <p:nvPr/>
        </p:nvSpPr>
        <p:spPr>
          <a:xfrm>
            <a:off x="12047456" y="0"/>
            <a:ext cx="144544" cy="674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600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CA7FEA55-8C95-4DA2-AE6D-44F08D546274}"/>
              </a:ext>
            </a:extLst>
          </p:cNvPr>
          <p:cNvSpPr txBox="1">
            <a:spLocks/>
          </p:cNvSpPr>
          <p:nvPr/>
        </p:nvSpPr>
        <p:spPr>
          <a:xfrm>
            <a:off x="6598475" y="117835"/>
            <a:ext cx="5448982" cy="6622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hlinkClick r:id="rId20"/>
              </a:rPr>
              <a:t>http://www.upsychiatra.cz/jake-skody-napacha-nedostatek-spanku-mozek-zacne-sam-sebe-pozirat/</a:t>
            </a:r>
            <a:endParaRPr lang="cs-CZ" dirty="0"/>
          </a:p>
          <a:p>
            <a:r>
              <a:rPr lang="cs-CZ" dirty="0">
                <a:hlinkClick r:id="rId21"/>
              </a:rPr>
              <a:t>https://cs.wikipedia.org/wiki/M%C3%ADcha</a:t>
            </a:r>
            <a:endParaRPr lang="cs-CZ" dirty="0"/>
          </a:p>
          <a:p>
            <a:r>
              <a:rPr lang="cs-CZ" dirty="0">
                <a:hlinkClick r:id="rId22"/>
              </a:rPr>
              <a:t>https://ppt-online.org/525608</a:t>
            </a:r>
            <a:endParaRPr lang="cs-CZ" dirty="0"/>
          </a:p>
          <a:p>
            <a:r>
              <a:rPr lang="cs-CZ" dirty="0">
                <a:hlinkClick r:id="rId23"/>
              </a:rPr>
              <a:t>https://cs.wikipedia.org/wiki/Mozkov%C3%BD_kmen</a:t>
            </a:r>
            <a:endParaRPr lang="cs-CZ" dirty="0"/>
          </a:p>
          <a:p>
            <a:r>
              <a:rPr lang="cs-CZ" dirty="0">
                <a:hlinkClick r:id="rId24"/>
              </a:rPr>
              <a:t>https://fotky-foto.cz/fotobanka/mozkoveho-kmene-mozkovy-kmen-ventralni-pohled-zadni-cast-mozku-prilehle-a-strukturalne-kontinualni-s-michy-motoricke-a-senzoricke-inervace-na-oblicej-a-krk-pres-thecranial-nervy(4-60940527)/</a:t>
            </a:r>
            <a:endParaRPr lang="cs-CZ" dirty="0"/>
          </a:p>
          <a:p>
            <a:r>
              <a:rPr lang="cs-CZ" dirty="0">
                <a:hlinkClick r:id="rId25"/>
              </a:rPr>
              <a:t>https://cz.pinterest.com/pin/51439620729043829/</a:t>
            </a:r>
            <a:endParaRPr lang="cs-CZ" dirty="0"/>
          </a:p>
          <a:p>
            <a:r>
              <a:rPr lang="cs-CZ" dirty="0">
                <a:hlinkClick r:id="rId26"/>
              </a:rPr>
              <a:t>https://quizlet.com/de/429545381/brainstem-flash-cards/</a:t>
            </a:r>
            <a:endParaRPr lang="cs-CZ" dirty="0"/>
          </a:p>
          <a:p>
            <a:r>
              <a:rPr lang="cs-CZ" dirty="0">
                <a:hlinkClick r:id="rId27"/>
              </a:rPr>
              <a:t>https://slideplayer.com/slide/14642061/</a:t>
            </a:r>
            <a:endParaRPr lang="cs-CZ" dirty="0"/>
          </a:p>
          <a:p>
            <a:r>
              <a:rPr lang="cs-CZ" dirty="0">
                <a:hlinkClick r:id="rId28"/>
              </a:rPr>
              <a:t>https://diencephalon-medulla.weebly.com/diencephalon.html</a:t>
            </a:r>
            <a:endParaRPr lang="cs-CZ" dirty="0"/>
          </a:p>
          <a:p>
            <a:r>
              <a:rPr lang="cs-CZ" dirty="0">
                <a:hlinkClick r:id="rId29"/>
              </a:rPr>
              <a:t>https://cz.pinterest.com/pin/295126581825803232/</a:t>
            </a:r>
            <a:endParaRPr lang="cs-CZ" dirty="0"/>
          </a:p>
          <a:p>
            <a:r>
              <a:rPr lang="cs-CZ" dirty="0">
                <a:hlinkClick r:id="rId30"/>
              </a:rPr>
              <a:t>https://is.muni.cz/el/1411/podzim2016/BLKLK051p/um/vysetreni_mozkomisniho_moku/pages/01-anatomicke-fyziologicke-poznatky.html</a:t>
            </a:r>
            <a:endParaRPr lang="cs-CZ" dirty="0"/>
          </a:p>
          <a:p>
            <a:r>
              <a:rPr lang="cs-CZ" dirty="0">
                <a:hlinkClick r:id="rId31"/>
              </a:rPr>
              <a:t>https://slideplayer.cz/slide/3688470/</a:t>
            </a:r>
            <a:endParaRPr lang="cs-CZ" dirty="0"/>
          </a:p>
          <a:p>
            <a:r>
              <a:rPr lang="cs-CZ" dirty="0">
                <a:hlinkClick r:id="rId32"/>
              </a:rPr>
              <a:t>https://slideplayer.cz/slide/5653681/</a:t>
            </a:r>
            <a:endParaRPr lang="cs-CZ" dirty="0"/>
          </a:p>
          <a:p>
            <a:r>
              <a:rPr lang="cs-CZ" dirty="0">
                <a:hlinkClick r:id="rId32"/>
              </a:rPr>
              <a:t>https://slideplayer.cz/slide/5653681/</a:t>
            </a:r>
            <a:endParaRPr lang="cs-CZ" dirty="0"/>
          </a:p>
          <a:p>
            <a:r>
              <a:rPr lang="cs-CZ" dirty="0">
                <a:hlinkClick r:id="rId33"/>
              </a:rPr>
              <a:t>https://cs.wikipedia.org/wiki/Limbick%C3%BD_syst%C3%A9m</a:t>
            </a:r>
            <a:endParaRPr lang="cs-CZ" dirty="0"/>
          </a:p>
          <a:p>
            <a:r>
              <a:rPr lang="cs-CZ" dirty="0">
                <a:hlinkClick r:id="rId34"/>
              </a:rPr>
              <a:t>https://www.wikiskripta.eu/w/Centr%C3%A1ln%C3%AD_nervov%C3%BD_syst%C3%A9m#/media/File:Misni_nerv.jpg</a:t>
            </a:r>
            <a:endParaRPr lang="cs-CZ" dirty="0"/>
          </a:p>
          <a:p>
            <a:r>
              <a:rPr lang="cs-CZ" dirty="0">
                <a:hlinkClick r:id="rId35"/>
              </a:rPr>
              <a:t>https://www.lf2.cuni.cz/files/page/files/2019/cns_drahy.pdf</a:t>
            </a:r>
            <a:endParaRPr lang="cs-CZ" dirty="0"/>
          </a:p>
          <a:p>
            <a:r>
              <a:rPr lang="cs-CZ" dirty="0">
                <a:hlinkClick r:id="rId36"/>
              </a:rPr>
              <a:t>http://anatomie.lf3.cuni.cz/cns_drahasluch.htm</a:t>
            </a:r>
            <a:endParaRPr lang="cs-CZ" dirty="0"/>
          </a:p>
          <a:p>
            <a:r>
              <a:rPr lang="cs-CZ" dirty="0">
                <a:hlinkClick r:id="rId37"/>
              </a:rPr>
              <a:t>http://www.cns.bluefile.cz/?p=324</a:t>
            </a:r>
            <a:endParaRPr lang="cs-CZ" dirty="0"/>
          </a:p>
          <a:p>
            <a:r>
              <a:rPr lang="cs-CZ" dirty="0">
                <a:hlinkClick r:id="rId38"/>
              </a:rPr>
              <a:t>https://cs.wikipedia.org/wiki/Autonomn%C3%AD_nervov%C3%A1_soustava</a:t>
            </a:r>
            <a:endParaRPr lang="cs-CZ" dirty="0"/>
          </a:p>
          <a:p>
            <a:r>
              <a:rPr lang="cs-CZ" dirty="0">
                <a:hlinkClick r:id="rId39"/>
              </a:rPr>
              <a:t>https://www.wikiskripta.eu/w/St%C5%99edn%C3%AD_mozek</a:t>
            </a:r>
            <a:endParaRPr lang="cs-CZ" dirty="0"/>
          </a:p>
          <a:p>
            <a:r>
              <a:rPr lang="cs-CZ" dirty="0">
                <a:hlinkClick r:id="rId40"/>
              </a:rPr>
              <a:t>https://medical-dictionary.thefreedictionary.com/Circulus+arteriosus+cerebri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268" y="169683"/>
            <a:ext cx="6966932" cy="6551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/>
              <a:t>Bílá hmota </a:t>
            </a:r>
          </a:p>
          <a:p>
            <a:r>
              <a:rPr lang="cs-CZ" sz="1600" dirty="0">
                <a:solidFill>
                  <a:schemeClr val="accent1"/>
                </a:solidFill>
              </a:rPr>
              <a:t>3 párové provazce:</a:t>
            </a:r>
            <a:r>
              <a:rPr lang="cs-CZ" sz="1600" dirty="0"/>
              <a:t> přední, postranní, zadní</a:t>
            </a:r>
          </a:p>
          <a:p>
            <a:r>
              <a:rPr lang="cs-CZ" sz="1600" dirty="0"/>
              <a:t>Soubor </a:t>
            </a:r>
            <a:r>
              <a:rPr lang="cs-CZ" sz="1600" b="1" dirty="0"/>
              <a:t>míšních drah = projekční </a:t>
            </a:r>
            <a:r>
              <a:rPr lang="cs-CZ" sz="1600" dirty="0"/>
              <a:t>(dlouhé dráhy, spojují míchu s vyššími oddíly CNS):</a:t>
            </a:r>
          </a:p>
          <a:p>
            <a:pPr lvl="1"/>
            <a:r>
              <a:rPr lang="cs-CZ" b="1" dirty="0"/>
              <a:t>Vzestupné</a:t>
            </a:r>
            <a:r>
              <a:rPr lang="cs-CZ" dirty="0"/>
              <a:t> (senzitivní, přímé/nepřímé)</a:t>
            </a:r>
          </a:p>
          <a:p>
            <a:pPr lvl="1"/>
            <a:r>
              <a:rPr lang="cs-CZ" b="1" dirty="0"/>
              <a:t>Sestupné</a:t>
            </a:r>
            <a:r>
              <a:rPr lang="cs-CZ" dirty="0"/>
              <a:t> (motorické, přímé/nepřímé) </a:t>
            </a:r>
          </a:p>
          <a:p>
            <a:pPr lvl="1"/>
            <a:endParaRPr lang="cs-CZ" dirty="0"/>
          </a:p>
          <a:p>
            <a:pPr>
              <a:buNone/>
            </a:pPr>
            <a:r>
              <a:rPr lang="cs-CZ" sz="2000" b="1" dirty="0"/>
              <a:t>Šedá hmota</a:t>
            </a:r>
          </a:p>
          <a:p>
            <a:pPr>
              <a:defRPr/>
            </a:pPr>
            <a:r>
              <a:rPr lang="cs-CZ" sz="1600" dirty="0"/>
              <a:t>Vytváří </a:t>
            </a:r>
            <a:r>
              <a:rPr lang="cs-CZ" sz="1600" b="1" dirty="0"/>
              <a:t>mohutné jádro</a:t>
            </a:r>
            <a:r>
              <a:rPr lang="cs-CZ" sz="1600" dirty="0"/>
              <a:t> procházející celou míchou</a:t>
            </a:r>
          </a:p>
          <a:p>
            <a:pPr>
              <a:defRPr/>
            </a:pPr>
            <a:r>
              <a:rPr lang="cs-CZ" sz="1600" dirty="0"/>
              <a:t>Na příčném řezu - tvar písmene H, rozdělena ve </a:t>
            </a:r>
            <a:r>
              <a:rPr lang="cs-CZ" sz="1600" dirty="0">
                <a:solidFill>
                  <a:schemeClr val="accent1"/>
                </a:solidFill>
              </a:rPr>
              <a:t>3 párové rohy: </a:t>
            </a:r>
            <a:r>
              <a:rPr lang="cs-CZ" sz="1600" dirty="0">
                <a:solidFill>
                  <a:schemeClr val="tx1"/>
                </a:solidFill>
              </a:rPr>
              <a:t>přední, postranní, zadní (obsahují neurony sdružená v jádra)</a:t>
            </a:r>
          </a:p>
          <a:p>
            <a:pPr lvl="1">
              <a:defRPr/>
            </a:pPr>
            <a:r>
              <a:rPr lang="cs-CZ" b="1" dirty="0"/>
              <a:t>Přední - </a:t>
            </a:r>
            <a:r>
              <a:rPr lang="cs-CZ" dirty="0"/>
              <a:t>obsahují </a:t>
            </a:r>
            <a:r>
              <a:rPr lang="cs-CZ" dirty="0" err="1"/>
              <a:t>motoneurony</a:t>
            </a:r>
            <a:endParaRPr lang="cs-CZ" dirty="0"/>
          </a:p>
          <a:p>
            <a:pPr lvl="1">
              <a:defRPr/>
            </a:pPr>
            <a:r>
              <a:rPr lang="cs-CZ" b="1" dirty="0"/>
              <a:t>Postranní -</a:t>
            </a:r>
            <a:r>
              <a:rPr lang="cs-CZ" dirty="0"/>
              <a:t> vegetativní neurony </a:t>
            </a:r>
          </a:p>
          <a:p>
            <a:pPr lvl="1">
              <a:defRPr/>
            </a:pPr>
            <a:r>
              <a:rPr lang="cs-CZ" b="1" dirty="0">
                <a:solidFill>
                  <a:schemeClr val="tx1"/>
                </a:solidFill>
              </a:rPr>
              <a:t>Zadní - </a:t>
            </a:r>
            <a:r>
              <a:rPr lang="cs-CZ" dirty="0">
                <a:solidFill>
                  <a:schemeClr val="tx1"/>
                </a:solidFill>
              </a:rPr>
              <a:t>senzitivní neurony</a:t>
            </a:r>
          </a:p>
          <a:p>
            <a:pPr>
              <a:defRPr/>
            </a:pPr>
            <a:r>
              <a:rPr lang="cs-CZ" sz="1600" dirty="0"/>
              <a:t>Tvoří v celé délce </a:t>
            </a:r>
            <a:r>
              <a:rPr lang="cs-CZ" sz="1600" dirty="0">
                <a:solidFill>
                  <a:schemeClr val="accent1"/>
                </a:solidFill>
              </a:rPr>
              <a:t>párové míšní sloupce </a:t>
            </a:r>
            <a:r>
              <a:rPr lang="cs-CZ" sz="1600" dirty="0"/>
              <a:t>-</a:t>
            </a:r>
            <a:r>
              <a:rPr lang="cs-CZ" sz="1600" b="1" dirty="0"/>
              <a:t> přední, postranní, zadní</a:t>
            </a:r>
            <a:r>
              <a:rPr lang="cs-CZ" sz="1600" dirty="0"/>
              <a:t> </a:t>
            </a:r>
            <a:br>
              <a:rPr lang="cs-CZ" sz="1600" dirty="0"/>
            </a:br>
            <a:r>
              <a:rPr lang="cs-CZ" sz="1600" dirty="0"/>
              <a:t>(</a:t>
            </a:r>
            <a:r>
              <a:rPr lang="cs-CZ" sz="1600" dirty="0" err="1"/>
              <a:t>columna</a:t>
            </a:r>
            <a:r>
              <a:rPr lang="cs-CZ" sz="1600" dirty="0"/>
              <a:t> </a:t>
            </a:r>
            <a:r>
              <a:rPr lang="cs-CZ" sz="1600" dirty="0" err="1"/>
              <a:t>anterior</a:t>
            </a:r>
            <a:r>
              <a:rPr lang="cs-CZ" sz="1600" dirty="0"/>
              <a:t>, </a:t>
            </a:r>
            <a:r>
              <a:rPr lang="cs-CZ" sz="1600" dirty="0" err="1"/>
              <a:t>lateralis</a:t>
            </a:r>
            <a:r>
              <a:rPr lang="cs-CZ" sz="1600" dirty="0"/>
              <a:t>, </a:t>
            </a:r>
            <a:r>
              <a:rPr lang="cs-CZ" sz="1600" dirty="0" err="1"/>
              <a:t>posterior</a:t>
            </a:r>
            <a:r>
              <a:rPr lang="cs-CZ" sz="1600" dirty="0"/>
              <a:t>, </a:t>
            </a:r>
            <a:r>
              <a:rPr lang="cs-CZ" sz="1600" dirty="0">
                <a:solidFill>
                  <a:srgbClr val="0070C0"/>
                </a:solidFill>
              </a:rPr>
              <a:t>č.12-14</a:t>
            </a:r>
            <a:r>
              <a:rPr lang="cs-CZ" sz="1600" dirty="0"/>
              <a:t>)</a:t>
            </a:r>
          </a:p>
          <a:p>
            <a:pPr marL="0" indent="0">
              <a:buNone/>
            </a:pPr>
            <a:endParaRPr lang="cs-CZ" sz="1600" b="1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0A6A4D-B9F1-4EBF-94A8-D86B5BFE2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188" y="361792"/>
            <a:ext cx="5258070" cy="30672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42E8A57-8793-4D46-97D6-57BBF192B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138" y="3952813"/>
            <a:ext cx="3383719" cy="27684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EDC48-DE32-48D5-A90C-ABE5401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1" y="202066"/>
            <a:ext cx="8596668" cy="492410"/>
          </a:xfr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Stavba šedé hmoty míšní</a:t>
            </a:r>
            <a:br>
              <a:rPr lang="cs-CZ" sz="2400" b="1" dirty="0"/>
            </a:br>
            <a:endParaRPr lang="cs-CZ" sz="24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C7BB5E-0C82-4E3F-A970-0198746F9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16" y="674903"/>
            <a:ext cx="10049693" cy="598103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rgbClr val="0070C0"/>
                </a:solidFill>
                <a:highlight>
                  <a:srgbClr val="FFFF00"/>
                </a:highlight>
              </a:rPr>
              <a:t>Přední rohy míšní </a:t>
            </a:r>
            <a:r>
              <a:rPr lang="cs-CZ" sz="1600" dirty="0"/>
              <a:t>- </a:t>
            </a:r>
            <a:r>
              <a:rPr lang="cs-CZ" sz="1600" b="1" dirty="0">
                <a:solidFill>
                  <a:srgbClr val="FF0000"/>
                </a:solidFill>
              </a:rPr>
              <a:t>motorické neurony (</a:t>
            </a:r>
            <a:r>
              <a:rPr lang="cs-CZ" sz="1600" b="1" dirty="0" err="1">
                <a:solidFill>
                  <a:srgbClr val="FF0000"/>
                </a:solidFill>
              </a:rPr>
              <a:t>motoneurony</a:t>
            </a:r>
            <a:r>
              <a:rPr lang="cs-CZ" sz="1600" b="1" dirty="0">
                <a:solidFill>
                  <a:srgbClr val="FF0000"/>
                </a:solidFill>
              </a:rPr>
              <a:t>)</a:t>
            </a:r>
            <a:r>
              <a:rPr lang="cs-CZ" sz="1600" b="1" dirty="0"/>
              <a:t>, </a:t>
            </a:r>
            <a:r>
              <a:rPr lang="cs-CZ" sz="1600" dirty="0"/>
              <a:t>sdruženy v </a:t>
            </a:r>
            <a:r>
              <a:rPr lang="cs-CZ" sz="1600" b="1" dirty="0"/>
              <a:t>motorická jádra</a:t>
            </a:r>
            <a:r>
              <a:rPr lang="cs-CZ" sz="1600" dirty="0"/>
              <a:t>:</a:t>
            </a:r>
          </a:p>
          <a:p>
            <a:r>
              <a:rPr lang="cs-CZ" sz="1600" b="1" dirty="0"/>
              <a:t>Alfa-</a:t>
            </a:r>
            <a:r>
              <a:rPr lang="cs-CZ" sz="1600" b="1" dirty="0" err="1"/>
              <a:t>motonerony</a:t>
            </a:r>
            <a:r>
              <a:rPr lang="cs-CZ" sz="1600" b="1" dirty="0"/>
              <a:t> = </a:t>
            </a:r>
            <a:r>
              <a:rPr lang="cs-CZ" sz="1600" dirty="0"/>
              <a:t>velké multipolární neurony, dlouhé axony vystupují z míchy a </a:t>
            </a:r>
            <a:r>
              <a:rPr lang="cs-CZ" sz="1600" u="sng" dirty="0"/>
              <a:t>inervují příčně pruhované svaly</a:t>
            </a:r>
            <a:r>
              <a:rPr lang="cs-CZ" sz="1600" dirty="0"/>
              <a:t>, končí v motorických ploténkách vláken svaloviny</a:t>
            </a:r>
          </a:p>
          <a:p>
            <a:r>
              <a:rPr lang="cs-CZ" sz="1600" b="1" dirty="0"/>
              <a:t>Gama-</a:t>
            </a:r>
            <a:r>
              <a:rPr lang="cs-CZ" sz="1600" b="1" dirty="0" err="1"/>
              <a:t>motoneurony</a:t>
            </a:r>
            <a:r>
              <a:rPr lang="cs-CZ" sz="1600" b="1" dirty="0"/>
              <a:t> </a:t>
            </a:r>
            <a:r>
              <a:rPr lang="cs-CZ" sz="1600" dirty="0"/>
              <a:t>= menší multipolární neurony, </a:t>
            </a:r>
            <a:r>
              <a:rPr lang="cs-CZ" sz="1600" u="sng" dirty="0"/>
              <a:t>účastní se regulace tonu svalového, </a:t>
            </a:r>
            <a:r>
              <a:rPr lang="cs-CZ" sz="1600" dirty="0"/>
              <a:t>dlouhé axony inervují </a:t>
            </a:r>
            <a:r>
              <a:rPr lang="cs-CZ" sz="1600" dirty="0" err="1"/>
              <a:t>intrafuzální</a:t>
            </a:r>
            <a:r>
              <a:rPr lang="cs-CZ" sz="1600" dirty="0"/>
              <a:t> svalová vlákna svalových vřetének (končí v jejich motorických ploténkách) </a:t>
            </a:r>
          </a:p>
          <a:p>
            <a:r>
              <a:rPr lang="cs-CZ" sz="1600" dirty="0"/>
              <a:t>Axony vystupují z míchy jako </a:t>
            </a:r>
            <a:r>
              <a:rPr lang="cs-CZ" sz="1600" b="1" dirty="0">
                <a:solidFill>
                  <a:schemeClr val="tx1"/>
                </a:solidFill>
              </a:rPr>
              <a:t>přední kořenová vlákna</a:t>
            </a:r>
            <a:r>
              <a:rPr lang="cs-CZ" sz="1600" dirty="0">
                <a:solidFill>
                  <a:schemeClr val="tx1"/>
                </a:solidFill>
              </a:rPr>
              <a:t>, s</a:t>
            </a:r>
            <a:r>
              <a:rPr lang="cs-CZ" sz="1600" dirty="0"/>
              <a:t>pojují se v </a:t>
            </a:r>
            <a:r>
              <a:rPr lang="cs-CZ" sz="1600" b="1" dirty="0">
                <a:solidFill>
                  <a:srgbClr val="00B050"/>
                </a:solidFill>
              </a:rPr>
              <a:t>přední kořeny míšní</a:t>
            </a:r>
            <a:endParaRPr lang="cs-CZ" sz="1600" dirty="0"/>
          </a:p>
          <a:p>
            <a:pPr marL="0" lvl="0" indent="0">
              <a:buNone/>
            </a:pPr>
            <a:r>
              <a:rPr lang="cs-CZ" sz="1600" b="1" dirty="0">
                <a:solidFill>
                  <a:srgbClr val="0070C0"/>
                </a:solidFill>
                <a:highlight>
                  <a:srgbClr val="FFFF00"/>
                </a:highlight>
              </a:rPr>
              <a:t>Postranní rohy míšní </a:t>
            </a:r>
            <a:r>
              <a:rPr lang="cs-CZ" sz="1600" dirty="0"/>
              <a:t>- </a:t>
            </a:r>
            <a:r>
              <a:rPr lang="cs-CZ" sz="1600" b="1" dirty="0">
                <a:solidFill>
                  <a:srgbClr val="FF0000"/>
                </a:solidFill>
              </a:rPr>
              <a:t>vegetativní neurony</a:t>
            </a:r>
            <a:r>
              <a:rPr lang="cs-CZ" sz="1600" dirty="0"/>
              <a:t>, seskupené ve </a:t>
            </a:r>
            <a:r>
              <a:rPr lang="cs-CZ" sz="1600" b="1" dirty="0"/>
              <a:t>2 vegetativní jádra</a:t>
            </a:r>
            <a:r>
              <a:rPr lang="cs-CZ" sz="1600" dirty="0"/>
              <a:t>:</a:t>
            </a:r>
          </a:p>
          <a:p>
            <a:r>
              <a:rPr lang="cs-CZ" sz="1600" b="1" dirty="0"/>
              <a:t>Jádro </a:t>
            </a:r>
            <a:r>
              <a:rPr lang="cs-CZ" sz="1600" b="1" dirty="0" err="1"/>
              <a:t>intermediomediální</a:t>
            </a:r>
            <a:r>
              <a:rPr lang="cs-CZ" sz="1600" b="1" dirty="0"/>
              <a:t> a </a:t>
            </a:r>
            <a:r>
              <a:rPr lang="cs-CZ" sz="1600" b="1" dirty="0" err="1"/>
              <a:t>intermediolaterální</a:t>
            </a:r>
            <a:endParaRPr lang="cs-CZ" sz="1600" b="1" dirty="0"/>
          </a:p>
          <a:p>
            <a:r>
              <a:rPr lang="cs-CZ" sz="1600" dirty="0"/>
              <a:t>Axony vystupují z míchy a jsou součástí vláken </a:t>
            </a:r>
            <a:r>
              <a:rPr lang="cs-CZ" sz="1600" b="1" dirty="0">
                <a:solidFill>
                  <a:srgbClr val="00B050"/>
                </a:solidFill>
              </a:rPr>
              <a:t>předních kořenů míšních</a:t>
            </a:r>
          </a:p>
          <a:p>
            <a:r>
              <a:rPr lang="cs-CZ" sz="1600" dirty="0"/>
              <a:t>Směřují do vegetativních ganglií, uložených mimo CNS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rgbClr val="0070C0"/>
                </a:solidFill>
                <a:highlight>
                  <a:srgbClr val="FFFF00"/>
                </a:highlight>
              </a:rPr>
              <a:t>Zadní rohy míšní </a:t>
            </a:r>
            <a:r>
              <a:rPr lang="cs-CZ" sz="1600" b="1" dirty="0">
                <a:solidFill>
                  <a:srgbClr val="0070C0"/>
                </a:solidFill>
              </a:rPr>
              <a:t>- </a:t>
            </a:r>
            <a:r>
              <a:rPr lang="cs-CZ" sz="1600" dirty="0"/>
              <a:t>obsahují </a:t>
            </a:r>
            <a:r>
              <a:rPr lang="cs-CZ" sz="1600" b="1" dirty="0">
                <a:solidFill>
                  <a:srgbClr val="FF0000"/>
                </a:solidFill>
              </a:rPr>
              <a:t>senzitivní neurony</a:t>
            </a:r>
            <a:r>
              <a:rPr lang="cs-CZ" sz="1600" dirty="0">
                <a:solidFill>
                  <a:schemeClr val="tx1"/>
                </a:solidFill>
              </a:rPr>
              <a:t>, seskupené v </a:t>
            </a:r>
            <a:r>
              <a:rPr lang="cs-CZ" sz="1600" b="1" dirty="0">
                <a:solidFill>
                  <a:schemeClr val="tx1"/>
                </a:solidFill>
              </a:rPr>
              <a:t>senzitivní jádra</a:t>
            </a:r>
          </a:p>
          <a:p>
            <a:r>
              <a:rPr lang="cs-CZ" sz="1600" dirty="0">
                <a:solidFill>
                  <a:schemeClr val="tx1"/>
                </a:solidFill>
              </a:rPr>
              <a:t>Př</a:t>
            </a:r>
            <a:r>
              <a:rPr lang="cs-CZ" sz="1600" dirty="0"/>
              <a:t>ijímají informace z receptorů periferie těla, </a:t>
            </a:r>
            <a:r>
              <a:rPr lang="cs-CZ" sz="1600" b="1" dirty="0">
                <a:solidFill>
                  <a:srgbClr val="00B050"/>
                </a:solidFill>
              </a:rPr>
              <a:t>cestou zadních kořenů míšních</a:t>
            </a:r>
          </a:p>
          <a:p>
            <a:r>
              <a:rPr lang="cs-CZ" sz="1600" b="1" dirty="0" err="1"/>
              <a:t>Nucleus</a:t>
            </a:r>
            <a:r>
              <a:rPr lang="cs-CZ" sz="1600" b="1" dirty="0"/>
              <a:t> </a:t>
            </a:r>
            <a:r>
              <a:rPr lang="cs-CZ" sz="1600" b="1" dirty="0" err="1"/>
              <a:t>proprius</a:t>
            </a:r>
            <a:r>
              <a:rPr lang="cs-CZ" sz="1600" dirty="0"/>
              <a:t>, </a:t>
            </a:r>
            <a:r>
              <a:rPr lang="cs-CZ" sz="1600" b="1" dirty="0"/>
              <a:t>jádro </a:t>
            </a:r>
            <a:r>
              <a:rPr lang="cs-CZ" sz="1600" b="1" dirty="0" err="1"/>
              <a:t>Stilling-Clarkovo</a:t>
            </a:r>
            <a:r>
              <a:rPr lang="cs-CZ" sz="1600" b="1" dirty="0"/>
              <a:t> (</a:t>
            </a:r>
            <a:r>
              <a:rPr lang="cs-CZ" sz="1600" b="1" dirty="0" err="1"/>
              <a:t>ncl</a:t>
            </a:r>
            <a:r>
              <a:rPr lang="cs-CZ" sz="1600" b="1" dirty="0"/>
              <a:t>. </a:t>
            </a:r>
            <a:r>
              <a:rPr lang="cs-CZ" sz="1600" b="1" dirty="0" err="1"/>
              <a:t>thoracicus</a:t>
            </a:r>
            <a:r>
              <a:rPr lang="cs-CZ" sz="1600" b="1" dirty="0"/>
              <a:t>)</a:t>
            </a:r>
          </a:p>
          <a:p>
            <a:pPr lvl="0"/>
            <a:endParaRPr lang="cs-CZ" sz="1600" dirty="0"/>
          </a:p>
          <a:p>
            <a:pPr marL="0" indent="0">
              <a:buNone/>
            </a:pPr>
            <a:r>
              <a:rPr lang="cs-CZ" sz="1600" b="1" u="sng" dirty="0" err="1">
                <a:solidFill>
                  <a:srgbClr val="0070C0"/>
                </a:solidFill>
              </a:rPr>
              <a:t>Rexedovy</a:t>
            </a:r>
            <a:r>
              <a:rPr lang="cs-CZ" sz="1600" b="1" u="sng" dirty="0">
                <a:solidFill>
                  <a:srgbClr val="0070C0"/>
                </a:solidFill>
              </a:rPr>
              <a:t> zóny:</a:t>
            </a:r>
            <a:r>
              <a:rPr lang="cs-CZ" sz="1600" dirty="0"/>
              <a:t> novější členění šedé hmoty míšní podle zřetelného vrstvení, </a:t>
            </a:r>
            <a:br>
              <a:rPr lang="cs-CZ" sz="1600" dirty="0"/>
            </a:br>
            <a:r>
              <a:rPr lang="cs-CZ" sz="1600" dirty="0"/>
              <a:t>10 </a:t>
            </a:r>
            <a:r>
              <a:rPr lang="cs-CZ" sz="1600" dirty="0" err="1"/>
              <a:t>Rexedových</a:t>
            </a:r>
            <a:r>
              <a:rPr lang="cs-CZ" sz="1600" dirty="0"/>
              <a:t> zón (I-X)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E84634-B903-44B9-A99E-05A1A8143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946" y="2987039"/>
            <a:ext cx="4058850" cy="27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5780BA93-7CB2-4345-9F14-D57C80E7F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03" y="346912"/>
            <a:ext cx="7139139" cy="6135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Míšní dráhy, stavba bílé hmoty míšní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FB4EA47-3CC8-41C3-B0C5-79845D9D1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" r="10545" b="1924"/>
          <a:stretch/>
        </p:blipFill>
        <p:spPr>
          <a:xfrm>
            <a:off x="8447423" y="890567"/>
            <a:ext cx="3668741" cy="458530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F10E1EE-676C-4608-8440-80580914B67E}"/>
              </a:ext>
            </a:extLst>
          </p:cNvPr>
          <p:cNvSpPr/>
          <p:nvPr/>
        </p:nvSpPr>
        <p:spPr>
          <a:xfrm>
            <a:off x="219603" y="1044456"/>
            <a:ext cx="793887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sz="1600" b="1" dirty="0">
                <a:highlight>
                  <a:srgbClr val="FFFF00"/>
                </a:highlight>
              </a:rPr>
              <a:t>PROJEKČNÍ DRÁHY </a:t>
            </a:r>
            <a:r>
              <a:rPr lang="cs-CZ" sz="1600" dirty="0"/>
              <a:t>= propojují oboustranně periferii těla s vyššími etážemi CNS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133F352-8F45-40E3-948A-9D730E0929B7}"/>
              </a:ext>
            </a:extLst>
          </p:cNvPr>
          <p:cNvSpPr/>
          <p:nvPr/>
        </p:nvSpPr>
        <p:spPr>
          <a:xfrm>
            <a:off x="219604" y="1436207"/>
            <a:ext cx="10428076" cy="4937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cs-CZ" sz="2000" b="1" dirty="0">
                <a:solidFill>
                  <a:srgbClr val="0070C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1) Vzestupné dráhy = senzitivní </a:t>
            </a:r>
            <a:r>
              <a:rPr lang="cs-CZ" sz="1600" b="1" dirty="0">
                <a:solidFill>
                  <a:srgbClr val="0070C0"/>
                </a:solidFill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(vedou čití z periferie do CNS)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Z</a:t>
            </a:r>
            <a:r>
              <a:rPr lang="cs-CZ" sz="1600" b="1" dirty="0">
                <a:uFill>
                  <a:solidFill>
                    <a:srgbClr val="0000FF"/>
                  </a:solidFill>
                </a:uFill>
              </a:rPr>
              <a:t> receptorů těla do vyšších oddílů CNS</a:t>
            </a:r>
            <a:endParaRPr lang="cs-CZ" sz="1600" b="1" dirty="0">
              <a:uFill>
                <a:solidFill>
                  <a:srgbClr val="0000FF"/>
                </a:solidFill>
              </a:uFill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Procházejí všemi 3 provazci míšními:  </a:t>
            </a:r>
          </a:p>
          <a:p>
            <a:pPr marL="342900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cs-CZ" sz="1600" b="1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B050"/>
                </a:solidFill>
                <a:ea typeface="Times New Roman" panose="02020603050405020304" pitchFamily="18" charset="0"/>
              </a:rPr>
              <a:t>Přímé (</a:t>
            </a:r>
            <a:r>
              <a:rPr lang="cs-CZ" sz="1600" b="1" dirty="0" err="1">
                <a:solidFill>
                  <a:srgbClr val="00B050"/>
                </a:solidFill>
                <a:ea typeface="Times New Roman" panose="02020603050405020304" pitchFamily="18" charset="0"/>
              </a:rPr>
              <a:t>máloneuronové</a:t>
            </a:r>
            <a:r>
              <a:rPr lang="cs-CZ" sz="1600" b="1" dirty="0">
                <a:solidFill>
                  <a:srgbClr val="00B050"/>
                </a:solidFill>
                <a:ea typeface="Times New Roman" panose="02020603050405020304" pitchFamily="18" charset="0"/>
              </a:rPr>
              <a:t>) 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uFill>
                  <a:solidFill>
                    <a:srgbClr val="0000FF"/>
                  </a:solidFill>
                </a:uFill>
              </a:rPr>
              <a:t>Spojují </a:t>
            </a:r>
            <a:r>
              <a:rPr lang="cs-CZ" sz="1600" b="1" dirty="0">
                <a:uFill>
                  <a:solidFill>
                    <a:srgbClr val="0000FF"/>
                  </a:solidFill>
                </a:uFill>
              </a:rPr>
              <a:t>receptory těla s kůrou mozkovou</a:t>
            </a:r>
            <a:endParaRPr lang="cs-CZ" sz="1600" dirty="0"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a typeface="Times New Roman" panose="02020603050405020304" pitchFamily="18" charset="0"/>
              </a:rPr>
              <a:t>Vedou různé druhy </a:t>
            </a:r>
            <a:r>
              <a:rPr lang="cs-CZ" sz="1600" b="1" u="sng" dirty="0">
                <a:solidFill>
                  <a:srgbClr val="0070C0"/>
                </a:solidFill>
                <a:ea typeface="Times New Roman" panose="02020603050405020304" pitchFamily="18" charset="0"/>
              </a:rPr>
              <a:t>uvědomělého čití</a:t>
            </a:r>
            <a:r>
              <a:rPr lang="cs-CZ" sz="1600" u="sng" dirty="0">
                <a:ea typeface="Times New Roman" panose="02020603050405020304" pitchFamily="18" charset="0"/>
              </a:rPr>
              <a:t>: </a:t>
            </a:r>
          </a:p>
          <a:p>
            <a:pPr lvl="1" algn="just">
              <a:lnSpc>
                <a:spcPct val="115000"/>
              </a:lnSpc>
            </a:pPr>
            <a:r>
              <a:rPr lang="cs-CZ" sz="1600" dirty="0">
                <a:highlight>
                  <a:srgbClr val="00FF00"/>
                </a:highlight>
                <a:ea typeface="Times New Roman" panose="02020603050405020304" pitchFamily="18" charset="0"/>
              </a:rPr>
              <a:t>a) </a:t>
            </a:r>
            <a:r>
              <a:rPr lang="cs-CZ" sz="1600" b="1" dirty="0">
                <a:highlight>
                  <a:srgbClr val="00FF00"/>
                </a:highlight>
                <a:ea typeface="Times New Roman" panose="02020603050405020304" pitchFamily="18" charset="0"/>
              </a:rPr>
              <a:t>hrubé (</a:t>
            </a:r>
            <a:r>
              <a:rPr lang="cs-CZ" sz="1600" b="1" dirty="0" err="1">
                <a:highlight>
                  <a:srgbClr val="00FF00"/>
                </a:highlight>
                <a:ea typeface="Times New Roman" panose="02020603050405020304" pitchFamily="18" charset="0"/>
              </a:rPr>
              <a:t>protopatické</a:t>
            </a:r>
            <a:r>
              <a:rPr lang="cs-CZ" sz="1600" b="1" dirty="0">
                <a:highlight>
                  <a:srgbClr val="00FF00"/>
                </a:highlight>
                <a:ea typeface="Times New Roman" panose="02020603050405020304" pitchFamily="18" charset="0"/>
              </a:rPr>
              <a:t>) </a:t>
            </a:r>
            <a:r>
              <a:rPr lang="cs-CZ" sz="1600" dirty="0">
                <a:ea typeface="Times New Roman" panose="02020603050405020304" pitchFamily="18" charset="0"/>
              </a:rPr>
              <a:t>(bolest, teplo), dráha </a:t>
            </a:r>
            <a:r>
              <a:rPr lang="cs-CZ" sz="1600" dirty="0" err="1">
                <a:ea typeface="Times New Roman" panose="02020603050405020304" pitchFamily="18" charset="0"/>
              </a:rPr>
              <a:t>spinothalamická</a:t>
            </a:r>
            <a:r>
              <a:rPr lang="cs-CZ" sz="1600" dirty="0">
                <a:ea typeface="Times New Roman" panose="02020603050405020304" pitchFamily="18" charset="0"/>
              </a:rPr>
              <a:t> a </a:t>
            </a:r>
            <a:r>
              <a:rPr lang="cs-CZ" sz="1600" dirty="0" err="1">
                <a:ea typeface="Times New Roman" panose="02020603050405020304" pitchFamily="18" charset="0"/>
              </a:rPr>
              <a:t>spinoretikulární</a:t>
            </a:r>
            <a:endParaRPr lang="cs-CZ" sz="1600" dirty="0">
              <a:ea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cs-CZ" sz="1600" dirty="0">
                <a:highlight>
                  <a:srgbClr val="00FF00"/>
                </a:highlight>
                <a:ea typeface="Times New Roman" panose="02020603050405020304" pitchFamily="18" charset="0"/>
              </a:rPr>
              <a:t>b) </a:t>
            </a:r>
            <a:r>
              <a:rPr lang="cs-CZ" sz="1600" b="1" dirty="0">
                <a:highlight>
                  <a:srgbClr val="00FF00"/>
                </a:highlight>
                <a:ea typeface="Times New Roman" panose="02020603050405020304" pitchFamily="18" charset="0"/>
              </a:rPr>
              <a:t>jemné (</a:t>
            </a:r>
            <a:r>
              <a:rPr lang="cs-CZ" sz="1600" b="1" dirty="0" err="1">
                <a:highlight>
                  <a:srgbClr val="00FF00"/>
                </a:highlight>
                <a:ea typeface="Times New Roman" panose="02020603050405020304" pitchFamily="18" charset="0"/>
              </a:rPr>
              <a:t>epikritické</a:t>
            </a:r>
            <a:r>
              <a:rPr lang="cs-CZ" sz="1600" b="1" dirty="0">
                <a:highlight>
                  <a:srgbClr val="00FF00"/>
                </a:highlight>
                <a:ea typeface="Times New Roman" panose="02020603050405020304" pitchFamily="18" charset="0"/>
              </a:rPr>
              <a:t>) </a:t>
            </a:r>
            <a:r>
              <a:rPr lang="cs-CZ" sz="1600" dirty="0">
                <a:ea typeface="Times New Roman" panose="02020603050405020304" pitchFamily="18" charset="0"/>
              </a:rPr>
              <a:t>(dotekové)</a:t>
            </a:r>
          </a:p>
          <a:p>
            <a:pPr lvl="1">
              <a:lnSpc>
                <a:spcPct val="115000"/>
              </a:lnSpc>
            </a:pPr>
            <a:r>
              <a:rPr lang="cs-CZ" sz="1600" dirty="0">
                <a:highlight>
                  <a:srgbClr val="00FF00"/>
                </a:highlight>
                <a:ea typeface="Times New Roman" panose="02020603050405020304" pitchFamily="18" charset="0"/>
              </a:rPr>
              <a:t>c) </a:t>
            </a:r>
            <a:r>
              <a:rPr lang="cs-CZ" sz="1600" b="1" dirty="0">
                <a:highlight>
                  <a:srgbClr val="00FF00"/>
                </a:highlight>
                <a:ea typeface="Times New Roman" panose="02020603050405020304" pitchFamily="18" charset="0"/>
              </a:rPr>
              <a:t>uvědomělé </a:t>
            </a:r>
            <a:r>
              <a:rPr lang="cs-CZ" sz="1600" b="1" dirty="0" err="1">
                <a:highlight>
                  <a:srgbClr val="00FF00"/>
                </a:highlight>
                <a:ea typeface="Times New Roman" panose="02020603050405020304" pitchFamily="18" charset="0"/>
              </a:rPr>
              <a:t>propriocepeptivní</a:t>
            </a:r>
            <a:r>
              <a:rPr lang="cs-CZ" sz="1600" b="1" dirty="0">
                <a:highlight>
                  <a:srgbClr val="00FF00"/>
                </a:highlight>
                <a:ea typeface="Times New Roman" panose="02020603050405020304" pitchFamily="18" charset="0"/>
              </a:rPr>
              <a:t> </a:t>
            </a:r>
            <a:r>
              <a:rPr lang="cs-CZ" sz="1600" dirty="0">
                <a:ea typeface="Times New Roman" panose="02020603050405020304" pitchFamily="18" charset="0"/>
              </a:rPr>
              <a:t>(svalové, </a:t>
            </a:r>
            <a:br>
              <a:rPr lang="cs-CZ" sz="1600" dirty="0">
                <a:ea typeface="Times New Roman" panose="02020603050405020304" pitchFamily="18" charset="0"/>
              </a:rPr>
            </a:br>
            <a:r>
              <a:rPr lang="cs-CZ" sz="1600" dirty="0">
                <a:ea typeface="Times New Roman" panose="02020603050405020304" pitchFamily="18" charset="0"/>
              </a:rPr>
              <a:t>šlachové, kloubní – </a:t>
            </a:r>
            <a:r>
              <a:rPr lang="cs-CZ" sz="1600" dirty="0" err="1">
                <a:ea typeface="Times New Roman" panose="02020603050405020304" pitchFamily="18" charset="0"/>
              </a:rPr>
              <a:t>polohocit</a:t>
            </a:r>
            <a:r>
              <a:rPr lang="cs-CZ" sz="1600" dirty="0"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a typeface="Times New Roman" panose="02020603050405020304" pitchFamily="18" charset="0"/>
              </a:rPr>
              <a:t>pohybocit</a:t>
            </a:r>
            <a:r>
              <a:rPr lang="cs-CZ" sz="1600" dirty="0">
                <a:ea typeface="Times New Roman" panose="02020603050405020304" pitchFamily="18" charset="0"/>
              </a:rPr>
              <a:t>)</a:t>
            </a:r>
          </a:p>
          <a:p>
            <a:pPr marL="342900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cs-CZ" sz="1600" b="1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B050"/>
                </a:solidFill>
                <a:ea typeface="Times New Roman" panose="02020603050405020304" pitchFamily="18" charset="0"/>
              </a:rPr>
              <a:t>Nepřímé  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uFill>
                  <a:solidFill>
                    <a:srgbClr val="0000FF"/>
                  </a:solidFill>
                </a:uFill>
              </a:rPr>
              <a:t>Od </a:t>
            </a:r>
            <a:r>
              <a:rPr lang="cs-CZ" sz="1600" b="1" dirty="0">
                <a:uFill>
                  <a:solidFill>
                    <a:srgbClr val="0000FF"/>
                  </a:solidFill>
                </a:uFill>
              </a:rPr>
              <a:t>receptorů</a:t>
            </a:r>
            <a:r>
              <a:rPr lang="cs-CZ" sz="1600" dirty="0">
                <a:uFill>
                  <a:solidFill>
                    <a:srgbClr val="0000FF"/>
                  </a:solidFill>
                </a:uFill>
              </a:rPr>
              <a:t> přes </a:t>
            </a:r>
            <a:r>
              <a:rPr lang="cs-CZ" sz="1600" b="1" dirty="0">
                <a:uFill>
                  <a:solidFill>
                    <a:srgbClr val="0000FF"/>
                  </a:solidFill>
                </a:uFill>
              </a:rPr>
              <a:t>míchu do mozečku, neprocházejí thalamem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uFill>
                  <a:solidFill>
                    <a:srgbClr val="0000FF"/>
                  </a:solidFill>
                </a:uFill>
                <a:ea typeface="Times New Roman" panose="02020603050405020304" pitchFamily="18" charset="0"/>
              </a:rPr>
              <a:t>V</a:t>
            </a:r>
            <a:r>
              <a:rPr lang="cs-CZ" sz="1600" dirty="0">
                <a:ea typeface="Times New Roman" panose="02020603050405020304" pitchFamily="18" charset="0"/>
              </a:rPr>
              <a:t>edou </a:t>
            </a:r>
            <a:r>
              <a:rPr lang="cs-CZ" sz="1600" b="1" u="sng" dirty="0">
                <a:solidFill>
                  <a:srgbClr val="0070C0"/>
                </a:solidFill>
                <a:ea typeface="Times New Roman" panose="02020603050405020304" pitchFamily="18" charset="0"/>
              </a:rPr>
              <a:t>neuvědomělé proprioceptivní čití </a:t>
            </a:r>
            <a:endParaRPr lang="cs-CZ" sz="1600" b="1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a typeface="Times New Roman" panose="02020603050405020304" pitchFamily="18" charset="0"/>
              </a:rPr>
              <a:t>Přední a zadní </a:t>
            </a:r>
            <a:r>
              <a:rPr lang="cs-CZ" sz="1600" dirty="0" err="1">
                <a:ea typeface="Times New Roman" panose="02020603050405020304" pitchFamily="18" charset="0"/>
              </a:rPr>
              <a:t>spinocerebelární</a:t>
            </a:r>
            <a:r>
              <a:rPr lang="cs-CZ" sz="1600" dirty="0">
                <a:ea typeface="Times New Roman" panose="02020603050405020304" pitchFamily="18" charset="0"/>
              </a:rPr>
              <a:t> dráha</a:t>
            </a:r>
            <a:endParaRPr lang="cs-CZ" sz="1600" b="1" dirty="0">
              <a:uFill>
                <a:solidFill>
                  <a:srgbClr val="0000FF"/>
                </a:solidFill>
              </a:u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cs-CZ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Pravá složená závorka 9">
            <a:extLst>
              <a:ext uri="{FF2B5EF4-FFF2-40B4-BE49-F238E27FC236}">
                <a16:creationId xmlns:a16="http://schemas.microsoft.com/office/drawing/2014/main" id="{FB8836C4-E5D4-46A9-82D8-7651806FBE4D}"/>
              </a:ext>
            </a:extLst>
          </p:cNvPr>
          <p:cNvSpPr/>
          <p:nvPr/>
        </p:nvSpPr>
        <p:spPr>
          <a:xfrm>
            <a:off x="4778683" y="3850575"/>
            <a:ext cx="274351" cy="805248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F00CD87-6FDC-4F8B-8772-AC6C6316B24B}"/>
              </a:ext>
            </a:extLst>
          </p:cNvPr>
          <p:cNvSpPr txBox="1"/>
          <p:nvPr/>
        </p:nvSpPr>
        <p:spPr>
          <a:xfrm>
            <a:off x="5096577" y="4037755"/>
            <a:ext cx="3319104" cy="4308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b="1" dirty="0">
                <a:ea typeface="Times New Roman" panose="02020603050405020304" pitchFamily="18" charset="0"/>
              </a:rPr>
              <a:t>b) + c) = dráha zadních provazců</a:t>
            </a:r>
            <a:r>
              <a:rPr lang="cs-CZ" sz="1100" dirty="0">
                <a:ea typeface="Times New Roman" panose="02020603050405020304" pitchFamily="18" charset="0"/>
              </a:rPr>
              <a:t> - vývoj. mladší</a:t>
            </a:r>
          </a:p>
          <a:p>
            <a:r>
              <a:rPr lang="cs-CZ" sz="1100" dirty="0">
                <a:ea typeface="Times New Roman" panose="02020603050405020304" pitchFamily="18" charset="0"/>
              </a:rPr>
              <a:t>(</a:t>
            </a:r>
            <a:r>
              <a:rPr lang="cs-CZ" sz="1100" dirty="0" err="1">
                <a:ea typeface="Times New Roman" panose="02020603050405020304" pitchFamily="18" charset="0"/>
              </a:rPr>
              <a:t>tractus</a:t>
            </a:r>
            <a:r>
              <a:rPr lang="cs-CZ" sz="1100" dirty="0">
                <a:ea typeface="Times New Roman" panose="02020603050405020304" pitchFamily="18" charset="0"/>
              </a:rPr>
              <a:t> spino-</a:t>
            </a:r>
            <a:r>
              <a:rPr lang="cs-CZ" sz="1100" dirty="0" err="1">
                <a:ea typeface="Times New Roman" panose="02020603050405020304" pitchFamily="18" charset="0"/>
              </a:rPr>
              <a:t>bulbo</a:t>
            </a:r>
            <a:r>
              <a:rPr lang="cs-CZ" sz="1100" dirty="0">
                <a:ea typeface="Times New Roman" panose="02020603050405020304" pitchFamily="18" charset="0"/>
              </a:rPr>
              <a:t>-</a:t>
            </a:r>
            <a:r>
              <a:rPr lang="cs-CZ" sz="1100" dirty="0" err="1">
                <a:ea typeface="Times New Roman" panose="02020603050405020304" pitchFamily="18" charset="0"/>
              </a:rPr>
              <a:t>thalamo-corticalis</a:t>
            </a:r>
            <a:r>
              <a:rPr lang="cs-CZ" sz="1100" dirty="0">
                <a:ea typeface="Times New Roman" panose="02020603050405020304" pitchFamily="18" charset="0"/>
              </a:rPr>
              <a:t>)</a:t>
            </a:r>
            <a:endParaRPr lang="en-GB" sz="11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597E33E-B22B-424D-9810-0E892EB35103}"/>
              </a:ext>
            </a:extLst>
          </p:cNvPr>
          <p:cNvSpPr/>
          <p:nvPr/>
        </p:nvSpPr>
        <p:spPr>
          <a:xfrm>
            <a:off x="201096" y="6448656"/>
            <a:ext cx="11771300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300" b="1" dirty="0"/>
              <a:t>Čít </a:t>
            </a:r>
            <a:r>
              <a:rPr lang="cs-CZ" sz="1300" dirty="0"/>
              <a:t>= </a:t>
            </a:r>
            <a:r>
              <a:rPr lang="en-GB" sz="1300" dirty="0" err="1"/>
              <a:t>vnímat</a:t>
            </a:r>
            <a:r>
              <a:rPr lang="en-GB" sz="1300" dirty="0"/>
              <a:t> </a:t>
            </a:r>
            <a:r>
              <a:rPr lang="en-GB" sz="1300" dirty="0" err="1"/>
              <a:t>počitky</a:t>
            </a:r>
            <a:r>
              <a:rPr lang="en-GB" sz="1300" dirty="0"/>
              <a:t> </a:t>
            </a:r>
            <a:r>
              <a:rPr lang="cs-CZ" sz="1300" dirty="0"/>
              <a:t>(</a:t>
            </a:r>
            <a:r>
              <a:rPr lang="en-GB" sz="1300" dirty="0" err="1"/>
              <a:t>odraz</a:t>
            </a:r>
            <a:r>
              <a:rPr lang="en-GB" sz="1300" dirty="0"/>
              <a:t> </a:t>
            </a:r>
            <a:r>
              <a:rPr lang="en-GB" sz="1300" dirty="0" err="1"/>
              <a:t>předmětů</a:t>
            </a:r>
            <a:r>
              <a:rPr lang="en-GB" sz="1300" dirty="0"/>
              <a:t> a </a:t>
            </a:r>
            <a:r>
              <a:rPr lang="en-GB" sz="1300" dirty="0" err="1"/>
              <a:t>jevů</a:t>
            </a:r>
            <a:r>
              <a:rPr lang="en-GB" sz="1300" dirty="0"/>
              <a:t> </a:t>
            </a:r>
            <a:r>
              <a:rPr lang="en-GB" sz="1300" dirty="0" err="1"/>
              <a:t>ve</a:t>
            </a:r>
            <a:r>
              <a:rPr lang="en-GB" sz="1300" dirty="0"/>
              <a:t> </a:t>
            </a:r>
            <a:r>
              <a:rPr lang="en-GB" sz="1300" dirty="0" err="1"/>
              <a:t>vědomí</a:t>
            </a:r>
            <a:r>
              <a:rPr lang="en-GB" sz="1300" dirty="0"/>
              <a:t> </a:t>
            </a:r>
            <a:r>
              <a:rPr lang="en-GB" sz="1300" dirty="0" err="1"/>
              <a:t>člověka</a:t>
            </a:r>
            <a:r>
              <a:rPr lang="cs-CZ" sz="1300" dirty="0"/>
              <a:t>) </a:t>
            </a:r>
            <a:r>
              <a:rPr lang="en-GB" sz="1300" dirty="0" err="1"/>
              <a:t>vyvolané</a:t>
            </a:r>
            <a:r>
              <a:rPr lang="en-GB" sz="1300" dirty="0"/>
              <a:t> </a:t>
            </a:r>
            <a:r>
              <a:rPr lang="en-GB" sz="1300" dirty="0" err="1"/>
              <a:t>působením</a:t>
            </a:r>
            <a:r>
              <a:rPr lang="en-GB" sz="1300" dirty="0"/>
              <a:t> </a:t>
            </a:r>
            <a:r>
              <a:rPr lang="en-GB" sz="1300" dirty="0" err="1"/>
              <a:t>podnětů</a:t>
            </a:r>
            <a:r>
              <a:rPr lang="en-GB" sz="1300" dirty="0"/>
              <a:t> </a:t>
            </a:r>
            <a:r>
              <a:rPr lang="en-GB" sz="1300" dirty="0" err="1"/>
              <a:t>na</a:t>
            </a:r>
            <a:r>
              <a:rPr lang="en-GB" sz="1300" dirty="0"/>
              <a:t> </a:t>
            </a:r>
            <a:r>
              <a:rPr lang="en-GB" sz="1300" dirty="0" err="1"/>
              <a:t>smyslové</a:t>
            </a:r>
            <a:r>
              <a:rPr lang="en-GB" sz="1300" dirty="0"/>
              <a:t> </a:t>
            </a:r>
            <a:r>
              <a:rPr lang="en-GB" sz="1300" dirty="0" err="1"/>
              <a:t>orgány</a:t>
            </a:r>
            <a:r>
              <a:rPr lang="cs-CZ" sz="1300" dirty="0"/>
              <a:t>, velmi zjednodušeně: vnímat, pociťovat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89165670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3697</TotalTime>
  <Words>9578</Words>
  <Application>Microsoft Office PowerPoint</Application>
  <PresentationFormat>Širokoúhlá obrazovka</PresentationFormat>
  <Paragraphs>855</Paragraphs>
  <Slides>69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8" baseType="lpstr">
      <vt:lpstr>Arial</vt:lpstr>
      <vt:lpstr>Calibri</vt:lpstr>
      <vt:lpstr>Courier New</vt:lpstr>
      <vt:lpstr>Symbol</vt:lpstr>
      <vt:lpstr>Times New Roman</vt:lpstr>
      <vt:lpstr>Trebuchet MS</vt:lpstr>
      <vt:lpstr>Wingdings</vt:lpstr>
      <vt:lpstr>Wingdings 3</vt:lpstr>
      <vt:lpstr>Fazeta</vt:lpstr>
      <vt:lpstr>Nervový systém Smysly Kůže</vt:lpstr>
      <vt:lpstr>Prezentace aplikace PowerPoint</vt:lpstr>
      <vt:lpstr>Prezentace aplikace PowerPoint</vt:lpstr>
      <vt:lpstr>Prezentace aplikace PowerPoint</vt:lpstr>
      <vt:lpstr>Medulla spinalis (páteřní mícha) </vt:lpstr>
      <vt:lpstr>Rýhy na povrchu </vt:lpstr>
      <vt:lpstr>Prezentace aplikace PowerPoint</vt:lpstr>
      <vt:lpstr>Stavba šedé hmoty míšní </vt:lpstr>
      <vt:lpstr>Míšní dráhy, stavba bílé hmoty míšní</vt:lpstr>
      <vt:lpstr>Míšní dráhy, stavba bílé hmoty míšní</vt:lpstr>
      <vt:lpstr>Prezentace aplikace PowerPoint</vt:lpstr>
      <vt:lpstr>Prezentace aplikace PowerPoint</vt:lpstr>
      <vt:lpstr>Funkce míchy  </vt:lpstr>
      <vt:lpstr>Prezentace aplikace PowerPoint</vt:lpstr>
      <vt:lpstr>Mozkový kmen (truncus cerebri)</vt:lpstr>
      <vt:lpstr>Prezentace aplikace PowerPoint</vt:lpstr>
      <vt:lpstr>Retikulární formace (RF)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Mozeček (cerebellum) 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 mozku </vt:lpstr>
      <vt:lpstr>Prezentace aplikace PowerPoint</vt:lpstr>
      <vt:lpstr>Obaly mozku  </vt:lpstr>
      <vt:lpstr>Prostory mozkových plen</vt:lpstr>
      <vt:lpstr>Prezentace aplikace PowerPoint</vt:lpstr>
      <vt:lpstr>Prezentace aplikace PowerPoint</vt:lpstr>
      <vt:lpstr>Liquor cerebrospinalis (mozkomíšní mok)  </vt:lpstr>
      <vt:lpstr>Cévy mozku </vt:lpstr>
      <vt:lpstr>Circulus arteriosus cerebri (Willisi) </vt:lpstr>
      <vt:lpstr>Prezentace aplikace PowerPoint</vt:lpstr>
      <vt:lpstr>Žíly mozku </vt:lpstr>
      <vt:lpstr>Prezentace aplikace PowerPoint</vt:lpstr>
      <vt:lpstr>Nervové dráhy, tractus nervosi</vt:lpstr>
      <vt:lpstr>Prezentace aplikace PowerPoint</vt:lpstr>
      <vt:lpstr>Zpracování signálu v CNS </vt:lpstr>
      <vt:lpstr>Prezentace aplikace PowerPoint</vt:lpstr>
      <vt:lpstr>Prezentace aplikace PowerPoint</vt:lpstr>
      <vt:lpstr>Prezentace aplikace PowerPoint</vt:lpstr>
      <vt:lpstr>Limbický systém</vt:lpstr>
      <vt:lpstr>Prezentace aplikace PowerPoint</vt:lpstr>
      <vt:lpstr>Prezentace aplikace PowerPoint</vt:lpstr>
      <vt:lpstr>Prezentace aplikace PowerPoint</vt:lpstr>
      <vt:lpstr>Prezentace aplikace PowerPoint</vt:lpstr>
      <vt:lpstr>Zdroje: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Nervový systém, smysly, kůže</dc:title>
  <dc:creator>Kateřina Prstková</dc:creator>
  <cp:lastModifiedBy>Kateřina Prstková</cp:lastModifiedBy>
  <cp:revision>474</cp:revision>
  <cp:lastPrinted>2023-08-18T15:16:16Z</cp:lastPrinted>
  <dcterms:created xsi:type="dcterms:W3CDTF">2020-11-18T11:54:38Z</dcterms:created>
  <dcterms:modified xsi:type="dcterms:W3CDTF">2024-07-04T10:12:35Z</dcterms:modified>
</cp:coreProperties>
</file>