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media/image14.wmf" ContentType="image/x-wmf"/>
  <Override PartName="/ppt/media/image9.wmf" ContentType="image/x-wmf"/>
  <Override PartName="/ppt/media/image1.jpeg" ContentType="image/jpeg"/>
  <Override PartName="/ppt/media/image2.jpeg" ContentType="image/jpeg"/>
  <Override PartName="/ppt/media/image13.wmf" ContentType="image/x-wmf"/>
  <Override PartName="/ppt/media/image8.wmf" ContentType="image/x-wmf"/>
  <Override PartName="/ppt/media/image12.wmf" ContentType="image/x-wmf"/>
  <Override PartName="/ppt/media/image3.jpeg" ContentType="image/jpeg"/>
  <Override PartName="/ppt/media/image4.wmf" ContentType="image/x-wmf"/>
  <Override PartName="/ppt/media/image5.wmf" ContentType="image/x-wmf"/>
  <Override PartName="/ppt/media/image6.wmf" ContentType="image/x-wmf"/>
  <Override PartName="/ppt/media/image7.jpeg" ContentType="image/jpeg"/>
  <Override PartName="/ppt/media/image10.png" ContentType="image/png"/>
  <Override PartName="/ppt/media/image11.png" ContentType="image/png"/>
  <Override PartName="/ppt/media/image15.emf" ContentType="image/x-emf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68AD151-E96B-4F4D-B0E3-91278D587FE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CC53CC1-DCA1-4C17-A3BA-20C27E90190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261599B-1C00-4E01-A969-7EC3AA52E53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D732E3D-1C84-4B64-B530-0AA9E44EDE4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1D7279-0B48-4F81-B14D-EE7EE868B12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3D1DD42-F835-453C-B7DC-F3FFC03371D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337778F-677D-4851-82AE-96DD9EB54A7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91DE57B-5757-4E69-9145-4179136AC78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1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DD5CCA3-86E6-4200-8277-D6C1F3D45B0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B89D9DA-D87E-4829-9457-CE48FEBB34A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DDF0CE5-3720-40CB-8109-C0A8D8F792F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422631A-FB92-40C3-8B3E-FC4E3934DD6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61000"/>
          </a:blip>
          <a:tile tx="0" ty="0" sx="100000" sy="100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03AE6B0-E703-4504-8823-4637A677E00A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Relationship Id="rId3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wmf"/><Relationship Id="rId3" Type="http://schemas.openxmlformats.org/officeDocument/2006/relationships/image" Target="../media/image13.wmf"/><Relationship Id="rId4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2.wmf"/><Relationship Id="rId3" Type="http://schemas.openxmlformats.org/officeDocument/2006/relationships/image" Target="../media/image14.wmf"/><Relationship Id="rId4" Type="http://schemas.openxmlformats.org/officeDocument/2006/relationships/image" Target="../media/image13.wmf"/><Relationship Id="rId5" Type="http://schemas.openxmlformats.org/officeDocument/2006/relationships/image" Target="../media/image15.emf"/><Relationship Id="rId6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Relationship Id="rId4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73476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6600" spc="-1" strike="noStrike">
                <a:solidFill>
                  <a:srgbClr val="0070c0"/>
                </a:solidFill>
                <a:latin typeface="Calibri"/>
              </a:rPr>
              <a:t>Měření hmotnosti</a:t>
            </a:r>
            <a:endParaRPr b="0" lang="cs-CZ" sz="6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371600" y="3476520"/>
            <a:ext cx="6400080" cy="95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ctr">
              <a:lnSpc>
                <a:spcPct val="100000"/>
              </a:lnSpc>
              <a:spcBef>
                <a:spcPts val="961"/>
              </a:spcBef>
              <a:buNone/>
              <a:tabLst>
                <a:tab algn="l" pos="0"/>
              </a:tabLst>
            </a:pPr>
            <a:r>
              <a:rPr b="1" i="1" lang="cs-CZ" sz="4800" spc="-1" strike="noStrike">
                <a:solidFill>
                  <a:srgbClr val="000000"/>
                </a:solidFill>
                <a:latin typeface="Calibri"/>
              </a:rPr>
              <a:t>Vážení metodou tří kyvů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odnadpis 2"/>
          <p:cNvSpPr/>
          <p:nvPr/>
        </p:nvSpPr>
        <p:spPr>
          <a:xfrm>
            <a:off x="1475640" y="4464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cs-CZ" sz="3200" spc="-1" strike="noStrike">
                <a:solidFill>
                  <a:srgbClr val="948a54"/>
                </a:solidFill>
                <a:latin typeface="Calibri"/>
                <a:ea typeface="DejaVu Sans"/>
              </a:rPr>
              <a:t>Vážení metodou tří kyvů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TextovéPole 2"/>
          <p:cNvSpPr/>
          <p:nvPr/>
        </p:nvSpPr>
        <p:spPr>
          <a:xfrm>
            <a:off x="467640" y="1052640"/>
            <a:ext cx="8424360" cy="67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Při praktickém vážení se doporučuje počítat s </a:t>
            </a:r>
            <a:r>
              <a:rPr b="1" lang="cs-CZ" sz="1800" spc="-1" strike="noStrike">
                <a:solidFill>
                  <a:srgbClr val="0070c0"/>
                </a:solidFill>
                <a:latin typeface="Calibri"/>
                <a:ea typeface="DejaVu Sans"/>
              </a:rPr>
              <a:t>krajní chybou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vážení </a:t>
            </a:r>
            <a:r>
              <a:rPr b="0" lang="cs-CZ" sz="1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M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rovnou převrácené hodnotě citlivosti vah: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TextovéPole 5"/>
          <p:cNvSpPr/>
          <p:nvPr/>
        </p:nvSpPr>
        <p:spPr>
          <a:xfrm>
            <a:off x="487080" y="3635640"/>
            <a:ext cx="52812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Důležitým kritériem přesnosti vážení je </a:t>
            </a:r>
            <a:r>
              <a:rPr b="1" lang="cs-CZ" sz="1800" spc="-1" strike="noStrike">
                <a:solidFill>
                  <a:srgbClr val="0070c0"/>
                </a:solidFill>
                <a:latin typeface="Calibri"/>
                <a:ea typeface="DejaVu Sans"/>
              </a:rPr>
              <a:t>relativní chyba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2" name="Obrázek 9" descr=""/>
          <p:cNvPicPr/>
          <p:nvPr/>
        </p:nvPicPr>
        <p:blipFill>
          <a:blip r:embed="rId1"/>
          <a:stretch/>
        </p:blipFill>
        <p:spPr>
          <a:xfrm>
            <a:off x="3251880" y="4725000"/>
            <a:ext cx="5747760" cy="656280"/>
          </a:xfrm>
          <a:prstGeom prst="rect">
            <a:avLst/>
          </a:prstGeom>
          <a:ln w="0">
            <a:noFill/>
          </a:ln>
        </p:spPr>
      </p:pic>
      <p:pic>
        <p:nvPicPr>
          <p:cNvPr id="113" name="" descr=""/>
          <p:cNvPicPr/>
          <p:nvPr/>
        </p:nvPicPr>
        <p:blipFill>
          <a:blip r:embed="rId2"/>
          <a:stretch/>
        </p:blipFill>
        <p:spPr>
          <a:xfrm>
            <a:off x="3239280" y="2160000"/>
            <a:ext cx="5760360" cy="745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odnadpis 2"/>
          <p:cNvSpPr/>
          <p:nvPr/>
        </p:nvSpPr>
        <p:spPr>
          <a:xfrm>
            <a:off x="1475640" y="4464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cs-CZ" sz="3200" spc="-1" strike="noStrike">
                <a:solidFill>
                  <a:srgbClr val="948a54"/>
                </a:solidFill>
                <a:latin typeface="Calibri"/>
                <a:ea typeface="DejaVu Sans"/>
              </a:rPr>
              <a:t>Vážení metodou tří kyvů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TextovéPole 2"/>
          <p:cNvSpPr/>
          <p:nvPr/>
        </p:nvSpPr>
        <p:spPr>
          <a:xfrm>
            <a:off x="357480" y="780120"/>
            <a:ext cx="45849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70c0"/>
                </a:solidFill>
                <a:latin typeface="Calibri"/>
                <a:ea typeface="DejaVu Sans"/>
              </a:rPr>
              <a:t>Postup při vážení metodou tří kyvů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TextovéPole 1"/>
          <p:cNvSpPr/>
          <p:nvPr/>
        </p:nvSpPr>
        <p:spPr>
          <a:xfrm>
            <a:off x="334080" y="1618200"/>
            <a:ext cx="835236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Pomocí stavěcích šroubů vyrovnejte váhy do vodorovné roviny. K ověření vodorovnosti slouží olovnice nebo libela, která je součástí vah.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Připravte si následující tabulku pro zápis hodnot během vážení: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7" name="Obrázek 23" descr=""/>
          <p:cNvPicPr/>
          <p:nvPr/>
        </p:nvPicPr>
        <p:blipFill>
          <a:blip r:embed="rId1"/>
          <a:stretch/>
        </p:blipFill>
        <p:spPr>
          <a:xfrm>
            <a:off x="971640" y="3285000"/>
            <a:ext cx="6768000" cy="3483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odnadpis 2"/>
          <p:cNvSpPr/>
          <p:nvPr/>
        </p:nvSpPr>
        <p:spPr>
          <a:xfrm>
            <a:off x="1475640" y="4464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cs-CZ" sz="3200" spc="-1" strike="noStrike">
                <a:solidFill>
                  <a:srgbClr val="948a54"/>
                </a:solidFill>
                <a:latin typeface="Calibri"/>
                <a:ea typeface="DejaVu Sans"/>
              </a:rPr>
              <a:t>Vážení metodou tří kyvů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TextovéPole 24"/>
          <p:cNvSpPr/>
          <p:nvPr/>
        </p:nvSpPr>
        <p:spPr>
          <a:xfrm>
            <a:off x="514080" y="836640"/>
            <a:ext cx="4028760" cy="126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1. řádek – prázdné váhy PŘED vážením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2. řádek – prázdné váhy PO vážení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3. řádek – podvážení (nedovážení), Z</a:t>
            </a:r>
            <a:r>
              <a:rPr b="0" lang="cs-CZ" sz="1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Symbol"/>
                <a:ea typeface="DejaVu Sans"/>
              </a:rPr>
              <a:t>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m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4. řádek – převážení, Z</a:t>
            </a:r>
            <a:r>
              <a:rPr b="0" lang="cs-CZ" sz="1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Symbol"/>
                <a:ea typeface="DejaVu Sans"/>
              </a:rPr>
              <a:t>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m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0" name="Obrázek 21" descr=""/>
          <p:cNvPicPr/>
          <p:nvPr/>
        </p:nvPicPr>
        <p:blipFill>
          <a:blip r:embed="rId1"/>
          <a:stretch/>
        </p:blipFill>
        <p:spPr>
          <a:xfrm>
            <a:off x="1160280" y="2004120"/>
            <a:ext cx="7030440" cy="3618720"/>
          </a:xfrm>
          <a:prstGeom prst="rect">
            <a:avLst/>
          </a:prstGeom>
          <a:ln w="0">
            <a:noFill/>
          </a:ln>
        </p:spPr>
      </p:pic>
      <p:pic>
        <p:nvPicPr>
          <p:cNvPr id="121" name="" descr=""/>
          <p:cNvPicPr/>
          <p:nvPr/>
        </p:nvPicPr>
        <p:blipFill>
          <a:blip r:embed="rId2"/>
          <a:stretch/>
        </p:blipFill>
        <p:spPr>
          <a:xfrm>
            <a:off x="5400000" y="5718600"/>
            <a:ext cx="5760360" cy="761040"/>
          </a:xfrm>
          <a:prstGeom prst="rect">
            <a:avLst/>
          </a:prstGeom>
          <a:ln w="0">
            <a:noFill/>
          </a:ln>
        </p:spPr>
      </p:pic>
      <p:pic>
        <p:nvPicPr>
          <p:cNvPr id="122" name="" descr=""/>
          <p:cNvPicPr/>
          <p:nvPr/>
        </p:nvPicPr>
        <p:blipFill>
          <a:blip r:embed="rId3"/>
          <a:stretch/>
        </p:blipFill>
        <p:spPr>
          <a:xfrm>
            <a:off x="1260000" y="5802120"/>
            <a:ext cx="5760360" cy="677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odnadpis 2"/>
          <p:cNvSpPr/>
          <p:nvPr/>
        </p:nvSpPr>
        <p:spPr>
          <a:xfrm>
            <a:off x="1475640" y="4464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cs-CZ" sz="3200" spc="-1" strike="noStrike">
                <a:solidFill>
                  <a:srgbClr val="948a54"/>
                </a:solidFill>
                <a:latin typeface="Calibri"/>
                <a:ea typeface="DejaVu Sans"/>
              </a:rPr>
              <a:t>Vážení metodou tří kyvů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TextovéPole 4"/>
          <p:cNvSpPr/>
          <p:nvPr/>
        </p:nvSpPr>
        <p:spPr>
          <a:xfrm>
            <a:off x="341640" y="780120"/>
            <a:ext cx="1101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70c0"/>
                </a:solidFill>
                <a:latin typeface="Calibri"/>
                <a:ea typeface="DejaVu Sans"/>
              </a:rPr>
              <a:t>Shrnutí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TextovéPole 5"/>
          <p:cNvSpPr/>
          <p:nvPr/>
        </p:nvSpPr>
        <p:spPr>
          <a:xfrm>
            <a:off x="344160" y="4462560"/>
            <a:ext cx="4028760" cy="126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1. řádek – prázdné váhy PŘED vážením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2. řádek – prázdné váhy PO vážení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3. řádek – podvážení (nedovážení), Z</a:t>
            </a:r>
            <a:r>
              <a:rPr b="0" lang="cs-CZ" sz="1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Symbol"/>
                <a:ea typeface="DejaVu Sans"/>
              </a:rPr>
              <a:t>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m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4. řádek – převážení, Z</a:t>
            </a:r>
            <a:r>
              <a:rPr b="0" lang="cs-CZ" sz="1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Symbol"/>
                <a:ea typeface="DejaVu Sans"/>
              </a:rPr>
              <a:t>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m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6" name="Obrázek 24" descr=""/>
          <p:cNvPicPr/>
          <p:nvPr/>
        </p:nvPicPr>
        <p:blipFill>
          <a:blip r:embed="rId1"/>
          <a:stretch/>
        </p:blipFill>
        <p:spPr>
          <a:xfrm>
            <a:off x="1619640" y="1256040"/>
            <a:ext cx="5668920" cy="2918160"/>
          </a:xfrm>
          <a:prstGeom prst="rect">
            <a:avLst/>
          </a:prstGeom>
          <a:ln w="0">
            <a:noFill/>
          </a:ln>
        </p:spPr>
      </p:pic>
      <p:pic>
        <p:nvPicPr>
          <p:cNvPr id="127" name="" descr=""/>
          <p:cNvPicPr/>
          <p:nvPr/>
        </p:nvPicPr>
        <p:blipFill>
          <a:blip r:embed="rId2"/>
          <a:stretch/>
        </p:blipFill>
        <p:spPr>
          <a:xfrm>
            <a:off x="4860000" y="4998600"/>
            <a:ext cx="5760360" cy="761040"/>
          </a:xfrm>
          <a:prstGeom prst="rect">
            <a:avLst/>
          </a:prstGeom>
          <a:ln w="0">
            <a:noFill/>
          </a:ln>
        </p:spPr>
      </p:pic>
      <p:pic>
        <p:nvPicPr>
          <p:cNvPr id="128" name="" descr=""/>
          <p:cNvPicPr/>
          <p:nvPr/>
        </p:nvPicPr>
        <p:blipFill>
          <a:blip r:embed="rId3"/>
          <a:stretch/>
        </p:blipFill>
        <p:spPr>
          <a:xfrm>
            <a:off x="1079640" y="5940000"/>
            <a:ext cx="5760360" cy="744480"/>
          </a:xfrm>
          <a:prstGeom prst="rect">
            <a:avLst/>
          </a:prstGeom>
          <a:ln w="0">
            <a:noFill/>
          </a:ln>
        </p:spPr>
      </p:pic>
      <p:pic>
        <p:nvPicPr>
          <p:cNvPr id="129" name="" descr=""/>
          <p:cNvPicPr/>
          <p:nvPr/>
        </p:nvPicPr>
        <p:blipFill>
          <a:blip r:embed="rId4"/>
          <a:stretch/>
        </p:blipFill>
        <p:spPr>
          <a:xfrm>
            <a:off x="4859280" y="4320000"/>
            <a:ext cx="5760360" cy="677520"/>
          </a:xfrm>
          <a:prstGeom prst="rect">
            <a:avLst/>
          </a:prstGeom>
          <a:ln w="0">
            <a:noFill/>
          </a:ln>
        </p:spPr>
      </p:pic>
      <p:pic>
        <p:nvPicPr>
          <p:cNvPr id="130" name="" descr=""/>
          <p:cNvPicPr/>
          <p:nvPr/>
        </p:nvPicPr>
        <p:blipFill>
          <a:blip r:embed="rId5"/>
          <a:stretch/>
        </p:blipFill>
        <p:spPr>
          <a:xfrm>
            <a:off x="4860000" y="5940000"/>
            <a:ext cx="5760000" cy="673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odnadpis 2"/>
          <p:cNvSpPr/>
          <p:nvPr/>
        </p:nvSpPr>
        <p:spPr>
          <a:xfrm>
            <a:off x="1475640" y="4464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cs-CZ" sz="3200" spc="-1" strike="noStrike">
                <a:solidFill>
                  <a:srgbClr val="948a54"/>
                </a:solidFill>
                <a:latin typeface="Calibri"/>
                <a:ea typeface="DejaVu Sans"/>
              </a:rPr>
              <a:t>Vážení metodou tří kyvů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TextovéPole 2"/>
          <p:cNvSpPr/>
          <p:nvPr/>
        </p:nvSpPr>
        <p:spPr>
          <a:xfrm>
            <a:off x="467640" y="1772640"/>
            <a:ext cx="7920000" cy="310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cs-CZ" sz="1800" spc="-1" strike="noStrike">
                <a:solidFill>
                  <a:srgbClr val="0070c0"/>
                </a:solidFill>
                <a:latin typeface="Calibri"/>
                <a:ea typeface="DejaVu Sans"/>
              </a:rPr>
              <a:t>Pro pečlivě provedené vážení by relativní chyba neměla přesáhnout 1 % !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Další informace lze získat v literatuře [1].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Literatura: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[1] L. Machonský, L. Burianová, M. Čmelík: Fyzikální laboratoře, TUL, Liberec 2012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TextovéPole 4"/>
          <p:cNvSpPr/>
          <p:nvPr/>
        </p:nvSpPr>
        <p:spPr>
          <a:xfrm>
            <a:off x="4736880" y="6381360"/>
            <a:ext cx="424368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cs-CZ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Vytvořeno podle podkladů Mgr. Stanislava Panoše, Ph.D.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subTitle"/>
          </p:nvPr>
        </p:nvSpPr>
        <p:spPr>
          <a:xfrm>
            <a:off x="539640" y="1700640"/>
            <a:ext cx="8064000" cy="367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just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Vážení patří mezi nejpřesnější fyzikální měření. Na laboratorních váhách lze dosáhnout při vážení na vzduchu bez oprav relativní chyby v rozmezí 0,1% - 1%. Při použití nebržděných analytických vah lze ve vakuu provádět měření s relativní chybou 0,001% - 0,0001%.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Pro přesná měření ve fyzikálních laboratořích používáme nebržděné analytické váhy, kterými lze dosahovat výsledků s relativní chybou pod jedno procento.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odnadpis 2"/>
          <p:cNvSpPr/>
          <p:nvPr/>
        </p:nvSpPr>
        <p:spPr>
          <a:xfrm>
            <a:off x="1475640" y="4464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cs-CZ" sz="3200" spc="-1" strike="noStrike">
                <a:solidFill>
                  <a:srgbClr val="948a54"/>
                </a:solidFill>
                <a:latin typeface="Calibri"/>
                <a:ea typeface="DejaVu Sans"/>
              </a:rPr>
              <a:t>Vážení metodou tří kyvů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odnadpis 2"/>
          <p:cNvSpPr/>
          <p:nvPr/>
        </p:nvSpPr>
        <p:spPr>
          <a:xfrm>
            <a:off x="1475640" y="4464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cs-CZ" sz="3200" spc="-1" strike="noStrike">
                <a:solidFill>
                  <a:srgbClr val="948a54"/>
                </a:solidFill>
                <a:latin typeface="Calibri"/>
                <a:ea typeface="DejaVu Sans"/>
              </a:rPr>
              <a:t>Vážení metodou tří kyvů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Obrázek 4" descr=""/>
          <p:cNvPicPr/>
          <p:nvPr/>
        </p:nvPicPr>
        <p:blipFill>
          <a:blip r:embed="rId1"/>
          <a:stretch/>
        </p:blipFill>
        <p:spPr>
          <a:xfrm>
            <a:off x="354960" y="1441440"/>
            <a:ext cx="4720320" cy="3776040"/>
          </a:xfrm>
          <a:prstGeom prst="rect">
            <a:avLst/>
          </a:prstGeom>
          <a:ln w="0">
            <a:noFill/>
          </a:ln>
        </p:spPr>
      </p:pic>
      <p:sp>
        <p:nvSpPr>
          <p:cNvPr id="47" name="TextovéPole 5"/>
          <p:cNvSpPr/>
          <p:nvPr/>
        </p:nvSpPr>
        <p:spPr>
          <a:xfrm>
            <a:off x="251640" y="5517360"/>
            <a:ext cx="8640360" cy="121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Pro vážení je nutná sada přesných závaží. Na váhách (většinou na stupnici) je uvedena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váživost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, tj. rozsah vážení, uváděný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nejčastěji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v gramech. Hodnotu váživosti nelze překračovat, aby nedošlo k poškození vah!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TextovéPole 7"/>
          <p:cNvSpPr/>
          <p:nvPr/>
        </p:nvSpPr>
        <p:spPr>
          <a:xfrm>
            <a:off x="351360" y="780120"/>
            <a:ext cx="36464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70c0"/>
                </a:solidFill>
                <a:latin typeface="Calibri"/>
                <a:ea typeface="DejaVu Sans"/>
              </a:rPr>
              <a:t>Analytické laboratorní váhy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ovéPole 8"/>
          <p:cNvSpPr/>
          <p:nvPr/>
        </p:nvSpPr>
        <p:spPr>
          <a:xfrm>
            <a:off x="5447520" y="1486800"/>
            <a:ext cx="295452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5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 – vahadlo s břity (1 + 2)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 – nosný sloupek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3 – misky vah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4 – ukazatel, jazýček vah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5 – stupnice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6 – aretační šroub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7 – stavěcí šrouby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8 – olovnička, případně libela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odnadpis 2"/>
          <p:cNvSpPr/>
          <p:nvPr/>
        </p:nvSpPr>
        <p:spPr>
          <a:xfrm>
            <a:off x="1475640" y="4464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cs-CZ" sz="3200" spc="-1" strike="noStrike">
                <a:solidFill>
                  <a:srgbClr val="948a54"/>
                </a:solidFill>
                <a:latin typeface="Calibri"/>
                <a:ea typeface="DejaVu Sans"/>
              </a:rPr>
              <a:t>Vážení metodou tří kyvů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ovéPole 4"/>
          <p:cNvSpPr/>
          <p:nvPr/>
        </p:nvSpPr>
        <p:spPr>
          <a:xfrm>
            <a:off x="343800" y="780120"/>
            <a:ext cx="19209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70c0"/>
                </a:solidFill>
                <a:latin typeface="Calibri"/>
                <a:ea typeface="DejaVu Sans"/>
              </a:rPr>
              <a:t>Princip vážení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2" name="Obrázek 5" descr="vzorec 1"/>
          <p:cNvPicPr/>
          <p:nvPr/>
        </p:nvPicPr>
        <p:blipFill>
          <a:blip r:embed="rId1"/>
          <a:stretch/>
        </p:blipFill>
        <p:spPr>
          <a:xfrm>
            <a:off x="3492000" y="5229360"/>
            <a:ext cx="2159640" cy="1007280"/>
          </a:xfrm>
          <a:prstGeom prst="rect">
            <a:avLst/>
          </a:prstGeom>
          <a:ln w="0">
            <a:noFill/>
          </a:ln>
        </p:spPr>
      </p:pic>
      <p:sp>
        <p:nvSpPr>
          <p:cNvPr id="53" name="TextovéPole 7"/>
          <p:cNvSpPr/>
          <p:nvPr/>
        </p:nvSpPr>
        <p:spPr>
          <a:xfrm>
            <a:off x="611640" y="1340640"/>
            <a:ext cx="7992000" cy="379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Po odaretování prázdných vah se nejčastěji vahadlo vah rozkmitá. Protože tento kmitavý pohyb je jen minimálně brzděn (jedná se o tzv. nebrzděné váhy), může trvat poměrně dlouhou dobu. Abychom při vážení nemuseli čekat tuto dobu, lze odhadnout polohu, kde se jazýček vah zastaví, pomocí </a:t>
            </a:r>
            <a:r>
              <a:rPr b="1" i="1" lang="cs-CZ" sz="2000" spc="-1" strike="noStrike">
                <a:solidFill>
                  <a:srgbClr val="0070c0"/>
                </a:solidFill>
                <a:latin typeface="Calibri"/>
                <a:ea typeface="DejaVu Sans"/>
              </a:rPr>
              <a:t>metody tří kyvů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Metoda je založena na výpočtu ze známých </a:t>
            </a:r>
            <a:r>
              <a:rPr b="1" i="1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tří po sobě jdoucích výchylek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vah. Tyto výchylky mají tu vlastnost, že první a třetí jsou na stejnou stranu od rovnovážné polohy a prostřední výchylka je na stranu opačnou.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Označíme-li si výchylky postupně 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  <a:ea typeface="DejaVu Sans"/>
              </a:rPr>
              <a:t>ν</a:t>
            </a:r>
            <a:r>
              <a:rPr b="1" lang="cs-CZ" sz="2000" spc="-1" strike="noStrike" baseline="-25000">
                <a:solidFill>
                  <a:srgbClr val="0070c0"/>
                </a:solidFill>
                <a:latin typeface="Calibri"/>
                <a:ea typeface="DejaVu Sans"/>
              </a:rPr>
              <a:t>1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  <a:ea typeface="DejaVu Sans"/>
              </a:rPr>
              <a:t>, ν</a:t>
            </a:r>
            <a:r>
              <a:rPr b="1" lang="cs-CZ" sz="2000" spc="-1" strike="noStrike" baseline="-25000">
                <a:solidFill>
                  <a:srgbClr val="0070c0"/>
                </a:solidFill>
                <a:latin typeface="Calibri"/>
                <a:ea typeface="DejaVu Sans"/>
              </a:rPr>
              <a:t>2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  <a:ea typeface="DejaVu Sans"/>
              </a:rPr>
              <a:t>, ν</a:t>
            </a:r>
            <a:r>
              <a:rPr b="1" lang="cs-CZ" sz="2000" spc="-1" strike="noStrike" baseline="-25000">
                <a:solidFill>
                  <a:srgbClr val="0070c0"/>
                </a:solidFill>
                <a:latin typeface="Calibri"/>
                <a:ea typeface="DejaVu Sans"/>
              </a:rPr>
              <a:t>3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, pak polohu (výchylku) </a:t>
            </a:r>
            <a:r>
              <a:rPr b="1" i="1" lang="cs-CZ" sz="2000" spc="-1" strike="noStrike">
                <a:solidFill>
                  <a:srgbClr val="0070c0"/>
                </a:solidFill>
                <a:latin typeface="Calibri"/>
                <a:ea typeface="DejaVu Sans"/>
              </a:rPr>
              <a:t>n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, v níž se váhy zastaví lze určit ze vzorce: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odnadpis 2"/>
          <p:cNvSpPr/>
          <p:nvPr/>
        </p:nvSpPr>
        <p:spPr>
          <a:xfrm>
            <a:off x="1475640" y="4464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cs-CZ" sz="3200" spc="-1" strike="noStrike">
                <a:solidFill>
                  <a:srgbClr val="948a54"/>
                </a:solidFill>
                <a:latin typeface="Calibri"/>
                <a:ea typeface="DejaVu Sans"/>
              </a:rPr>
              <a:t>Vážení metodou tří kyvů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TextovéPole 2"/>
          <p:cNvSpPr/>
          <p:nvPr/>
        </p:nvSpPr>
        <p:spPr>
          <a:xfrm>
            <a:off x="319680" y="1458720"/>
            <a:ext cx="8712360" cy="149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Pro seřízené váhy v ideálním případě je </a:t>
            </a:r>
            <a:r>
              <a:rPr b="1" i="1" lang="cs-CZ" sz="1800" spc="-1" strike="noStrike">
                <a:solidFill>
                  <a:srgbClr val="0070c0"/>
                </a:solidFill>
                <a:latin typeface="Calibri"/>
                <a:ea typeface="DejaVu Sans"/>
              </a:rPr>
              <a:t>nulová výchylka</a:t>
            </a:r>
            <a:r>
              <a:rPr b="1" lang="cs-CZ" sz="1800" spc="-1" strike="noStrike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b="1" i="1" lang="cs-CZ" sz="1800" spc="-1" strike="noStrike">
                <a:solidFill>
                  <a:srgbClr val="0070c0"/>
                </a:solidFill>
                <a:latin typeface="Calibri"/>
                <a:ea typeface="DejaVu Sans"/>
              </a:rPr>
              <a:t>n</a:t>
            </a:r>
            <a:r>
              <a:rPr b="1" i="1" lang="cs-CZ" sz="1800" spc="-1" strike="noStrike" baseline="-25000">
                <a:solidFill>
                  <a:srgbClr val="0070c0"/>
                </a:solidFill>
                <a:latin typeface="Calibri"/>
                <a:ea typeface="DejaVu Sans"/>
              </a:rPr>
              <a:t>0</a:t>
            </a:r>
            <a:r>
              <a:rPr b="1" lang="cs-CZ" sz="1800" spc="-1" strike="noStrike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v polovině stupnice. V praxi se téměř vždy výchylka od středu odchyluje o určitý počet dílků. Tato nepatrná výchylka může být způsobena například drobným znečištěním jedné z misek vah. Abychom nemuseli váhy složitě dovažovat, stačí zjistit nulovou výchylku pro prázdné váhy a s touto hodnotou dále pracovat.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TextovéPole 4"/>
          <p:cNvSpPr/>
          <p:nvPr/>
        </p:nvSpPr>
        <p:spPr>
          <a:xfrm>
            <a:off x="319680" y="3546720"/>
            <a:ext cx="857232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Pro zjištění přesné hodnoty hmotnosti váženého předmětu je při použití nulové metody nutno najít takovou kombinaci závaží, která vykompenzuje tíhové účinky váženého předmětu. Protože počet závaží a zejména drobných přívažků je omezen, velice často nastává situace, kdy určitá kombinace závaží je 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nepatrně těžší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 jiná kombinace je 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nepatrně lehčí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než vážený předmět. V takovém případě je možné hmotnost předmětu stanovit pomocí </a:t>
            </a:r>
            <a:r>
              <a:rPr b="1" i="1" lang="cs-CZ" sz="1800" spc="-1" strike="noStrike">
                <a:solidFill>
                  <a:srgbClr val="0070c0"/>
                </a:solidFill>
                <a:latin typeface="Calibri"/>
                <a:ea typeface="DejaVu Sans"/>
              </a:rPr>
              <a:t>interpolační metody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odnadpis 2"/>
          <p:cNvSpPr/>
          <p:nvPr/>
        </p:nvSpPr>
        <p:spPr>
          <a:xfrm>
            <a:off x="1475640" y="4464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cs-CZ" sz="3200" spc="-1" strike="noStrike">
                <a:solidFill>
                  <a:srgbClr val="948a54"/>
                </a:solidFill>
                <a:latin typeface="Calibri"/>
                <a:ea typeface="DejaVu Sans"/>
              </a:rPr>
              <a:t>Vážení metodou tří kyvů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TextovéPole 4"/>
          <p:cNvSpPr/>
          <p:nvPr/>
        </p:nvSpPr>
        <p:spPr>
          <a:xfrm>
            <a:off x="365400" y="780120"/>
            <a:ext cx="64533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70c0"/>
                </a:solidFill>
                <a:latin typeface="Calibri"/>
                <a:ea typeface="DejaVu Sans"/>
              </a:rPr>
              <a:t>Stanovení hmotnosti pomocí interpolační metody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TextovéPole 2"/>
          <p:cNvSpPr/>
          <p:nvPr/>
        </p:nvSpPr>
        <p:spPr>
          <a:xfrm>
            <a:off x="334080" y="1556640"/>
            <a:ext cx="8521200" cy="200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Pro přesné určení hmotnosti je možné použít </a:t>
            </a:r>
            <a:r>
              <a:rPr b="1" i="1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interpolační metodu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. Základem je znalost </a:t>
            </a:r>
            <a:r>
              <a:rPr b="1" lang="cs-CZ" sz="2000" spc="-1" strike="noStrike">
                <a:solidFill>
                  <a:srgbClr val="7030a0"/>
                </a:solidFill>
                <a:latin typeface="Calibri"/>
                <a:ea typeface="DejaVu Sans"/>
              </a:rPr>
              <a:t>nulové polohy vah </a:t>
            </a:r>
            <a:r>
              <a:rPr b="1" i="1" lang="cs-CZ" sz="2000" spc="-1" strike="noStrike">
                <a:solidFill>
                  <a:srgbClr val="7030a0"/>
                </a:solidFill>
                <a:latin typeface="Calibri"/>
                <a:ea typeface="DejaVu Sans"/>
              </a:rPr>
              <a:t>n</a:t>
            </a:r>
            <a:r>
              <a:rPr b="1" i="1" lang="cs-CZ" sz="2000" spc="-1" strike="noStrike" baseline="-25000">
                <a:solidFill>
                  <a:srgbClr val="7030a0"/>
                </a:solidFill>
                <a:latin typeface="Calibri"/>
                <a:ea typeface="DejaVu Sans"/>
              </a:rPr>
              <a:t>0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. Pro hmotnost závaží </a:t>
            </a:r>
            <a:r>
              <a:rPr b="1" i="1" lang="cs-CZ" sz="2000" spc="-1" strike="noStrike">
                <a:solidFill>
                  <a:srgbClr val="0070c0"/>
                </a:solidFill>
                <a:latin typeface="Calibri"/>
                <a:ea typeface="DejaVu Sans"/>
              </a:rPr>
              <a:t>Z</a:t>
            </a:r>
            <a:r>
              <a:rPr b="1" i="1" lang="cs-CZ" sz="2000" spc="-1" strike="noStrike" baseline="-25000">
                <a:solidFill>
                  <a:srgbClr val="0070c0"/>
                </a:solidFill>
                <a:latin typeface="Calibri"/>
                <a:ea typeface="DejaVu Sans"/>
              </a:rPr>
              <a:t>1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určíme výchylku vah </a:t>
            </a:r>
            <a:r>
              <a:rPr b="1" i="1" lang="cs-CZ" sz="2000" spc="-1" strike="noStrike">
                <a:solidFill>
                  <a:srgbClr val="0070c0"/>
                </a:solidFill>
                <a:latin typeface="Calibri"/>
                <a:ea typeface="DejaVu Sans"/>
              </a:rPr>
              <a:t>n</a:t>
            </a:r>
            <a:r>
              <a:rPr b="1" i="1" lang="cs-CZ" sz="2000" spc="-1" strike="noStrike" baseline="-25000">
                <a:solidFill>
                  <a:srgbClr val="0070c0"/>
                </a:solidFill>
                <a:latin typeface="Calibri"/>
                <a:ea typeface="DejaVu Sans"/>
              </a:rPr>
              <a:t>1</a:t>
            </a:r>
            <a:r>
              <a:rPr b="0" i="1" lang="cs-CZ" sz="20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odpovídající </a:t>
            </a:r>
            <a:r>
              <a:rPr b="1" lang="cs-CZ" sz="2000" spc="-1" strike="noStrike">
                <a:solidFill>
                  <a:srgbClr val="0070c0"/>
                </a:solidFill>
                <a:latin typeface="Calibri"/>
                <a:ea typeface="DejaVu Sans"/>
              </a:rPr>
              <a:t>hmotnosti závaží nižší než je skutečná hmotnost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váženého předmětu. Pro hmotnost závaží </a:t>
            </a:r>
            <a:r>
              <a:rPr b="1" i="1" lang="cs-CZ" sz="2000" spc="-1" strike="noStrike">
                <a:solidFill>
                  <a:schemeClr val="accent3">
                    <a:lumMod val="75000"/>
                  </a:schemeClr>
                </a:solidFill>
                <a:latin typeface="Calibri"/>
                <a:ea typeface="DejaVu Sans"/>
              </a:rPr>
              <a:t>Z</a:t>
            </a:r>
            <a:r>
              <a:rPr b="1" i="1" lang="cs-CZ" sz="2000" spc="-1" strike="noStrike" baseline="-25000">
                <a:solidFill>
                  <a:schemeClr val="accent3">
                    <a:lumMod val="75000"/>
                  </a:schemeClr>
                </a:solidFill>
                <a:latin typeface="Calibri"/>
                <a:ea typeface="DejaVu Sans"/>
              </a:rPr>
              <a:t>2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určíme výchylku vah </a:t>
            </a:r>
            <a:r>
              <a:rPr b="1" i="1" lang="cs-CZ" sz="2000" spc="-1" strike="noStrike">
                <a:solidFill>
                  <a:schemeClr val="accent3">
                    <a:lumMod val="75000"/>
                  </a:schemeClr>
                </a:solidFill>
                <a:latin typeface="Calibri"/>
                <a:ea typeface="DejaVu Sans"/>
              </a:rPr>
              <a:t>n</a:t>
            </a:r>
            <a:r>
              <a:rPr b="1" i="1" lang="cs-CZ" sz="2000" spc="-1" strike="noStrike" baseline="-25000">
                <a:solidFill>
                  <a:schemeClr val="accent3">
                    <a:lumMod val="75000"/>
                  </a:schemeClr>
                </a:solidFill>
                <a:latin typeface="Calibri"/>
                <a:ea typeface="DejaVu Sans"/>
              </a:rPr>
              <a:t>2</a:t>
            </a:r>
            <a:r>
              <a:rPr b="0" i="1" lang="cs-CZ" sz="20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odpovídající </a:t>
            </a:r>
            <a:r>
              <a:rPr b="1" lang="cs-CZ" sz="2000" spc="-1" strike="noStrike">
                <a:solidFill>
                  <a:schemeClr val="accent3">
                    <a:lumMod val="75000"/>
                  </a:schemeClr>
                </a:solidFill>
                <a:latin typeface="Calibri"/>
                <a:ea typeface="DejaVu Sans"/>
              </a:rPr>
              <a:t>hmotnosti závaží vyšší než je skutečná hmotnost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váženého předmětu. </a:t>
            </a:r>
            <a:r>
              <a:rPr b="1" lang="cs-CZ" sz="2000" spc="-1" strike="noStrike">
                <a:solidFill>
                  <a:srgbClr val="c00000"/>
                </a:solidFill>
                <a:latin typeface="Calibri"/>
                <a:ea typeface="DejaVu Sans"/>
              </a:rPr>
              <a:t>Přesnou hmotnost </a:t>
            </a:r>
            <a:r>
              <a:rPr b="1" i="1" lang="cs-CZ" sz="2000" spc="-1" strike="noStrike">
                <a:solidFill>
                  <a:srgbClr val="c00000"/>
                </a:solidFill>
                <a:latin typeface="Calibri"/>
                <a:ea typeface="DejaVu Sans"/>
              </a:rPr>
              <a:t>m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váženého předmětu lze stanovit ze vztahu: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0" name="Skupina 12"/>
          <p:cNvGrpSpPr/>
          <p:nvPr/>
        </p:nvGrpSpPr>
        <p:grpSpPr>
          <a:xfrm>
            <a:off x="2147760" y="3818880"/>
            <a:ext cx="4570920" cy="1314720"/>
            <a:chOff x="2147760" y="3818880"/>
            <a:chExt cx="4570920" cy="1314720"/>
          </a:xfrm>
        </p:grpSpPr>
        <p:sp>
          <p:nvSpPr>
            <p:cNvPr id="61" name="TextovéPole 6"/>
            <p:cNvSpPr/>
            <p:nvPr/>
          </p:nvSpPr>
          <p:spPr>
            <a:xfrm>
              <a:off x="2147760" y="4210200"/>
              <a:ext cx="1419840" cy="575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2800" spc="-1" strike="noStrike">
                  <a:solidFill>
                    <a:srgbClr val="c00000"/>
                  </a:solidFill>
                  <a:latin typeface="Calibri"/>
                  <a:ea typeface="DejaVu Sans"/>
                </a:rPr>
                <a:t>m</a:t>
              </a:r>
              <a:r>
                <a:rPr b="1" lang="cs-CZ" sz="28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 = </a:t>
              </a:r>
              <a:r>
                <a:rPr b="1" lang="cs-CZ" sz="2800" spc="-1" strike="noStrike">
                  <a:solidFill>
                    <a:srgbClr val="0070c0"/>
                  </a:solidFill>
                  <a:latin typeface="Calibri"/>
                  <a:ea typeface="DejaVu Sans"/>
                </a:rPr>
                <a:t>Z</a:t>
              </a:r>
              <a:r>
                <a:rPr b="1" lang="cs-CZ" sz="2800" spc="-1" strike="noStrike" baseline="-25000">
                  <a:solidFill>
                    <a:srgbClr val="0070c0"/>
                  </a:solidFill>
                  <a:latin typeface="Calibri"/>
                  <a:ea typeface="DejaVu Sans"/>
                </a:rPr>
                <a:t>1</a:t>
              </a:r>
              <a:r>
                <a:rPr b="1" lang="cs-CZ" sz="28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 + </a:t>
              </a:r>
              <a:endParaRPr b="0" lang="cs-CZ" sz="2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2" name="TextovéPole 7"/>
            <p:cNvSpPr/>
            <p:nvPr/>
          </p:nvSpPr>
          <p:spPr>
            <a:xfrm>
              <a:off x="3840480" y="3818880"/>
              <a:ext cx="1064880" cy="575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2800" spc="-1" strike="noStrike">
                  <a:solidFill>
                    <a:schemeClr val="accent3">
                      <a:lumMod val="75000"/>
                    </a:schemeClr>
                  </a:solidFill>
                  <a:latin typeface="Calibri"/>
                  <a:ea typeface="DejaVu Sans"/>
                </a:rPr>
                <a:t>Z</a:t>
              </a:r>
              <a:r>
                <a:rPr b="1" lang="cs-CZ" sz="2800" spc="-1" strike="noStrike" baseline="-25000">
                  <a:solidFill>
                    <a:schemeClr val="accent3">
                      <a:lumMod val="75000"/>
                    </a:schemeClr>
                  </a:solidFill>
                  <a:latin typeface="Calibri"/>
                  <a:ea typeface="DejaVu Sans"/>
                </a:rPr>
                <a:t>2</a:t>
              </a:r>
              <a:r>
                <a:rPr b="1" lang="cs-CZ" sz="28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 – </a:t>
              </a:r>
              <a:r>
                <a:rPr b="1" lang="cs-CZ" sz="2800" spc="-1" strike="noStrike">
                  <a:solidFill>
                    <a:srgbClr val="0070c0"/>
                  </a:solidFill>
                  <a:latin typeface="Calibri"/>
                  <a:ea typeface="DejaVu Sans"/>
                </a:rPr>
                <a:t>Z</a:t>
              </a:r>
              <a:r>
                <a:rPr b="1" lang="cs-CZ" sz="2800" spc="-1" strike="noStrike" baseline="-25000">
                  <a:solidFill>
                    <a:srgbClr val="0070c0"/>
                  </a:solidFill>
                  <a:latin typeface="Calibri"/>
                  <a:ea typeface="DejaVu Sans"/>
                </a:rPr>
                <a:t>1</a:t>
              </a:r>
              <a:endParaRPr b="0" lang="cs-CZ" sz="2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3" name="TextovéPole 8"/>
            <p:cNvSpPr/>
            <p:nvPr/>
          </p:nvSpPr>
          <p:spPr>
            <a:xfrm>
              <a:off x="3840120" y="4558320"/>
              <a:ext cx="1107360" cy="575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2800" spc="-1" strike="noStrike">
                  <a:solidFill>
                    <a:schemeClr val="accent3">
                      <a:lumMod val="75000"/>
                    </a:schemeClr>
                  </a:solidFill>
                  <a:latin typeface="Calibri"/>
                  <a:ea typeface="DejaVu Sans"/>
                </a:rPr>
                <a:t>n</a:t>
              </a:r>
              <a:r>
                <a:rPr b="1" lang="cs-CZ" sz="2800" spc="-1" strike="noStrike" baseline="-25000">
                  <a:solidFill>
                    <a:schemeClr val="accent3">
                      <a:lumMod val="75000"/>
                    </a:schemeClr>
                  </a:solidFill>
                  <a:latin typeface="Calibri"/>
                  <a:ea typeface="DejaVu Sans"/>
                </a:rPr>
                <a:t>2</a:t>
              </a:r>
              <a:r>
                <a:rPr b="1" lang="cs-CZ" sz="28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 – </a:t>
              </a:r>
              <a:r>
                <a:rPr b="1" lang="cs-CZ" sz="2800" spc="-1" strike="noStrike">
                  <a:solidFill>
                    <a:srgbClr val="0070c0"/>
                  </a:solidFill>
                  <a:latin typeface="Calibri"/>
                  <a:ea typeface="DejaVu Sans"/>
                </a:rPr>
                <a:t>n</a:t>
              </a:r>
              <a:r>
                <a:rPr b="1" lang="cs-CZ" sz="2800" spc="-1" strike="noStrike" baseline="-25000">
                  <a:solidFill>
                    <a:srgbClr val="0070c0"/>
                  </a:solidFill>
                  <a:latin typeface="Calibri"/>
                  <a:ea typeface="DejaVu Sans"/>
                </a:rPr>
                <a:t>1</a:t>
              </a:r>
              <a:endParaRPr b="0" lang="cs-CZ" sz="2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4" name="TextovéPole 9"/>
            <p:cNvSpPr/>
            <p:nvPr/>
          </p:nvSpPr>
          <p:spPr>
            <a:xfrm>
              <a:off x="5213520" y="4106880"/>
              <a:ext cx="1505160" cy="575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28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. (</a:t>
              </a:r>
              <a:r>
                <a:rPr b="1" lang="cs-CZ" sz="2800" spc="-1" strike="noStrike">
                  <a:solidFill>
                    <a:srgbClr val="7030a0"/>
                  </a:solidFill>
                  <a:latin typeface="Calibri"/>
                  <a:ea typeface="DejaVu Sans"/>
                </a:rPr>
                <a:t>n</a:t>
              </a:r>
              <a:r>
                <a:rPr b="1" lang="cs-CZ" sz="2800" spc="-1" strike="noStrike" baseline="-25000">
                  <a:solidFill>
                    <a:srgbClr val="7030a0"/>
                  </a:solidFill>
                  <a:latin typeface="Calibri"/>
                  <a:ea typeface="DejaVu Sans"/>
                </a:rPr>
                <a:t>0</a:t>
              </a:r>
              <a:r>
                <a:rPr b="1" lang="cs-CZ" sz="28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 – </a:t>
              </a:r>
              <a:r>
                <a:rPr b="1" lang="cs-CZ" sz="2800" spc="-1" strike="noStrike">
                  <a:solidFill>
                    <a:srgbClr val="0070c0"/>
                  </a:solidFill>
                  <a:latin typeface="Calibri"/>
                  <a:ea typeface="DejaVu Sans"/>
                </a:rPr>
                <a:t>n</a:t>
              </a:r>
              <a:r>
                <a:rPr b="1" lang="cs-CZ" sz="2800" spc="-1" strike="noStrike" baseline="-25000">
                  <a:solidFill>
                    <a:srgbClr val="0070c0"/>
                  </a:solidFill>
                  <a:latin typeface="Calibri"/>
                  <a:ea typeface="DejaVu Sans"/>
                </a:rPr>
                <a:t>1</a:t>
              </a:r>
              <a:r>
                <a:rPr b="1" lang="cs-CZ" sz="28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)</a:t>
              </a:r>
              <a:endParaRPr b="0" lang="cs-CZ" sz="2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65" name="Přímá spojnice 11"/>
            <p:cNvCxnSpPr/>
            <p:nvPr/>
          </p:nvCxnSpPr>
          <p:spPr>
            <a:xfrm>
              <a:off x="3674880" y="4485960"/>
              <a:ext cx="1324080" cy="720"/>
            </a:xfrm>
            <a:prstGeom prst="straightConnector1">
              <a:avLst/>
            </a:prstGeom>
            <a:ln w="38100">
              <a:solidFill>
                <a:srgbClr val="000000"/>
              </a:solidFill>
              <a:round/>
            </a:ln>
          </p:spPr>
        </p:cxn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odnadpis 2"/>
          <p:cNvSpPr/>
          <p:nvPr/>
        </p:nvSpPr>
        <p:spPr>
          <a:xfrm>
            <a:off x="1475640" y="4464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cs-CZ" sz="3200" spc="-1" strike="noStrike">
                <a:solidFill>
                  <a:srgbClr val="948a54"/>
                </a:solidFill>
                <a:latin typeface="Calibri"/>
                <a:ea typeface="DejaVu Sans"/>
              </a:rPr>
              <a:t>Vážení metodou tří kyvů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TextovéPole 4"/>
          <p:cNvSpPr/>
          <p:nvPr/>
        </p:nvSpPr>
        <p:spPr>
          <a:xfrm>
            <a:off x="348120" y="780120"/>
            <a:ext cx="27532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70c0"/>
                </a:solidFill>
                <a:latin typeface="Calibri"/>
                <a:ea typeface="DejaVu Sans"/>
              </a:rPr>
              <a:t>Interpolační metoda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8" name="Skupina 50"/>
          <p:cNvGrpSpPr/>
          <p:nvPr/>
        </p:nvGrpSpPr>
        <p:grpSpPr>
          <a:xfrm>
            <a:off x="187560" y="1556640"/>
            <a:ext cx="5799960" cy="4318920"/>
            <a:chOff x="187560" y="1556640"/>
            <a:chExt cx="5799960" cy="4318920"/>
          </a:xfrm>
        </p:grpSpPr>
        <p:grpSp>
          <p:nvGrpSpPr>
            <p:cNvPr id="69" name="Skupina 33"/>
            <p:cNvGrpSpPr/>
            <p:nvPr/>
          </p:nvGrpSpPr>
          <p:grpSpPr>
            <a:xfrm>
              <a:off x="626760" y="1646280"/>
              <a:ext cx="5360760" cy="3655080"/>
              <a:chOff x="626760" y="1646280"/>
              <a:chExt cx="5360760" cy="3655080"/>
            </a:xfrm>
          </p:grpSpPr>
          <p:cxnSp>
            <p:nvCxnSpPr>
              <p:cNvPr id="70" name="Přímá spojnice 5"/>
              <p:cNvCxnSpPr/>
              <p:nvPr/>
            </p:nvCxnSpPr>
            <p:spPr>
              <a:xfrm>
                <a:off x="626760" y="1646280"/>
                <a:ext cx="720" cy="3655440"/>
              </a:xfrm>
              <a:prstGeom prst="straightConnector1">
                <a:avLst/>
              </a:prstGeom>
              <a:ln w="28575">
                <a:solidFill>
                  <a:srgbClr val="000000"/>
                </a:solidFill>
                <a:round/>
              </a:ln>
            </p:spPr>
          </p:cxnSp>
          <p:cxnSp>
            <p:nvCxnSpPr>
              <p:cNvPr id="71" name="Přímá spojnice 7"/>
              <p:cNvCxnSpPr/>
              <p:nvPr/>
            </p:nvCxnSpPr>
            <p:spPr>
              <a:xfrm>
                <a:off x="626760" y="5301000"/>
                <a:ext cx="5361120" cy="720"/>
              </a:xfrm>
              <a:prstGeom prst="straightConnector1">
                <a:avLst/>
              </a:prstGeom>
              <a:ln w="28575">
                <a:solidFill>
                  <a:srgbClr val="000000"/>
                </a:solidFill>
                <a:round/>
              </a:ln>
            </p:spPr>
          </p:cxnSp>
          <p:cxnSp>
            <p:nvCxnSpPr>
              <p:cNvPr id="72" name="Přímá spojnice 9"/>
              <p:cNvCxnSpPr/>
              <p:nvPr/>
            </p:nvCxnSpPr>
            <p:spPr>
              <a:xfrm flipV="1">
                <a:off x="626760" y="2310840"/>
                <a:ext cx="4530600" cy="2990880"/>
              </a:xfrm>
              <a:prstGeom prst="straightConnector1">
                <a:avLst/>
              </a:prstGeom>
              <a:ln w="28575">
                <a:solidFill>
                  <a:srgbClr val="000000"/>
                </a:solidFill>
                <a:round/>
              </a:ln>
            </p:spPr>
          </p:cxnSp>
          <p:cxnSp>
            <p:nvCxnSpPr>
              <p:cNvPr id="73" name="Přímá spojnice 11"/>
              <p:cNvCxnSpPr/>
              <p:nvPr/>
            </p:nvCxnSpPr>
            <p:spPr>
              <a:xfrm>
                <a:off x="2415600" y="4138200"/>
                <a:ext cx="720" cy="116352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round/>
              </a:ln>
            </p:spPr>
          </p:cxnSp>
          <p:cxnSp>
            <p:nvCxnSpPr>
              <p:cNvPr id="74" name="Přímá spojnice 13"/>
              <p:cNvCxnSpPr/>
              <p:nvPr/>
            </p:nvCxnSpPr>
            <p:spPr>
              <a:xfrm flipH="1">
                <a:off x="626760" y="4117680"/>
                <a:ext cx="1789560" cy="72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round/>
              </a:ln>
            </p:spPr>
          </p:cxnSp>
          <p:cxnSp>
            <p:nvCxnSpPr>
              <p:cNvPr id="75" name="Přímá spojnice 15"/>
              <p:cNvCxnSpPr/>
              <p:nvPr/>
            </p:nvCxnSpPr>
            <p:spPr>
              <a:xfrm>
                <a:off x="3661560" y="3307680"/>
                <a:ext cx="720" cy="199404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round/>
              </a:ln>
            </p:spPr>
          </p:cxnSp>
          <p:cxnSp>
            <p:nvCxnSpPr>
              <p:cNvPr id="76" name="Přímá spojnice 17"/>
              <p:cNvCxnSpPr/>
              <p:nvPr/>
            </p:nvCxnSpPr>
            <p:spPr>
              <a:xfrm flipH="1">
                <a:off x="626760" y="3307680"/>
                <a:ext cx="3035520" cy="720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round/>
              </a:ln>
            </p:spPr>
          </p:cxnSp>
          <p:cxnSp>
            <p:nvCxnSpPr>
              <p:cNvPr id="77" name="Přímá spojnice 19"/>
              <p:cNvCxnSpPr/>
              <p:nvPr/>
            </p:nvCxnSpPr>
            <p:spPr>
              <a:xfrm>
                <a:off x="4408920" y="2809080"/>
                <a:ext cx="720" cy="2492640"/>
              </a:xfrm>
              <a:prstGeom prst="straightConnector1">
                <a:avLst/>
              </a:prstGeom>
              <a:ln w="28575">
                <a:solidFill>
                  <a:srgbClr val="77933c"/>
                </a:solidFill>
                <a:round/>
              </a:ln>
            </p:spPr>
          </p:cxnSp>
          <p:cxnSp>
            <p:nvCxnSpPr>
              <p:cNvPr id="78" name="Přímá spojnice 21"/>
              <p:cNvCxnSpPr/>
              <p:nvPr/>
            </p:nvCxnSpPr>
            <p:spPr>
              <a:xfrm flipH="1">
                <a:off x="626760" y="2809080"/>
                <a:ext cx="3782880" cy="720"/>
              </a:xfrm>
              <a:prstGeom prst="straightConnector1">
                <a:avLst/>
              </a:prstGeom>
              <a:ln w="28575">
                <a:solidFill>
                  <a:srgbClr val="77933c"/>
                </a:solidFill>
                <a:round/>
              </a:ln>
            </p:spPr>
          </p:cxnSp>
        </p:grpSp>
        <p:sp>
          <p:nvSpPr>
            <p:cNvPr id="79" name="TextovéPole 31"/>
            <p:cNvSpPr/>
            <p:nvPr/>
          </p:nvSpPr>
          <p:spPr>
            <a:xfrm>
              <a:off x="5340600" y="5474160"/>
              <a:ext cx="3650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i="1" lang="cs-CZ" sz="18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m</a:t>
              </a:r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" name="TextovéPole 32"/>
            <p:cNvSpPr/>
            <p:nvPr/>
          </p:nvSpPr>
          <p:spPr>
            <a:xfrm>
              <a:off x="228960" y="1556640"/>
              <a:ext cx="3009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i="1" lang="cs-CZ" sz="18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</a:t>
              </a:r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81" name="Přímá spojnice 35"/>
            <p:cNvCxnSpPr/>
            <p:nvPr/>
          </p:nvCxnSpPr>
          <p:spPr>
            <a:xfrm>
              <a:off x="2415600" y="4117680"/>
              <a:ext cx="1994040" cy="720"/>
            </a:xfrm>
            <a:prstGeom prst="straightConnector1">
              <a:avLst/>
            </a:prstGeom>
            <a:ln w="28575">
              <a:solidFill>
                <a:srgbClr val="000000"/>
              </a:solidFill>
              <a:prstDash val="dash"/>
              <a:round/>
            </a:ln>
          </p:spPr>
        </p:cxnSp>
        <p:sp>
          <p:nvSpPr>
            <p:cNvPr id="82" name="TextovéPole 36"/>
            <p:cNvSpPr/>
            <p:nvPr/>
          </p:nvSpPr>
          <p:spPr>
            <a:xfrm>
              <a:off x="2214360" y="5474160"/>
              <a:ext cx="357480" cy="401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1800" spc="-1" strike="noStrike">
                  <a:solidFill>
                    <a:srgbClr val="0070c0"/>
                  </a:solidFill>
                  <a:latin typeface="Calibri"/>
                  <a:ea typeface="DejaVu Sans"/>
                </a:rPr>
                <a:t>Z</a:t>
              </a:r>
              <a:r>
                <a:rPr b="1" lang="cs-CZ" sz="1800" spc="-1" strike="noStrike" baseline="-25000">
                  <a:solidFill>
                    <a:srgbClr val="0070c0"/>
                  </a:solidFill>
                  <a:latin typeface="Calibri"/>
                  <a:ea typeface="DejaVu Sans"/>
                </a:rPr>
                <a:t>1</a:t>
              </a:r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3" name="TextovéPole 37"/>
            <p:cNvSpPr/>
            <p:nvPr/>
          </p:nvSpPr>
          <p:spPr>
            <a:xfrm>
              <a:off x="3485880" y="5474160"/>
              <a:ext cx="36648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1800" spc="-1" strike="noStrike">
                  <a:solidFill>
                    <a:srgbClr val="c00000"/>
                  </a:solidFill>
                  <a:latin typeface="Calibri"/>
                  <a:ea typeface="DejaVu Sans"/>
                </a:rPr>
                <a:t>m</a:t>
              </a:r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4" name="TextovéPole 38"/>
            <p:cNvSpPr/>
            <p:nvPr/>
          </p:nvSpPr>
          <p:spPr>
            <a:xfrm>
              <a:off x="4231440" y="5474160"/>
              <a:ext cx="357480" cy="401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1800" spc="-1" strike="noStrike">
                  <a:solidFill>
                    <a:schemeClr val="accent3">
                      <a:lumMod val="75000"/>
                    </a:schemeClr>
                  </a:solidFill>
                  <a:latin typeface="Calibri"/>
                  <a:ea typeface="DejaVu Sans"/>
                </a:rPr>
                <a:t>Z</a:t>
              </a:r>
              <a:r>
                <a:rPr b="1" lang="cs-CZ" sz="1800" spc="-1" strike="noStrike" baseline="-25000">
                  <a:solidFill>
                    <a:schemeClr val="accent3">
                      <a:lumMod val="75000"/>
                    </a:schemeClr>
                  </a:solidFill>
                  <a:latin typeface="Calibri"/>
                  <a:ea typeface="DejaVu Sans"/>
                </a:rPr>
                <a:t>2</a:t>
              </a:r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5" name="TextovéPole 39"/>
            <p:cNvSpPr/>
            <p:nvPr/>
          </p:nvSpPr>
          <p:spPr>
            <a:xfrm>
              <a:off x="187560" y="3953520"/>
              <a:ext cx="369720" cy="401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1800" spc="-1" strike="noStrike">
                  <a:solidFill>
                    <a:srgbClr val="0070c0"/>
                  </a:solidFill>
                  <a:latin typeface="Calibri"/>
                  <a:ea typeface="DejaVu Sans"/>
                </a:rPr>
                <a:t>n</a:t>
              </a:r>
              <a:r>
                <a:rPr b="1" lang="cs-CZ" sz="1800" spc="-1" strike="noStrike" baseline="-25000">
                  <a:solidFill>
                    <a:srgbClr val="0070c0"/>
                  </a:solidFill>
                  <a:latin typeface="Calibri"/>
                  <a:ea typeface="DejaVu Sans"/>
                </a:rPr>
                <a:t>1</a:t>
              </a:r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6" name="TextovéPole 40"/>
            <p:cNvSpPr/>
            <p:nvPr/>
          </p:nvSpPr>
          <p:spPr>
            <a:xfrm>
              <a:off x="194400" y="2624760"/>
              <a:ext cx="369720" cy="401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1800" spc="-1" strike="noStrike">
                  <a:solidFill>
                    <a:schemeClr val="accent3">
                      <a:lumMod val="75000"/>
                    </a:schemeClr>
                  </a:solidFill>
                  <a:latin typeface="Calibri"/>
                  <a:ea typeface="DejaVu Sans"/>
                </a:rPr>
                <a:t>n</a:t>
              </a:r>
              <a:r>
                <a:rPr b="1" lang="cs-CZ" sz="1800" spc="-1" strike="noStrike" baseline="-25000">
                  <a:solidFill>
                    <a:schemeClr val="accent3">
                      <a:lumMod val="75000"/>
                    </a:schemeClr>
                  </a:solidFill>
                  <a:latin typeface="Calibri"/>
                  <a:ea typeface="DejaVu Sans"/>
                </a:rPr>
                <a:t>2</a:t>
              </a:r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7" name="TextovéPole 41"/>
            <p:cNvSpPr/>
            <p:nvPr/>
          </p:nvSpPr>
          <p:spPr>
            <a:xfrm>
              <a:off x="194400" y="3123000"/>
              <a:ext cx="369720" cy="401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1800" spc="-1" strike="noStrike">
                  <a:solidFill>
                    <a:srgbClr val="7030a0"/>
                  </a:solidFill>
                  <a:latin typeface="Calibri"/>
                  <a:ea typeface="DejaVu Sans"/>
                </a:rPr>
                <a:t>n</a:t>
              </a:r>
              <a:r>
                <a:rPr b="1" lang="cs-CZ" sz="1800" spc="-1" strike="noStrike" baseline="-25000">
                  <a:solidFill>
                    <a:srgbClr val="7030a0"/>
                  </a:solidFill>
                  <a:latin typeface="Calibri"/>
                  <a:ea typeface="DejaVu Sans"/>
                </a:rPr>
                <a:t>0</a:t>
              </a:r>
              <a:endParaRPr b="0" lang="cs-CZ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8" name="Pravá složená závorka 42"/>
            <p:cNvSpPr/>
            <p:nvPr/>
          </p:nvSpPr>
          <p:spPr>
            <a:xfrm>
              <a:off x="4507200" y="2809440"/>
              <a:ext cx="89640" cy="130788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rgbClr val="0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  <p:sp>
          <p:nvSpPr>
            <p:cNvPr id="89" name="Pravá složená závorka 43"/>
            <p:cNvSpPr/>
            <p:nvPr/>
          </p:nvSpPr>
          <p:spPr>
            <a:xfrm>
              <a:off x="3735720" y="3289680"/>
              <a:ext cx="55440" cy="8096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rgbClr val="0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  <p:sp>
          <p:nvSpPr>
            <p:cNvPr id="90" name="Pravá složená závorka 44"/>
            <p:cNvSpPr/>
            <p:nvPr/>
          </p:nvSpPr>
          <p:spPr>
            <a:xfrm rot="5400000">
              <a:off x="3367800" y="3754800"/>
              <a:ext cx="89640" cy="199296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rgbClr val="0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  <p:sp>
          <p:nvSpPr>
            <p:cNvPr id="91" name="Pravá složená závorka 45"/>
            <p:cNvSpPr/>
            <p:nvPr/>
          </p:nvSpPr>
          <p:spPr>
            <a:xfrm rot="5400000">
              <a:off x="2974320" y="3684240"/>
              <a:ext cx="135000" cy="123912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rgbClr val="0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  <p:sp>
          <p:nvSpPr>
            <p:cNvPr id="92" name="TextovéPole 46"/>
            <p:cNvSpPr/>
            <p:nvPr/>
          </p:nvSpPr>
          <p:spPr>
            <a:xfrm>
              <a:off x="3767040" y="3525480"/>
              <a:ext cx="644040" cy="332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1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</a:t>
              </a:r>
              <a:r>
                <a:rPr b="1" lang="cs-CZ" sz="1400" spc="-1" strike="noStrike" baseline="-25000">
                  <a:solidFill>
                    <a:srgbClr val="000000"/>
                  </a:solidFill>
                  <a:latin typeface="Calibri"/>
                  <a:ea typeface="DejaVu Sans"/>
                </a:rPr>
                <a:t>0</a:t>
              </a:r>
              <a:r>
                <a:rPr b="1" lang="cs-CZ" sz="1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 – n</a:t>
              </a:r>
              <a:r>
                <a:rPr b="1" lang="cs-CZ" sz="1400" spc="-1" strike="noStrike" baseline="-25000">
                  <a:solidFill>
                    <a:srgbClr val="000000"/>
                  </a:solidFill>
                  <a:latin typeface="Calibri"/>
                  <a:ea typeface="DejaVu Sans"/>
                </a:rPr>
                <a:t>1</a:t>
              </a:r>
              <a:endParaRPr b="0" lang="cs-CZ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3" name="TextovéPole 47"/>
            <p:cNvSpPr/>
            <p:nvPr/>
          </p:nvSpPr>
          <p:spPr>
            <a:xfrm>
              <a:off x="4682520" y="3307680"/>
              <a:ext cx="644040" cy="332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1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</a:t>
              </a:r>
              <a:r>
                <a:rPr b="1" lang="cs-CZ" sz="1400" spc="-1" strike="noStrike" baseline="-25000">
                  <a:solidFill>
                    <a:srgbClr val="000000"/>
                  </a:solidFill>
                  <a:latin typeface="Calibri"/>
                  <a:ea typeface="DejaVu Sans"/>
                </a:rPr>
                <a:t>2</a:t>
              </a:r>
              <a:r>
                <a:rPr b="1" lang="cs-CZ" sz="1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 – n</a:t>
              </a:r>
              <a:r>
                <a:rPr b="1" lang="cs-CZ" sz="1400" spc="-1" strike="noStrike" baseline="-25000">
                  <a:solidFill>
                    <a:srgbClr val="000000"/>
                  </a:solidFill>
                  <a:latin typeface="Calibri"/>
                  <a:ea typeface="DejaVu Sans"/>
                </a:rPr>
                <a:t>1</a:t>
              </a:r>
              <a:endParaRPr b="0" lang="cs-CZ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4" name="TextovéPole 48"/>
            <p:cNvSpPr/>
            <p:nvPr/>
          </p:nvSpPr>
          <p:spPr>
            <a:xfrm>
              <a:off x="3033000" y="4869000"/>
              <a:ext cx="622800" cy="332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1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Z</a:t>
              </a:r>
              <a:r>
                <a:rPr b="1" lang="cs-CZ" sz="1400" spc="-1" strike="noStrike" baseline="-25000">
                  <a:solidFill>
                    <a:srgbClr val="000000"/>
                  </a:solidFill>
                  <a:latin typeface="Calibri"/>
                  <a:ea typeface="DejaVu Sans"/>
                </a:rPr>
                <a:t>2</a:t>
              </a:r>
              <a:r>
                <a:rPr b="1" lang="cs-CZ" sz="1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 – Z</a:t>
              </a:r>
              <a:r>
                <a:rPr b="1" lang="cs-CZ" sz="1400" spc="-1" strike="noStrike" baseline="-25000">
                  <a:solidFill>
                    <a:srgbClr val="000000"/>
                  </a:solidFill>
                  <a:latin typeface="Calibri"/>
                  <a:ea typeface="DejaVu Sans"/>
                </a:rPr>
                <a:t>1</a:t>
              </a:r>
              <a:endParaRPr b="0" lang="cs-CZ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5" name="TextovéPole 49"/>
            <p:cNvSpPr/>
            <p:nvPr/>
          </p:nvSpPr>
          <p:spPr>
            <a:xfrm>
              <a:off x="2730960" y="4398840"/>
              <a:ext cx="630360" cy="332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1" lang="cs-CZ" sz="14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m – Z</a:t>
              </a:r>
              <a:r>
                <a:rPr b="1" lang="cs-CZ" sz="1400" spc="-1" strike="noStrike" baseline="-25000">
                  <a:solidFill>
                    <a:srgbClr val="000000"/>
                  </a:solidFill>
                  <a:latin typeface="Calibri"/>
                  <a:ea typeface="DejaVu Sans"/>
                </a:rPr>
                <a:t>1</a:t>
              </a:r>
              <a:endParaRPr b="0" lang="cs-CZ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6" name="TextovéPole 51"/>
          <p:cNvSpPr/>
          <p:nvPr/>
        </p:nvSpPr>
        <p:spPr>
          <a:xfrm>
            <a:off x="5527800" y="1412640"/>
            <a:ext cx="33782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Z podobnosti trojúhelníků je vidět: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5580000" y="1953720"/>
            <a:ext cx="5760360" cy="745920"/>
          </a:xfrm>
          <a:prstGeom prst="rect">
            <a:avLst/>
          </a:prstGeom>
          <a:ln w="0">
            <a:noFill/>
          </a:ln>
        </p:spPr>
      </p:pic>
      <p:pic>
        <p:nvPicPr>
          <p:cNvPr id="98" name="" descr=""/>
          <p:cNvPicPr/>
          <p:nvPr/>
        </p:nvPicPr>
        <p:blipFill>
          <a:blip r:embed="rId2"/>
          <a:stretch/>
        </p:blipFill>
        <p:spPr>
          <a:xfrm>
            <a:off x="5220000" y="2894760"/>
            <a:ext cx="5760360" cy="744480"/>
          </a:xfrm>
          <a:prstGeom prst="rect">
            <a:avLst/>
          </a:prstGeom>
          <a:ln w="0">
            <a:noFill/>
          </a:ln>
        </p:spPr>
      </p:pic>
      <p:pic>
        <p:nvPicPr>
          <p:cNvPr id="99" name="" descr=""/>
          <p:cNvPicPr/>
          <p:nvPr/>
        </p:nvPicPr>
        <p:blipFill>
          <a:blip r:embed="rId3"/>
          <a:stretch/>
        </p:blipFill>
        <p:spPr>
          <a:xfrm>
            <a:off x="5579280" y="3780000"/>
            <a:ext cx="5760360" cy="744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odnadpis 2"/>
          <p:cNvSpPr/>
          <p:nvPr/>
        </p:nvSpPr>
        <p:spPr>
          <a:xfrm>
            <a:off x="1475640" y="4464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cs-CZ" sz="3200" spc="-1" strike="noStrike">
                <a:solidFill>
                  <a:srgbClr val="948a54"/>
                </a:solidFill>
                <a:latin typeface="Calibri"/>
                <a:ea typeface="DejaVu Sans"/>
              </a:rPr>
              <a:t>Vážení metodou tří kyvů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extovéPole 4"/>
          <p:cNvSpPr/>
          <p:nvPr/>
        </p:nvSpPr>
        <p:spPr>
          <a:xfrm>
            <a:off x="343440" y="780120"/>
            <a:ext cx="19270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70c0"/>
                </a:solidFill>
                <a:latin typeface="Calibri"/>
                <a:ea typeface="DejaVu Sans"/>
              </a:rPr>
              <a:t>Chyba měření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ovéPole 2"/>
          <p:cNvSpPr/>
          <p:nvPr/>
        </p:nvSpPr>
        <p:spPr>
          <a:xfrm>
            <a:off x="360360" y="1412640"/>
            <a:ext cx="8459280" cy="310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Přesnost vážení ovlivňují systematické a náhodné chyby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 Přesnost při odečítání výchylky na stupnici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 Správnost sady závaží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- Při vážení na vzduchu se uplatňuje Archimédův zákon. Závaží i vážený předmět jsou v jeho důsledku nadlehčovány. Záleží na rozdílu objemů závaží a vážených předmětů. Budou-li objemy obou těles stejné (materiály mají stejnou hustotu), pak chyba vzniklá v důsledku Archimédova zákona se vykompenzuje. V opačném případě tato chyba roste s velikostí rozdílů objemů váženého tělesa a závaží.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odnadpis 2"/>
          <p:cNvSpPr/>
          <p:nvPr/>
        </p:nvSpPr>
        <p:spPr>
          <a:xfrm>
            <a:off x="1475640" y="4464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cs-CZ" sz="3200" spc="-1" strike="noStrike">
                <a:solidFill>
                  <a:srgbClr val="948a54"/>
                </a:solidFill>
                <a:latin typeface="Calibri"/>
                <a:ea typeface="DejaVu Sans"/>
              </a:rPr>
              <a:t>Vážení metodou tří kyvů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TextovéPole 4"/>
          <p:cNvSpPr/>
          <p:nvPr/>
        </p:nvSpPr>
        <p:spPr>
          <a:xfrm>
            <a:off x="348840" y="780120"/>
            <a:ext cx="3111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70c0"/>
                </a:solidFill>
                <a:latin typeface="Calibri"/>
                <a:ea typeface="DejaVu Sans"/>
              </a:rPr>
              <a:t>Stanovení chyby vážení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TextovéPole 2"/>
          <p:cNvSpPr/>
          <p:nvPr/>
        </p:nvSpPr>
        <p:spPr>
          <a:xfrm>
            <a:off x="334080" y="1700640"/>
            <a:ext cx="841392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Chyba měření je nejvíce ovlivněna 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citlivostí vah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. Citlivost vah lze chápat jako veličinu určující, jak moc se změní výchylka ukazatele na stupnici vah při změně hmotnosti na jedné z misek vah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TextovéPole 5"/>
          <p:cNvSpPr/>
          <p:nvPr/>
        </p:nvSpPr>
        <p:spPr>
          <a:xfrm>
            <a:off x="343080" y="3069000"/>
            <a:ext cx="6583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Z praktických důvodů </a:t>
            </a:r>
            <a:r>
              <a:rPr b="1" lang="cs-CZ" sz="1800" spc="-1" strike="noStrike">
                <a:solidFill>
                  <a:srgbClr val="0070c0"/>
                </a:solidFill>
                <a:latin typeface="Calibri"/>
                <a:ea typeface="DejaVu Sans"/>
              </a:rPr>
              <a:t>definujeme citlivost vah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následujícím vztahem: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7" name="Obrázek 6" descr="vzorec 3"/>
          <p:cNvPicPr/>
          <p:nvPr/>
        </p:nvPicPr>
        <p:blipFill>
          <a:blip r:embed="rId1"/>
          <a:stretch/>
        </p:blipFill>
        <p:spPr>
          <a:xfrm>
            <a:off x="3225600" y="3645000"/>
            <a:ext cx="2630520" cy="867600"/>
          </a:xfrm>
          <a:prstGeom prst="rect">
            <a:avLst/>
          </a:prstGeom>
          <a:ln w="0">
            <a:noFill/>
          </a:ln>
        </p:spPr>
      </p:pic>
      <p:sp>
        <p:nvSpPr>
          <p:cNvPr id="108" name="TextovéPole 7"/>
          <p:cNvSpPr/>
          <p:nvPr/>
        </p:nvSpPr>
        <p:spPr>
          <a:xfrm>
            <a:off x="334080" y="4968000"/>
            <a:ext cx="82083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Takto definovaná citlivost vah udává, o kolik dílků se změní výchylka vah při změně hmotnost o jeden gram. Čím je hodnota vyšší, váhy jsou citlivější a vážení je přesnější.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Application>LibreOffice/7.6.2.1$Windows_X86_64 LibreOffice_project/56f7684011345957bbf33a7ee678afaf4d2ba333</Application>
  <AppVersion>15.0000</AppVersion>
  <Words>1004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2016-09-07T08:26:25Z</dcterms:created>
  <dc:creator>Marie Suchánková</dc:creator>
  <dc:description/>
  <dc:language>cs-CZ</dc:language>
  <cp:lastModifiedBy/>
  <dcterms:modified xsi:type="dcterms:W3CDTF">2023-09-28T09:57:07Z</dcterms:modified>
  <cp:revision>41</cp:revision>
  <dc:subject/>
  <dc:title>Měření hmotnosti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Předvádění na obrazovce (4:3)</vt:lpwstr>
  </property>
  <property fmtid="{D5CDD505-2E9C-101B-9397-08002B2CF9AE}" pid="3" name="Slides">
    <vt:i4>14</vt:i4>
  </property>
</Properties>
</file>