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373" r:id="rId2"/>
    <p:sldId id="312" r:id="rId3"/>
    <p:sldId id="372" r:id="rId4"/>
    <p:sldId id="325" r:id="rId5"/>
    <p:sldId id="326" r:id="rId6"/>
    <p:sldId id="327" r:id="rId7"/>
    <p:sldId id="328" r:id="rId8"/>
    <p:sldId id="329" r:id="rId9"/>
    <p:sldId id="332" r:id="rId10"/>
    <p:sldId id="349" r:id="rId11"/>
    <p:sldId id="333" r:id="rId12"/>
    <p:sldId id="363" r:id="rId13"/>
    <p:sldId id="364" r:id="rId14"/>
    <p:sldId id="365" r:id="rId15"/>
    <p:sldId id="366" r:id="rId16"/>
    <p:sldId id="367" r:id="rId17"/>
    <p:sldId id="368" r:id="rId18"/>
    <p:sldId id="369" r:id="rId19"/>
    <p:sldId id="370" r:id="rId20"/>
    <p:sldId id="371" r:id="rId21"/>
    <p:sldId id="343" r:id="rId22"/>
    <p:sldId id="344" r:id="rId23"/>
    <p:sldId id="345" r:id="rId24"/>
    <p:sldId id="346" r:id="rId25"/>
    <p:sldId id="347" r:id="rId26"/>
    <p:sldId id="348" r:id="rId27"/>
    <p:sldId id="350" r:id="rId28"/>
    <p:sldId id="351" r:id="rId29"/>
    <p:sldId id="352" r:id="rId30"/>
    <p:sldId id="353" r:id="rId31"/>
    <p:sldId id="354" r:id="rId32"/>
    <p:sldId id="355" r:id="rId33"/>
    <p:sldId id="356" r:id="rId34"/>
    <p:sldId id="357" r:id="rId35"/>
    <p:sldId id="358" r:id="rId36"/>
    <p:sldId id="359" r:id="rId37"/>
    <p:sldId id="360" r:id="rId38"/>
    <p:sldId id="361" r:id="rId39"/>
    <p:sldId id="362" r:id="rId40"/>
    <p:sldId id="374" r:id="rId41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48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2558" autoAdjust="0"/>
  </p:normalViewPr>
  <p:slideViewPr>
    <p:cSldViewPr snapToGrid="0" snapToObjects="1">
      <p:cViewPr varScale="1">
        <p:scale>
          <a:sx n="151" d="100"/>
          <a:sy n="151" d="100"/>
        </p:scale>
        <p:origin x="1038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272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C68B45-3651-144C-9B42-ECFFE31510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957582-AB2F-6945-BF77-BD7DE7B090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667F0-AAF2-1C40-8CBB-C161C73BDB1E}" type="datetimeFigureOut">
              <a:rPr lang="x-none" smtClean="0"/>
              <a:t>15.05.2024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24A7D9-EF62-3A47-86DF-C907FD53C5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BA8DF4-B159-1F45-A0BE-816E4D0C71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7A96C-A851-C743-AA2E-E27D6B4FD2D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01871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3579253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9509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79430" y="4690756"/>
            <a:ext cx="341728" cy="3385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D00B212-B963-B541-AB2C-C86A83561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1" y="1682229"/>
            <a:ext cx="7560000" cy="1800000"/>
          </a:xfrm>
        </p:spPr>
        <p:txBody>
          <a:bodyPr lIns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x-none" sz="4000" dirty="0">
              <a:solidFill>
                <a:schemeClr val="bg1"/>
              </a:solidFill>
            </a:endParaRPr>
          </a:p>
        </p:txBody>
      </p:sp>
      <p:sp>
        <p:nvSpPr>
          <p:cNvPr id="12" name="Body Level One…">
            <a:extLst>
              <a:ext uri="{FF2B5EF4-FFF2-40B4-BE49-F238E27FC236}">
                <a16:creationId xmlns:a16="http://schemas.microsoft.com/office/drawing/2014/main" id="{97640F16-C798-1940-98D0-41B3CDD4C872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8800" y="252001"/>
            <a:ext cx="7560001" cy="360000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</a:t>
            </a:r>
            <a:r>
              <a:rPr lang="cs-CZ" dirty="0"/>
              <a:t>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12C5AE-0908-474E-8B97-DA6D9E0CBD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802400"/>
            <a:ext cx="1119078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4300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52000" y="826625"/>
            <a:ext cx="7560000" cy="572701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52000" y="1592352"/>
            <a:ext cx="7560000" cy="2809390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Body Level One…">
            <a:extLst>
              <a:ext uri="{FF2B5EF4-FFF2-40B4-BE49-F238E27FC236}">
                <a16:creationId xmlns:a16="http://schemas.microsoft.com/office/drawing/2014/main" id="{7960F43F-42F7-D641-9024-48C8559868BA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17529" y="252001"/>
            <a:ext cx="7560001" cy="360000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accent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</a:t>
            </a:r>
            <a:r>
              <a:rPr lang="cs-CZ" dirty="0"/>
              <a:t>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164572-F8AE-E149-88BB-9E9CD69986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802400"/>
            <a:ext cx="1119078" cy="108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8800" y="3672909"/>
            <a:ext cx="7560001" cy="1218591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" name="Title Text">
            <a:extLst>
              <a:ext uri="{FF2B5EF4-FFF2-40B4-BE49-F238E27FC236}">
                <a16:creationId xmlns:a16="http://schemas.microsoft.com/office/drawing/2014/main" id="{A72E2942-9AC5-6E47-9216-30E885FB5BD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51999" y="1470590"/>
            <a:ext cx="7560000" cy="1661409"/>
          </a:xfrm>
          <a:prstGeom prst="rect">
            <a:avLst/>
          </a:prstGeom>
        </p:spPr>
        <p:txBody>
          <a:bodyPr lIns="0"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2C6354-2DA8-664A-AFE7-A856B90E07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252000"/>
            <a:ext cx="8640000" cy="79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8341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51" r:id="rId2"/>
    <p:sldLayoutId id="2147483671" r:id="rId3"/>
  </p:sldLayoutIdLst>
  <p:transition spd="med"/>
  <p:hf hdr="0" ftr="0" dt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avelzubek.cz/galerie/zlh-plus-hronec-slovensko/formovna-493.html" TargetMode="External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Relationship Id="rId9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5042A262-FCF2-BCE2-5F3A-5AAB54BB22F7}"/>
              </a:ext>
            </a:extLst>
          </p:cNvPr>
          <p:cNvSpPr/>
          <p:nvPr/>
        </p:nvSpPr>
        <p:spPr>
          <a:xfrm>
            <a:off x="122830" y="4626591"/>
            <a:ext cx="1815152" cy="409433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" name="Podnadpis 2">
            <a:extLst>
              <a:ext uri="{FF2B5EF4-FFF2-40B4-BE49-F238E27FC236}">
                <a16:creationId xmlns:a16="http://schemas.microsoft.com/office/drawing/2014/main" id="{0CB2ED24-9373-323A-F44D-629B306A1700}"/>
              </a:ext>
            </a:extLst>
          </p:cNvPr>
          <p:cNvSpPr txBox="1">
            <a:spLocks/>
          </p:cNvSpPr>
          <p:nvPr/>
        </p:nvSpPr>
        <p:spPr>
          <a:xfrm>
            <a:off x="0" y="2593303"/>
            <a:ext cx="9144000" cy="90925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Předmět: Technologie 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Přednáška č. 5: Slévárenství - materiály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3357E60C-7261-67DD-E247-A1A83B78ED0A}"/>
              </a:ext>
            </a:extLst>
          </p:cNvPr>
          <p:cNvSpPr txBox="1">
            <a:spLocks/>
          </p:cNvSpPr>
          <p:nvPr/>
        </p:nvSpPr>
        <p:spPr>
          <a:xfrm>
            <a:off x="1371600" y="3784561"/>
            <a:ext cx="6400800" cy="494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prstClr val="black"/>
                </a:solidFill>
                <a:latin typeface="Calibri"/>
              </a:rPr>
              <a:t>Doc. Ing. Pavel </a:t>
            </a:r>
            <a:r>
              <a:rPr lang="cs-CZ" sz="2000" dirty="0" err="1">
                <a:solidFill>
                  <a:prstClr val="black"/>
                </a:solidFill>
                <a:latin typeface="Calibri"/>
              </a:rPr>
              <a:t>Solfronk</a:t>
            </a:r>
            <a:r>
              <a:rPr lang="cs-CZ" sz="2000">
                <a:solidFill>
                  <a:prstClr val="black"/>
                </a:solidFill>
                <a:latin typeface="Calibri"/>
              </a:rPr>
              <a:t>, Ph.D.</a:t>
            </a:r>
            <a:endParaRPr lang="cs-CZ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37FEC4D-566D-62FC-27AC-50D32AA8E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424" y="2190102"/>
            <a:ext cx="838200" cy="295275"/>
          </a:xfrm>
          <a:prstGeom prst="rect">
            <a:avLst/>
          </a:prstGeom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B3AA00D1-ECF6-BC1F-60F1-1F897DBBAC9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953" y="138226"/>
            <a:ext cx="6602095" cy="85979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9F4396AF-0F65-CDF2-32B0-AD043FA53713}"/>
              </a:ext>
            </a:extLst>
          </p:cNvPr>
          <p:cNvSpPr txBox="1"/>
          <p:nvPr/>
        </p:nvSpPr>
        <p:spPr>
          <a:xfrm>
            <a:off x="1277605" y="1153381"/>
            <a:ext cx="65887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hangingPunct="1"/>
            <a:r>
              <a:rPr lang="cs-CZ" sz="1800" b="1" kern="1200" dirty="0">
                <a:solidFill>
                  <a:prstClr val="black"/>
                </a:solidFill>
                <a:latin typeface="Calibri"/>
              </a:rPr>
              <a:t>Nové možnosti rozvoje vzdělávání na Technické univerzitě v Liberci</a:t>
            </a:r>
          </a:p>
          <a:p>
            <a:pPr algn="ctr" hangingPunct="1"/>
            <a:endParaRPr lang="cs-CZ" sz="800" kern="1200" dirty="0">
              <a:solidFill>
                <a:prstClr val="black"/>
              </a:solidFill>
              <a:latin typeface="Calibri"/>
            </a:endParaRPr>
          </a:p>
          <a:p>
            <a:pPr algn="ctr" hangingPunct="1"/>
            <a:r>
              <a:rPr lang="cs-CZ" b="1" u="sng" kern="1200" dirty="0">
                <a:solidFill>
                  <a:prstClr val="black"/>
                </a:solidFill>
                <a:latin typeface="Calibri"/>
              </a:rPr>
              <a:t>Specifický cíl A3:Tvorba nových profesně zaměřených studijních programů</a:t>
            </a:r>
          </a:p>
          <a:p>
            <a:pPr algn="ctr" hangingPunct="1"/>
            <a:endParaRPr lang="cs-CZ" b="1" u="sng" kern="1200" dirty="0">
              <a:solidFill>
                <a:prstClr val="black"/>
              </a:solidFill>
              <a:latin typeface="Calibri"/>
            </a:endParaRPr>
          </a:p>
          <a:p>
            <a:pPr algn="ctr" hangingPunct="1"/>
            <a:r>
              <a:rPr lang="cs-CZ" sz="1800" b="1" kern="1200" dirty="0">
                <a:solidFill>
                  <a:prstClr val="black"/>
                </a:solidFill>
                <a:latin typeface="Calibri"/>
              </a:rPr>
              <a:t>NPO_TUL_MSMT-16598/2022</a:t>
            </a:r>
          </a:p>
          <a:p>
            <a:pPr hangingPunct="1"/>
            <a:endParaRPr lang="cs-CZ" sz="1800" kern="12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6" name="Tabulka 15">
            <a:extLst>
              <a:ext uri="{FF2B5EF4-FFF2-40B4-BE49-F238E27FC236}">
                <a16:creationId xmlns:a16="http://schemas.microsoft.com/office/drawing/2014/main" id="{9AD4031E-9A26-401A-8462-1269ED43DA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079498"/>
              </p:ext>
            </p:extLst>
          </p:nvPr>
        </p:nvGraphicFramePr>
        <p:xfrm>
          <a:off x="1709420" y="3399258"/>
          <a:ext cx="5725160" cy="182880"/>
        </p:xfrm>
        <a:graphic>
          <a:graphicData uri="http://schemas.openxmlformats.org/drawingml/2006/table">
            <a:tbl>
              <a:tblPr firstRow="1" firstCol="1" bandRow="1"/>
              <a:tblGrid>
                <a:gridCol w="1908175">
                  <a:extLst>
                    <a:ext uri="{9D8B030D-6E8A-4147-A177-3AD203B41FA5}">
                      <a16:colId xmlns:a16="http://schemas.microsoft.com/office/drawing/2014/main" val="222842396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4242503758"/>
                    </a:ext>
                  </a:extLst>
                </a:gridCol>
                <a:gridCol w="1908810">
                  <a:extLst>
                    <a:ext uri="{9D8B030D-6E8A-4147-A177-3AD203B41FA5}">
                      <a16:colId xmlns:a16="http://schemas.microsoft.com/office/drawing/2014/main" val="3883100167"/>
                    </a:ext>
                  </a:extLst>
                </a:gridCol>
              </a:tblGrid>
              <a:tr h="18288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cs-CZ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787227"/>
                  </a:ext>
                </a:extLst>
              </a:tr>
            </a:tbl>
          </a:graphicData>
        </a:graphic>
      </p:graphicFrame>
      <p:pic>
        <p:nvPicPr>
          <p:cNvPr id="17" name="Obrázek 31">
            <a:extLst>
              <a:ext uri="{FF2B5EF4-FFF2-40B4-BE49-F238E27FC236}">
                <a16:creationId xmlns:a16="http://schemas.microsoft.com/office/drawing/2014/main" id="{39F76B93-A0F9-97C5-97ED-A4F8C1D4E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19" y="4534853"/>
            <a:ext cx="1619250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32">
            <a:extLst>
              <a:ext uri="{FF2B5EF4-FFF2-40B4-BE49-F238E27FC236}">
                <a16:creationId xmlns:a16="http://schemas.microsoft.com/office/drawing/2014/main" id="{5065CCE7-EA3A-A0D2-0D6C-1E1E7B283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17" y="4534853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rázek 33" descr="Foto / Photo: Logo MŠMT">
            <a:extLst>
              <a:ext uri="{FF2B5EF4-FFF2-40B4-BE49-F238E27FC236}">
                <a16:creationId xmlns:a16="http://schemas.microsoft.com/office/drawing/2014/main" id="{BDE18A62-B07F-454D-82A3-AB1ECE8C0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290" y="4534853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63200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Slévárenské slitiny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930320" y="1036040"/>
            <a:ext cx="40324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>
                <a:latin typeface="Calibri" pitchFamily="34" charset="0"/>
                <a:cs typeface="Calibri" pitchFamily="34" charset="0"/>
              </a:rPr>
              <a:t>Přehled výroby odlitků v ČR  za rok 2019 </a:t>
            </a:r>
            <a:r>
              <a:rPr lang="en-US" sz="1200" i="1" dirty="0">
                <a:latin typeface="Calibri" pitchFamily="34" charset="0"/>
                <a:cs typeface="Calibri" pitchFamily="34" charset="0"/>
              </a:rPr>
              <a:t>[t]</a:t>
            </a:r>
            <a:endParaRPr lang="cs-CZ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27855" y="1036040"/>
            <a:ext cx="3344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latin typeface="Calibri" pitchFamily="34" charset="0"/>
                <a:cs typeface="Calibri" pitchFamily="34" charset="0"/>
              </a:rPr>
              <a:t>Přehled celosvětové výroby odlitků za rok 2019 </a:t>
            </a:r>
            <a:r>
              <a:rPr lang="en-US" sz="1200" i="1" dirty="0">
                <a:latin typeface="Calibri" pitchFamily="34" charset="0"/>
                <a:cs typeface="Calibri" pitchFamily="34" charset="0"/>
              </a:rPr>
              <a:t>[</a:t>
            </a:r>
            <a:r>
              <a:rPr lang="cs-CZ" sz="1200" i="1" dirty="0">
                <a:latin typeface="Calibri" pitchFamily="34" charset="0"/>
                <a:cs typeface="Calibri" pitchFamily="34" charset="0"/>
              </a:rPr>
              <a:t>t</a:t>
            </a:r>
            <a:r>
              <a:rPr lang="en-US" sz="1200" i="1" dirty="0">
                <a:latin typeface="Calibri" pitchFamily="34" charset="0"/>
                <a:cs typeface="Calibri" pitchFamily="34" charset="0"/>
              </a:rPr>
              <a:t>]</a:t>
            </a:r>
            <a:endParaRPr lang="cs-CZ" sz="1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9589" y="1474572"/>
            <a:ext cx="4011746" cy="1919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9038" y="1366827"/>
            <a:ext cx="4372910" cy="2262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851" y="3759488"/>
            <a:ext cx="348615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52801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Slévatelnost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schopnost slévárenských slitin vytvářet kvalitní odlitky.</a:t>
            </a:r>
          </a:p>
          <a:p>
            <a:pPr marL="285750" indent="-285750" eaLnBrk="1" hangingPunct="1">
              <a:lnSpc>
                <a:spcPct val="90000"/>
              </a:lnSpc>
              <a:spcBef>
                <a:spcPts val="6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tavitelnost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-</a:t>
            </a:r>
            <a:r>
              <a:rPr lang="cs-CZ" altLang="cs-CZ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je schopnost kovů a slitin přecházet ze stavu pevného do stavu kapalného,</a:t>
            </a:r>
          </a:p>
          <a:p>
            <a:pPr marL="285750" indent="-28575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cs-CZ" altLang="cs-CZ" b="1" i="1" dirty="0" err="1">
                <a:latin typeface="Calibri" pitchFamily="34" charset="0"/>
                <a:cs typeface="Calibri" pitchFamily="34" charset="0"/>
              </a:rPr>
              <a:t>zabíhavost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je technologická vlastnost taveniny - schopnost taveniny vyplňovat dutinu formy,</a:t>
            </a:r>
          </a:p>
          <a:p>
            <a:pPr marL="285750" indent="-28575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stahování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- objemové změny taveniny během tuhnutí (tj. mezi T</a:t>
            </a:r>
            <a:r>
              <a:rPr lang="cs-CZ" altLang="cs-CZ" baseline="-25000" dirty="0">
                <a:latin typeface="Calibri" pitchFamily="34" charset="0"/>
                <a:cs typeface="Calibri" pitchFamily="34" charset="0"/>
              </a:rPr>
              <a:t>L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a T</a:t>
            </a:r>
            <a:r>
              <a:rPr lang="cs-CZ" altLang="cs-CZ" baseline="-25000" dirty="0">
                <a:latin typeface="Calibri" pitchFamily="34" charset="0"/>
                <a:cs typeface="Calibri" pitchFamily="34" charset="0"/>
              </a:rPr>
              <a:t>S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),</a:t>
            </a:r>
          </a:p>
          <a:p>
            <a:pPr marL="285750" indent="-28575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smršťování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objemové změny taveniny během chladnutí, </a:t>
            </a:r>
          </a:p>
          <a:p>
            <a:pPr marL="285750" indent="-28575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 typeface="Arial" pitchFamily="34" charset="0"/>
              <a:buChar char="•"/>
              <a:defRPr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sklon ke vzniku trhlin a prasklin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náchylnost materiálu odlitku k porušení  během výroby odlitku.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Slévárenské slitiny</a:t>
            </a:r>
            <a:endParaRPr lang="x-non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34937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Vsázka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- opakující se vrstvy koksu, kovové vsázky, struskotvorných látek (vápenec).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Výroba - LLG, LKG,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Litina z kuplovny obsahuje: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cca 3,4%C; 1,9%Si; 0,65 %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Mn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; 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0,1 %P; 0,1%S.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b="1" i="1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b="1" i="1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b="1" i="1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Kuplovna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4" descr="C:\Dokumenty\Obrázky\2004-03 (III)\sejmout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9"/>
          <a:stretch>
            <a:fillRect/>
          </a:stretch>
        </p:blipFill>
        <p:spPr bwMode="auto">
          <a:xfrm>
            <a:off x="3330304" y="1412876"/>
            <a:ext cx="2825594" cy="323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995" y="1412876"/>
            <a:ext cx="2487828" cy="3235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36" y="2801807"/>
            <a:ext cx="1833942" cy="1418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037967" y="4239053"/>
            <a:ext cx="859210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2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itchFamily="34" charset="0"/>
                <a:cs typeface="Calibri" pitchFamily="34" charset="0"/>
                <a:sym typeface="Arial"/>
              </a:rPr>
              <a:t>Surové železo</a:t>
            </a:r>
          </a:p>
        </p:txBody>
      </p:sp>
    </p:spTree>
    <p:extLst>
      <p:ext uri="{BB962C8B-B14F-4D97-AF65-F5344CB8AC3E}">
        <p14:creationId xmlns:p14="http://schemas.microsoft.com/office/powerpoint/2010/main" val="385116499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Kelímková pec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– tavení: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LLG, LKG, LČG, ocel na odlitky, neželezné slitiny.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Kanálková pec - </a:t>
            </a:r>
            <a:r>
              <a:rPr lang="cs-CZ" altLang="cs-CZ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udržovací pec,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princip ohřevu se využívá i v licích zařízeních.</a:t>
            </a:r>
            <a:endParaRPr lang="cs-CZ" altLang="cs-CZ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b="1" i="1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b="1" i="1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Elektrické indukční pece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" t="3587" r="1775" b="795"/>
          <a:stretch>
            <a:fillRect/>
          </a:stretch>
        </p:blipFill>
        <p:spPr bwMode="auto">
          <a:xfrm>
            <a:off x="1759744" y="1919416"/>
            <a:ext cx="2487547" cy="238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880034" y="4374034"/>
            <a:ext cx="26638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Elektrická indukční pec kelímková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" t="2208" r="2934" b="1974"/>
          <a:stretch>
            <a:fillRect/>
          </a:stretch>
        </p:blipFill>
        <p:spPr bwMode="auto">
          <a:xfrm>
            <a:off x="5364163" y="1997033"/>
            <a:ext cx="1960533" cy="230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075839" y="4349319"/>
            <a:ext cx="26654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 i="1">
                <a:latin typeface="Calibri" pitchFamily="34" charset="0"/>
                <a:cs typeface="Calibri" pitchFamily="34" charset="0"/>
              </a:rPr>
              <a:t>Elektrická indukční pec kanálková</a:t>
            </a:r>
          </a:p>
        </p:txBody>
      </p:sp>
    </p:spTree>
    <p:extLst>
      <p:ext uri="{BB962C8B-B14F-4D97-AF65-F5344CB8AC3E}">
        <p14:creationId xmlns:p14="http://schemas.microsoft.com/office/powerpoint/2010/main" val="162782072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Tavení - ocel, výjimečně LKG.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b="1" i="1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b="1" i="1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Elektrické obloukové pece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12" y="1839143"/>
            <a:ext cx="2321570" cy="245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Výsledek obrázku pro elektrická oblouková pe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9" t="19686" r="11022" b="16495"/>
          <a:stretch/>
        </p:blipFill>
        <p:spPr bwMode="auto">
          <a:xfrm>
            <a:off x="3501133" y="1354926"/>
            <a:ext cx="5160537" cy="327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84582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Plynové pece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14" name="Picture 7" descr="C:\IVA\TECHNOLOGIE\plynpe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" r="33278" b="33333"/>
          <a:stretch>
            <a:fillRect/>
          </a:stretch>
        </p:blipFill>
        <p:spPr bwMode="auto">
          <a:xfrm>
            <a:off x="252000" y="1642555"/>
            <a:ext cx="3844925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ovéPole 8"/>
          <p:cNvSpPr txBox="1">
            <a:spLocks noChangeArrowheads="1"/>
          </p:cNvSpPr>
          <p:nvPr/>
        </p:nvSpPr>
        <p:spPr bwMode="auto">
          <a:xfrm>
            <a:off x="1835150" y="4764373"/>
            <a:ext cx="18494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</a:rPr>
              <a:t>Plynová pec kelímková</a:t>
            </a:r>
          </a:p>
        </p:txBody>
      </p:sp>
      <p:pic>
        <p:nvPicPr>
          <p:cNvPr id="17" name="Picture 4" descr="Obr56"/>
          <p:cNvPicPr>
            <a:picLocks noChangeAspect="1" noChangeArrowheads="1"/>
          </p:cNvPicPr>
          <p:nvPr/>
        </p:nvPicPr>
        <p:blipFill>
          <a:blip r:embed="rId3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" r="22963" b="4601"/>
          <a:stretch>
            <a:fillRect/>
          </a:stretch>
        </p:blipFill>
        <p:spPr bwMode="auto">
          <a:xfrm>
            <a:off x="4384675" y="1524286"/>
            <a:ext cx="424973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ovéPole 8"/>
          <p:cNvSpPr txBox="1">
            <a:spLocks noChangeArrowheads="1"/>
          </p:cNvSpPr>
          <p:nvPr/>
        </p:nvSpPr>
        <p:spPr bwMode="auto">
          <a:xfrm>
            <a:off x="5181600" y="4764373"/>
            <a:ext cx="30241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</a:rPr>
              <a:t>Plynová pec dvoukomorová (vanová)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Kelímkové pece - tavení neželezných slitin.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b="1" i="1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b="1" i="1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47441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Plynové pece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8" name="Picture 1027" descr="C:\IVA\TECHNOLOGIE\technologie-obr\pece\Image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" r="1198" b="4436"/>
          <a:stretch>
            <a:fillRect/>
          </a:stretch>
        </p:blipFill>
        <p:spPr bwMode="auto">
          <a:xfrm>
            <a:off x="3646735" y="1368995"/>
            <a:ext cx="2533402" cy="3364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256" y="1368995"/>
            <a:ext cx="2326068" cy="3364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8"/>
          <p:cNvSpPr txBox="1">
            <a:spLocks noChangeArrowheads="1"/>
          </p:cNvSpPr>
          <p:nvPr/>
        </p:nvSpPr>
        <p:spPr bwMode="auto">
          <a:xfrm>
            <a:off x="3924299" y="4804681"/>
            <a:ext cx="1643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>
                <a:latin typeface="Calibri" pitchFamily="34" charset="0"/>
              </a:rPr>
              <a:t>Plynová pec šachtová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47" y="1367481"/>
            <a:ext cx="2823971" cy="336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Šachtová pec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– tavení slitin hliníku - kelímkové ~ 170 m</a:t>
            </a:r>
            <a:r>
              <a:rPr lang="cs-CZ" altLang="cs-CZ" baseline="30000" dirty="0">
                <a:latin typeface="Calibri" pitchFamily="34" charset="0"/>
                <a:cs typeface="Calibri" pitchFamily="34" charset="0"/>
              </a:rPr>
              <a:t>3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/t materiálu, šachtové ~ 100 m</a:t>
            </a:r>
            <a:r>
              <a:rPr lang="cs-CZ" altLang="cs-CZ" baseline="30000" dirty="0">
                <a:latin typeface="Calibri" pitchFamily="34" charset="0"/>
                <a:cs typeface="Calibri" pitchFamily="34" charset="0"/>
              </a:rPr>
              <a:t>3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/t materiálu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b="1" i="1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b="1" i="1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61690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Plynové pece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8" name="TextovéPole 8"/>
          <p:cNvSpPr txBox="1">
            <a:spLocks noChangeArrowheads="1"/>
          </p:cNvSpPr>
          <p:nvPr/>
        </p:nvSpPr>
        <p:spPr bwMode="auto">
          <a:xfrm>
            <a:off x="5915025" y="3869580"/>
            <a:ext cx="15922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cs-CZ" altLang="cs-CZ" sz="1200" i="1">
                <a:latin typeface="Calibri" pitchFamily="34" charset="0"/>
              </a:rPr>
              <a:t>Plynová pec rotační</a:t>
            </a: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"/>
          <a:stretch>
            <a:fillRect/>
          </a:stretch>
        </p:blipFill>
        <p:spPr bwMode="auto">
          <a:xfrm>
            <a:off x="383805" y="1367868"/>
            <a:ext cx="4773081" cy="333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ovéPole 8"/>
          <p:cNvSpPr txBox="1">
            <a:spLocks noChangeArrowheads="1"/>
          </p:cNvSpPr>
          <p:nvPr/>
        </p:nvSpPr>
        <p:spPr bwMode="auto">
          <a:xfrm>
            <a:off x="2926320" y="4760349"/>
            <a:ext cx="34559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cs-CZ" altLang="cs-CZ" sz="1200" i="1" dirty="0">
                <a:latin typeface="Calibri" pitchFamily="34" charset="0"/>
              </a:rPr>
              <a:t>Plynová pec rotační – Metalurgie s.r.o.  Rumburk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024" y="1376215"/>
            <a:ext cx="2852322" cy="331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Tavení – </a:t>
            </a:r>
            <a:r>
              <a:rPr lang="cs-CZ" altLang="cs-CZ" dirty="0">
                <a:latin typeface="Calibri" pitchFamily="34" charset="0"/>
              </a:rPr>
              <a:t>litin a druhotné zpracování neželezných slitin (slitin hliníku).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b="1" i="1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b="1" i="1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11097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Licí páve 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vlévání taveniny do licí jamky - „odlévání přes hubičku“.</a:t>
            </a:r>
          </a:p>
          <a:p>
            <a:pPr eaLnBrk="1" hangingPunct="1">
              <a:spcBef>
                <a:spcPts val="60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Ruční hrncové pánve,</a:t>
            </a:r>
          </a:p>
          <a:p>
            <a:pPr eaLnBrk="1" hangingPunct="1">
              <a:spcBef>
                <a:spcPts val="60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ts val="60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ts val="60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ts val="60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ts val="60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Bubnové pánve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2" r="62131" b="53600"/>
          <a:stretch>
            <a:fillRect/>
          </a:stretch>
        </p:blipFill>
        <p:spPr bwMode="auto">
          <a:xfrm>
            <a:off x="2037260" y="1734370"/>
            <a:ext cx="1686243" cy="113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Licí pánve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1734370"/>
            <a:ext cx="1617989" cy="1078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142" y="1543644"/>
            <a:ext cx="2252785" cy="110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079" y="900000"/>
            <a:ext cx="1867691" cy="1557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" r="4771"/>
          <a:stretch>
            <a:fillRect/>
          </a:stretch>
        </p:blipFill>
        <p:spPr bwMode="auto">
          <a:xfrm>
            <a:off x="2169567" y="2945311"/>
            <a:ext cx="2214814" cy="1878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505" y="2848194"/>
            <a:ext cx="2190574" cy="1925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 descr="Odlévání do forem">
            <a:hlinkClick r:id="rId8" tooltip="Odlévání do forem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" t="3966" r="15364" b="11430"/>
          <a:stretch>
            <a:fillRect/>
          </a:stretch>
        </p:blipFill>
        <p:spPr bwMode="auto">
          <a:xfrm>
            <a:off x="7022060" y="2581834"/>
            <a:ext cx="1579881" cy="219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véPole 8"/>
          <p:cNvSpPr txBox="1">
            <a:spLocks noChangeArrowheads="1"/>
          </p:cNvSpPr>
          <p:nvPr/>
        </p:nvSpPr>
        <p:spPr bwMode="auto">
          <a:xfrm>
            <a:off x="4790667" y="4778954"/>
            <a:ext cx="1458061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cs-CZ" altLang="cs-CZ" sz="1200" i="1" dirty="0">
                <a:latin typeface="Calibri" pitchFamily="34" charset="0"/>
              </a:rPr>
              <a:t>Licí pánev bubnová</a:t>
            </a:r>
          </a:p>
        </p:txBody>
      </p:sp>
      <p:sp>
        <p:nvSpPr>
          <p:cNvPr id="16" name="TextovéPole 8"/>
          <p:cNvSpPr txBox="1">
            <a:spLocks noChangeArrowheads="1"/>
          </p:cNvSpPr>
          <p:nvPr/>
        </p:nvSpPr>
        <p:spPr bwMode="auto">
          <a:xfrm>
            <a:off x="6970398" y="4786517"/>
            <a:ext cx="17985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cs-CZ" altLang="cs-CZ" sz="1200" i="1" dirty="0">
                <a:latin typeface="Calibri" pitchFamily="34" charset="0"/>
              </a:rPr>
              <a:t>Licí pánev hrncová - čajník</a:t>
            </a:r>
          </a:p>
        </p:txBody>
      </p:sp>
    </p:spTree>
    <p:extLst>
      <p:ext uri="{BB962C8B-B14F-4D97-AF65-F5344CB8AC3E}">
        <p14:creationId xmlns:p14="http://schemas.microsoft.com/office/powerpoint/2010/main" val="29254495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Licí páve 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odlévání spodem.</a:t>
            </a:r>
          </a:p>
          <a:p>
            <a:pPr eaLnBrk="1" hangingPunct="1">
              <a:spcBef>
                <a:spcPts val="60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Pánve zátkové  </a:t>
            </a:r>
          </a:p>
          <a:p>
            <a:pPr eaLnBrk="1" hangingPunct="1">
              <a:spcBef>
                <a:spcPts val="60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ts val="60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ts val="60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Licí pánve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421" y="990978"/>
            <a:ext cx="3007672" cy="148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562" y="899999"/>
            <a:ext cx="2149945" cy="360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89" y="2593998"/>
            <a:ext cx="2864337" cy="191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17" y="1822130"/>
            <a:ext cx="2249062" cy="2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793262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1513313"/>
          </a:xfrm>
        </p:spPr>
        <p:txBody>
          <a:bodyPr>
            <a:no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Slévání patří mezi jednu z nejstarších výrobních technologií, lidstvu je známá více než 5000 let.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Počátky se spojují s kulturami staré Persie, Číny, Mezopotámie a později i Egypta.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Odléváním byly vyráběny dekorativní předměty, šperky, zbraně, různé sochy, apod.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Slévárenství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0" b="8000"/>
          <a:stretch>
            <a:fillRect/>
          </a:stretch>
        </p:blipFill>
        <p:spPr bwMode="auto">
          <a:xfrm>
            <a:off x="1250830" y="1958483"/>
            <a:ext cx="6561171" cy="281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73887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Licí zařízení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9" name="Picture 4" descr="C:\IVA\TECHNOLOGIE\technologie-obr\pece\sejmout0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10136" b="2609"/>
          <a:stretch>
            <a:fillRect/>
          </a:stretch>
        </p:blipFill>
        <p:spPr bwMode="auto">
          <a:xfrm>
            <a:off x="5066665" y="2924282"/>
            <a:ext cx="2896182" cy="188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6"/>
          <p:cNvSpPr txBox="1">
            <a:spLocks noChangeArrowheads="1"/>
          </p:cNvSpPr>
          <p:nvPr/>
        </p:nvSpPr>
        <p:spPr bwMode="auto">
          <a:xfrm>
            <a:off x="5667409" y="4807296"/>
            <a:ext cx="16946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Automatické licí zařízení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208" y="458856"/>
            <a:ext cx="2357095" cy="232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Výsledek obrázku pro slévárenské licí zařízen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5" y="1214583"/>
            <a:ext cx="3818947" cy="299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1943853" y="4236368"/>
            <a:ext cx="1127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latin typeface="Calibri" pitchFamily="34" charset="0"/>
                <a:cs typeface="Calibri" pitchFamily="34" charset="0"/>
              </a:rPr>
              <a:t>Tlaková licí pec</a:t>
            </a:r>
          </a:p>
        </p:txBody>
      </p:sp>
    </p:spTree>
    <p:extLst>
      <p:ext uri="{BB962C8B-B14F-4D97-AF65-F5344CB8AC3E}">
        <p14:creationId xmlns:p14="http://schemas.microsoft.com/office/powerpoint/2010/main" val="222539368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litiny bílé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– temperování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litiny grafitické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litina s lupínkovým grafitem,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      - litina s kuličkovým grafitem,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      - litina s červíkovitým grafitem</a:t>
            </a:r>
            <a:r>
              <a:rPr lang="cs-CZ" altLang="cs-CZ" i="1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b="1" i="1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b="1" i="1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Litiny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2"/>
          <a:stretch>
            <a:fillRect/>
          </a:stretch>
        </p:blipFill>
        <p:spPr bwMode="auto">
          <a:xfrm>
            <a:off x="5249926" y="2246571"/>
            <a:ext cx="3344567" cy="23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0"/>
          <a:stretch>
            <a:fillRect/>
          </a:stretch>
        </p:blipFill>
        <p:spPr bwMode="auto">
          <a:xfrm>
            <a:off x="1710229" y="2287761"/>
            <a:ext cx="3402767" cy="260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42831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Mechanické vlastnosti litin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7" r="8076" b="5354"/>
          <a:stretch>
            <a:fillRect/>
          </a:stretch>
        </p:blipFill>
        <p:spPr bwMode="auto">
          <a:xfrm>
            <a:off x="5209540" y="509679"/>
            <a:ext cx="3283668" cy="456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1"/>
          <p:cNvSpPr txBox="1">
            <a:spLocks noChangeArrowheads="1"/>
          </p:cNvSpPr>
          <p:nvPr/>
        </p:nvSpPr>
        <p:spPr bwMode="auto">
          <a:xfrm>
            <a:off x="3276532" y="3547839"/>
            <a:ext cx="23025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b="1" i="1" dirty="0">
                <a:latin typeface="Calibri" pitchFamily="34" charset="0"/>
                <a:cs typeface="Calibri" pitchFamily="34" charset="0"/>
              </a:rPr>
              <a:t>1- LLG, 2 - LČG, 3 – LKG, </a:t>
            </a:r>
          </a:p>
          <a:p>
            <a:r>
              <a:rPr lang="cs-CZ" altLang="cs-CZ" sz="1200" b="1" i="1" dirty="0">
                <a:latin typeface="Calibri" pitchFamily="34" charset="0"/>
                <a:cs typeface="Calibri" pitchFamily="34" charset="0"/>
              </a:rPr>
              <a:t>4- Temperovaná litina, </a:t>
            </a:r>
          </a:p>
          <a:p>
            <a:r>
              <a:rPr lang="cs-CZ" altLang="cs-CZ" sz="1200" b="1" i="1" dirty="0">
                <a:latin typeface="Calibri" pitchFamily="34" charset="0"/>
                <a:cs typeface="Calibri" pitchFamily="34" charset="0"/>
              </a:rPr>
              <a:t>5 – ocel na odlitky, </a:t>
            </a:r>
          </a:p>
          <a:p>
            <a:r>
              <a:rPr lang="cs-CZ" altLang="cs-CZ" sz="1200" b="1" i="1" dirty="0">
                <a:latin typeface="Calibri" pitchFamily="34" charset="0"/>
                <a:cs typeface="Calibri" pitchFamily="34" charset="0"/>
              </a:rPr>
              <a:t>6 – ADI (izotermicky kalená LKG)</a:t>
            </a:r>
          </a:p>
        </p:txBody>
      </p:sp>
      <p:pic>
        <p:nvPicPr>
          <p:cNvPr id="9" name="Picture 4" descr="bub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4" r="8627"/>
          <a:stretch>
            <a:fillRect/>
          </a:stretch>
        </p:blipFill>
        <p:spPr bwMode="auto">
          <a:xfrm>
            <a:off x="559276" y="1023570"/>
            <a:ext cx="2095500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vlož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4" r="11461"/>
          <a:stretch>
            <a:fillRect/>
          </a:stretch>
        </p:blipFill>
        <p:spPr bwMode="auto">
          <a:xfrm>
            <a:off x="2692876" y="1023570"/>
            <a:ext cx="208915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rame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 r="5731"/>
          <a:stretch>
            <a:fillRect/>
          </a:stretch>
        </p:blipFill>
        <p:spPr bwMode="auto">
          <a:xfrm>
            <a:off x="559276" y="2820620"/>
            <a:ext cx="2089150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8"/>
          <p:cNvSpPr txBox="1">
            <a:spLocks noChangeArrowheads="1"/>
          </p:cNvSpPr>
          <p:nvPr/>
        </p:nvSpPr>
        <p:spPr bwMode="auto">
          <a:xfrm>
            <a:off x="649763" y="4057282"/>
            <a:ext cx="17219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1200" i="1">
                <a:latin typeface="Calibri" pitchFamily="34" charset="0"/>
                <a:cs typeface="Calibri" pitchFamily="34" charset="0"/>
              </a:rPr>
              <a:t>Rameno závěsu - 4,5 kg</a:t>
            </a:r>
          </a:p>
          <a:p>
            <a:pPr>
              <a:buFont typeface="Wingdings" pitchFamily="2" charset="2"/>
              <a:buNone/>
            </a:pPr>
            <a:r>
              <a:rPr lang="cs-CZ" altLang="cs-CZ" sz="1200" i="1">
                <a:latin typeface="Calibri" pitchFamily="34" charset="0"/>
                <a:cs typeface="Calibri" pitchFamily="34" charset="0"/>
              </a:rPr>
              <a:t>Materiál: EN-GJS-400-15</a:t>
            </a:r>
          </a:p>
        </p:txBody>
      </p:sp>
      <p:sp>
        <p:nvSpPr>
          <p:cNvPr id="14" name="TextovéPole 9"/>
          <p:cNvSpPr txBox="1">
            <a:spLocks noChangeArrowheads="1"/>
          </p:cNvSpPr>
          <p:nvPr/>
        </p:nvSpPr>
        <p:spPr bwMode="auto">
          <a:xfrm>
            <a:off x="2887282" y="2287220"/>
            <a:ext cx="16786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Litinová vložka - 1,75 kg</a:t>
            </a:r>
          </a:p>
          <a:p>
            <a:pPr>
              <a:buFont typeface="Wingdings" pitchFamily="2" charset="2"/>
              <a:buNone/>
            </a:pPr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Materiál: EN-GJL-250 </a:t>
            </a:r>
          </a:p>
        </p:txBody>
      </p:sp>
      <p:sp>
        <p:nvSpPr>
          <p:cNvPr id="16" name="TextovéPole 10"/>
          <p:cNvSpPr txBox="1">
            <a:spLocks noChangeArrowheads="1"/>
          </p:cNvSpPr>
          <p:nvPr/>
        </p:nvSpPr>
        <p:spPr bwMode="auto">
          <a:xfrm>
            <a:off x="743426" y="2298333"/>
            <a:ext cx="15135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Brzdový buben - 6 kg</a:t>
            </a:r>
          </a:p>
          <a:p>
            <a:pPr>
              <a:buFont typeface="Wingdings" pitchFamily="2" charset="2"/>
              <a:buNone/>
            </a:pPr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Materiál: EN-GJL-250</a:t>
            </a:r>
          </a:p>
        </p:txBody>
      </p:sp>
    </p:spTree>
    <p:extLst>
      <p:ext uri="{BB962C8B-B14F-4D97-AF65-F5344CB8AC3E}">
        <p14:creationId xmlns:p14="http://schemas.microsoft.com/office/powerpoint/2010/main" val="187221357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>
                <a:solidFill>
                  <a:schemeClr val="accent1"/>
                </a:solidFill>
              </a:rPr>
              <a:t>Grafitické litiny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8" name="Picture 16" descr="Hylmarová\Image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" t="27223" r="6779" b="8900"/>
          <a:stretch>
            <a:fillRect/>
          </a:stretch>
        </p:blipFill>
        <p:spPr bwMode="auto">
          <a:xfrm>
            <a:off x="3159724" y="1384089"/>
            <a:ext cx="2782012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Mojžíšová\Image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8" t="10201" r="15237" b="27974"/>
          <a:stretch>
            <a:fillRect/>
          </a:stretch>
        </p:blipFill>
        <p:spPr bwMode="auto">
          <a:xfrm>
            <a:off x="329513" y="1384089"/>
            <a:ext cx="2726138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9" descr="Nová\Image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9" t="18332" r="5255" b="51060"/>
          <a:stretch>
            <a:fillRect/>
          </a:stretch>
        </p:blipFill>
        <p:spPr bwMode="auto">
          <a:xfrm>
            <a:off x="6046671" y="1384089"/>
            <a:ext cx="2804800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703680" y="3353459"/>
            <a:ext cx="1946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latin typeface="Calibri" pitchFamily="34" charset="0"/>
                <a:cs typeface="Calibri" pitchFamily="34" charset="0"/>
              </a:rPr>
              <a:t>Litina s lupínkovým grafitem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548425" y="3364089"/>
            <a:ext cx="20217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latin typeface="Calibri" pitchFamily="34" charset="0"/>
                <a:cs typeface="Calibri" pitchFamily="34" charset="0"/>
              </a:rPr>
              <a:t>Litina s červíkovitým grafitem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577981" y="3353459"/>
            <a:ext cx="1923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latin typeface="Calibri" pitchFamily="34" charset="0"/>
                <a:cs typeface="Calibri" pitchFamily="34" charset="0"/>
              </a:rPr>
              <a:t>Litina s kuličkovým grafitem</a:t>
            </a:r>
          </a:p>
        </p:txBody>
      </p:sp>
    </p:spTree>
    <p:extLst>
      <p:ext uri="{BB962C8B-B14F-4D97-AF65-F5344CB8AC3E}">
        <p14:creationId xmlns:p14="http://schemas.microsoft.com/office/powerpoint/2010/main" val="404212257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353" y="2469446"/>
            <a:ext cx="2449381" cy="170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Očkování - např. FeSi75, </a:t>
            </a:r>
            <a:r>
              <a:rPr lang="cs-CZ" altLang="cs-CZ" b="1" i="1" dirty="0" err="1">
                <a:latin typeface="Calibri" pitchFamily="34" charset="0"/>
                <a:cs typeface="Calibri" pitchFamily="34" charset="0"/>
              </a:rPr>
              <a:t>FeCaSi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v pánvi,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do proudu kovu,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plněný profil – v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mezipánvi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do pánve,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očkovacími tělísky – na filtru, ve vtokové jamce.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b="1" i="1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b="1" i="1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Grafitické litiny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7" r="8784" b="5501"/>
          <a:stretch>
            <a:fillRect/>
          </a:stretch>
        </p:blipFill>
        <p:spPr bwMode="auto">
          <a:xfrm>
            <a:off x="6907522" y="2139700"/>
            <a:ext cx="1540016" cy="134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"/>
          <a:stretch>
            <a:fillRect/>
          </a:stretch>
        </p:blipFill>
        <p:spPr bwMode="auto">
          <a:xfrm>
            <a:off x="412607" y="2605930"/>
            <a:ext cx="1371540" cy="146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476" y="900000"/>
            <a:ext cx="1152525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917" y="2605930"/>
            <a:ext cx="2113394" cy="14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7" t="14000" r="54146" b="18500"/>
          <a:stretch>
            <a:fillRect/>
          </a:stretch>
        </p:blipFill>
        <p:spPr bwMode="auto">
          <a:xfrm>
            <a:off x="6622599" y="3737503"/>
            <a:ext cx="1987491" cy="110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ovéPole 9"/>
          <p:cNvSpPr txBox="1">
            <a:spLocks noChangeArrowheads="1"/>
          </p:cNvSpPr>
          <p:nvPr/>
        </p:nvSpPr>
        <p:spPr bwMode="auto">
          <a:xfrm>
            <a:off x="216855" y="4077484"/>
            <a:ext cx="16770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Očkování v proudu kovu</a:t>
            </a:r>
          </a:p>
        </p:txBody>
      </p:sp>
      <p:sp>
        <p:nvSpPr>
          <p:cNvPr id="18" name="TextovéPole 10"/>
          <p:cNvSpPr txBox="1">
            <a:spLocks noChangeArrowheads="1"/>
          </p:cNvSpPr>
          <p:nvPr/>
        </p:nvSpPr>
        <p:spPr bwMode="auto">
          <a:xfrm>
            <a:off x="2125670" y="4179445"/>
            <a:ext cx="34916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Očkování plněným profilem – v </a:t>
            </a:r>
            <a:r>
              <a:rPr lang="cs-CZ" altLang="cs-CZ" sz="1200" i="1" dirty="0" err="1">
                <a:latin typeface="Calibri" pitchFamily="34" charset="0"/>
                <a:cs typeface="Calibri" pitchFamily="34" charset="0"/>
              </a:rPr>
              <a:t>mezipánvi</a:t>
            </a:r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 a do pánve</a:t>
            </a:r>
          </a:p>
        </p:txBody>
      </p:sp>
      <p:sp>
        <p:nvSpPr>
          <p:cNvPr id="19" name="TextovéPole 11"/>
          <p:cNvSpPr txBox="1">
            <a:spLocks noChangeArrowheads="1"/>
          </p:cNvSpPr>
          <p:nvPr/>
        </p:nvSpPr>
        <p:spPr bwMode="auto">
          <a:xfrm>
            <a:off x="6507979" y="4835266"/>
            <a:ext cx="23038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Očkování tělísky ve vtokové jamce</a:t>
            </a:r>
          </a:p>
        </p:txBody>
      </p:sp>
      <p:sp>
        <p:nvSpPr>
          <p:cNvPr id="20" name="TextovéPole 12"/>
          <p:cNvSpPr txBox="1">
            <a:spLocks noChangeArrowheads="1"/>
          </p:cNvSpPr>
          <p:nvPr/>
        </p:nvSpPr>
        <p:spPr bwMode="auto">
          <a:xfrm>
            <a:off x="6907522" y="3460504"/>
            <a:ext cx="17025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Očkování tělísky na filtru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842" y="990978"/>
            <a:ext cx="1974031" cy="1148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385778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Modifikace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– Mg,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Ce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KVZ.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metody polévací a ponořovací.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b="1" i="1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b="1" i="1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Grafitické litiny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3" descr="LKG3_mo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18" r="67097" b="25172"/>
          <a:stretch>
            <a:fillRect/>
          </a:stretch>
        </p:blipFill>
        <p:spPr bwMode="auto">
          <a:xfrm>
            <a:off x="3657600" y="1124632"/>
            <a:ext cx="1057027" cy="19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0"/>
          <a:stretch>
            <a:fillRect/>
          </a:stretch>
        </p:blipFill>
        <p:spPr bwMode="auto">
          <a:xfrm>
            <a:off x="411281" y="1897626"/>
            <a:ext cx="2559527" cy="233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6"/>
          <p:cNvSpPr txBox="1">
            <a:spLocks noChangeArrowheads="1"/>
          </p:cNvSpPr>
          <p:nvPr/>
        </p:nvSpPr>
        <p:spPr bwMode="auto">
          <a:xfrm>
            <a:off x="643925" y="4234249"/>
            <a:ext cx="20457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Přelévání – modifikační pánev</a:t>
            </a: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964" y="1202738"/>
            <a:ext cx="948392" cy="1580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137" y="990978"/>
            <a:ext cx="2277728" cy="152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141" y="2939600"/>
            <a:ext cx="1657899" cy="195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818" y="2841741"/>
            <a:ext cx="1678378" cy="2057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ovéPole 14"/>
          <p:cNvSpPr txBox="1">
            <a:spLocks noChangeArrowheads="1"/>
          </p:cNvSpPr>
          <p:nvPr/>
        </p:nvSpPr>
        <p:spPr bwMode="auto">
          <a:xfrm>
            <a:off x="4032000" y="4845392"/>
            <a:ext cx="20056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Modifikace plněným profilem</a:t>
            </a:r>
          </a:p>
        </p:txBody>
      </p:sp>
      <p:sp>
        <p:nvSpPr>
          <p:cNvPr id="15" name="TextovéPole 12"/>
          <p:cNvSpPr txBox="1">
            <a:spLocks noChangeArrowheads="1"/>
          </p:cNvSpPr>
          <p:nvPr/>
        </p:nvSpPr>
        <p:spPr bwMode="auto">
          <a:xfrm>
            <a:off x="6972812" y="4845391"/>
            <a:ext cx="16353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Modifikace v autoklávu</a:t>
            </a:r>
          </a:p>
        </p:txBody>
      </p:sp>
      <p:sp>
        <p:nvSpPr>
          <p:cNvPr id="16" name="TextovéPole 1"/>
          <p:cNvSpPr txBox="1">
            <a:spLocks noChangeArrowheads="1"/>
          </p:cNvSpPr>
          <p:nvPr/>
        </p:nvSpPr>
        <p:spPr bwMode="auto">
          <a:xfrm>
            <a:off x="6673137" y="2506392"/>
            <a:ext cx="20665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Modifikace ponorným zvonem</a:t>
            </a:r>
          </a:p>
        </p:txBody>
      </p:sp>
    </p:spTree>
    <p:extLst>
      <p:ext uri="{BB962C8B-B14F-4D97-AF65-F5344CB8AC3E}">
        <p14:creationId xmlns:p14="http://schemas.microsoft.com/office/powerpoint/2010/main" val="326967574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výroba tvarových odlitků z oceli je velmi energeticky náročná;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tavenina oceli - vysoká teplota lití (cca 1600 °C);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    - velmi stahuje - nálitky;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ocelový odlitek – normalizační žíhání + ke snížení vnitřního pnutí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pokud je to možné – nahrazují se odlitky z LKG.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b="1" i="1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b="1" i="1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Ocel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5" descr="C:\IVA\TECHNOLOGIE\technologie-obr\Image (1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8" r="14444" b="54204"/>
          <a:stretch>
            <a:fillRect/>
          </a:stretch>
        </p:blipFill>
        <p:spPr bwMode="auto">
          <a:xfrm>
            <a:off x="333193" y="2594917"/>
            <a:ext cx="2922777" cy="208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C:\IVA\TECHNOLOGIE\technologie-obr\Image (1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5" t="51289" r="13916" b="3253"/>
          <a:stretch>
            <a:fillRect/>
          </a:stretch>
        </p:blipFill>
        <p:spPr bwMode="auto">
          <a:xfrm>
            <a:off x="3341490" y="2594917"/>
            <a:ext cx="2945224" cy="208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www.kpslevarna.cz/tinymce/plugins/moxiemanager/data/files/segmenty-trhu/thumbs/turbinova_skr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4" y="2687646"/>
            <a:ext cx="2093662" cy="209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kpslevarna.cz/tinymce/plugins/moxiemanager/data/files/segmenty-trhu/thumbs/dulni_prumys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4" y="409427"/>
            <a:ext cx="2093662" cy="209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1"/>
          <p:cNvSpPr txBox="1">
            <a:spLocks noChangeArrowheads="1"/>
          </p:cNvSpPr>
          <p:nvPr/>
        </p:nvSpPr>
        <p:spPr bwMode="auto">
          <a:xfrm>
            <a:off x="6507882" y="2461895"/>
            <a:ext cx="23775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Drtící válec – 380 kg, G-X 120Mn18</a:t>
            </a:r>
          </a:p>
        </p:txBody>
      </p:sp>
      <p:sp>
        <p:nvSpPr>
          <p:cNvPr id="11" name="TextovéPole 1"/>
          <p:cNvSpPr txBox="1">
            <a:spLocks noChangeArrowheads="1"/>
          </p:cNvSpPr>
          <p:nvPr/>
        </p:nvSpPr>
        <p:spPr bwMode="auto">
          <a:xfrm>
            <a:off x="6810175" y="4781309"/>
            <a:ext cx="18325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Turbínová skříň – G17Mn5</a:t>
            </a:r>
          </a:p>
        </p:txBody>
      </p:sp>
    </p:spTree>
    <p:extLst>
      <p:ext uri="{BB962C8B-B14F-4D97-AF65-F5344CB8AC3E}">
        <p14:creationId xmlns:p14="http://schemas.microsoft.com/office/powerpoint/2010/main" val="282444731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Slévárenské slitiny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: - binární typ: Al-Si, Al-Mg, Al-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Cu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             - ternární typ: Al-Si-Mg, Al-Si-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Cu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Al-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Cu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-Si, Al-Mg-Si, atd.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             - slitiny nevytvrditelné  a  vytvrditelné - možnost tepelného zpracování.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Volba chemického složení slitiny - posouzení  nároků na užitné vlastnosti a způsob výroby odlitku,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Mechanické vlastnosti - podle typu slitiny, způsobu odlévání a tloušťky stěny: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- běžné slitiny - mez pevnosti v litém stavu 150-250 MPa, 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- po vytvrzování = zvýšení pevnosti  a tvrdosti o 30 - 50 %, tažnost 1 – 4 %, lze zvýšit modifikací.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- tvrdost Al-Mg = 50 HB; Al-Si v lité stavu 60-80 HB a po vytvrzení až 100 HB,       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- slitiny Al = maximální provozní teplota 350 °C,                                                 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- za zvýšených teplot: Al-Si = pokles už při teplotách 200 °C; Al-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Cu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= stabilita do 250 °C,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Technologické vlastnosti: - slévárenské vlastnosti, obrobitelnost, odolnost korozi, svařitelnost,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                          možnost povrchové úpravy, atd.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Slitiny hliníku</a:t>
            </a:r>
            <a:endParaRPr lang="x-non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52227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Al-Si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Al-Si-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Cu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Al-Si-Mg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Slitiny hliníku s křemíkem (Siluminy)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8" name="Obrázek 7"/>
          <p:cNvPicPr/>
          <p:nvPr/>
        </p:nvPicPr>
        <p:blipFill>
          <a:blip r:embed="rId2"/>
          <a:stretch>
            <a:fillRect/>
          </a:stretch>
        </p:blipFill>
        <p:spPr>
          <a:xfrm>
            <a:off x="4770043" y="2067697"/>
            <a:ext cx="3681979" cy="2850292"/>
          </a:xfrm>
          <a:prstGeom prst="rect">
            <a:avLst/>
          </a:prstGeom>
        </p:spPr>
      </p:pic>
      <p:sp>
        <p:nvSpPr>
          <p:cNvPr id="9" name="TextovéPole 14"/>
          <p:cNvSpPr txBox="1">
            <a:spLocks noChangeArrowheads="1"/>
          </p:cNvSpPr>
          <p:nvPr/>
        </p:nvSpPr>
        <p:spPr bwMode="auto">
          <a:xfrm>
            <a:off x="5383246" y="4845392"/>
            <a:ext cx="21980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Rovnovážný diagram slitiny Al-Si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38" y="2067697"/>
            <a:ext cx="3980905" cy="2670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 descr="Výsledek obrázku pro housky slitin hliník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9"/>
          <a:stretch>
            <a:fillRect/>
          </a:stretch>
        </p:blipFill>
        <p:spPr bwMode="auto">
          <a:xfrm>
            <a:off x="2136418" y="990978"/>
            <a:ext cx="1517822" cy="94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92549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Slitiny hliníku s křemíkem (Siluminy)</a:t>
            </a:r>
            <a:endParaRPr lang="x-none" dirty="0">
              <a:solidFill>
                <a:schemeClr val="accent1"/>
              </a:solidFill>
            </a:endParaRPr>
          </a:p>
        </p:txBody>
      </p:sp>
      <p:grpSp>
        <p:nvGrpSpPr>
          <p:cNvPr id="11" name="Skupina 15"/>
          <p:cNvGrpSpPr>
            <a:grpSpLocks/>
          </p:cNvGrpSpPr>
          <p:nvPr/>
        </p:nvGrpSpPr>
        <p:grpSpPr bwMode="auto">
          <a:xfrm>
            <a:off x="1314074" y="1120347"/>
            <a:ext cx="6222675" cy="3174828"/>
            <a:chOff x="762000" y="1905000"/>
            <a:chExt cx="7461250" cy="4191000"/>
          </a:xfrm>
        </p:grpSpPr>
        <p:pic>
          <p:nvPicPr>
            <p:cNvPr id="12" name="Picture 1028" descr="D:\presentation\jpg-VAW\f5_a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2438400"/>
              <a:ext cx="1758950" cy="2425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029" descr="D:\presentation\jpg-VAW\f5_b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2438400"/>
              <a:ext cx="1752600" cy="241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030" descr="D:\presentation\jpg-VAW\f5_c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438400"/>
              <a:ext cx="1747838" cy="2408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031" descr="D:\presentation\jpg-VAW\f5_d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2438400"/>
              <a:ext cx="1746250" cy="2414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1032"/>
            <p:cNvSpPr txBox="1">
              <a:spLocks noChangeArrowheads="1"/>
            </p:cNvSpPr>
            <p:nvPr/>
          </p:nvSpPr>
          <p:spPr bwMode="auto">
            <a:xfrm>
              <a:off x="762000" y="1905000"/>
              <a:ext cx="1675742" cy="385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34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cs-CZ" sz="2200">
                  <a:latin typeface="Calibri" pitchFamily="34" charset="0"/>
                  <a:cs typeface="Calibri" pitchFamily="34" charset="0"/>
                </a:rPr>
                <a:t>AlSi5Mg</a:t>
              </a:r>
              <a:endParaRPr lang="en-GB" altLang="cs-CZ" sz="220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" name="Text Box 1033"/>
            <p:cNvSpPr txBox="1">
              <a:spLocks noChangeArrowheads="1"/>
            </p:cNvSpPr>
            <p:nvPr/>
          </p:nvSpPr>
          <p:spPr bwMode="auto">
            <a:xfrm>
              <a:off x="2667107" y="1905000"/>
              <a:ext cx="1675742" cy="385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34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cs-CZ" sz="2200">
                  <a:latin typeface="Calibri" pitchFamily="34" charset="0"/>
                  <a:cs typeface="Calibri" pitchFamily="34" charset="0"/>
                </a:rPr>
                <a:t>AlSi7Mg</a:t>
              </a:r>
              <a:endParaRPr lang="en-GB" altLang="cs-CZ" sz="220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" name="Text Box 1034"/>
            <p:cNvSpPr txBox="1">
              <a:spLocks noChangeArrowheads="1"/>
            </p:cNvSpPr>
            <p:nvPr/>
          </p:nvSpPr>
          <p:spPr bwMode="auto">
            <a:xfrm>
              <a:off x="4570960" y="1905000"/>
              <a:ext cx="1678249" cy="385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34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cs-CZ" sz="2200">
                  <a:latin typeface="Calibri" pitchFamily="34" charset="0"/>
                  <a:cs typeface="Calibri" pitchFamily="34" charset="0"/>
                </a:rPr>
                <a:t>AlSi9Mg</a:t>
              </a:r>
              <a:endParaRPr lang="en-GB" altLang="cs-CZ" sz="220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 Box 1035"/>
            <p:cNvSpPr txBox="1">
              <a:spLocks noChangeArrowheads="1"/>
            </p:cNvSpPr>
            <p:nvPr/>
          </p:nvSpPr>
          <p:spPr bwMode="auto">
            <a:xfrm>
              <a:off x="6477320" y="1905000"/>
              <a:ext cx="1675742" cy="385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34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cs-CZ" sz="2200">
                  <a:latin typeface="Calibri" pitchFamily="34" charset="0"/>
                  <a:cs typeface="Calibri" pitchFamily="34" charset="0"/>
                </a:rPr>
                <a:t>AlSi12Mg</a:t>
              </a:r>
              <a:endParaRPr lang="en-GB" altLang="cs-CZ" sz="220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" name="Line 1037"/>
            <p:cNvSpPr>
              <a:spLocks noChangeShapeType="1"/>
            </p:cNvSpPr>
            <p:nvPr/>
          </p:nvSpPr>
          <p:spPr bwMode="auto">
            <a:xfrm>
              <a:off x="913656" y="5409629"/>
              <a:ext cx="7087750" cy="0"/>
            </a:xfrm>
            <a:prstGeom prst="line">
              <a:avLst/>
            </a:prstGeom>
            <a:noFill/>
            <a:ln w="33401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cs-CZ"/>
            </a:p>
          </p:txBody>
        </p:sp>
        <p:sp>
          <p:nvSpPr>
            <p:cNvPr id="21" name="Line 1038"/>
            <p:cNvSpPr>
              <a:spLocks noChangeShapeType="1"/>
            </p:cNvSpPr>
            <p:nvPr/>
          </p:nvSpPr>
          <p:spPr bwMode="auto">
            <a:xfrm flipH="1">
              <a:off x="913656" y="6096000"/>
              <a:ext cx="7011294" cy="0"/>
            </a:xfrm>
            <a:prstGeom prst="line">
              <a:avLst/>
            </a:prstGeom>
            <a:noFill/>
            <a:ln w="33401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cs-CZ"/>
            </a:p>
          </p:txBody>
        </p:sp>
        <p:sp>
          <p:nvSpPr>
            <p:cNvPr id="22" name="Text Box 1039"/>
            <p:cNvSpPr txBox="1">
              <a:spLocks noChangeArrowheads="1"/>
            </p:cNvSpPr>
            <p:nvPr/>
          </p:nvSpPr>
          <p:spPr bwMode="auto">
            <a:xfrm>
              <a:off x="2895218" y="4952886"/>
              <a:ext cx="3353991" cy="385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34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cs-CZ" sz="2200" dirty="0" err="1">
                  <a:latin typeface="Calibri" pitchFamily="34" charset="0"/>
                  <a:cs typeface="Calibri" pitchFamily="34" charset="0"/>
                </a:rPr>
                <a:t>Eute</a:t>
              </a:r>
              <a:r>
                <a:rPr lang="cs-CZ" altLang="cs-CZ" sz="2200" dirty="0">
                  <a:latin typeface="Calibri" pitchFamily="34" charset="0"/>
                  <a:cs typeface="Calibri" pitchFamily="34" charset="0"/>
                </a:rPr>
                <a:t>k</a:t>
              </a:r>
              <a:r>
                <a:rPr lang="de-DE" altLang="cs-CZ" sz="2200" dirty="0" err="1">
                  <a:latin typeface="Calibri" pitchFamily="34" charset="0"/>
                  <a:cs typeface="Calibri" pitchFamily="34" charset="0"/>
                </a:rPr>
                <a:t>tic</a:t>
              </a:r>
              <a:r>
                <a:rPr lang="cs-CZ" altLang="cs-CZ" sz="2200" dirty="0" err="1">
                  <a:latin typeface="Calibri" pitchFamily="34" charset="0"/>
                  <a:cs typeface="Calibri" pitchFamily="34" charset="0"/>
                </a:rPr>
                <a:t>ká</a:t>
              </a:r>
              <a:r>
                <a:rPr lang="de-DE" altLang="cs-CZ" sz="2200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cs-CZ" altLang="cs-CZ" sz="2200" dirty="0">
                  <a:latin typeface="Calibri" pitchFamily="34" charset="0"/>
                  <a:cs typeface="Calibri" pitchFamily="34" charset="0"/>
                </a:rPr>
                <a:t>fáze</a:t>
              </a:r>
              <a:r>
                <a:rPr lang="de-DE" altLang="cs-CZ" sz="2200" dirty="0">
                  <a:latin typeface="Calibri" pitchFamily="34" charset="0"/>
                  <a:cs typeface="Calibri" pitchFamily="34" charset="0"/>
                </a:rPr>
                <a:t> (</a:t>
              </a:r>
              <a:r>
                <a:rPr lang="cs-CZ" altLang="cs-CZ" sz="2200" dirty="0">
                  <a:latin typeface="Calibri" pitchFamily="34" charset="0"/>
                  <a:cs typeface="Calibri" pitchFamily="34" charset="0"/>
                </a:rPr>
                <a:t>šedá</a:t>
              </a:r>
              <a:r>
                <a:rPr lang="de-DE" altLang="cs-CZ" sz="2200" dirty="0">
                  <a:latin typeface="Calibri" pitchFamily="34" charset="0"/>
                  <a:cs typeface="Calibri" pitchFamily="34" charset="0"/>
                </a:rPr>
                <a:t>)</a:t>
              </a:r>
              <a:endParaRPr lang="en-GB" altLang="cs-CZ" sz="22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Text Box 1040"/>
            <p:cNvSpPr txBox="1">
              <a:spLocks noChangeArrowheads="1"/>
            </p:cNvSpPr>
            <p:nvPr/>
          </p:nvSpPr>
          <p:spPr bwMode="auto">
            <a:xfrm>
              <a:off x="2895218" y="5562714"/>
              <a:ext cx="3353991" cy="385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340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cs-CZ" sz="2200">
                  <a:latin typeface="Calibri" pitchFamily="34" charset="0"/>
                  <a:cs typeface="Calibri" pitchFamily="34" charset="0"/>
                </a:rPr>
                <a:t>Prim</a:t>
              </a:r>
              <a:r>
                <a:rPr lang="cs-CZ" altLang="cs-CZ" sz="2200">
                  <a:latin typeface="Calibri" pitchFamily="34" charset="0"/>
                  <a:cs typeface="Calibri" pitchFamily="34" charset="0"/>
                </a:rPr>
                <a:t>ární</a:t>
              </a:r>
              <a:r>
                <a:rPr lang="de-DE" altLang="cs-CZ" sz="2200">
                  <a:latin typeface="Calibri" pitchFamily="34" charset="0"/>
                  <a:cs typeface="Calibri" pitchFamily="34" charset="0"/>
                </a:rPr>
                <a:t> α-</a:t>
              </a:r>
              <a:r>
                <a:rPr lang="cs-CZ" altLang="cs-CZ" sz="2200">
                  <a:latin typeface="Calibri" pitchFamily="34" charset="0"/>
                  <a:cs typeface="Calibri" pitchFamily="34" charset="0"/>
                </a:rPr>
                <a:t>fáze</a:t>
              </a:r>
              <a:r>
                <a:rPr lang="de-DE" altLang="cs-CZ" sz="2200">
                  <a:latin typeface="Calibri" pitchFamily="34" charset="0"/>
                  <a:cs typeface="Calibri" pitchFamily="34" charset="0"/>
                </a:rPr>
                <a:t> (</a:t>
              </a:r>
              <a:r>
                <a:rPr lang="cs-CZ" altLang="cs-CZ" sz="2200">
                  <a:latin typeface="Calibri" pitchFamily="34" charset="0"/>
                  <a:cs typeface="Calibri" pitchFamily="34" charset="0"/>
                </a:rPr>
                <a:t>bílá</a:t>
              </a:r>
              <a:r>
                <a:rPr lang="de-DE" altLang="cs-CZ" sz="2200">
                  <a:latin typeface="Calibri" pitchFamily="34" charset="0"/>
                  <a:cs typeface="Calibri" pitchFamily="34" charset="0"/>
                </a:rPr>
                <a:t>)</a:t>
              </a:r>
              <a:endParaRPr lang="en-GB" altLang="cs-CZ" sz="2200"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367106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137" y="2658401"/>
            <a:ext cx="1755429" cy="1440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1513313"/>
          </a:xfrm>
        </p:spPr>
        <p:txBody>
          <a:bodyPr>
            <a:no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Materiál odlitku – tavení + metalurgické ošetření taveniny,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odlití taveniny do žáruvzdorné formy,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ztuhnutí taveniny = odlitek.</a:t>
            </a:r>
          </a:p>
          <a:p>
            <a:pPr eaLnBrk="1" hangingPunct="1"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Slévárenství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>
            <a:lum/>
          </a:blip>
          <a:srcRect l="58011" t="24093" r="7683" b="38435"/>
          <a:stretch/>
        </p:blipFill>
        <p:spPr>
          <a:xfrm>
            <a:off x="732102" y="2658401"/>
            <a:ext cx="1968783" cy="1620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/>
          <a:srcRect l="58011" t="64523" r="7683" b="3098"/>
          <a:stretch/>
        </p:blipFill>
        <p:spPr>
          <a:xfrm>
            <a:off x="3024921" y="2733100"/>
            <a:ext cx="2025301" cy="1440000"/>
          </a:xfrm>
          <a:prstGeom prst="rect">
            <a:avLst/>
          </a:prstGeom>
        </p:spPr>
      </p:pic>
      <p:sp>
        <p:nvSpPr>
          <p:cNvPr id="11" name="Šipka dolů 10"/>
          <p:cNvSpPr/>
          <p:nvPr/>
        </p:nvSpPr>
        <p:spPr>
          <a:xfrm rot="16200000">
            <a:off x="2774982" y="3269463"/>
            <a:ext cx="211893" cy="432000"/>
          </a:xfrm>
          <a:prstGeom prst="downArrow">
            <a:avLst/>
          </a:prstGeom>
          <a:solidFill>
            <a:srgbClr val="671748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  </a:t>
            </a:r>
          </a:p>
        </p:txBody>
      </p:sp>
      <p:sp>
        <p:nvSpPr>
          <p:cNvPr id="12" name="Šipka dolů 11"/>
          <p:cNvSpPr/>
          <p:nvPr/>
        </p:nvSpPr>
        <p:spPr>
          <a:xfrm rot="16200000">
            <a:off x="4719198" y="3269464"/>
            <a:ext cx="211893" cy="432000"/>
          </a:xfrm>
          <a:prstGeom prst="downArrow">
            <a:avLst/>
          </a:prstGeom>
          <a:solidFill>
            <a:srgbClr val="671748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  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64681" y="4252396"/>
            <a:ext cx="1207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Surový odlitek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3022850" y="4245572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Hrubý odlitek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5199879" y="4228695"/>
            <a:ext cx="1067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Čistý odlitek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9"/>
          <a:stretch/>
        </p:blipFill>
        <p:spPr>
          <a:xfrm>
            <a:off x="5901182" y="773836"/>
            <a:ext cx="2658364" cy="208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94201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Tavení,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rafinace – odstranění oxidů a odplynění,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očkování - Ti, P,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modifikace - Na,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Sr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atd.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Slitiny hliníku s křemíkem (Siluminy)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11" name="Picture 3" descr="D:\Bilder\Broschüre\Tiegel Abkrätzen Cover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5" r="5840" b="8665"/>
          <a:stretch>
            <a:fillRect/>
          </a:stretch>
        </p:blipFill>
        <p:spPr bwMode="auto">
          <a:xfrm>
            <a:off x="2356645" y="2656195"/>
            <a:ext cx="1368109" cy="1872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:\Bilder\Broschüre\Abgießen Alu mit Cove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" t="9482" b="11179"/>
          <a:stretch>
            <a:fillRect/>
          </a:stretch>
        </p:blipFill>
        <p:spPr bwMode="auto">
          <a:xfrm>
            <a:off x="712839" y="2656195"/>
            <a:ext cx="1504085" cy="18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514" y="1061600"/>
            <a:ext cx="1802424" cy="11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336" y="1052821"/>
            <a:ext cx="1404000" cy="112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ovéPole 3"/>
          <p:cNvSpPr txBox="1">
            <a:spLocks noChangeArrowheads="1"/>
          </p:cNvSpPr>
          <p:nvPr/>
        </p:nvSpPr>
        <p:spPr bwMode="auto">
          <a:xfrm>
            <a:off x="5297774" y="2192000"/>
            <a:ext cx="5950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Tavení</a:t>
            </a:r>
          </a:p>
        </p:txBody>
      </p:sp>
      <p:sp>
        <p:nvSpPr>
          <p:cNvPr id="18" name="TextovéPole 13"/>
          <p:cNvSpPr txBox="1">
            <a:spLocks noChangeArrowheads="1"/>
          </p:cNvSpPr>
          <p:nvPr/>
        </p:nvSpPr>
        <p:spPr bwMode="auto">
          <a:xfrm>
            <a:off x="7118722" y="2190724"/>
            <a:ext cx="111761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Přelití taveniny</a:t>
            </a:r>
          </a:p>
        </p:txBody>
      </p:sp>
      <p:sp>
        <p:nvSpPr>
          <p:cNvPr id="19" name="TextovéPole 14"/>
          <p:cNvSpPr txBox="1">
            <a:spLocks noChangeArrowheads="1"/>
          </p:cNvSpPr>
          <p:nvPr/>
        </p:nvSpPr>
        <p:spPr bwMode="auto">
          <a:xfrm>
            <a:off x="1535066" y="4536000"/>
            <a:ext cx="12923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Rafinace taveniny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7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r="6184"/>
          <a:stretch>
            <a:fillRect/>
          </a:stretch>
        </p:blipFill>
        <p:spPr bwMode="auto">
          <a:xfrm>
            <a:off x="3970327" y="2642805"/>
            <a:ext cx="1274472" cy="18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027" descr="D:\Hausmitteilung-Besprechung\Vortrag\Bildersourcen\SPR 190 im Wasserbad, gutes Blasenbild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" r="6250"/>
          <a:stretch>
            <a:fillRect/>
          </a:stretch>
        </p:blipFill>
        <p:spPr bwMode="auto">
          <a:xfrm>
            <a:off x="6982788" y="2649499"/>
            <a:ext cx="1412368" cy="18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847" y="2656195"/>
            <a:ext cx="1331066" cy="18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ovéPole 15"/>
          <p:cNvSpPr txBox="1">
            <a:spLocks noChangeArrowheads="1"/>
          </p:cNvSpPr>
          <p:nvPr/>
        </p:nvSpPr>
        <p:spPr bwMode="auto">
          <a:xfrm>
            <a:off x="5495486" y="4536000"/>
            <a:ext cx="17636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Odplynění taveniny - FDU</a:t>
            </a:r>
          </a:p>
        </p:txBody>
      </p:sp>
    </p:spTree>
    <p:extLst>
      <p:ext uri="{BB962C8B-B14F-4D97-AF65-F5344CB8AC3E}">
        <p14:creationId xmlns:p14="http://schemas.microsoft.com/office/powerpoint/2010/main" val="3227798422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Modifikace + očkování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očkování - Ti, P;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modifikace - Na,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Sr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Sb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atd.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Slitiny hliníku s křemíkem (Siluminy)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22" name="Picture 7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9" t="6903" r="51176" b="42505"/>
          <a:stretch>
            <a:fillRect/>
          </a:stretch>
        </p:blipFill>
        <p:spPr bwMode="auto">
          <a:xfrm>
            <a:off x="4081810" y="1159367"/>
            <a:ext cx="2268000" cy="16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ovéPole 13"/>
          <p:cNvSpPr txBox="1">
            <a:spLocks noChangeArrowheads="1"/>
          </p:cNvSpPr>
          <p:nvPr/>
        </p:nvSpPr>
        <p:spPr bwMode="auto">
          <a:xfrm>
            <a:off x="4524651" y="2836277"/>
            <a:ext cx="14782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Struktura slitiny Al-Si</a:t>
            </a:r>
          </a:p>
        </p:txBody>
      </p:sp>
      <p:pic>
        <p:nvPicPr>
          <p:cNvPr id="24" name="Picture 9" descr="str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7" t="13307" r="8881" b="66460"/>
          <a:stretch>
            <a:fillRect/>
          </a:stretch>
        </p:blipFill>
        <p:spPr bwMode="auto">
          <a:xfrm>
            <a:off x="4087456" y="3144692"/>
            <a:ext cx="2268000" cy="169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ovéPole 14"/>
          <p:cNvSpPr txBox="1">
            <a:spLocks noChangeArrowheads="1"/>
          </p:cNvSpPr>
          <p:nvPr/>
        </p:nvSpPr>
        <p:spPr bwMode="auto">
          <a:xfrm>
            <a:off x="4381940" y="4813469"/>
            <a:ext cx="1763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Modifikovaná struktura</a:t>
            </a:r>
          </a:p>
        </p:txBody>
      </p:sp>
      <p:pic>
        <p:nvPicPr>
          <p:cNvPr id="26" name="Picture 10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" t="1109" r="1512" b="1508"/>
          <a:stretch>
            <a:fillRect/>
          </a:stretch>
        </p:blipFill>
        <p:spPr bwMode="auto">
          <a:xfrm>
            <a:off x="558889" y="2143175"/>
            <a:ext cx="3196590" cy="205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1029"/>
          <p:cNvSpPr txBox="1">
            <a:spLocks noChangeArrowheads="1"/>
          </p:cNvSpPr>
          <p:nvPr/>
        </p:nvSpPr>
        <p:spPr bwMode="auto">
          <a:xfrm>
            <a:off x="2497911" y="4199999"/>
            <a:ext cx="1060450" cy="28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207" tIns="51588" rIns="99207" bIns="51588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Zjemněno</a:t>
            </a:r>
            <a:endParaRPr lang="en-GB" altLang="cs-CZ" sz="12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 Box 1030"/>
          <p:cNvSpPr txBox="1">
            <a:spLocks noChangeArrowheads="1"/>
          </p:cNvSpPr>
          <p:nvPr/>
        </p:nvSpPr>
        <p:spPr bwMode="auto">
          <a:xfrm>
            <a:off x="774865" y="4213709"/>
            <a:ext cx="1346200" cy="28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207" tIns="51588" rIns="99207" bIns="51588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Bez zjemnění</a:t>
            </a:r>
            <a:endParaRPr lang="en-GB" altLang="cs-CZ" sz="12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9" name="Picture 3" descr="C:\Eigene Dateien\Puplikationen\Präsentation\Diverses\Zugprobe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94957" y="3174641"/>
            <a:ext cx="1368000" cy="135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6643856" y="2516460"/>
            <a:ext cx="2220055" cy="65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207" tIns="51588" rIns="99207" bIns="51588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cs-CZ" sz="1200" b="1" i="1" dirty="0">
                <a:latin typeface="Calibri" pitchFamily="34" charset="0"/>
                <a:cs typeface="Calibri" pitchFamily="34" charset="0"/>
              </a:rPr>
              <a:t>N</a:t>
            </a:r>
            <a:r>
              <a:rPr lang="cs-CZ" altLang="cs-CZ" sz="1200" b="1" i="1" dirty="0" err="1">
                <a:latin typeface="Calibri" pitchFamily="34" charset="0"/>
                <a:cs typeface="Calibri" pitchFamily="34" charset="0"/>
              </a:rPr>
              <a:t>emodifikováno</a:t>
            </a:r>
            <a:r>
              <a:rPr lang="cs-CZ" altLang="cs-CZ" sz="1200" b="1" i="1" dirty="0">
                <a:latin typeface="Calibri" pitchFamily="34" charset="0"/>
                <a:cs typeface="Calibri" pitchFamily="34" charset="0"/>
              </a:rPr>
              <a:t>:</a:t>
            </a:r>
          </a:p>
          <a:p>
            <a:pPr algn="ctr"/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Lom křehký s hrubými lesklými  útvary na povrchu.</a:t>
            </a:r>
            <a:endParaRPr lang="en-GB" altLang="cs-CZ" sz="12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6446697" y="4502559"/>
            <a:ext cx="2367197" cy="65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207" tIns="51588" rIns="99207" bIns="51588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cs-CZ" sz="1200" b="1" i="1" dirty="0" err="1">
                <a:latin typeface="Calibri" pitchFamily="34" charset="0"/>
                <a:cs typeface="Calibri" pitchFamily="34" charset="0"/>
              </a:rPr>
              <a:t>Modif</a:t>
            </a:r>
            <a:r>
              <a:rPr lang="cs-CZ" altLang="cs-CZ" sz="1200" b="1" i="1" dirty="0" err="1">
                <a:latin typeface="Calibri" pitchFamily="34" charset="0"/>
                <a:cs typeface="Calibri" pitchFamily="34" charset="0"/>
              </a:rPr>
              <a:t>ikováno</a:t>
            </a:r>
            <a:r>
              <a:rPr lang="cs-CZ" altLang="cs-CZ" sz="1200" b="1" i="1" dirty="0">
                <a:latin typeface="Calibri" pitchFamily="34" charset="0"/>
                <a:cs typeface="Calibri" pitchFamily="34" charset="0"/>
              </a:rPr>
              <a:t>:</a:t>
            </a:r>
          </a:p>
          <a:p>
            <a:pPr algn="ctr"/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Lom houževnatý s matným </a:t>
            </a:r>
          </a:p>
          <a:p>
            <a:pPr algn="ctr"/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a jemným povrchem.</a:t>
            </a:r>
            <a:endParaRPr lang="en-GB" altLang="cs-CZ" sz="12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2" name="Picture 3" descr="C:\Eigene Dateien\Puplikationen\Präsentation\Diverses\Zugprobe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94957" y="1159368"/>
            <a:ext cx="1368000" cy="133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50787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Slitiny hliníku s křemíkem (Siluminy)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37" y="1152000"/>
            <a:ext cx="3240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ovéPole 7"/>
          <p:cNvSpPr txBox="1">
            <a:spLocks noChangeArrowheads="1"/>
          </p:cNvSpPr>
          <p:nvPr/>
        </p:nvSpPr>
        <p:spPr bwMode="auto">
          <a:xfrm>
            <a:off x="1646151" y="4392000"/>
            <a:ext cx="22317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Struktura odlitku z pískové formy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304" y="1152000"/>
            <a:ext cx="3241409" cy="3241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ovéPole 7"/>
          <p:cNvSpPr txBox="1">
            <a:spLocks noChangeArrowheads="1"/>
          </p:cNvSpPr>
          <p:nvPr/>
        </p:nvSpPr>
        <p:spPr bwMode="auto">
          <a:xfrm>
            <a:off x="5417118" y="4392000"/>
            <a:ext cx="21579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Struktura vysokotlakého odlitku</a:t>
            </a:r>
          </a:p>
        </p:txBody>
      </p:sp>
    </p:spTree>
    <p:extLst>
      <p:ext uri="{BB962C8B-B14F-4D97-AF65-F5344CB8AC3E}">
        <p14:creationId xmlns:p14="http://schemas.microsoft.com/office/powerpoint/2010/main" val="3040747011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Výhody - nízká hustota (1700-1900 kg. m</a:t>
            </a:r>
            <a:r>
              <a:rPr lang="cs-CZ" altLang="cs-CZ" baseline="30000" dirty="0">
                <a:latin typeface="Calibri" pitchFamily="34" charset="0"/>
                <a:cs typeface="Calibri" pitchFamily="34" charset="0"/>
              </a:rPr>
              <a:t>-3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),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- nízká teplota tání,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- výhodný poměr hmotnosti a pevnosti.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Nevýhody - vysoká afinita s kyslíkem,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- špatná tvářitelnost za studena,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- špatná odolnost korozi,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- proti slitinám Al - větší tepelná roztažnost.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Slitiny: Mg-Al (3 – 9 % Al), 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Mg-Al-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Zn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Mg-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Mn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superlehké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slitiny Mg-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Li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Náročná výroba - tavení a odlévání se provádí v ochranné  atmosféře.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- odlitky pro  letecký a automobilový průmysl.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Slitiny hořčíku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757" y="3721191"/>
            <a:ext cx="2063312" cy="86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délník 14"/>
          <p:cNvSpPr>
            <a:spLocks noChangeArrowheads="1"/>
          </p:cNvSpPr>
          <p:nvPr/>
        </p:nvSpPr>
        <p:spPr bwMode="auto">
          <a:xfrm>
            <a:off x="6806310" y="4589539"/>
            <a:ext cx="1742439" cy="28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Blok motoru vozu Ferrari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487679" y="3262185"/>
            <a:ext cx="1614524" cy="276989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>
              <a:defRPr/>
            </a:pPr>
            <a:r>
              <a:rPr lang="cs-CZ" sz="1200" i="1" dirty="0">
                <a:latin typeface="Calibri" pitchFamily="34" charset="0"/>
                <a:cs typeface="Calibri" pitchFamily="34" charset="0"/>
              </a:rPr>
              <a:t>Automobilový průmysl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755" y="990979"/>
            <a:ext cx="3008638" cy="227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343110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tavení  (ochranná atmosféra)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rafinace  (vměstků, vodíku a nežádoucích rozpustných sloučenin)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očkování   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odlévání - gravitační do pískových forem, do skořepin, do kovových forem)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- nízkotlaké lití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- vysokotlaké lití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-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thixomoulding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Slitiny hořčíku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12" name="Picture 2" descr="hořčíkové a hliníkové odlit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004" y="2365469"/>
            <a:ext cx="2384771" cy="238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7" t="3981" r="17536"/>
          <a:stretch/>
        </p:blipFill>
        <p:spPr bwMode="auto">
          <a:xfrm>
            <a:off x="6533218" y="2359039"/>
            <a:ext cx="1564577" cy="238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6315873" y="4750239"/>
            <a:ext cx="1999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latin typeface="Calibri" pitchFamily="34" charset="0"/>
                <a:cs typeface="Calibri" pitchFamily="34" charset="0"/>
              </a:rPr>
              <a:t>Skříň leteckého bloku motoru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4294742" y="4750240"/>
            <a:ext cx="1141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latin typeface="Calibri" pitchFamily="34" charset="0"/>
                <a:cs typeface="Calibri" pitchFamily="34" charset="0"/>
              </a:rPr>
              <a:t>Slévárna </a:t>
            </a:r>
            <a:r>
              <a:rPr lang="cs-CZ" sz="1200" i="1" dirty="0" err="1">
                <a:latin typeface="Calibri" pitchFamily="34" charset="0"/>
                <a:cs typeface="Calibri" pitchFamily="34" charset="0"/>
              </a:rPr>
              <a:t>Explat</a:t>
            </a:r>
            <a:endParaRPr lang="cs-CZ" sz="1200" i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777887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Technická praxe - slitiny zinku,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Hlavní přísadový prvek ve slitinách zinku → Al →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Zn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-Al = 4 - 27 % Al,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vedlejší přísadové prvky →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Cu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(0,5 – 3 %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Cu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), Mg (0,01 – 0,03 %).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velmi dobré mechanické vlastnosti za normální teploty,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nevýhoda – pokles mechanických vlastností při teplotách vyšších než 120°C a nižších než 20°C,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odolnost opotřebení - díky vysoké tvrdosti,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obrobitelnost,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povrchová úprava.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Slitiny zinku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17" name="Picture 14" descr="La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t="10080" r="16841" b="24400"/>
          <a:stretch>
            <a:fillRect/>
          </a:stretch>
        </p:blipFill>
        <p:spPr bwMode="auto">
          <a:xfrm>
            <a:off x="5914767" y="3179779"/>
            <a:ext cx="2355887" cy="150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6893787" y="4687330"/>
            <a:ext cx="397846" cy="276989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>
              <a:defRPr/>
            </a:pPr>
            <a:r>
              <a:rPr lang="cs-CZ" sz="1200" i="1" dirty="0">
                <a:latin typeface="Calibri" pitchFamily="34" charset="0"/>
                <a:cs typeface="Calibri" pitchFamily="34" charset="0"/>
              </a:rPr>
              <a:t>Lak</a:t>
            </a:r>
          </a:p>
        </p:txBody>
      </p:sp>
      <p:pic>
        <p:nvPicPr>
          <p:cNvPr id="19" name="Picture 16" descr="Nik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 t="20160" r="13062" b="7600"/>
          <a:stretch>
            <a:fillRect/>
          </a:stretch>
        </p:blipFill>
        <p:spPr bwMode="auto">
          <a:xfrm>
            <a:off x="3478921" y="3179779"/>
            <a:ext cx="2209597" cy="150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ovéPole 19"/>
          <p:cNvSpPr txBox="1"/>
          <p:nvPr/>
        </p:nvSpPr>
        <p:spPr>
          <a:xfrm>
            <a:off x="4351133" y="4690306"/>
            <a:ext cx="425096" cy="276989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>
              <a:defRPr/>
            </a:pPr>
            <a:r>
              <a:rPr lang="cs-CZ" sz="1200" i="1" dirty="0">
                <a:latin typeface="Calibri" pitchFamily="34" charset="0"/>
                <a:cs typeface="Calibri" pitchFamily="34" charset="0"/>
              </a:rPr>
              <a:t>Nikl</a:t>
            </a:r>
          </a:p>
        </p:txBody>
      </p:sp>
    </p:spTree>
    <p:extLst>
      <p:ext uri="{BB962C8B-B14F-4D97-AF65-F5344CB8AC3E}">
        <p14:creationId xmlns:p14="http://schemas.microsoft.com/office/powerpoint/2010/main" val="382667389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Tavení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plynové a elektrické pece;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- není nutné provádět rafinaci ani odplynění taveniny,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Odlévání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tlakové lití,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- odstředivé lití,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- gravitační lití – pískové, kovové, keramické formy,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- sklopné lití. 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Slitiny zinku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2" descr="Zinc Die Casting Parts at Rs 10/unit | Zinc Die Casting Parts | ID:  1170326081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47567" y="2841381"/>
            <a:ext cx="3084089" cy="187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Technologie odstředivého lití TekCast – slévárna zink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445" y="849594"/>
            <a:ext cx="2394248" cy="159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229" y="2841381"/>
            <a:ext cx="2522301" cy="189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7"/>
          <p:cNvSpPr txBox="1">
            <a:spLocks noChangeArrowheads="1"/>
          </p:cNvSpPr>
          <p:nvPr/>
        </p:nvSpPr>
        <p:spPr bwMode="auto">
          <a:xfrm>
            <a:off x="5311730" y="4759663"/>
            <a:ext cx="22413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Tlakově lité ZnAl4Cu3 = </a:t>
            </a:r>
            <a:r>
              <a:rPr lang="cs-CZ" altLang="cs-CZ" sz="1200" i="1" dirty="0" err="1">
                <a:latin typeface="Calibri" pitchFamily="34" charset="0"/>
                <a:cs typeface="Calibri" pitchFamily="34" charset="0"/>
              </a:rPr>
              <a:t>Zamak</a:t>
            </a:r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 2 </a:t>
            </a:r>
          </a:p>
        </p:txBody>
      </p:sp>
      <p:sp>
        <p:nvSpPr>
          <p:cNvPr id="11" name="TextovéPole 7"/>
          <p:cNvSpPr txBox="1">
            <a:spLocks noChangeArrowheads="1"/>
          </p:cNvSpPr>
          <p:nvPr/>
        </p:nvSpPr>
        <p:spPr bwMode="auto">
          <a:xfrm>
            <a:off x="2497318" y="4726370"/>
            <a:ext cx="11496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Tlakově lité díly</a:t>
            </a:r>
          </a:p>
        </p:txBody>
      </p:sp>
      <p:sp>
        <p:nvSpPr>
          <p:cNvPr id="12" name="TextovéPole 7"/>
          <p:cNvSpPr txBox="1">
            <a:spLocks noChangeArrowheads="1"/>
          </p:cNvSpPr>
          <p:nvPr/>
        </p:nvSpPr>
        <p:spPr bwMode="auto">
          <a:xfrm>
            <a:off x="6614425" y="2445190"/>
            <a:ext cx="1050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Odstředivé lití</a:t>
            </a:r>
          </a:p>
        </p:txBody>
      </p:sp>
    </p:spTree>
    <p:extLst>
      <p:ext uri="{BB962C8B-B14F-4D97-AF65-F5344CB8AC3E}">
        <p14:creationId xmlns:p14="http://schemas.microsoft.com/office/powerpoint/2010/main" val="367387215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Měď - těžký neželezný kov se střední teplotou tání,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- vynikající elektrická a tepelná vodivost,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standart elektrické vodivosti  = 100% IACS;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přísadové prvky a nečistoty = výrazný vliv,</a:t>
            </a:r>
          </a:p>
          <a:p>
            <a:pPr marL="114300" indent="0" eaLnBrk="1" hangingPunct="1">
              <a:spcBef>
                <a:spcPts val="60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>
                <a:solidFill>
                  <a:schemeClr val="accent1"/>
                </a:solidFill>
              </a:rPr>
              <a:t>Slitiny mědi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7" descr="http://www.coastalfoundry.com/images/alloys/copper-alloy-castings-73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3" b="29646"/>
          <a:stretch>
            <a:fillRect/>
          </a:stretch>
        </p:blipFill>
        <p:spPr bwMode="auto">
          <a:xfrm>
            <a:off x="6509416" y="3619302"/>
            <a:ext cx="1669910" cy="11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http://bimocopper.com/files/74/UserFiles/image/345583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960" y="3619302"/>
            <a:ext cx="1664312" cy="11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05" y="2341983"/>
            <a:ext cx="3391034" cy="234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818" y="816458"/>
            <a:ext cx="2455183" cy="2364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3"/>
          <p:cNvSpPr txBox="1">
            <a:spLocks noChangeArrowheads="1"/>
          </p:cNvSpPr>
          <p:nvPr/>
        </p:nvSpPr>
        <p:spPr bwMode="auto">
          <a:xfrm>
            <a:off x="5356818" y="3196100"/>
            <a:ext cx="2589648" cy="26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pPr>
              <a:defRPr/>
            </a:pPr>
            <a:r>
              <a:rPr lang="cs-CZ" sz="1200" i="1" dirty="0">
                <a:latin typeface="Calibri" pitchFamily="34" charset="0"/>
                <a:cs typeface="Calibri" pitchFamily="34" charset="0"/>
              </a:rPr>
              <a:t>Vliv prvků na elektrickou vodivost mědi</a:t>
            </a:r>
          </a:p>
        </p:txBody>
      </p:sp>
    </p:spTree>
    <p:extLst>
      <p:ext uri="{BB962C8B-B14F-4D97-AF65-F5344CB8AC3E}">
        <p14:creationId xmlns:p14="http://schemas.microsoft.com/office/powerpoint/2010/main" val="370292662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Mosaz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- více než 55%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Cu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;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- střední mechanické vlastnosti -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Rm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= 200 - 300 MPa  (manganová 500 – 750 MPa), 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                              A = 10 – 20 %; HB = 70 – 100 (legované až 200).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tavení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- náročné - oxidace a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naplynění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vodíkem,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odlévání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- gravitační do pískových forem, gravitační a odstředivé lití do kovových forem, 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- tlakové lití - zřídka.    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- hutní provozy – kontinuální lití.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použití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- výroba vodovodních armatur, součásti čerpadel, pouzder, ventilů, atd.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Slitiny mědi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76595" y="3418541"/>
            <a:ext cx="1661819" cy="15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1" descr="http://1.imimg.com/data/C/E/MY-1218359/brass-casting_10570453_250x2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>
            <a:fillRect/>
          </a:stretch>
        </p:blipFill>
        <p:spPr bwMode="auto">
          <a:xfrm>
            <a:off x="3385737" y="3420000"/>
            <a:ext cx="1680390" cy="15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http://www.uneko.cz/img/strojirna/2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8" t="9242" r="25912" b="9428"/>
          <a:stretch>
            <a:fillRect/>
          </a:stretch>
        </p:blipFill>
        <p:spPr bwMode="auto">
          <a:xfrm>
            <a:off x="7199891" y="3420000"/>
            <a:ext cx="1031732" cy="15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http://t1.gstatic.com/images?q=tbn:ANd9GcRBi7eMhmtzizipvYo6jdBfY7GJ_k4a3zVP9AsVE4qTsHe275L1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545" y="3418541"/>
            <a:ext cx="1581656" cy="15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847771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Bronzy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Podle hlavního přísadového prvku - cínové,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                                       -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cíno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-olověné, 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                                       - hliníkové;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                                       - olověné, atd.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Slitiny mědi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11" name="Picture 15" descr="http://t1.gstatic.com/images?q=tbn:ANd9GcTtWPLNxzi8kTA2xZP2L9xs79w35uShgQPpLFS_aebCsaN4Kh8l3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496" y="3312940"/>
            <a:ext cx="1049578" cy="110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zv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t="3149" r="4352" b="2351"/>
          <a:stretch>
            <a:fillRect/>
          </a:stretch>
        </p:blipFill>
        <p:spPr bwMode="auto">
          <a:xfrm>
            <a:off x="5779562" y="3215016"/>
            <a:ext cx="1002765" cy="120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http://g.denik.cz/67/29/blansko_busta_litina_cisar_2_denik-3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604" y="2930352"/>
            <a:ext cx="1329692" cy="177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http://t1.gstatic.com/images?q=tbn:ANd9GcTw86jY1h7FrypGdijti4tU9_qkA4NIm4RuWexxspjBEhn364JJy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403" y="1028933"/>
            <a:ext cx="2537893" cy="152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véPole 11"/>
          <p:cNvSpPr txBox="1">
            <a:spLocks noChangeArrowheads="1"/>
          </p:cNvSpPr>
          <p:nvPr/>
        </p:nvSpPr>
        <p:spPr bwMode="auto">
          <a:xfrm>
            <a:off x="6280944" y="2538283"/>
            <a:ext cx="17796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Kluzná pouzdra do ložisek</a:t>
            </a: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99" y="2892167"/>
            <a:ext cx="3779999" cy="154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422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1513313"/>
          </a:xfrm>
        </p:spPr>
        <p:txBody>
          <a:bodyPr>
            <a:no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Hutní,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Tvarové odlitky.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Slévárenská výroba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8" name="Picture 7" descr="Image (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82" y="2447590"/>
            <a:ext cx="2166288" cy="217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Ingo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859" y="878226"/>
            <a:ext cx="2906790" cy="143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888" y="2447591"/>
            <a:ext cx="2751729" cy="217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694" y="2447589"/>
            <a:ext cx="2819719" cy="217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246126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E6B1C1-900E-C94C-B7F9-DE5CD093B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x-none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102083450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1513313"/>
          </a:xfrm>
        </p:spPr>
        <p:txBody>
          <a:bodyPr>
            <a:no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Ingot - polotovar pro tváření za tepla.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Kokila - kovová forma s jednoduchou geometrií.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Hutní výroba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8" name="Picture 5" descr="sejmout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558" y="700216"/>
            <a:ext cx="2420191" cy="434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41" y="1689695"/>
            <a:ext cx="1482724" cy="303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843" y="1922749"/>
            <a:ext cx="2357437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06136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1513313"/>
          </a:xfrm>
        </p:spPr>
        <p:txBody>
          <a:bodyPr>
            <a:no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Krystalizátory – měď, grafit.</a:t>
            </a:r>
          </a:p>
          <a:p>
            <a:pPr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Průřezy – kruhové, čtvercové, obdélníkové, atd.</a:t>
            </a:r>
          </a:p>
          <a:p>
            <a:pPr eaLnBrk="1" hangingPunct="1"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Hutní výroba – kontinuální lití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5" descr="provo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"/>
          <a:stretch>
            <a:fillRect/>
          </a:stretch>
        </p:blipFill>
        <p:spPr bwMode="auto">
          <a:xfrm>
            <a:off x="216385" y="1778632"/>
            <a:ext cx="4643940" cy="190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68"/>
          <a:stretch>
            <a:fillRect/>
          </a:stretch>
        </p:blipFill>
        <p:spPr bwMode="auto">
          <a:xfrm>
            <a:off x="4949887" y="2273644"/>
            <a:ext cx="3967079" cy="280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792" y="1093510"/>
            <a:ext cx="2315688" cy="173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84896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1513313"/>
          </a:xfrm>
        </p:spPr>
        <p:txBody>
          <a:bodyPr>
            <a:no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Slitiny hliníku = další zpracování – tváření za tepla i za studena.</a:t>
            </a:r>
          </a:p>
          <a:p>
            <a:pPr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Slitky, čepy = průřezy – kruhové, čtvercové, obdélníkové, atd.</a:t>
            </a:r>
          </a:p>
          <a:p>
            <a:pPr eaLnBrk="1" hangingPunct="1"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Hutní výroba – </a:t>
            </a:r>
            <a:r>
              <a:rPr lang="cs-CZ" dirty="0" err="1">
                <a:solidFill>
                  <a:schemeClr val="accent1"/>
                </a:solidFill>
              </a:rPr>
              <a:t>polokontinuální</a:t>
            </a:r>
            <a:r>
              <a:rPr lang="cs-CZ" dirty="0">
                <a:solidFill>
                  <a:schemeClr val="accent1"/>
                </a:solidFill>
              </a:rPr>
              <a:t> lití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550" y="1685154"/>
            <a:ext cx="3463925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11"/>
          <p:cNvSpPr txBox="1">
            <a:spLocks noChangeArrowheads="1"/>
          </p:cNvSpPr>
          <p:nvPr/>
        </p:nvSpPr>
        <p:spPr bwMode="auto">
          <a:xfrm>
            <a:off x="5659787" y="4637819"/>
            <a:ext cx="31686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Princip zařízení pro </a:t>
            </a:r>
            <a:r>
              <a:rPr lang="cs-CZ" altLang="cs-CZ" sz="1200" i="1" dirty="0" err="1">
                <a:latin typeface="Calibri" pitchFamily="34" charset="0"/>
                <a:cs typeface="Calibri" pitchFamily="34" charset="0"/>
              </a:rPr>
              <a:t>polokontinuální</a:t>
            </a:r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 odlévání slitků ze slitin hliníku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8"/>
          <a:stretch>
            <a:fillRect/>
          </a:stretch>
        </p:blipFill>
        <p:spPr bwMode="auto">
          <a:xfrm>
            <a:off x="1387647" y="1732650"/>
            <a:ext cx="2723034" cy="2829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30672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Výroba tvarových odlitků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3" descr="disk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043" y="1218663"/>
            <a:ext cx="1590863" cy="153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09" y="2565106"/>
            <a:ext cx="2886657" cy="2051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6769019" y="4614599"/>
            <a:ext cx="997389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cs-CZ" sz="1200" i="1" dirty="0">
                <a:effectLst/>
                <a:latin typeface="Calibri" pitchFamily="34" charset="0"/>
                <a:cs typeface="Calibri" pitchFamily="34" charset="0"/>
              </a:rPr>
              <a:t>Olejová vana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16" y="1218662"/>
            <a:ext cx="1989703" cy="198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5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859" y="3523018"/>
            <a:ext cx="1180499" cy="1231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8" b="17067"/>
          <a:stretch>
            <a:fillRect/>
          </a:stretch>
        </p:blipFill>
        <p:spPr bwMode="auto">
          <a:xfrm>
            <a:off x="5715000" y="777201"/>
            <a:ext cx="2877066" cy="165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6659563" y="2228421"/>
            <a:ext cx="1039067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cs-CZ" sz="1200" i="1" dirty="0">
                <a:effectLst/>
                <a:latin typeface="Calibri" pitchFamily="34" charset="0"/>
                <a:cs typeface="Calibri" pitchFamily="34" charset="0"/>
              </a:rPr>
              <a:t>Hlava motoru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714" y="2374948"/>
            <a:ext cx="597295" cy="94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" t="4372" r="2097" b="3845"/>
          <a:stretch>
            <a:fillRect/>
          </a:stretch>
        </p:blipFill>
        <p:spPr bwMode="auto">
          <a:xfrm>
            <a:off x="1017759" y="3228809"/>
            <a:ext cx="2354692" cy="1525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1926306" y="4777677"/>
            <a:ext cx="1245854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cs-CZ" sz="1200" i="1" dirty="0">
                <a:effectLst/>
                <a:latin typeface="Calibri" pitchFamily="34" charset="0"/>
                <a:cs typeface="Calibri" pitchFamily="34" charset="0"/>
              </a:rPr>
              <a:t>Výfukové potrubí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922505" y="3201222"/>
            <a:ext cx="949299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cs-CZ" sz="1200" i="1" dirty="0">
                <a:effectLst/>
                <a:latin typeface="Calibri" pitchFamily="34" charset="0"/>
                <a:cs typeface="Calibri" pitchFamily="34" charset="0"/>
              </a:rPr>
              <a:t>Blok motoru</a:t>
            </a:r>
          </a:p>
        </p:txBody>
      </p:sp>
    </p:spTree>
    <p:extLst>
      <p:ext uri="{BB962C8B-B14F-4D97-AF65-F5344CB8AC3E}">
        <p14:creationId xmlns:p14="http://schemas.microsoft.com/office/powerpoint/2010/main" val="337941844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1513313"/>
          </a:xfrm>
        </p:spPr>
        <p:txBody>
          <a:bodyPr>
            <a:noAutofit/>
          </a:bodyPr>
          <a:lstStyle/>
          <a:p>
            <a:pPr marL="285750" indent="-285750" eaLnBrk="1" hangingPunct="1">
              <a:lnSpc>
                <a:spcPct val="100000"/>
              </a:lnSpc>
              <a:spcBef>
                <a:spcPts val="60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Čisté kovy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60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Slitiny </a:t>
            </a:r>
            <a:r>
              <a:rPr lang="cs-CZ" altLang="cs-CZ" b="1" dirty="0">
                <a:latin typeface="Calibri" pitchFamily="34" charset="0"/>
                <a:cs typeface="Calibri" pitchFamily="34" charset="0"/>
              </a:rPr>
              <a:t>-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slitiny </a:t>
            </a:r>
            <a:r>
              <a:rPr lang="cs-CZ" altLang="cs-CZ" b="1" i="1" dirty="0" err="1">
                <a:latin typeface="Calibri" pitchFamily="34" charset="0"/>
                <a:cs typeface="Calibri" pitchFamily="34" charset="0"/>
              </a:rPr>
              <a:t>Fe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 - litiny, ocel na odlitky,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	        - neželezné slitiny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slitiny Al, slitiny Mg, slitiny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Cu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slitiny Zn.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60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ts val="60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Slévárenské slitiny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6" descr="suplnourozpustnosti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" t="6033" r="7695" b="10544"/>
          <a:stretch>
            <a:fillRect/>
          </a:stretch>
        </p:blipFill>
        <p:spPr bwMode="auto">
          <a:xfrm>
            <a:off x="216736" y="2210895"/>
            <a:ext cx="2738341" cy="188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dokonalenerozpustnevtuhemstavu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t="9311" r="7764" b="12115"/>
          <a:stretch>
            <a:fillRect/>
          </a:stretch>
        </p:blipFill>
        <p:spPr bwMode="auto">
          <a:xfrm>
            <a:off x="5976933" y="2212579"/>
            <a:ext cx="2865434" cy="188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scastecnurozpustnosti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9209" r="7935" b="12276"/>
          <a:stretch>
            <a:fillRect/>
          </a:stretch>
        </p:blipFill>
        <p:spPr bwMode="auto">
          <a:xfrm>
            <a:off x="2986194" y="2210895"/>
            <a:ext cx="2867182" cy="188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17"/>
          <p:cNvSpPr txBox="1">
            <a:spLocks noChangeArrowheads="1"/>
          </p:cNvSpPr>
          <p:nvPr/>
        </p:nvSpPr>
        <p:spPr bwMode="auto">
          <a:xfrm>
            <a:off x="298583" y="4152791"/>
            <a:ext cx="24208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Tx/>
              <a:buFontTx/>
              <a:buNone/>
            </a:pPr>
            <a:r>
              <a:rPr lang="cs-CZ" altLang="cs-CZ" sz="1200" i="1" dirty="0">
                <a:effectLst/>
                <a:latin typeface="Calibri" pitchFamily="34" charset="0"/>
                <a:cs typeface="Calibri" pitchFamily="34" charset="0"/>
              </a:rPr>
              <a:t>Rovnovážný diagram dvou kovů </a:t>
            </a:r>
          </a:p>
          <a:p>
            <a:pPr algn="ctr" eaLnBrk="1" hangingPunct="1">
              <a:spcBef>
                <a:spcPct val="0"/>
              </a:spcBef>
              <a:buClr>
                <a:schemeClr val="tx2"/>
              </a:buClr>
              <a:buSzTx/>
              <a:buFontTx/>
              <a:buNone/>
            </a:pPr>
            <a:r>
              <a:rPr lang="cs-CZ" altLang="cs-CZ" sz="1200" i="1" dirty="0">
                <a:effectLst/>
                <a:latin typeface="Calibri" pitchFamily="34" charset="0"/>
                <a:cs typeface="Calibri" pitchFamily="34" charset="0"/>
              </a:rPr>
              <a:t>s úplnou rozpustností v tuhém stavu</a:t>
            </a:r>
          </a:p>
        </p:txBody>
      </p:sp>
      <p:sp>
        <p:nvSpPr>
          <p:cNvPr id="11" name="TextovéPole 15"/>
          <p:cNvSpPr txBox="1">
            <a:spLocks noChangeArrowheads="1"/>
          </p:cNvSpPr>
          <p:nvPr/>
        </p:nvSpPr>
        <p:spPr bwMode="auto">
          <a:xfrm>
            <a:off x="2955077" y="4154404"/>
            <a:ext cx="26548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Tx/>
              <a:buFontTx/>
              <a:buNone/>
            </a:pPr>
            <a:r>
              <a:rPr lang="cs-CZ" altLang="cs-CZ" sz="1200" i="1" dirty="0">
                <a:effectLst/>
                <a:latin typeface="Calibri" pitchFamily="34" charset="0"/>
                <a:cs typeface="Calibri" pitchFamily="34" charset="0"/>
              </a:rPr>
              <a:t>Rovnovážný diagram dvou kovů</a:t>
            </a:r>
          </a:p>
          <a:p>
            <a:pPr algn="ctr" eaLnBrk="1" hangingPunct="1">
              <a:spcBef>
                <a:spcPct val="0"/>
              </a:spcBef>
              <a:buClr>
                <a:schemeClr val="tx2"/>
              </a:buClr>
              <a:buSzTx/>
              <a:buFontTx/>
              <a:buNone/>
            </a:pPr>
            <a:r>
              <a:rPr lang="cs-CZ" altLang="cs-CZ" sz="1200" i="1" dirty="0">
                <a:effectLst/>
                <a:latin typeface="Calibri" pitchFamily="34" charset="0"/>
                <a:cs typeface="Calibri" pitchFamily="34" charset="0"/>
              </a:rPr>
              <a:t>s částečnou rozpustností v tuhém stavu </a:t>
            </a:r>
          </a:p>
        </p:txBody>
      </p:sp>
      <p:sp>
        <p:nvSpPr>
          <p:cNvPr id="12" name="TextovéPole 16"/>
          <p:cNvSpPr txBox="1">
            <a:spLocks noChangeArrowheads="1"/>
          </p:cNvSpPr>
          <p:nvPr/>
        </p:nvSpPr>
        <p:spPr bwMode="auto">
          <a:xfrm>
            <a:off x="6136367" y="4154404"/>
            <a:ext cx="26100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Tx/>
              <a:buFontTx/>
              <a:buNone/>
            </a:pPr>
            <a:r>
              <a:rPr lang="cs-CZ" altLang="cs-CZ" sz="1200" i="1" dirty="0">
                <a:effectLst/>
                <a:latin typeface="Calibri" pitchFamily="34" charset="0"/>
                <a:cs typeface="Calibri" pitchFamily="34" charset="0"/>
              </a:rPr>
              <a:t>Rovnovážný diagram dvou kovů</a:t>
            </a:r>
          </a:p>
          <a:p>
            <a:pPr algn="ctr" eaLnBrk="1" hangingPunct="1">
              <a:spcBef>
                <a:spcPct val="0"/>
              </a:spcBef>
              <a:buClr>
                <a:schemeClr val="tx2"/>
              </a:buClr>
              <a:buSzTx/>
              <a:buFontTx/>
              <a:buNone/>
            </a:pPr>
            <a:r>
              <a:rPr lang="cs-CZ" altLang="cs-CZ" sz="1200" i="1" dirty="0">
                <a:effectLst/>
                <a:latin typeface="Calibri" pitchFamily="34" charset="0"/>
                <a:cs typeface="Calibri" pitchFamily="34" charset="0"/>
              </a:rPr>
              <a:t>dokonale nerozpustných v tuhém stavu</a:t>
            </a:r>
          </a:p>
        </p:txBody>
      </p:sp>
    </p:spTree>
    <p:extLst>
      <p:ext uri="{BB962C8B-B14F-4D97-AF65-F5344CB8AC3E}">
        <p14:creationId xmlns:p14="http://schemas.microsoft.com/office/powerpoint/2010/main" val="109086582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FS TU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88B95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1041</TotalTime>
  <Words>1768</Words>
  <Application>Microsoft Office PowerPoint</Application>
  <PresentationFormat>Předvádění na obrazovce (16:9)</PresentationFormat>
  <Paragraphs>412</Paragraphs>
  <Slides>40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4" baseType="lpstr">
      <vt:lpstr>Arial</vt:lpstr>
      <vt:lpstr>Calibri</vt:lpstr>
      <vt:lpstr>Wingdings</vt:lpstr>
      <vt:lpstr>Simple Light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Owner</cp:lastModifiedBy>
  <cp:revision>147</cp:revision>
  <dcterms:modified xsi:type="dcterms:W3CDTF">2024-05-15T05:38:46Z</dcterms:modified>
</cp:coreProperties>
</file>