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5" r:id="rId3"/>
    <p:sldId id="306" r:id="rId4"/>
    <p:sldId id="308" r:id="rId5"/>
    <p:sldId id="309" r:id="rId6"/>
    <p:sldId id="310" r:id="rId7"/>
    <p:sldId id="312" r:id="rId8"/>
    <p:sldId id="311" r:id="rId9"/>
    <p:sldId id="603" r:id="rId10"/>
    <p:sldId id="588" r:id="rId11"/>
    <p:sldId id="589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A4D9C-345A-46BB-8E66-623B69FB84D0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39606-FFFE-49DF-8EF5-29E3D57C76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543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39606-FFFE-49DF-8EF5-29E3D57C765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562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49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můžete upravit styl předlohy.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09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8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92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2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91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2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33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2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2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38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9AE1B021-D7E3-419F-9491-EB2AE34D588D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EF9368C-BE53-4B71-B33C-4957E2F531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351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iri.brehovsky@tul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>
                <a:latin typeface="Cambria" panose="02040503050406030204" pitchFamily="18" charset="0"/>
                <a:ea typeface="Cambria" panose="02040503050406030204" pitchFamily="18" charset="0"/>
              </a:rPr>
              <a:t>Řešení problémů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8813" y="2852936"/>
            <a:ext cx="7928471" cy="129614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Didaktické aspekty řešení problémů, matematické úlohy, matematické problémy, struktura procesu řešení matematických </a:t>
            </a:r>
            <a:r>
              <a:rPr lang="cs-CZ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problémů.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01954653-233C-482B-96E6-0A54BE62FE4E}"/>
              </a:ext>
            </a:extLst>
          </p:cNvPr>
          <p:cNvGrpSpPr/>
          <p:nvPr/>
        </p:nvGrpSpPr>
        <p:grpSpPr>
          <a:xfrm>
            <a:off x="7447749" y="6258674"/>
            <a:ext cx="1263526" cy="398196"/>
            <a:chOff x="179512" y="6199156"/>
            <a:chExt cx="1342213" cy="460600"/>
          </a:xfrm>
        </p:grpSpPr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xmlns="" id="{F70BFC57-9579-4F74-A61E-9A3A4547BD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7498" y="6309320"/>
              <a:ext cx="824227" cy="240272"/>
            </a:xfrm>
            <a:prstGeom prst="rect">
              <a:avLst/>
            </a:prstGeom>
          </p:spPr>
        </p:pic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xmlns="" id="{DA2B55D8-2AA4-4CF1-8D5B-80AE2007F67D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6199156"/>
              <a:ext cx="415738" cy="460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382F926B-65F7-4281-AD65-304A02858033}"/>
              </a:ext>
            </a:extLst>
          </p:cNvPr>
          <p:cNvSpPr txBox="1"/>
          <p:nvPr/>
        </p:nvSpPr>
        <p:spPr>
          <a:xfrm>
            <a:off x="4446197" y="4669290"/>
            <a:ext cx="42650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1600" b="1" dirty="0">
                <a:latin typeface="Cambria" panose="02040503050406030204" pitchFamily="18" charset="0"/>
                <a:ea typeface="Cambria" panose="02040503050406030204" pitchFamily="18" charset="0"/>
              </a:rPr>
              <a:t>Jiří Břehovský</a:t>
            </a:r>
          </a:p>
          <a:p>
            <a:pPr algn="r"/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  <a:hlinkClick r:id="rId5"/>
              </a:rPr>
              <a:t>jiri.brehovsky@tul.cz</a:t>
            </a: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Fakulta</a:t>
            </a:r>
            <a:r>
              <a:rPr lang="en-US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přírodovědně-humanitní</a:t>
            </a:r>
            <a:r>
              <a:rPr lang="en-US" sz="1600" i="1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pedagogická</a:t>
            </a:r>
            <a:endParaRPr lang="en-US" sz="1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Technická univerzita v Liberci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563661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References</a:t>
            </a: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4339" y="1497661"/>
            <a:ext cx="8158236" cy="4434578"/>
          </a:xfrm>
        </p:spPr>
        <p:txBody>
          <a:bodyPr>
            <a:no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cap="all" dirty="0" err="1">
                <a:latin typeface="Cambria" panose="02040503050406030204" pitchFamily="18" charset="0"/>
                <a:ea typeface="Cambria" panose="02040503050406030204" pitchFamily="18" charset="0"/>
              </a:rPr>
              <a:t>Eisenmann</a:t>
            </a:r>
            <a:r>
              <a:rPr lang="cs-CZ" sz="1600" cap="all" dirty="0">
                <a:latin typeface="Cambria" panose="02040503050406030204" pitchFamily="18" charset="0"/>
                <a:ea typeface="Cambria" panose="02040503050406030204" pitchFamily="18" charset="0"/>
              </a:rPr>
              <a:t>, P., Novotná, J., Přibyl, J., </a:t>
            </a:r>
            <a:r>
              <a:rPr lang="cs-CZ" sz="1600" cap="all" dirty="0" err="1">
                <a:latin typeface="Cambria" panose="02040503050406030204" pitchFamily="18" charset="0"/>
                <a:ea typeface="Cambria" panose="02040503050406030204" pitchFamily="18" charset="0"/>
              </a:rPr>
              <a:t>Břehovský</a:t>
            </a:r>
            <a:r>
              <a:rPr lang="cs-CZ" sz="1600" cap="all" dirty="0">
                <a:latin typeface="Cambria" panose="02040503050406030204" pitchFamily="18" charset="0"/>
                <a:ea typeface="Cambria" panose="02040503050406030204" pitchFamily="18" charset="0"/>
              </a:rPr>
              <a:t>, J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.: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development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culture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solving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with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secondary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students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through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heuristic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strategies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In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Mathematics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Education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Research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Journal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Vol. 27,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Issue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4.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Pages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535 – 562. August 2015. ISSN 1033-2170.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cap="all" dirty="0" err="1">
                <a:latin typeface="Cambria" panose="02040503050406030204" pitchFamily="18" charset="0"/>
                <a:ea typeface="Cambria" panose="02040503050406030204" pitchFamily="18" charset="0"/>
              </a:rPr>
              <a:t>Brehovsky</a:t>
            </a:r>
            <a:r>
              <a:rPr lang="cs-CZ" sz="1600" cap="all" dirty="0">
                <a:latin typeface="Cambria" panose="02040503050406030204" pitchFamily="18" charset="0"/>
                <a:ea typeface="Cambria" panose="02040503050406030204" pitchFamily="18" charset="0"/>
              </a:rPr>
              <a:t>, J., </a:t>
            </a:r>
            <a:r>
              <a:rPr lang="cs-CZ" sz="1600" cap="all" dirty="0" err="1">
                <a:latin typeface="Cambria" panose="02040503050406030204" pitchFamily="18" charset="0"/>
                <a:ea typeface="Cambria" panose="02040503050406030204" pitchFamily="18" charset="0"/>
              </a:rPr>
              <a:t>Eisenmann</a:t>
            </a:r>
            <a:r>
              <a:rPr lang="cs-CZ" sz="1600" cap="all" dirty="0">
                <a:latin typeface="Cambria" panose="02040503050406030204" pitchFamily="18" charset="0"/>
                <a:ea typeface="Cambria" panose="02040503050406030204" pitchFamily="18" charset="0"/>
              </a:rPr>
              <a:t>, P., Novotná, J., Přibyl, J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.: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Solving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problems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using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experimental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strategies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Source: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Developing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mathematical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language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reasoning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Pages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72 – 81. UK-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PedF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Praha 2015. ISBN 978-80-7290-833-2. International Symposium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Elementary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Teaching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SEMT ’15. Prague. Czech Republic.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Date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: August 16-21, 2015.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JONASSEN, D. H. (2011). Learning to solve problems: A handbook for designing problem-solving learning environments. New York: Routledge.</a:t>
            </a: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KILPATRIC, J.: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Historidal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Perspectives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Solving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Mathematics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Curriculum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In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Randall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T., Charles and Edward A. Silver: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Teaching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Assesing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Solving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NSTM.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KOPKA, J. Hrozny problémů ve školské matematice. Ústí n. L., UJEP, 1999.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KOPKA, J. Výzkumný přístup při výuce matematiky. Ústí n. L., UJEP, 2007.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xmlns="" id="{41CF2585-7E1E-4DA9-9C40-B547D1E827C4}"/>
              </a:ext>
            </a:extLst>
          </p:cNvPr>
          <p:cNvSpPr txBox="1">
            <a:spLocks/>
          </p:cNvSpPr>
          <p:nvPr/>
        </p:nvSpPr>
        <p:spPr bwMode="auto">
          <a:xfrm>
            <a:off x="5173663" y="65010"/>
            <a:ext cx="3816424" cy="23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Pädagogische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Hochschule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Schwäbisch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Gmünd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june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july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2023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11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Pädagogische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Hochschule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Schwäbisch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Gmünd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;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june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–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july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2023</a:t>
              </a:r>
            </a:p>
          </p:txBody>
        </p: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13" name="Obrázek 12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14" name="Obrázek 13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9474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References</a:t>
            </a: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4339" y="1497661"/>
            <a:ext cx="8158236" cy="4434578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cap="all" dirty="0">
                <a:latin typeface="Cambria" panose="02040503050406030204" pitchFamily="18" charset="0"/>
                <a:ea typeface="Cambria" panose="02040503050406030204" pitchFamily="18" charset="0"/>
              </a:rPr>
              <a:t>Novotná, J., </a:t>
            </a:r>
            <a:r>
              <a:rPr lang="cs-CZ" sz="1600" cap="all" dirty="0" err="1">
                <a:latin typeface="Cambria" panose="02040503050406030204" pitchFamily="18" charset="0"/>
                <a:ea typeface="Cambria" panose="02040503050406030204" pitchFamily="18" charset="0"/>
              </a:rPr>
              <a:t>Eisenmann</a:t>
            </a:r>
            <a:r>
              <a:rPr lang="cs-CZ" sz="1600" cap="all" dirty="0">
                <a:latin typeface="Cambria" panose="02040503050406030204" pitchFamily="18" charset="0"/>
                <a:ea typeface="Cambria" panose="02040503050406030204" pitchFamily="18" charset="0"/>
              </a:rPr>
              <a:t>, P., Přibyl, J., Ondrušová, J., Břehovský, J.: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Solving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in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School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Mathematics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Based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Heuristic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Strategies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In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Journal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Efficiency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Responsibility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in </a:t>
            </a:r>
            <a:r>
              <a:rPr lang="cs-CZ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Education</a:t>
            </a:r>
            <a:r>
              <a:rPr lang="cs-CZ" sz="1600" i="1" dirty="0">
                <a:latin typeface="Cambria" panose="02040503050406030204" pitchFamily="18" charset="0"/>
                <a:ea typeface="Cambria" panose="02040503050406030204" pitchFamily="18" charset="0"/>
              </a:rPr>
              <a:t> and Science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Vol. 7, No. 1, 1– 6, 2014,  online ISSN 1803-1617,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printed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ISSN 2336-2375,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doi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: 0.7160/eriesj.2013.070101.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POLYA, G.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How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Solve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It: A New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Aspect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Mathematical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Method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Princeton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Princeton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University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Press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2004. ISBN 0-691-11966-X.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SCHOENFELD, A. H. (1985). Mathematical problem solving. London: Academic Press Inc. (London) Ltd.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SCHOENFELD, A. H. (1992). Learning to think mathematically: Problem solving, metacognition, and sense-making in mathematics. In D. A.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Grouws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(Ed.), Handbook of Research on Mathematics Teaching and Learning (pp. 334–370). New York: Macmillan.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ZEITZ, P.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Art and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Craft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Solving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Hoboken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NJ: John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Wiley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&amp;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Sons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Inc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2007. ISBN 0-471-78901-1.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xmlns="" id="{41CF2585-7E1E-4DA9-9C40-B547D1E827C4}"/>
              </a:ext>
            </a:extLst>
          </p:cNvPr>
          <p:cNvSpPr txBox="1">
            <a:spLocks/>
          </p:cNvSpPr>
          <p:nvPr/>
        </p:nvSpPr>
        <p:spPr bwMode="auto">
          <a:xfrm>
            <a:off x="5173663" y="65010"/>
            <a:ext cx="3816424" cy="23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Pädagogische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Hochschule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Schwäbisch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Gmünd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june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cs-CZ" sz="1100" i="1" kern="0" dirty="0" err="1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july</a:t>
            </a:r>
            <a:r>
              <a:rPr lang="cs-CZ" sz="1100" i="1" kern="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2023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11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Pädagogische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Hochschule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Schwäbisch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Gmünd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;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june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– </a:t>
              </a:r>
              <a:r>
                <a:rPr lang="cs-CZ" sz="1100" i="1" kern="0" dirty="0" err="1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july</a:t>
              </a:r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2023</a:t>
              </a:r>
            </a:p>
          </p:txBody>
        </p: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13" name="Obrázek 12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14" name="Obrázek 13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35315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2273" y="684213"/>
            <a:ext cx="7313612" cy="505119"/>
          </a:xfrm>
        </p:spPr>
        <p:txBody>
          <a:bodyPr/>
          <a:lstStyle/>
          <a:p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Didaktické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aspekty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problémů</a:t>
            </a:r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225" y="1700808"/>
            <a:ext cx="7313612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Proč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chceme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studenty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naučit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řešit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problémy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Využití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matematického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vybavení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praxi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Studenti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jsou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aktivní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součástí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procesu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učení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Úspěch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působí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jako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motivátor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Kompetence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problémů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jsou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pro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život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velmi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důležité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 </a:t>
            </a:r>
            <a:endParaRPr lang="cs-CZ" sz="2000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nyní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čelíme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mnoha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existenčním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problémům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které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třeba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řešit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10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17" name="Obrázek 16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18" name="Obrázek 17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05542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55182"/>
            <a:ext cx="7313612" cy="505119"/>
          </a:xfrm>
        </p:spPr>
        <p:txBody>
          <a:bodyPr/>
          <a:lstStyle/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Matematická úloha ≋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matematický </a:t>
            </a:r>
            <a:r>
              <a:rPr lang="cs-CZ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prroblém</a:t>
            </a:r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090" y="1707165"/>
            <a:ext cx="7313612" cy="16178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situace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kdy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musíme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dosáhnout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určitého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cíle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ale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přímá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cesta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tomuto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cíli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zablokována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Aby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byl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matematický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musíme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nalezení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odpovědi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použít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matematické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pojmy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principy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endParaRPr lang="cs-CZ" sz="2000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r>
              <a:rPr lang="cs-CZ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Jeremy </a:t>
            </a:r>
            <a:r>
              <a:rPr lang="cs-CZ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Kilpatrick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3A631362-BB9F-4A98-9299-E1CD43F88EA0}"/>
              </a:ext>
            </a:extLst>
          </p:cNvPr>
          <p:cNvSpPr txBox="1"/>
          <p:nvPr/>
        </p:nvSpPr>
        <p:spPr>
          <a:xfrm>
            <a:off x="1475656" y="1004343"/>
            <a:ext cx="60486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Co rozumíme pojmem </a:t>
            </a:r>
            <a:r>
              <a:rPr lang="pl-PL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matematický problém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xmlns="" id="{12FF5C13-8FC1-4880-856E-84B1CE180BE3}"/>
              </a:ext>
            </a:extLst>
          </p:cNvPr>
          <p:cNvGrpSpPr/>
          <p:nvPr/>
        </p:nvGrpSpPr>
        <p:grpSpPr>
          <a:xfrm>
            <a:off x="251520" y="4149080"/>
            <a:ext cx="3878386" cy="1347045"/>
            <a:chOff x="251520" y="4149080"/>
            <a:chExt cx="3878386" cy="1347045"/>
          </a:xfrm>
        </p:grpSpPr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xmlns="" id="{02BCF059-83FB-4841-9410-3FCEBC3BFF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4149080"/>
              <a:ext cx="3878386" cy="1347045"/>
            </a:xfrm>
            <a:prstGeom prst="rect">
              <a:avLst/>
            </a:prstGeom>
          </p:spPr>
        </p:pic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xmlns="" id="{E44BD63A-6329-46D3-88F5-CB413365E04E}"/>
                </a:ext>
              </a:extLst>
            </p:cNvPr>
            <p:cNvSpPr txBox="1"/>
            <p:nvPr/>
          </p:nvSpPr>
          <p:spPr>
            <a:xfrm>
              <a:off x="415749" y="4504504"/>
              <a:ext cx="9832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výchozí </a:t>
              </a:r>
            </a:p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situace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xmlns="" id="{AD7A8A89-08AA-449B-9C0F-B977E215B957}"/>
                </a:ext>
              </a:extLst>
            </p:cNvPr>
            <p:cNvSpPr txBox="1"/>
            <p:nvPr/>
          </p:nvSpPr>
          <p:spPr>
            <a:xfrm>
              <a:off x="1891649" y="4639548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cesta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xmlns="" id="{C31109D3-9E74-40CA-9F87-AC93E17B365A}"/>
                </a:ext>
              </a:extLst>
            </p:cNvPr>
            <p:cNvSpPr txBox="1"/>
            <p:nvPr/>
          </p:nvSpPr>
          <p:spPr>
            <a:xfrm>
              <a:off x="3275856" y="4614984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cíl</a:t>
              </a:r>
            </a:p>
          </p:txBody>
        </p:sp>
      </p:grp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AF770378-4C6D-4871-BB0E-D1403A489164}"/>
              </a:ext>
            </a:extLst>
          </p:cNvPr>
          <p:cNvSpPr txBox="1"/>
          <p:nvPr/>
        </p:nvSpPr>
        <p:spPr>
          <a:xfrm>
            <a:off x="4325615" y="3666545"/>
            <a:ext cx="4402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Výchozí situace</a:t>
            </a: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pop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cs-CZ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uje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kontext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poskyt</a:t>
            </a:r>
            <a:r>
              <a:rPr lang="cs-CZ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uje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informace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nebo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data.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Cesta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od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výchozí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situace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cíli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která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může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ale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nemusí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být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řešitelovi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známa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Cíl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kterého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chce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řešitel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dosáhnout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20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22" name="Obrázek 21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23" name="Obrázek 22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57649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55182"/>
            <a:ext cx="7313612" cy="505119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Matematická úloha ≋ matematický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prroblém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9354"/>
            <a:ext cx="4651573" cy="2218106"/>
          </a:xfrm>
        </p:spPr>
        <p:txBody>
          <a:bodyPr/>
          <a:lstStyle/>
          <a:p>
            <a:pPr marL="457200" lvl="1" indent="0">
              <a:buNone/>
            </a:pP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Rutinní problém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Výchozí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situace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přesně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popsána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uzavřen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Cíl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přesně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daný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uzavřený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Způsob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řešitelovi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znám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3A631362-BB9F-4A98-9299-E1CD43F88EA0}"/>
              </a:ext>
            </a:extLst>
          </p:cNvPr>
          <p:cNvSpPr txBox="1"/>
          <p:nvPr/>
        </p:nvSpPr>
        <p:spPr>
          <a:xfrm>
            <a:off x="2537926" y="1039410"/>
            <a:ext cx="54399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Kategorizace matematických problémů. </a:t>
            </a:r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xmlns="" id="{B8E5B12D-FBA1-4A2A-B6EE-46CAFDB8CA0B}"/>
              </a:ext>
            </a:extLst>
          </p:cNvPr>
          <p:cNvGrpSpPr/>
          <p:nvPr/>
        </p:nvGrpSpPr>
        <p:grpSpPr>
          <a:xfrm>
            <a:off x="5099699" y="2336305"/>
            <a:ext cx="3924300" cy="1381125"/>
            <a:chOff x="5065787" y="1916832"/>
            <a:chExt cx="3924300" cy="1381125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xmlns="" id="{9C46B89C-9F98-47B7-8C0B-387AE78061B1}"/>
                </a:ext>
              </a:extLst>
            </p:cNvPr>
            <p:cNvGrpSpPr/>
            <p:nvPr/>
          </p:nvGrpSpPr>
          <p:grpSpPr>
            <a:xfrm>
              <a:off x="5065787" y="1916832"/>
              <a:ext cx="3924300" cy="1381125"/>
              <a:chOff x="5065787" y="1916832"/>
              <a:chExt cx="3924300" cy="1381125"/>
            </a:xfrm>
          </p:grpSpPr>
          <p:pic>
            <p:nvPicPr>
              <p:cNvPr id="5" name="Obrázek 4">
                <a:extLst>
                  <a:ext uri="{FF2B5EF4-FFF2-40B4-BE49-F238E27FC236}">
                    <a16:creationId xmlns:a16="http://schemas.microsoft.com/office/drawing/2014/main" xmlns="" id="{31D2DEC0-6657-46D6-A8F6-8767F4394B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065787" y="1916832"/>
                <a:ext cx="3924300" cy="1381125"/>
              </a:xfrm>
              <a:prstGeom prst="rect">
                <a:avLst/>
              </a:prstGeom>
            </p:spPr>
          </p:pic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xmlns="" id="{E44BD63A-6329-46D3-88F5-CB413365E04E}"/>
                  </a:ext>
                </a:extLst>
              </p:cNvPr>
              <p:cNvSpPr txBox="1"/>
              <p:nvPr/>
            </p:nvSpPr>
            <p:spPr>
              <a:xfrm>
                <a:off x="5220072" y="2262849"/>
                <a:ext cx="9832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výchozí </a:t>
                </a:r>
              </a:p>
              <a:p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situace</a:t>
                </a:r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xmlns="" id="{AD7A8A89-08AA-449B-9C0F-B977E215B957}"/>
                  </a:ext>
                </a:extLst>
              </p:cNvPr>
              <p:cNvSpPr txBox="1"/>
              <p:nvPr/>
            </p:nvSpPr>
            <p:spPr>
              <a:xfrm>
                <a:off x="6683932" y="2383096"/>
                <a:ext cx="6880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cesta</a:t>
                </a:r>
              </a:p>
            </p:txBody>
          </p:sp>
        </p:grp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xmlns="" id="{C31109D3-9E74-40CA-9F87-AC93E17B365A}"/>
                </a:ext>
              </a:extLst>
            </p:cNvPr>
            <p:cNvSpPr txBox="1"/>
            <p:nvPr/>
          </p:nvSpPr>
          <p:spPr>
            <a:xfrm>
              <a:off x="8039756" y="2365277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cíl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xmlns="" id="{1A827C24-5B00-47FC-BEB5-6C3DB936DC46}"/>
                  </a:ext>
                </a:extLst>
              </p:cNvPr>
              <p:cNvSpPr txBox="1"/>
              <p:nvPr/>
            </p:nvSpPr>
            <p:spPr>
              <a:xfrm>
                <a:off x="323528" y="4132983"/>
                <a:ext cx="576064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Vyřešte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zadanou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lineární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rovnici</a:t>
                </a:r>
                <a:r>
                  <a:rPr lang="cs-CZ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: </a:t>
                </a:r>
              </a:p>
              <a:p>
                <a:pPr algn="ctr"/>
                <a:endParaRPr lang="cs-CZ" sz="2000" b="1" dirty="0">
                  <a:solidFill>
                    <a:schemeClr val="accent2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d>
                      <m:dPr>
                        <m:ctrlP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e>
                    </m:d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20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sz="2000" b="1" dirty="0">
                  <a:solidFill>
                    <a:schemeClr val="accent2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A827C24-5B00-47FC-BEB5-6C3DB936D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32983"/>
                <a:ext cx="5760640" cy="1015663"/>
              </a:xfrm>
              <a:prstGeom prst="rect">
                <a:avLst/>
              </a:prstGeom>
              <a:blipFill rotWithShape="0">
                <a:blip r:embed="rId3"/>
                <a:stretch>
                  <a:fillRect l="-1058" t="-3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ovéPole 20">
            <a:extLst>
              <a:ext uri="{FF2B5EF4-FFF2-40B4-BE49-F238E27FC236}">
                <a16:creationId xmlns:a16="http://schemas.microsoft.com/office/drawing/2014/main" xmlns="" id="{17453E8C-EC5C-4C11-920F-210674DDAD4A}"/>
              </a:ext>
            </a:extLst>
          </p:cNvPr>
          <p:cNvSpPr txBox="1"/>
          <p:nvPr/>
        </p:nvSpPr>
        <p:spPr>
          <a:xfrm>
            <a:off x="3673967" y="5564199"/>
            <a:ext cx="50423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Rutinní problém = Matematická úloha</a:t>
            </a:r>
            <a:endParaRPr lang="cs-CZ" sz="2400" b="1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  <p:grpSp>
        <p:nvGrpSpPr>
          <p:cNvPr id="20" name="Skupina 19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22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24" name="Obrázek 23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25" name="Obrázek 24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8201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55182"/>
            <a:ext cx="7313612" cy="505119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Matematická úloha ≋ matematický </a:t>
            </a:r>
            <a:r>
              <a:rPr lang="cs-CZ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prroblém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090" y="1707165"/>
            <a:ext cx="4651573" cy="2218106"/>
          </a:xfrm>
        </p:spPr>
        <p:txBody>
          <a:bodyPr/>
          <a:lstStyle/>
          <a:p>
            <a:pPr marL="457200" lvl="1" indent="0">
              <a:buNone/>
            </a:pP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Nerutinní problém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Výchozí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situace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přesně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popsána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uzavřen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Cíl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přesně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daný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uzavřený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Cesta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není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řešitelovi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známa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3A631362-BB9F-4A98-9299-E1CD43F88EA0}"/>
              </a:ext>
            </a:extLst>
          </p:cNvPr>
          <p:cNvSpPr txBox="1"/>
          <p:nvPr/>
        </p:nvSpPr>
        <p:spPr>
          <a:xfrm>
            <a:off x="2537926" y="1039410"/>
            <a:ext cx="53152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Kategorizace matematických problémů. 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xmlns="" id="{5E3E1C49-9DF4-4812-BB5B-DCC7F35F7CF9}"/>
              </a:ext>
            </a:extLst>
          </p:cNvPr>
          <p:cNvGrpSpPr/>
          <p:nvPr/>
        </p:nvGrpSpPr>
        <p:grpSpPr>
          <a:xfrm>
            <a:off x="4974788" y="2014610"/>
            <a:ext cx="3905250" cy="1371600"/>
            <a:chOff x="291108" y="4138414"/>
            <a:chExt cx="3905250" cy="1371600"/>
          </a:xfrm>
        </p:grpSpPr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xmlns="" id="{6A5C630E-95D8-4CCC-9D5A-F3975A68C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1108" y="4138414"/>
              <a:ext cx="3905250" cy="1371600"/>
            </a:xfrm>
            <a:prstGeom prst="rect">
              <a:avLst/>
            </a:prstGeom>
          </p:spPr>
        </p:pic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xmlns="" id="{E44BD63A-6329-46D3-88F5-CB413365E04E}"/>
                </a:ext>
              </a:extLst>
            </p:cNvPr>
            <p:cNvSpPr txBox="1"/>
            <p:nvPr/>
          </p:nvSpPr>
          <p:spPr>
            <a:xfrm>
              <a:off x="447052" y="4454732"/>
              <a:ext cx="9832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výchozí </a:t>
              </a:r>
            </a:p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situace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xmlns="" id="{AD7A8A89-08AA-449B-9C0F-B977E215B957}"/>
                </a:ext>
              </a:extLst>
            </p:cNvPr>
            <p:cNvSpPr txBox="1"/>
            <p:nvPr/>
          </p:nvSpPr>
          <p:spPr>
            <a:xfrm>
              <a:off x="1899728" y="4593232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cesta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xmlns="" id="{C31109D3-9E74-40CA-9F87-AC93E17B365A}"/>
                </a:ext>
              </a:extLst>
            </p:cNvPr>
            <p:cNvSpPr txBox="1"/>
            <p:nvPr/>
          </p:nvSpPr>
          <p:spPr>
            <a:xfrm>
              <a:off x="3277459" y="4593232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cíl</a:t>
              </a:r>
            </a:p>
          </p:txBody>
        </p:sp>
      </p:grp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AF770378-4C6D-4871-BB0E-D1403A489164}"/>
              </a:ext>
            </a:extLst>
          </p:cNvPr>
          <p:cNvSpPr txBox="1"/>
          <p:nvPr/>
        </p:nvSpPr>
        <p:spPr>
          <a:xfrm>
            <a:off x="2395417" y="3856527"/>
            <a:ext cx="6336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Zda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rutinní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nebo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nerutinní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závisí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kontextu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znalostech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řešitele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cs-CZ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Nejčastější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typ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úlohy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školní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matematice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Společně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zaměříme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nerutinní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problémy</a:t>
            </a:r>
            <a:r>
              <a:rPr lang="en-US" sz="20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xmlns="" id="{B623A4E0-81FC-4CCB-879D-183F15C306BE}"/>
              </a:ext>
            </a:extLst>
          </p:cNvPr>
          <p:cNvSpPr txBox="1"/>
          <p:nvPr/>
        </p:nvSpPr>
        <p:spPr>
          <a:xfrm>
            <a:off x="2677806" y="5786680"/>
            <a:ext cx="58457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Nerutinní problém = Matematický </a:t>
            </a:r>
            <a:r>
              <a:rPr lang="cs-CZ" sz="24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problem</a:t>
            </a:r>
            <a:r>
              <a:rPr lang="cs-CZ" sz="2400" b="1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endParaRPr lang="cs-CZ" dirty="0"/>
          </a:p>
        </p:txBody>
      </p:sp>
      <p:grpSp>
        <p:nvGrpSpPr>
          <p:cNvPr id="21" name="Skupina 20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22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24" name="Obrázek 23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25" name="Obrázek 24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49429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55182"/>
            <a:ext cx="7313612" cy="505119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Matematická úloha ≋ </a:t>
            </a:r>
            <a:r>
              <a:rPr lang="cs-CZ" sz="28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matematický </a:t>
            </a:r>
            <a:r>
              <a:rPr lang="cs-CZ" sz="280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</a:t>
            </a:r>
            <a:endParaRPr lang="cs-CZ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090" y="1707165"/>
            <a:ext cx="4651573" cy="2218106"/>
          </a:xfrm>
        </p:spPr>
        <p:txBody>
          <a:bodyPr/>
          <a:lstStyle/>
          <a:p>
            <a:pPr marL="457200" lvl="1" indent="0">
              <a:buNone/>
            </a:pP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Zkoumání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Výchozí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situace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přesně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popsána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uzavřena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Cíl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není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přesně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daný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otevřený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Cesta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zjevně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není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známa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 algn="r">
              <a:buNone/>
            </a:pPr>
            <a:endParaRPr lang="cs-CZ" sz="20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3A631362-BB9F-4A98-9299-E1CD43F88EA0}"/>
              </a:ext>
            </a:extLst>
          </p:cNvPr>
          <p:cNvSpPr txBox="1"/>
          <p:nvPr/>
        </p:nvSpPr>
        <p:spPr>
          <a:xfrm>
            <a:off x="2537926" y="1039410"/>
            <a:ext cx="53152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Kategorizace matematických problémů. 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xmlns="" id="{0E4549D6-106B-49D1-9D9F-E53C9CB88ED7}"/>
              </a:ext>
            </a:extLst>
          </p:cNvPr>
          <p:cNvGrpSpPr/>
          <p:nvPr/>
        </p:nvGrpSpPr>
        <p:grpSpPr>
          <a:xfrm>
            <a:off x="4971948" y="2006221"/>
            <a:ext cx="3914775" cy="1362075"/>
            <a:chOff x="4971948" y="2006221"/>
            <a:chExt cx="3914775" cy="1362075"/>
          </a:xfrm>
        </p:grpSpPr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xmlns="" id="{52F5281A-1250-492A-B46F-D046E0380EE5}"/>
                </a:ext>
              </a:extLst>
            </p:cNvPr>
            <p:cNvGrpSpPr/>
            <p:nvPr/>
          </p:nvGrpSpPr>
          <p:grpSpPr>
            <a:xfrm>
              <a:off x="4971948" y="2006221"/>
              <a:ext cx="3914775" cy="1362075"/>
              <a:chOff x="4971948" y="2006221"/>
              <a:chExt cx="3914775" cy="1362075"/>
            </a:xfrm>
          </p:grpSpPr>
          <p:pic>
            <p:nvPicPr>
              <p:cNvPr id="20" name="Obrázek 19">
                <a:extLst>
                  <a:ext uri="{FF2B5EF4-FFF2-40B4-BE49-F238E27FC236}">
                    <a16:creationId xmlns:a16="http://schemas.microsoft.com/office/drawing/2014/main" xmlns="" id="{AB06B50F-97FB-41D0-B9BC-0BEFBA5A8B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971948" y="2006221"/>
                <a:ext cx="3914775" cy="1362075"/>
              </a:xfrm>
              <a:prstGeom prst="rect">
                <a:avLst/>
              </a:prstGeom>
            </p:spPr>
          </p:pic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xmlns="" id="{E44BD63A-6329-46D3-88F5-CB413365E04E}"/>
                  </a:ext>
                </a:extLst>
              </p:cNvPr>
              <p:cNvSpPr txBox="1"/>
              <p:nvPr/>
            </p:nvSpPr>
            <p:spPr>
              <a:xfrm>
                <a:off x="5130732" y="2330928"/>
                <a:ext cx="9832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výchozí </a:t>
                </a:r>
              </a:p>
              <a:p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situace</a:t>
                </a:r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xmlns="" id="{AD7A8A89-08AA-449B-9C0F-B977E215B957}"/>
                  </a:ext>
                </a:extLst>
              </p:cNvPr>
              <p:cNvSpPr txBox="1"/>
              <p:nvPr/>
            </p:nvSpPr>
            <p:spPr>
              <a:xfrm>
                <a:off x="6258136" y="2330926"/>
                <a:ext cx="1317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cesta</a:t>
                </a:r>
              </a:p>
              <a:p>
                <a:pPr algn="ctr"/>
                <a:r>
                  <a:rPr lang="cs-CZ" dirty="0">
                    <a:latin typeface="Cambria" panose="02040503050406030204" pitchFamily="18" charset="0"/>
                    <a:ea typeface="Cambria" panose="02040503050406030204" pitchFamily="18" charset="0"/>
                  </a:rPr>
                  <a:t>není známa</a:t>
                </a:r>
              </a:p>
            </p:txBody>
          </p:sp>
        </p:grp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xmlns="" id="{C31109D3-9E74-40CA-9F87-AC93E17B365A}"/>
                </a:ext>
              </a:extLst>
            </p:cNvPr>
            <p:cNvSpPr txBox="1"/>
            <p:nvPr/>
          </p:nvSpPr>
          <p:spPr>
            <a:xfrm>
              <a:off x="7764502" y="2330927"/>
              <a:ext cx="8963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cíl není</a:t>
              </a:r>
            </a:p>
            <a:p>
              <a:pPr algn="ctr"/>
              <a:r>
                <a:rPr lang="cs-CZ" dirty="0">
                  <a:latin typeface="Cambria" panose="02040503050406030204" pitchFamily="18" charset="0"/>
                  <a:ea typeface="Cambria" panose="02040503050406030204" pitchFamily="18" charset="0"/>
                </a:rPr>
                <a:t>znám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xmlns="" id="{B610B9EA-87DC-4CED-8ABB-346860B71D9B}"/>
                  </a:ext>
                </a:extLst>
              </p:cNvPr>
              <p:cNvSpPr txBox="1"/>
              <p:nvPr/>
            </p:nvSpPr>
            <p:spPr>
              <a:xfrm>
                <a:off x="1100014" y="3925271"/>
                <a:ext cx="6192688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Prozkoumejte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součty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několika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po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sobě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jdoucích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lichých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přirozených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čísel</a:t>
                </a:r>
                <a:r>
                  <a:rPr lang="en-US" sz="2000" b="1" dirty="0">
                    <a:solidFill>
                      <a:schemeClr val="accent2">
                        <a:lumMod val="7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  <a:endParaRPr lang="cs-CZ" sz="2000" b="1" dirty="0">
                  <a:solidFill>
                    <a:schemeClr val="accent2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cs-CZ" sz="20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1+3=4</m:t>
                      </m:r>
                    </m:oMath>
                    <m:oMath xmlns:m="http://schemas.openxmlformats.org/officeDocument/2006/math"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1+3+5=9</m:t>
                      </m:r>
                    </m:oMath>
                    <m:oMath xmlns:m="http://schemas.openxmlformats.org/officeDocument/2006/math"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1+3+5+7</m:t>
                      </m:r>
                      <m:r>
                        <m:rPr>
                          <m:aln/>
                        </m:rP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</m:oMath>
                    <m:oMath xmlns:m="http://schemas.openxmlformats.org/officeDocument/2006/math"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1+3+5+7+9</m:t>
                      </m:r>
                      <m:r>
                        <m:rPr>
                          <m:aln/>
                        </m:rP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  <m:oMath xmlns:m="http://schemas.openxmlformats.org/officeDocument/2006/math"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1+3+5+7+9+11</m:t>
                      </m:r>
                      <m:r>
                        <m:rPr>
                          <m:aln/>
                        </m:rP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cs-CZ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algn="r"/>
                <a:r>
                  <a:rPr lang="cs-CZ" sz="2000" dirty="0">
                    <a:solidFill>
                      <a:schemeClr val="accent1">
                        <a:lumMod val="75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cs-CZ" sz="20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cs-CZ" sz="20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610B9EA-87DC-4CED-8ABB-346860B71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014" y="3925271"/>
                <a:ext cx="6192688" cy="2554545"/>
              </a:xfrm>
              <a:prstGeom prst="rect">
                <a:avLst/>
              </a:prstGeom>
              <a:blipFill rotWithShape="0">
                <a:blip r:embed="rId3"/>
                <a:stretch>
                  <a:fillRect l="-984" t="-14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Skupina 22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24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26" name="Obrázek 25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27" name="Obrázek 26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6970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3446"/>
            <a:ext cx="7313612" cy="995314"/>
          </a:xfrm>
        </p:spPr>
        <p:txBody>
          <a:bodyPr/>
          <a:lstStyle/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Struktura procesu řešení </a:t>
            </a:r>
            <a:b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matematických úloh</a:t>
            </a:r>
          </a:p>
        </p:txBody>
      </p:sp>
      <p:sp>
        <p:nvSpPr>
          <p:cNvPr id="20" name="Zástupný obsah 3">
            <a:extLst>
              <a:ext uri="{FF2B5EF4-FFF2-40B4-BE49-F238E27FC236}">
                <a16:creationId xmlns:a16="http://schemas.microsoft.com/office/drawing/2014/main" xmlns="" id="{6D366EE6-4DA7-4D80-A3B7-948522C3EA78}"/>
              </a:ext>
            </a:extLst>
          </p:cNvPr>
          <p:cNvSpPr txBox="1">
            <a:spLocks/>
          </p:cNvSpPr>
          <p:nvPr/>
        </p:nvSpPr>
        <p:spPr bwMode="auto">
          <a:xfrm>
            <a:off x="1097668" y="1765243"/>
            <a:ext cx="38671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kern="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</a:t>
            </a:r>
            <a:r>
              <a:rPr lang="en-US" sz="2000" b="1" kern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2000" b="1" kern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problémů</a:t>
            </a:r>
            <a:r>
              <a:rPr lang="en-US" sz="2000" b="1" kern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podle</a:t>
            </a:r>
            <a:r>
              <a:rPr lang="en-US" sz="2000" b="1" kern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George </a:t>
            </a:r>
            <a:r>
              <a:rPr lang="en-US" sz="2000" b="1" kern="0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Pólyi</a:t>
            </a:r>
            <a:endParaRPr lang="cs-CZ" sz="2000" b="1" kern="0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i="1" kern="0" dirty="0">
                <a:latin typeface="Cambria" panose="02040503050406030204" pitchFamily="18" charset="0"/>
                <a:ea typeface="Cambria" panose="02040503050406030204" pitchFamily="18" charset="0"/>
              </a:rPr>
              <a:t>„</a:t>
            </a:r>
            <a:r>
              <a:rPr lang="cs-CZ" sz="2000" i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How</a:t>
            </a:r>
            <a:r>
              <a:rPr lang="cs-CZ" sz="2000" i="1" kern="0" dirty="0"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2000" i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solved</a:t>
            </a:r>
            <a:r>
              <a:rPr lang="cs-CZ" sz="2000" i="1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i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it</a:t>
            </a:r>
            <a:r>
              <a:rPr lang="cs-CZ" sz="2000" i="1" kern="0" dirty="0">
                <a:latin typeface="Cambria" panose="02040503050406030204" pitchFamily="18" charset="0"/>
                <a:ea typeface="Cambria" panose="02040503050406030204" pitchFamily="18" charset="0"/>
              </a:rPr>
              <a:t>.“  </a:t>
            </a:r>
            <a:r>
              <a:rPr lang="cs-CZ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(1945)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Pólya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představil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čtyři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kroky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cs-CZ" sz="2000" kern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cs-CZ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sestavil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otázky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cs-CZ" sz="2000" kern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pokyny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pro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každý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z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těchto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kroků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které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pomohou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řešitelům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problémů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dosáhnout</a:t>
            </a:r>
            <a:r>
              <a:rPr lang="en-US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kern="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cs-CZ" sz="2000" kern="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AFA56881-8540-4EFD-AAEE-9A443D68B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926" y="947533"/>
            <a:ext cx="2972903" cy="5750220"/>
          </a:xfrm>
          <a:prstGeom prst="rect">
            <a:avLst/>
          </a:prstGeom>
        </p:spPr>
      </p:pic>
      <p:grpSp>
        <p:nvGrpSpPr>
          <p:cNvPr id="10" name="Skupina 9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17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19" name="Obrázek 18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21" name="Obrázek 20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60233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DBDFB538-E71B-459D-ADD5-C0E550940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00" y="2533873"/>
            <a:ext cx="4554366" cy="31609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3446"/>
            <a:ext cx="7313612" cy="1139330"/>
          </a:xfrm>
        </p:spPr>
        <p:txBody>
          <a:bodyPr/>
          <a:lstStyle/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Struktura procesu řešení </a:t>
            </a:r>
            <a:b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matematických úloh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97D7D18-AE87-46B2-9FD5-069B71E1C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7585" y="1639295"/>
            <a:ext cx="3888432" cy="41148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</a:t>
            </a:r>
            <a: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problémů</a:t>
            </a:r>
            <a: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podle</a:t>
            </a:r>
            <a: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Alana H. </a:t>
            </a:r>
            <a:r>
              <a:rPr lang="en-US" sz="2000" b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Schoenfelda</a:t>
            </a:r>
            <a:endParaRPr lang="cs-CZ" sz="2000" b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popisuje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průběh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procesu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problému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v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pěti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fázích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přidává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cs-CZ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Polyovým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fázím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zkoumání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„</a:t>
            </a:r>
            <a:r>
              <a:rPr lang="cs-CZ" sz="2000" i="1" dirty="0">
                <a:latin typeface="Cambria" panose="02040503050406030204" pitchFamily="18" charset="0"/>
                <a:ea typeface="Cambria" panose="02040503050406030204" pitchFamily="18" charset="0"/>
              </a:rPr>
              <a:t>Zkoumání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je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heuristický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srdcem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strategie,ve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fázi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i="1" dirty="0">
                <a:latin typeface="Cambria" panose="02040503050406030204" pitchFamily="18" charset="0"/>
                <a:ea typeface="Cambria" panose="02040503050406030204" pitchFamily="18" charset="0"/>
              </a:rPr>
              <a:t>zkoumání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vstupuje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do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hry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většina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heuristik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pro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problémů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."</a:t>
            </a:r>
            <a:endParaRPr lang="cs-CZ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xmlns="" id="{71326F39-D742-4932-951F-4BEB77CD4044}"/>
              </a:ext>
            </a:extLst>
          </p:cNvPr>
          <p:cNvSpPr/>
          <p:nvPr/>
        </p:nvSpPr>
        <p:spPr>
          <a:xfrm>
            <a:off x="6876255" y="3356992"/>
            <a:ext cx="2267745" cy="93610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6" name="Skupina 15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17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19" name="Obrázek 18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20" name="Obrázek 19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54770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3446"/>
            <a:ext cx="7313612" cy="1143000"/>
          </a:xfrm>
        </p:spPr>
        <p:txBody>
          <a:bodyPr/>
          <a:lstStyle/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Struktura procesu řešení </a:t>
            </a:r>
            <a:b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matematických úloh – </a:t>
            </a:r>
            <a:r>
              <a:rPr lang="cs-CZ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shrnutí.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97D7D18-AE87-46B2-9FD5-069B71E1C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7584" y="1639294"/>
            <a:ext cx="7848872" cy="4454001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Fáze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 1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analýza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úkolu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 je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uvedeno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zadání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Co je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známo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Jaké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jsou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podmínky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Jsou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tyto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podmínky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dostatečné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vyřešení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úlohy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atd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Fáze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 2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vypracování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plánu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volba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metody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postupu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úlohy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Jedná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se o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nejdůležitější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nejobtížnější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fázi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problému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Pokud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nás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nenapadá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, je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dobré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pokusit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se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odpovědět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otázku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Známe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nějaké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podobné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problémy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Nebo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jsme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je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vyřešili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Zkuste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vyřešit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alespoň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část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problému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atd</a:t>
            </a:r>
            <a:r>
              <a:rPr lang="en-US" sz="18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1800" i="1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Fáze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 3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Realizace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plánu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Dbejte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logickou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správnost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Fáze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 4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Zpětná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kontrola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analýza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výsledku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26166" y="6525344"/>
            <a:ext cx="8773483" cy="228074"/>
            <a:chOff x="126166" y="6513457"/>
            <a:chExt cx="8773483" cy="239961"/>
          </a:xfrm>
        </p:grpSpPr>
        <p:sp>
          <p:nvSpPr>
            <p:cNvPr id="10" name="Podnadpis 2">
              <a:extLst>
                <a:ext uri="{FF2B5EF4-FFF2-40B4-BE49-F238E27FC236}">
                  <a16:creationId xmlns:a16="http://schemas.microsoft.com/office/drawing/2014/main" xmlns="" id="{5E9DFA5E-1AED-42F6-B31C-4A9672AF4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26166" y="6513457"/>
              <a:ext cx="4860032" cy="23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cs-CZ" sz="1100" i="1" kern="0" dirty="0">
                  <a:solidFill>
                    <a:schemeClr val="accent6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Fakulta přírodovědně-humanitní a pedagogická</a:t>
              </a:r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xmlns="" id="{4681B5AE-01B5-498F-942A-6EF1EC4A5BA7}"/>
                </a:ext>
              </a:extLst>
            </p:cNvPr>
            <p:cNvGrpSpPr/>
            <p:nvPr/>
          </p:nvGrpSpPr>
          <p:grpSpPr>
            <a:xfrm>
              <a:off x="8244408" y="6513457"/>
              <a:ext cx="655241" cy="239961"/>
              <a:chOff x="179512" y="6199156"/>
              <a:chExt cx="1342213" cy="460600"/>
            </a:xfrm>
          </p:grpSpPr>
          <p:pic>
            <p:nvPicPr>
              <p:cNvPr id="17" name="Obrázek 16">
                <a:extLst>
                  <a:ext uri="{FF2B5EF4-FFF2-40B4-BE49-F238E27FC236}">
                    <a16:creationId xmlns:a16="http://schemas.microsoft.com/office/drawing/2014/main" xmlns="" id="{A6E8BB47-AEE3-42D2-ACE6-1804861B1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7498" y="6309320"/>
                <a:ext cx="824227" cy="240272"/>
              </a:xfrm>
              <a:prstGeom prst="rect">
                <a:avLst/>
              </a:prstGeom>
            </p:spPr>
          </p:pic>
          <p:pic>
            <p:nvPicPr>
              <p:cNvPr id="18" name="Obrázek 17">
                <a:extLst>
                  <a:ext uri="{FF2B5EF4-FFF2-40B4-BE49-F238E27FC236}">
                    <a16:creationId xmlns:a16="http://schemas.microsoft.com/office/drawing/2014/main" xmlns="" id="{BA135BE0-46DD-432E-AB85-FD0946D025B6}"/>
                  </a:ext>
                </a:extLst>
              </p:cNvPr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512" y="6199156"/>
                <a:ext cx="415738" cy="4606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90570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1">
  <a:themeElements>
    <a:clrScheme name="Zatmění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Zatmění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tmění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2F418482-64E1-4890-A9A0-B1CE557CC5DF}" vid="{CD021F63-B403-41CB-934D-542E9045BEE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5133</TotalTime>
  <Words>1022</Words>
  <Application>Microsoft Office PowerPoint</Application>
  <PresentationFormat>Předvádění na obrazovce (4:3)</PresentationFormat>
  <Paragraphs>119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Cambria Math</vt:lpstr>
      <vt:lpstr>Verdana</vt:lpstr>
      <vt:lpstr>Wingdings</vt:lpstr>
      <vt:lpstr>Motiv1</vt:lpstr>
      <vt:lpstr>Řešení problémů</vt:lpstr>
      <vt:lpstr>Didaktické aspekty řešení problémů</vt:lpstr>
      <vt:lpstr>Matematická úloha ≋ matematický prroblém</vt:lpstr>
      <vt:lpstr>Matematická úloha ≋ matematický prroblém</vt:lpstr>
      <vt:lpstr>Matematická úloha ≋ matematický prroblém</vt:lpstr>
      <vt:lpstr>Matematická úloha ≋ matematický problém</vt:lpstr>
      <vt:lpstr>Struktura procesu řešení  matematických úloh</vt:lpstr>
      <vt:lpstr>Struktura procesu řešení  matematických úloh</vt:lpstr>
      <vt:lpstr>Struktura procesu řešení  matematických úloh – shrnutí.</vt:lpstr>
      <vt:lpstr>References:</vt:lpstr>
      <vt:lpstr>References: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heuristic strategies to solve problems</dc:title>
  <dc:creator>Admin</dc:creator>
  <cp:lastModifiedBy>Jiří Břehovský</cp:lastModifiedBy>
  <cp:revision>409</cp:revision>
  <dcterms:created xsi:type="dcterms:W3CDTF">2017-05-05T07:18:25Z</dcterms:created>
  <dcterms:modified xsi:type="dcterms:W3CDTF">2024-03-04T07:42:07Z</dcterms:modified>
</cp:coreProperties>
</file>