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351" r:id="rId2"/>
    <p:sldId id="334" r:id="rId3"/>
    <p:sldId id="256" r:id="rId4"/>
    <p:sldId id="316" r:id="rId5"/>
    <p:sldId id="317" r:id="rId6"/>
    <p:sldId id="338" r:id="rId7"/>
    <p:sldId id="318" r:id="rId8"/>
    <p:sldId id="313" r:id="rId9"/>
    <p:sldId id="304" r:id="rId10"/>
    <p:sldId id="311" r:id="rId11"/>
    <p:sldId id="319" r:id="rId12"/>
    <p:sldId id="320" r:id="rId13"/>
    <p:sldId id="257" r:id="rId14"/>
    <p:sldId id="259" r:id="rId15"/>
    <p:sldId id="267" r:id="rId16"/>
    <p:sldId id="263" r:id="rId17"/>
    <p:sldId id="260" r:id="rId18"/>
    <p:sldId id="264" r:id="rId19"/>
    <p:sldId id="278" r:id="rId20"/>
    <p:sldId id="272" r:id="rId21"/>
    <p:sldId id="273" r:id="rId22"/>
    <p:sldId id="332" r:id="rId23"/>
    <p:sldId id="266" r:id="rId24"/>
    <p:sldId id="352" r:id="rId25"/>
    <p:sldId id="269" r:id="rId26"/>
    <p:sldId id="265" r:id="rId27"/>
    <p:sldId id="270" r:id="rId28"/>
    <p:sldId id="268" r:id="rId29"/>
    <p:sldId id="262" r:id="rId30"/>
    <p:sldId id="274" r:id="rId31"/>
    <p:sldId id="275" r:id="rId32"/>
    <p:sldId id="276" r:id="rId33"/>
    <p:sldId id="277" r:id="rId34"/>
    <p:sldId id="280" r:id="rId35"/>
    <p:sldId id="281" r:id="rId36"/>
    <p:sldId id="282" r:id="rId37"/>
    <p:sldId id="279" r:id="rId38"/>
    <p:sldId id="348" r:id="rId39"/>
    <p:sldId id="286" r:id="rId40"/>
    <p:sldId id="300" r:id="rId41"/>
    <p:sldId id="294" r:id="rId42"/>
    <p:sldId id="295" r:id="rId43"/>
    <p:sldId id="290" r:id="rId44"/>
    <p:sldId id="330" r:id="rId45"/>
    <p:sldId id="328" r:id="rId46"/>
    <p:sldId id="329" r:id="rId47"/>
    <p:sldId id="301" r:id="rId48"/>
    <p:sldId id="297" r:id="rId49"/>
    <p:sldId id="298" r:id="rId50"/>
    <p:sldId id="299" r:id="rId51"/>
    <p:sldId id="296" r:id="rId52"/>
    <p:sldId id="303" r:id="rId53"/>
    <p:sldId id="302" r:id="rId54"/>
    <p:sldId id="287" r:id="rId55"/>
    <p:sldId id="307" r:id="rId56"/>
    <p:sldId id="305" r:id="rId57"/>
    <p:sldId id="306" r:id="rId58"/>
    <p:sldId id="285" r:id="rId59"/>
    <p:sldId id="309" r:id="rId60"/>
    <p:sldId id="350" r:id="rId61"/>
    <p:sldId id="327" r:id="rId62"/>
    <p:sldId id="347" r:id="rId63"/>
    <p:sldId id="326" r:id="rId64"/>
    <p:sldId id="324" r:id="rId65"/>
    <p:sldId id="323" r:id="rId66"/>
    <p:sldId id="331" r:id="rId67"/>
    <p:sldId id="325" r:id="rId68"/>
    <p:sldId id="346" r:id="rId69"/>
    <p:sldId id="322" r:id="rId70"/>
    <p:sldId id="345" r:id="rId71"/>
    <p:sldId id="310" r:id="rId72"/>
    <p:sldId id="339" r:id="rId73"/>
    <p:sldId id="340" r:id="rId74"/>
    <p:sldId id="341" r:id="rId75"/>
    <p:sldId id="342" r:id="rId76"/>
    <p:sldId id="343" r:id="rId77"/>
    <p:sldId id="344" r:id="rId78"/>
    <p:sldId id="289" r:id="rId79"/>
    <p:sldId id="284" r:id="rId80"/>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9900"/>
    <a:srgbClr val="5224F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Bez stylu, bez mří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yl s motivem 1 – zvýraznění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yl s motivem 1 – zvýraznění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01" autoAdjust="0"/>
    <p:restoredTop sz="85158" autoAdjust="0"/>
  </p:normalViewPr>
  <p:slideViewPr>
    <p:cSldViewPr>
      <p:cViewPr varScale="1">
        <p:scale>
          <a:sx n="82" d="100"/>
          <a:sy n="82" d="100"/>
        </p:scale>
        <p:origin x="-978" y="-96"/>
      </p:cViewPr>
      <p:guideLst>
        <p:guide orient="horz" pos="2160"/>
        <p:guide pos="2880"/>
      </p:guideLst>
    </p:cSldViewPr>
  </p:slideViewPr>
  <p:outlineViewPr>
    <p:cViewPr>
      <p:scale>
        <a:sx n="33" d="100"/>
        <a:sy n="33" d="100"/>
      </p:scale>
      <p:origin x="0" y="10338"/>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dirty="0"/>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A6DAE9-C724-42B4-9BE3-2DAED9D07708}" type="datetimeFigureOut">
              <a:rPr lang="cs-CZ" smtClean="0"/>
              <a:t>19.8.2014</a:t>
            </a:fld>
            <a:endParaRPr lang="cs-CZ" dirty="0"/>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dirty="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dirty="0"/>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F41161-9543-429A-ADAD-7275E51BCAD7}" type="slidenum">
              <a:rPr lang="cs-CZ" smtClean="0"/>
              <a:t>‹#›</a:t>
            </a:fld>
            <a:endParaRPr lang="cs-CZ" dirty="0"/>
          </a:p>
        </p:txBody>
      </p:sp>
    </p:spTree>
    <p:extLst>
      <p:ext uri="{BB962C8B-B14F-4D97-AF65-F5344CB8AC3E}">
        <p14:creationId xmlns:p14="http://schemas.microsoft.com/office/powerpoint/2010/main" val="56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noProof="0" dirty="0" smtClean="0">
                <a:solidFill>
                  <a:schemeClr val="tx1"/>
                </a:solidFill>
                <a:effectLst/>
                <a:latin typeface="+mn-lt"/>
                <a:ea typeface="+mn-ea"/>
                <a:cs typeface="+mn-cs"/>
              </a:rPr>
              <a:t>3) Simplicity * Complexity in groundwater modelling (discussion in scientific journals, 2 case studies of simple models I did that hit the point: natural attenuation of groundwater contamination and dam backwater influencing groundwater)</a:t>
            </a:r>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2</a:t>
            </a:fld>
            <a:endParaRPr lang="cs-CZ" dirty="0"/>
          </a:p>
        </p:txBody>
      </p:sp>
    </p:spTree>
    <p:extLst>
      <p:ext uri="{BB962C8B-B14F-4D97-AF65-F5344CB8AC3E}">
        <p14:creationId xmlns:p14="http://schemas.microsoft.com/office/powerpoint/2010/main" val="3399087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Chopin hrál na klavír</a:t>
            </a:r>
          </a:p>
          <a:p>
            <a:r>
              <a:rPr lang="cs-CZ" b="1" dirty="0" smtClean="0"/>
              <a:t>Jednoduchost je konečný výsledek.</a:t>
            </a:r>
          </a:p>
          <a:p>
            <a:r>
              <a:rPr lang="cs-CZ" dirty="0" err="1" smtClean="0"/>
              <a:t>crown</a:t>
            </a:r>
            <a:r>
              <a:rPr lang="cs-CZ" baseline="0" dirty="0" smtClean="0"/>
              <a:t> = dovrší    takže </a:t>
            </a:r>
            <a:r>
              <a:rPr lang="cs-CZ" b="1" baseline="0" dirty="0" smtClean="0"/>
              <a:t>Vynoří jednoduchost, která úspěšně dovrší umění.</a:t>
            </a:r>
          </a:p>
          <a:p>
            <a:r>
              <a:rPr lang="cs-CZ" b="1" baseline="0" dirty="0" smtClean="0"/>
              <a:t>Pokud nejste schopni sepsat složitý technický problém na A4, pravděpodobně mu nikdy neporozumíte.</a:t>
            </a:r>
            <a:endParaRPr lang="cs-CZ" b="1" dirty="0" smtClean="0"/>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11</a:t>
            </a:fld>
            <a:endParaRPr lang="cs-CZ" dirty="0"/>
          </a:p>
        </p:txBody>
      </p:sp>
    </p:spTree>
    <p:extLst>
      <p:ext uri="{BB962C8B-B14F-4D97-AF65-F5344CB8AC3E}">
        <p14:creationId xmlns:p14="http://schemas.microsoft.com/office/powerpoint/2010/main" val="3109427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Složité</a:t>
            </a:r>
            <a:r>
              <a:rPr lang="cs-CZ" baseline="0" dirty="0" smtClean="0"/>
              <a:t> modely jsou také rysem současné doby.</a:t>
            </a:r>
          </a:p>
          <a:p>
            <a:r>
              <a:rPr lang="cs-CZ" baseline="0" dirty="0" smtClean="0"/>
              <a:t>Komplexní modely jsou v současnosti oblíbeným věšteckým nástrojem.</a:t>
            </a:r>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12</a:t>
            </a:fld>
            <a:endParaRPr lang="cs-CZ" dirty="0"/>
          </a:p>
        </p:txBody>
      </p:sp>
    </p:spTree>
    <p:extLst>
      <p:ext uri="{BB962C8B-B14F-4D97-AF65-F5344CB8AC3E}">
        <p14:creationId xmlns:p14="http://schemas.microsoft.com/office/powerpoint/2010/main" val="2815238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Pokud pro nějaký jev existuje vícero vysvětlení, je lépe upřednostňovat to nejméně komplikované. Occamova břitva</a:t>
            </a:r>
          </a:p>
          <a:p>
            <a:r>
              <a:rPr lang="cs-CZ" dirty="0" smtClean="0"/>
              <a:t>Pokud nějaká část teorie není pro dosažení výsledků nezbytná, do teorie nepatří. Occamova břitva</a:t>
            </a:r>
          </a:p>
          <a:p>
            <a:r>
              <a:rPr lang="cs-CZ" dirty="0" smtClean="0"/>
              <a:t>William </a:t>
            </a:r>
            <a:r>
              <a:rPr lang="cs-CZ" dirty="0" err="1" smtClean="0"/>
              <a:t>Ockham</a:t>
            </a:r>
            <a:r>
              <a:rPr lang="cs-CZ" dirty="0" smtClean="0"/>
              <a:t> (také </a:t>
            </a:r>
            <a:r>
              <a:rPr lang="cs-CZ" dirty="0" err="1" smtClean="0"/>
              <a:t>Occam</a:t>
            </a:r>
            <a:r>
              <a:rPr lang="cs-CZ" dirty="0" smtClean="0"/>
              <a:t>, česky někdy Vilém </a:t>
            </a:r>
            <a:r>
              <a:rPr lang="cs-CZ" dirty="0" err="1" smtClean="0"/>
              <a:t>Ockham</a:t>
            </a:r>
            <a:r>
              <a:rPr lang="cs-CZ" dirty="0" smtClean="0"/>
              <a:t>, 1287 – 1347) anglický františkánský mnich, teolog, logik</a:t>
            </a:r>
            <a:r>
              <a:rPr lang="cs-CZ" baseline="0" dirty="0" smtClean="0"/>
              <a:t> a</a:t>
            </a:r>
            <a:r>
              <a:rPr lang="cs-CZ" dirty="0" smtClean="0"/>
              <a:t> filosof.</a:t>
            </a:r>
          </a:p>
          <a:p>
            <a:endParaRPr lang="cs-CZ" dirty="0"/>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13</a:t>
            </a:fld>
            <a:endParaRPr lang="cs-CZ" dirty="0"/>
          </a:p>
        </p:txBody>
      </p:sp>
    </p:spTree>
    <p:extLst>
      <p:ext uri="{BB962C8B-B14F-4D97-AF65-F5344CB8AC3E}">
        <p14:creationId xmlns:p14="http://schemas.microsoft.com/office/powerpoint/2010/main" val="1019816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14</a:t>
            </a:fld>
            <a:endParaRPr lang="cs-CZ" dirty="0"/>
          </a:p>
        </p:txBody>
      </p:sp>
    </p:spTree>
    <p:extLst>
      <p:ext uri="{BB962C8B-B14F-4D97-AF65-F5344CB8AC3E}">
        <p14:creationId xmlns:p14="http://schemas.microsoft.com/office/powerpoint/2010/main" val="2622071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Backwater</a:t>
            </a:r>
            <a:endParaRPr lang="en-US" dirty="0"/>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15</a:t>
            </a:fld>
            <a:endParaRPr lang="cs-CZ" dirty="0"/>
          </a:p>
        </p:txBody>
      </p:sp>
    </p:spTree>
    <p:extLst>
      <p:ext uri="{BB962C8B-B14F-4D97-AF65-F5344CB8AC3E}">
        <p14:creationId xmlns:p14="http://schemas.microsoft.com/office/powerpoint/2010/main" val="1257729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16</a:t>
            </a:fld>
            <a:endParaRPr lang="cs-CZ" dirty="0"/>
          </a:p>
        </p:txBody>
      </p:sp>
    </p:spTree>
    <p:extLst>
      <p:ext uri="{BB962C8B-B14F-4D97-AF65-F5344CB8AC3E}">
        <p14:creationId xmlns:p14="http://schemas.microsoft.com/office/powerpoint/2010/main" val="4011320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noProof="0" dirty="0" smtClean="0"/>
              <a:t>Schéma proudění podzemní vody</a:t>
            </a:r>
          </a:p>
          <a:p>
            <a:endParaRPr lang="en-US" dirty="0"/>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17</a:t>
            </a:fld>
            <a:endParaRPr lang="cs-CZ" dirty="0"/>
          </a:p>
        </p:txBody>
      </p:sp>
    </p:spTree>
    <p:extLst>
      <p:ext uri="{BB962C8B-B14F-4D97-AF65-F5344CB8AC3E}">
        <p14:creationId xmlns:p14="http://schemas.microsoft.com/office/powerpoint/2010/main" val="2848698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18</a:t>
            </a:fld>
            <a:endParaRPr lang="cs-CZ" dirty="0"/>
          </a:p>
        </p:txBody>
      </p:sp>
    </p:spTree>
    <p:extLst>
      <p:ext uri="{BB962C8B-B14F-4D97-AF65-F5344CB8AC3E}">
        <p14:creationId xmlns:p14="http://schemas.microsoft.com/office/powerpoint/2010/main" val="1795326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19</a:t>
            </a:fld>
            <a:endParaRPr lang="cs-CZ" dirty="0"/>
          </a:p>
        </p:txBody>
      </p:sp>
    </p:spTree>
    <p:extLst>
      <p:ext uri="{BB962C8B-B14F-4D97-AF65-F5344CB8AC3E}">
        <p14:creationId xmlns:p14="http://schemas.microsoft.com/office/powerpoint/2010/main" val="4061387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20</a:t>
            </a:fld>
            <a:endParaRPr lang="cs-CZ" dirty="0"/>
          </a:p>
        </p:txBody>
      </p:sp>
    </p:spTree>
    <p:extLst>
      <p:ext uri="{BB962C8B-B14F-4D97-AF65-F5344CB8AC3E}">
        <p14:creationId xmlns:p14="http://schemas.microsoft.com/office/powerpoint/2010/main" val="3878230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outline</a:t>
            </a:r>
            <a:endParaRPr lang="en-US" dirty="0"/>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3</a:t>
            </a:fld>
            <a:endParaRPr lang="cs-CZ" dirty="0"/>
          </a:p>
        </p:txBody>
      </p:sp>
    </p:spTree>
    <p:extLst>
      <p:ext uri="{BB962C8B-B14F-4D97-AF65-F5344CB8AC3E}">
        <p14:creationId xmlns:p14="http://schemas.microsoft.com/office/powerpoint/2010/main" val="975675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21</a:t>
            </a:fld>
            <a:endParaRPr lang="cs-CZ" dirty="0"/>
          </a:p>
        </p:txBody>
      </p:sp>
    </p:spTree>
    <p:extLst>
      <p:ext uri="{BB962C8B-B14F-4D97-AF65-F5344CB8AC3E}">
        <p14:creationId xmlns:p14="http://schemas.microsoft.com/office/powerpoint/2010/main" val="3850235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noProof="0" dirty="0" smtClean="0"/>
              <a:t>Schéma proudění podzemní vody</a:t>
            </a:r>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22</a:t>
            </a:fld>
            <a:endParaRPr lang="cs-CZ" dirty="0"/>
          </a:p>
        </p:txBody>
      </p:sp>
    </p:spTree>
    <p:extLst>
      <p:ext uri="{BB962C8B-B14F-4D97-AF65-F5344CB8AC3E}">
        <p14:creationId xmlns:p14="http://schemas.microsoft.com/office/powerpoint/2010/main" val="2848698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Bilanční výpočet: Objem</a:t>
            </a:r>
            <a:r>
              <a:rPr lang="cs-CZ" baseline="0" dirty="0" smtClean="0"/>
              <a:t> pístu vody z řeky odpovídá zvětšení zvodně</a:t>
            </a:r>
            <a:endParaRPr lang="en-US" dirty="0" smtClean="0"/>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23</a:t>
            </a:fld>
            <a:endParaRPr lang="cs-CZ" dirty="0"/>
          </a:p>
        </p:txBody>
      </p:sp>
    </p:spTree>
    <p:extLst>
      <p:ext uri="{BB962C8B-B14F-4D97-AF65-F5344CB8AC3E}">
        <p14:creationId xmlns:p14="http://schemas.microsoft.com/office/powerpoint/2010/main" val="3942786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To </a:t>
            </a:r>
            <a:r>
              <a:rPr lang="cs-CZ" smtClean="0"/>
              <a:t>samé česky</a:t>
            </a:r>
            <a:endParaRPr lang="en-US" dirty="0" smtClean="0"/>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24</a:t>
            </a:fld>
            <a:endParaRPr lang="cs-CZ" dirty="0"/>
          </a:p>
        </p:txBody>
      </p:sp>
    </p:spTree>
    <p:extLst>
      <p:ext uri="{BB962C8B-B14F-4D97-AF65-F5344CB8AC3E}">
        <p14:creationId xmlns:p14="http://schemas.microsoft.com/office/powerpoint/2010/main" val="3942786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25</a:t>
            </a:fld>
            <a:endParaRPr lang="cs-CZ" dirty="0"/>
          </a:p>
        </p:txBody>
      </p:sp>
    </p:spTree>
    <p:extLst>
      <p:ext uri="{BB962C8B-B14F-4D97-AF65-F5344CB8AC3E}">
        <p14:creationId xmlns:p14="http://schemas.microsoft.com/office/powerpoint/2010/main" val="3010208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26</a:t>
            </a:fld>
            <a:endParaRPr lang="cs-CZ" dirty="0"/>
          </a:p>
        </p:txBody>
      </p:sp>
    </p:spTree>
    <p:extLst>
      <p:ext uri="{BB962C8B-B14F-4D97-AF65-F5344CB8AC3E}">
        <p14:creationId xmlns:p14="http://schemas.microsoft.com/office/powerpoint/2010/main" val="3031635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27</a:t>
            </a:fld>
            <a:endParaRPr lang="cs-CZ" dirty="0"/>
          </a:p>
        </p:txBody>
      </p:sp>
    </p:spTree>
    <p:extLst>
      <p:ext uri="{BB962C8B-B14F-4D97-AF65-F5344CB8AC3E}">
        <p14:creationId xmlns:p14="http://schemas.microsoft.com/office/powerpoint/2010/main" val="17347322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28</a:t>
            </a:fld>
            <a:endParaRPr lang="cs-CZ" dirty="0"/>
          </a:p>
        </p:txBody>
      </p:sp>
    </p:spTree>
    <p:extLst>
      <p:ext uri="{BB962C8B-B14F-4D97-AF65-F5344CB8AC3E}">
        <p14:creationId xmlns:p14="http://schemas.microsoft.com/office/powerpoint/2010/main" val="3777018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30</a:t>
            </a:fld>
            <a:endParaRPr lang="cs-CZ" dirty="0"/>
          </a:p>
        </p:txBody>
      </p:sp>
    </p:spTree>
    <p:extLst>
      <p:ext uri="{BB962C8B-B14F-4D97-AF65-F5344CB8AC3E}">
        <p14:creationId xmlns:p14="http://schemas.microsoft.com/office/powerpoint/2010/main" val="3870834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31</a:t>
            </a:fld>
            <a:endParaRPr lang="cs-CZ" dirty="0"/>
          </a:p>
        </p:txBody>
      </p:sp>
    </p:spTree>
    <p:extLst>
      <p:ext uri="{BB962C8B-B14F-4D97-AF65-F5344CB8AC3E}">
        <p14:creationId xmlns:p14="http://schemas.microsoft.com/office/powerpoint/2010/main" val="662208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4</a:t>
            </a:fld>
            <a:endParaRPr lang="cs-CZ" dirty="0"/>
          </a:p>
        </p:txBody>
      </p:sp>
    </p:spTree>
    <p:extLst>
      <p:ext uri="{BB962C8B-B14F-4D97-AF65-F5344CB8AC3E}">
        <p14:creationId xmlns:p14="http://schemas.microsoft.com/office/powerpoint/2010/main" val="751938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32</a:t>
            </a:fld>
            <a:endParaRPr lang="cs-CZ" dirty="0"/>
          </a:p>
        </p:txBody>
      </p:sp>
    </p:spTree>
    <p:extLst>
      <p:ext uri="{BB962C8B-B14F-4D97-AF65-F5344CB8AC3E}">
        <p14:creationId xmlns:p14="http://schemas.microsoft.com/office/powerpoint/2010/main" val="3120156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33</a:t>
            </a:fld>
            <a:endParaRPr lang="cs-CZ" dirty="0"/>
          </a:p>
        </p:txBody>
      </p:sp>
    </p:spTree>
    <p:extLst>
      <p:ext uri="{BB962C8B-B14F-4D97-AF65-F5344CB8AC3E}">
        <p14:creationId xmlns:p14="http://schemas.microsoft.com/office/powerpoint/2010/main" val="18519941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35</a:t>
            </a:fld>
            <a:endParaRPr lang="cs-CZ" dirty="0"/>
          </a:p>
        </p:txBody>
      </p:sp>
    </p:spTree>
    <p:extLst>
      <p:ext uri="{BB962C8B-B14F-4D97-AF65-F5344CB8AC3E}">
        <p14:creationId xmlns:p14="http://schemas.microsoft.com/office/powerpoint/2010/main" val="16739174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36</a:t>
            </a:fld>
            <a:endParaRPr lang="cs-CZ" dirty="0"/>
          </a:p>
        </p:txBody>
      </p:sp>
    </p:spTree>
    <p:extLst>
      <p:ext uri="{BB962C8B-B14F-4D97-AF65-F5344CB8AC3E}">
        <p14:creationId xmlns:p14="http://schemas.microsoft.com/office/powerpoint/2010/main" val="1269974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38</a:t>
            </a:fld>
            <a:endParaRPr lang="cs-CZ" dirty="0"/>
          </a:p>
        </p:txBody>
      </p:sp>
    </p:spTree>
    <p:extLst>
      <p:ext uri="{BB962C8B-B14F-4D97-AF65-F5344CB8AC3E}">
        <p14:creationId xmlns:p14="http://schemas.microsoft.com/office/powerpoint/2010/main" val="34547317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39</a:t>
            </a:fld>
            <a:endParaRPr lang="cs-CZ" dirty="0"/>
          </a:p>
        </p:txBody>
      </p:sp>
    </p:spTree>
    <p:extLst>
      <p:ext uri="{BB962C8B-B14F-4D97-AF65-F5344CB8AC3E}">
        <p14:creationId xmlns:p14="http://schemas.microsoft.com/office/powerpoint/2010/main" val="18386392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40</a:t>
            </a:fld>
            <a:endParaRPr lang="cs-CZ" dirty="0"/>
          </a:p>
        </p:txBody>
      </p:sp>
    </p:spTree>
    <p:extLst>
      <p:ext uri="{BB962C8B-B14F-4D97-AF65-F5344CB8AC3E}">
        <p14:creationId xmlns:p14="http://schemas.microsoft.com/office/powerpoint/2010/main" val="36560351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41</a:t>
            </a:fld>
            <a:endParaRPr lang="cs-CZ" dirty="0"/>
          </a:p>
        </p:txBody>
      </p:sp>
    </p:spTree>
    <p:extLst>
      <p:ext uri="{BB962C8B-B14F-4D97-AF65-F5344CB8AC3E}">
        <p14:creationId xmlns:p14="http://schemas.microsoft.com/office/powerpoint/2010/main" val="3984337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8BA561-0073-4B68-8F47-7120EC104BD0}" type="slidenum">
              <a:rPr lang="cs-CZ"/>
              <a:pPr/>
              <a:t>42</a:t>
            </a:fld>
            <a:endParaRPr lang="cs-CZ" dirty="0"/>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p:txBody>
          <a:bodyPr/>
          <a:lstStyle/>
          <a:p>
            <a:endParaRPr lang="cs-CZ"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44</a:t>
            </a:fld>
            <a:endParaRPr lang="cs-CZ" dirty="0"/>
          </a:p>
        </p:txBody>
      </p:sp>
    </p:spTree>
    <p:extLst>
      <p:ext uri="{BB962C8B-B14F-4D97-AF65-F5344CB8AC3E}">
        <p14:creationId xmlns:p14="http://schemas.microsoft.com/office/powerpoint/2010/main" val="2115867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interpretovat, význam, představa</a:t>
            </a:r>
            <a:endParaRPr lang="cs-CZ" dirty="0"/>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5</a:t>
            </a:fld>
            <a:endParaRPr lang="cs-CZ" dirty="0"/>
          </a:p>
        </p:txBody>
      </p:sp>
    </p:spTree>
    <p:extLst>
      <p:ext uri="{BB962C8B-B14F-4D97-AF65-F5344CB8AC3E}">
        <p14:creationId xmlns:p14="http://schemas.microsoft.com/office/powerpoint/2010/main" val="27994901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45</a:t>
            </a:fld>
            <a:endParaRPr lang="cs-CZ" dirty="0"/>
          </a:p>
        </p:txBody>
      </p:sp>
    </p:spTree>
    <p:extLst>
      <p:ext uri="{BB962C8B-B14F-4D97-AF65-F5344CB8AC3E}">
        <p14:creationId xmlns:p14="http://schemas.microsoft.com/office/powerpoint/2010/main" val="7527133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46</a:t>
            </a:fld>
            <a:endParaRPr lang="cs-CZ" dirty="0"/>
          </a:p>
        </p:txBody>
      </p:sp>
    </p:spTree>
    <p:extLst>
      <p:ext uri="{BB962C8B-B14F-4D97-AF65-F5344CB8AC3E}">
        <p14:creationId xmlns:p14="http://schemas.microsoft.com/office/powerpoint/2010/main" val="610818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47</a:t>
            </a:fld>
            <a:endParaRPr lang="cs-CZ" dirty="0"/>
          </a:p>
        </p:txBody>
      </p:sp>
    </p:spTree>
    <p:extLst>
      <p:ext uri="{BB962C8B-B14F-4D97-AF65-F5344CB8AC3E}">
        <p14:creationId xmlns:p14="http://schemas.microsoft.com/office/powerpoint/2010/main" val="32656027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48</a:t>
            </a:fld>
            <a:endParaRPr lang="cs-CZ" dirty="0"/>
          </a:p>
        </p:txBody>
      </p:sp>
    </p:spTree>
    <p:extLst>
      <p:ext uri="{BB962C8B-B14F-4D97-AF65-F5344CB8AC3E}">
        <p14:creationId xmlns:p14="http://schemas.microsoft.com/office/powerpoint/2010/main" val="42850074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49</a:t>
            </a:fld>
            <a:endParaRPr lang="cs-CZ" dirty="0"/>
          </a:p>
        </p:txBody>
      </p:sp>
    </p:spTree>
    <p:extLst>
      <p:ext uri="{BB962C8B-B14F-4D97-AF65-F5344CB8AC3E}">
        <p14:creationId xmlns:p14="http://schemas.microsoft.com/office/powerpoint/2010/main" val="20449112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F8F76B-42AF-4BFF-99BB-1EDC5D88D975}" type="slidenum">
              <a:rPr lang="cs-CZ"/>
              <a:pPr/>
              <a:t>50</a:t>
            </a:fld>
            <a:endParaRPr lang="cs-CZ" dirty="0"/>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r>
              <a:rPr lang="cs-CZ" dirty="0"/>
              <a:t>PHREEQC</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AF2EB2-8861-4360-98A5-C63F90852BFC}" type="slidenum">
              <a:rPr lang="cs-CZ"/>
              <a:pPr/>
              <a:t>51</a:t>
            </a:fld>
            <a:endParaRPr lang="cs-CZ" dirty="0"/>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p:txBody>
          <a:bodyPr/>
          <a:lstStyle/>
          <a:p>
            <a:endParaRPr lang="cs-CZ"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52</a:t>
            </a:fld>
            <a:endParaRPr lang="cs-CZ" dirty="0"/>
          </a:p>
        </p:txBody>
      </p:sp>
    </p:spTree>
    <p:extLst>
      <p:ext uri="{BB962C8B-B14F-4D97-AF65-F5344CB8AC3E}">
        <p14:creationId xmlns:p14="http://schemas.microsoft.com/office/powerpoint/2010/main" val="4352697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53</a:t>
            </a:fld>
            <a:endParaRPr lang="cs-CZ" dirty="0"/>
          </a:p>
        </p:txBody>
      </p:sp>
    </p:spTree>
    <p:extLst>
      <p:ext uri="{BB962C8B-B14F-4D97-AF65-F5344CB8AC3E}">
        <p14:creationId xmlns:p14="http://schemas.microsoft.com/office/powerpoint/2010/main" val="27684128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54</a:t>
            </a:fld>
            <a:endParaRPr lang="cs-CZ" dirty="0"/>
          </a:p>
        </p:txBody>
      </p:sp>
    </p:spTree>
    <p:extLst>
      <p:ext uri="{BB962C8B-B14F-4D97-AF65-F5344CB8AC3E}">
        <p14:creationId xmlns:p14="http://schemas.microsoft.com/office/powerpoint/2010/main" val="910487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a co </a:t>
            </a:r>
            <a:r>
              <a:rPr lang="cs-CZ" dirty="0" err="1" smtClean="0"/>
              <a:t>Beven</a:t>
            </a:r>
            <a:r>
              <a:rPr lang="cs-CZ" smtClean="0"/>
              <a:t>?</a:t>
            </a:r>
            <a:endParaRPr lang="cs-CZ" dirty="0"/>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6</a:t>
            </a:fld>
            <a:endParaRPr lang="cs-CZ" dirty="0"/>
          </a:p>
        </p:txBody>
      </p:sp>
    </p:spTree>
    <p:extLst>
      <p:ext uri="{BB962C8B-B14F-4D97-AF65-F5344CB8AC3E}">
        <p14:creationId xmlns:p14="http://schemas.microsoft.com/office/powerpoint/2010/main" val="27994901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55</a:t>
            </a:fld>
            <a:endParaRPr lang="cs-CZ" dirty="0"/>
          </a:p>
        </p:txBody>
      </p:sp>
    </p:spTree>
    <p:extLst>
      <p:ext uri="{BB962C8B-B14F-4D97-AF65-F5344CB8AC3E}">
        <p14:creationId xmlns:p14="http://schemas.microsoft.com/office/powerpoint/2010/main" val="24705410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56</a:t>
            </a:fld>
            <a:endParaRPr lang="cs-CZ" dirty="0"/>
          </a:p>
        </p:txBody>
      </p:sp>
    </p:spTree>
    <p:extLst>
      <p:ext uri="{BB962C8B-B14F-4D97-AF65-F5344CB8AC3E}">
        <p14:creationId xmlns:p14="http://schemas.microsoft.com/office/powerpoint/2010/main" val="17204796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57</a:t>
            </a:fld>
            <a:endParaRPr lang="cs-CZ" dirty="0"/>
          </a:p>
        </p:txBody>
      </p:sp>
    </p:spTree>
    <p:extLst>
      <p:ext uri="{BB962C8B-B14F-4D97-AF65-F5344CB8AC3E}">
        <p14:creationId xmlns:p14="http://schemas.microsoft.com/office/powerpoint/2010/main" val="11160243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58</a:t>
            </a:fld>
            <a:endParaRPr lang="cs-CZ" dirty="0"/>
          </a:p>
        </p:txBody>
      </p:sp>
    </p:spTree>
    <p:extLst>
      <p:ext uri="{BB962C8B-B14F-4D97-AF65-F5344CB8AC3E}">
        <p14:creationId xmlns:p14="http://schemas.microsoft.com/office/powerpoint/2010/main" val="21793511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59</a:t>
            </a:fld>
            <a:endParaRPr lang="cs-CZ" dirty="0"/>
          </a:p>
        </p:txBody>
      </p:sp>
    </p:spTree>
    <p:extLst>
      <p:ext uri="{BB962C8B-B14F-4D97-AF65-F5344CB8AC3E}">
        <p14:creationId xmlns:p14="http://schemas.microsoft.com/office/powerpoint/2010/main" val="7216284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60</a:t>
            </a:fld>
            <a:endParaRPr lang="cs-CZ" dirty="0"/>
          </a:p>
        </p:txBody>
      </p:sp>
    </p:spTree>
    <p:extLst>
      <p:ext uri="{BB962C8B-B14F-4D97-AF65-F5344CB8AC3E}">
        <p14:creationId xmlns:p14="http://schemas.microsoft.com/office/powerpoint/2010/main" val="34547317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61</a:t>
            </a:fld>
            <a:endParaRPr lang="cs-CZ" dirty="0"/>
          </a:p>
        </p:txBody>
      </p:sp>
    </p:spTree>
    <p:extLst>
      <p:ext uri="{BB962C8B-B14F-4D97-AF65-F5344CB8AC3E}">
        <p14:creationId xmlns:p14="http://schemas.microsoft.com/office/powerpoint/2010/main" val="19819583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62</a:t>
            </a:fld>
            <a:endParaRPr lang="cs-CZ" dirty="0"/>
          </a:p>
        </p:txBody>
      </p:sp>
    </p:spTree>
    <p:extLst>
      <p:ext uri="{BB962C8B-B14F-4D97-AF65-F5344CB8AC3E}">
        <p14:creationId xmlns:p14="http://schemas.microsoft.com/office/powerpoint/2010/main" val="1020217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63</a:t>
            </a:fld>
            <a:endParaRPr lang="cs-CZ" dirty="0"/>
          </a:p>
        </p:txBody>
      </p:sp>
    </p:spTree>
    <p:extLst>
      <p:ext uri="{BB962C8B-B14F-4D97-AF65-F5344CB8AC3E}">
        <p14:creationId xmlns:p14="http://schemas.microsoft.com/office/powerpoint/2010/main" val="11385098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64</a:t>
            </a:fld>
            <a:endParaRPr lang="cs-CZ" dirty="0"/>
          </a:p>
        </p:txBody>
      </p:sp>
    </p:spTree>
    <p:extLst>
      <p:ext uri="{BB962C8B-B14F-4D97-AF65-F5344CB8AC3E}">
        <p14:creationId xmlns:p14="http://schemas.microsoft.com/office/powerpoint/2010/main" val="1542482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http://en.wikipedia.org/wiki/Uncertainty_quantification#Sources_of_uncertainty</a:t>
            </a:r>
            <a:endParaRPr lang="cs-CZ" dirty="0" smtClean="0"/>
          </a:p>
          <a:p>
            <a:r>
              <a:rPr lang="cs-CZ" dirty="0" err="1" smtClean="0"/>
              <a:t>epistemic</a:t>
            </a:r>
            <a:r>
              <a:rPr lang="cs-CZ" dirty="0" smtClean="0"/>
              <a:t> × </a:t>
            </a:r>
            <a:r>
              <a:rPr lang="cs-CZ" dirty="0" err="1" smtClean="0"/>
              <a:t>epistemological</a:t>
            </a:r>
            <a:r>
              <a:rPr lang="cs-CZ" dirty="0" smtClean="0"/>
              <a:t> – bývá</a:t>
            </a:r>
            <a:r>
              <a:rPr lang="cs-CZ" baseline="0" dirty="0" smtClean="0"/>
              <a:t> uváděno různě, ale možná je to </a:t>
            </a:r>
            <a:r>
              <a:rPr lang="cs-CZ" baseline="0" smtClean="0"/>
              <a:t>něco jiného</a:t>
            </a:r>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7</a:t>
            </a:fld>
            <a:endParaRPr lang="cs-CZ" dirty="0"/>
          </a:p>
        </p:txBody>
      </p:sp>
    </p:spTree>
    <p:extLst>
      <p:ext uri="{BB962C8B-B14F-4D97-AF65-F5344CB8AC3E}">
        <p14:creationId xmlns:p14="http://schemas.microsoft.com/office/powerpoint/2010/main" val="7122397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Skutečně VP2012. Dva scénáře! </a:t>
            </a:r>
          </a:p>
          <a:p>
            <a:r>
              <a:rPr lang="cs-CZ" dirty="0" smtClean="0"/>
              <a:t>60 l/s (grad.</a:t>
            </a:r>
            <a:r>
              <a:rPr lang="cs-CZ" baseline="0" dirty="0" smtClean="0"/>
              <a:t> řeka vrt) × 400 l/s (grad. řeka – důl)</a:t>
            </a:r>
            <a:endParaRPr lang="en-US" dirty="0"/>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65</a:t>
            </a:fld>
            <a:endParaRPr lang="cs-CZ" dirty="0"/>
          </a:p>
        </p:txBody>
      </p:sp>
    </p:spTree>
    <p:extLst>
      <p:ext uri="{BB962C8B-B14F-4D97-AF65-F5344CB8AC3E}">
        <p14:creationId xmlns:p14="http://schemas.microsoft.com/office/powerpoint/2010/main" val="19495991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Nevysvětluje pokles hladin.</a:t>
            </a:r>
            <a:endParaRPr lang="en-US" dirty="0"/>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66</a:t>
            </a:fld>
            <a:endParaRPr lang="cs-CZ" dirty="0"/>
          </a:p>
        </p:txBody>
      </p:sp>
    </p:spTree>
    <p:extLst>
      <p:ext uri="{BB962C8B-B14F-4D97-AF65-F5344CB8AC3E}">
        <p14:creationId xmlns:p14="http://schemas.microsoft.com/office/powerpoint/2010/main" val="37696962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noProof="0" dirty="0" smtClean="0"/>
              <a:t>V důsledku poklesu hladiny ve vrtu cca o cca 40 cm došlo ke snížení přítoku podzemní vody do ČR ve Višňové nejvýše o 10 l/s. Takové množství se neprojeví výrazně na průtoku Smědé. </a:t>
            </a:r>
            <a:r>
              <a:rPr lang="cs-CZ" sz="1200" kern="1200" dirty="0" smtClean="0">
                <a:solidFill>
                  <a:schemeClr val="tx1"/>
                </a:solidFill>
                <a:effectLst/>
                <a:latin typeface="+mn-lt"/>
                <a:ea typeface="+mn-ea"/>
                <a:cs typeface="+mn-cs"/>
              </a:rPr>
              <a:t>VP2008</a:t>
            </a:r>
            <a:endParaRPr lang="cs-CZ" noProof="0" dirty="0"/>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67</a:t>
            </a:fld>
            <a:endParaRPr lang="cs-CZ" dirty="0"/>
          </a:p>
        </p:txBody>
      </p:sp>
    </p:spTree>
    <p:extLst>
      <p:ext uri="{BB962C8B-B14F-4D97-AF65-F5344CB8AC3E}">
        <p14:creationId xmlns:p14="http://schemas.microsoft.com/office/powerpoint/2010/main" val="6964150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68</a:t>
            </a:fld>
            <a:endParaRPr lang="cs-CZ" dirty="0"/>
          </a:p>
        </p:txBody>
      </p:sp>
    </p:spTree>
    <p:extLst>
      <p:ext uri="{BB962C8B-B14F-4D97-AF65-F5344CB8AC3E}">
        <p14:creationId xmlns:p14="http://schemas.microsoft.com/office/powerpoint/2010/main" val="34547317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Modely by měly představovat vědecké vyjádření naší nevědomosti spíše než vytvářet</a:t>
            </a:r>
            <a:r>
              <a:rPr lang="cs-CZ" baseline="0" dirty="0" smtClean="0"/>
              <a:t> dojem, že víme něco co nevíme.</a:t>
            </a:r>
            <a:endParaRPr lang="en-US" dirty="0"/>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69</a:t>
            </a:fld>
            <a:endParaRPr lang="cs-CZ" dirty="0"/>
          </a:p>
        </p:txBody>
      </p:sp>
    </p:spTree>
    <p:extLst>
      <p:ext uri="{BB962C8B-B14F-4D97-AF65-F5344CB8AC3E}">
        <p14:creationId xmlns:p14="http://schemas.microsoft.com/office/powerpoint/2010/main" val="841186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Taky</a:t>
            </a:r>
            <a:r>
              <a:rPr lang="cs-CZ" baseline="0" dirty="0" smtClean="0"/>
              <a:t> nic nevěděl. Ale aspoň neříkal, že ví. Klam narativity.</a:t>
            </a:r>
            <a:endParaRPr lang="en-US" dirty="0"/>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70</a:t>
            </a:fld>
            <a:endParaRPr lang="cs-CZ" dirty="0"/>
          </a:p>
        </p:txBody>
      </p:sp>
    </p:spTree>
    <p:extLst>
      <p:ext uri="{BB962C8B-B14F-4D97-AF65-F5344CB8AC3E}">
        <p14:creationId xmlns:p14="http://schemas.microsoft.com/office/powerpoint/2010/main" val="17835367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baseline="0" dirty="0" smtClean="0"/>
              <a:t>Černé labutě = epistemologická nejistota, proto pokora, říkat nevím, nezabřednout, dělat alternativní koncepční modely, ne šablona</a:t>
            </a:r>
          </a:p>
          <a:p>
            <a:r>
              <a:rPr lang="cs-CZ" baseline="0" dirty="0" smtClean="0"/>
              <a:t>Víra v experty, kteří ve skutečností neví víc.</a:t>
            </a:r>
          </a:p>
          <a:p>
            <a:r>
              <a:rPr lang="cs-CZ" baseline="0" dirty="0" smtClean="0"/>
              <a:t>Přínos složitého modelu může být menší než jednoduchého. Jednoduchých modelů udělám víc (alternativní koncepční modely), zatímco složité modely mě tlačí do šablony.</a:t>
            </a:r>
          </a:p>
          <a:p>
            <a:r>
              <a:rPr lang="cs-CZ" i="1" baseline="0" dirty="0" smtClean="0"/>
              <a:t>Je třeba být při predikcích opatrný a naučit se říkat nevím. </a:t>
            </a:r>
          </a:p>
          <a:p>
            <a:r>
              <a:rPr lang="cs-CZ" i="1" baseline="0" dirty="0" smtClean="0"/>
              <a:t>Člověk má tendenci úspěchy svých modelů přičítat své genialitě a neúspěchy nepřízni okolností. </a:t>
            </a:r>
            <a:r>
              <a:rPr lang="cs-CZ" i="1" baseline="0" dirty="0" err="1" smtClean="0"/>
              <a:t>Unknown</a:t>
            </a:r>
            <a:r>
              <a:rPr lang="cs-CZ" i="1" baseline="0" dirty="0" smtClean="0"/>
              <a:t> unknowns.</a:t>
            </a:r>
            <a:endParaRPr lang="cs-CZ" i="1" dirty="0"/>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71</a:t>
            </a:fld>
            <a:endParaRPr lang="cs-CZ" dirty="0"/>
          </a:p>
        </p:txBody>
      </p:sp>
    </p:spTree>
    <p:extLst>
      <p:ext uri="{BB962C8B-B14F-4D97-AF65-F5344CB8AC3E}">
        <p14:creationId xmlns:p14="http://schemas.microsoft.com/office/powerpoint/2010/main" val="6932502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72</a:t>
            </a:fld>
            <a:endParaRPr lang="cs-CZ" dirty="0"/>
          </a:p>
        </p:txBody>
      </p:sp>
    </p:spTree>
    <p:extLst>
      <p:ext uri="{BB962C8B-B14F-4D97-AF65-F5344CB8AC3E}">
        <p14:creationId xmlns:p14="http://schemas.microsoft.com/office/powerpoint/2010/main" val="17349784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The model was built in </a:t>
            </a:r>
            <a:r>
              <a:rPr lang="en-US" dirty="0" err="1" smtClean="0"/>
              <a:t>Powersim</a:t>
            </a:r>
            <a:r>
              <a:rPr lang="en-US" dirty="0" smtClean="0"/>
              <a:t> Studio Expert 2007 (http://www.powersim.com), a commercial, object oriented system dynamics software platform with powerful graphical user interface capabilities to facilitate user interaction.</a:t>
            </a:r>
            <a:endParaRPr lang="cs-CZ" dirty="0"/>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73</a:t>
            </a:fld>
            <a:endParaRPr lang="cs-CZ" dirty="0"/>
          </a:p>
        </p:txBody>
      </p:sp>
    </p:spTree>
    <p:extLst>
      <p:ext uri="{BB962C8B-B14F-4D97-AF65-F5344CB8AC3E}">
        <p14:creationId xmlns:p14="http://schemas.microsoft.com/office/powerpoint/2010/main" val="42922478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74</a:t>
            </a:fld>
            <a:endParaRPr lang="cs-CZ" dirty="0"/>
          </a:p>
        </p:txBody>
      </p:sp>
    </p:spTree>
    <p:extLst>
      <p:ext uri="{BB962C8B-B14F-4D97-AF65-F5344CB8AC3E}">
        <p14:creationId xmlns:p14="http://schemas.microsoft.com/office/powerpoint/2010/main" val="2781138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Ground-water models should be as simple as possible, but not simpler</a:t>
            </a:r>
            <a:r>
              <a:rPr lang="cs-CZ" dirty="0" smtClean="0"/>
              <a:t>.</a:t>
            </a:r>
            <a:endParaRPr lang="en-US" dirty="0" smtClean="0"/>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8</a:t>
            </a:fld>
            <a:endParaRPr lang="cs-CZ" dirty="0"/>
          </a:p>
        </p:txBody>
      </p:sp>
    </p:spTree>
    <p:extLst>
      <p:ext uri="{BB962C8B-B14F-4D97-AF65-F5344CB8AC3E}">
        <p14:creationId xmlns:p14="http://schemas.microsoft.com/office/powerpoint/2010/main" val="7207489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75</a:t>
            </a:fld>
            <a:endParaRPr lang="cs-CZ" dirty="0"/>
          </a:p>
        </p:txBody>
      </p:sp>
    </p:spTree>
    <p:extLst>
      <p:ext uri="{BB962C8B-B14F-4D97-AF65-F5344CB8AC3E}">
        <p14:creationId xmlns:p14="http://schemas.microsoft.com/office/powerpoint/2010/main" val="37665116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76</a:t>
            </a:fld>
            <a:endParaRPr lang="cs-CZ" dirty="0"/>
          </a:p>
        </p:txBody>
      </p:sp>
    </p:spTree>
    <p:extLst>
      <p:ext uri="{BB962C8B-B14F-4D97-AF65-F5344CB8AC3E}">
        <p14:creationId xmlns:p14="http://schemas.microsoft.com/office/powerpoint/2010/main" val="28036416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77</a:t>
            </a:fld>
            <a:endParaRPr lang="cs-CZ" dirty="0"/>
          </a:p>
        </p:txBody>
      </p:sp>
    </p:spTree>
    <p:extLst>
      <p:ext uri="{BB962C8B-B14F-4D97-AF65-F5344CB8AC3E}">
        <p14:creationId xmlns:p14="http://schemas.microsoft.com/office/powerpoint/2010/main" val="37148637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78</a:t>
            </a:fld>
            <a:endParaRPr lang="cs-CZ" dirty="0"/>
          </a:p>
        </p:txBody>
      </p:sp>
    </p:spTree>
    <p:extLst>
      <p:ext uri="{BB962C8B-B14F-4D97-AF65-F5344CB8AC3E}">
        <p14:creationId xmlns:p14="http://schemas.microsoft.com/office/powerpoint/2010/main" val="21202071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noProof="0" dirty="0" smtClean="0"/>
              <a:t>Thanks for your attention</a:t>
            </a:r>
            <a:r>
              <a:rPr lang="cs-CZ" noProof="0" dirty="0" smtClean="0"/>
              <a:t>!</a:t>
            </a:r>
            <a:endParaRPr lang="en-US" dirty="0"/>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79</a:t>
            </a:fld>
            <a:endParaRPr lang="cs-CZ" dirty="0"/>
          </a:p>
        </p:txBody>
      </p:sp>
    </p:spTree>
    <p:extLst>
      <p:ext uri="{BB962C8B-B14F-4D97-AF65-F5344CB8AC3E}">
        <p14:creationId xmlns:p14="http://schemas.microsoft.com/office/powerpoint/2010/main" val="4292287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9</a:t>
            </a:fld>
            <a:endParaRPr lang="cs-CZ" dirty="0"/>
          </a:p>
        </p:txBody>
      </p:sp>
    </p:spTree>
    <p:extLst>
      <p:ext uri="{BB962C8B-B14F-4D97-AF65-F5344CB8AC3E}">
        <p14:creationId xmlns:p14="http://schemas.microsoft.com/office/powerpoint/2010/main" val="2158806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Metody vědy záleží na našem úsilí popsat svět</a:t>
            </a:r>
            <a:r>
              <a:rPr lang="cs-CZ" baseline="0" dirty="0" smtClean="0"/>
              <a:t> jednoduchými teoriemi. Teorie, které jsou komplexní jsou nestabilní i když jsou zrovna pravdivé. Věda je umění zjednodušování: umět poznat co můžeme s úspěchem zanedbat.</a:t>
            </a:r>
            <a:endParaRPr lang="cs-CZ" dirty="0"/>
          </a:p>
        </p:txBody>
      </p:sp>
      <p:sp>
        <p:nvSpPr>
          <p:cNvPr id="4" name="Zástupný symbol pro číslo snímku 3"/>
          <p:cNvSpPr>
            <a:spLocks noGrp="1"/>
          </p:cNvSpPr>
          <p:nvPr>
            <p:ph type="sldNum" sz="quarter" idx="10"/>
          </p:nvPr>
        </p:nvSpPr>
        <p:spPr/>
        <p:txBody>
          <a:bodyPr/>
          <a:lstStyle/>
          <a:p>
            <a:fld id="{1CF41161-9543-429A-ADAD-7275E51BCAD7}" type="slidenum">
              <a:rPr lang="cs-CZ" smtClean="0"/>
              <a:t>10</a:t>
            </a:fld>
            <a:endParaRPr lang="cs-CZ" dirty="0"/>
          </a:p>
        </p:txBody>
      </p:sp>
    </p:spTree>
    <p:extLst>
      <p:ext uri="{BB962C8B-B14F-4D97-AF65-F5344CB8AC3E}">
        <p14:creationId xmlns:p14="http://schemas.microsoft.com/office/powerpoint/2010/main" val="2217385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0D9318D8-3F5E-4F6E-974D-C51C56CEA8BF}" type="datetimeFigureOut">
              <a:rPr lang="cs-CZ" smtClean="0"/>
              <a:t>19.8.2014</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6ECC6308-0A3C-412F-BEBF-125C75456C18}" type="slidenum">
              <a:rPr lang="cs-CZ" smtClean="0"/>
              <a:t>‹#›</a:t>
            </a:fld>
            <a:endParaRPr lang="cs-CZ" dirty="0"/>
          </a:p>
        </p:txBody>
      </p:sp>
    </p:spTree>
    <p:extLst>
      <p:ext uri="{BB962C8B-B14F-4D97-AF65-F5344CB8AC3E}">
        <p14:creationId xmlns:p14="http://schemas.microsoft.com/office/powerpoint/2010/main" val="3517610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0D9318D8-3F5E-4F6E-974D-C51C56CEA8BF}" type="datetimeFigureOut">
              <a:rPr lang="cs-CZ" smtClean="0"/>
              <a:t>19.8.2014</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6ECC6308-0A3C-412F-BEBF-125C75456C18}" type="slidenum">
              <a:rPr lang="cs-CZ" smtClean="0"/>
              <a:t>‹#›</a:t>
            </a:fld>
            <a:endParaRPr lang="cs-CZ" dirty="0"/>
          </a:p>
        </p:txBody>
      </p:sp>
    </p:spTree>
    <p:extLst>
      <p:ext uri="{BB962C8B-B14F-4D97-AF65-F5344CB8AC3E}">
        <p14:creationId xmlns:p14="http://schemas.microsoft.com/office/powerpoint/2010/main" val="2557067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0D9318D8-3F5E-4F6E-974D-C51C56CEA8BF}" type="datetimeFigureOut">
              <a:rPr lang="cs-CZ" smtClean="0"/>
              <a:t>19.8.2014</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6ECC6308-0A3C-412F-BEBF-125C75456C18}" type="slidenum">
              <a:rPr lang="cs-CZ" smtClean="0"/>
              <a:t>‹#›</a:t>
            </a:fld>
            <a:endParaRPr lang="cs-CZ" dirty="0"/>
          </a:p>
        </p:txBody>
      </p:sp>
    </p:spTree>
    <p:extLst>
      <p:ext uri="{BB962C8B-B14F-4D97-AF65-F5344CB8AC3E}">
        <p14:creationId xmlns:p14="http://schemas.microsoft.com/office/powerpoint/2010/main" val="3384902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a:xfrm>
            <a:off x="457200" y="6245225"/>
            <a:ext cx="2133600" cy="476250"/>
          </a:xfrm>
        </p:spPr>
        <p:txBody>
          <a:bodyPr/>
          <a:lstStyle>
            <a:lvl1pPr>
              <a:defRPr/>
            </a:lvl1pPr>
          </a:lstStyle>
          <a:p>
            <a:endParaRPr lang="cs-CZ" dirty="0"/>
          </a:p>
        </p:txBody>
      </p:sp>
      <p:sp>
        <p:nvSpPr>
          <p:cNvPr id="6" name="Zástupný symbol pro zápatí 5"/>
          <p:cNvSpPr>
            <a:spLocks noGrp="1"/>
          </p:cNvSpPr>
          <p:nvPr>
            <p:ph type="ftr" sz="quarter" idx="11"/>
          </p:nvPr>
        </p:nvSpPr>
        <p:spPr>
          <a:xfrm>
            <a:off x="3124200" y="6245225"/>
            <a:ext cx="2895600" cy="476250"/>
          </a:xfrm>
        </p:spPr>
        <p:txBody>
          <a:bodyPr/>
          <a:lstStyle>
            <a:lvl1pPr>
              <a:defRPr/>
            </a:lvl1pPr>
          </a:lstStyle>
          <a:p>
            <a:endParaRPr lang="cs-CZ" dirty="0"/>
          </a:p>
        </p:txBody>
      </p:sp>
      <p:sp>
        <p:nvSpPr>
          <p:cNvPr id="7" name="Zástupný symbol pro číslo snímku 6"/>
          <p:cNvSpPr>
            <a:spLocks noGrp="1"/>
          </p:cNvSpPr>
          <p:nvPr>
            <p:ph type="sldNum" sz="quarter" idx="12"/>
          </p:nvPr>
        </p:nvSpPr>
        <p:spPr>
          <a:xfrm>
            <a:off x="6553200" y="6245225"/>
            <a:ext cx="2133600" cy="476250"/>
          </a:xfrm>
        </p:spPr>
        <p:txBody>
          <a:bodyPr/>
          <a:lstStyle>
            <a:lvl1pPr>
              <a:defRPr/>
            </a:lvl1pPr>
          </a:lstStyle>
          <a:p>
            <a:fld id="{0FDB2101-539F-4ACE-B78C-A117257B0AF1}" type="slidenum">
              <a:rPr lang="cs-CZ"/>
              <a:pPr/>
              <a:t>‹#›</a:t>
            </a:fld>
            <a:endParaRPr lang="cs-CZ" dirty="0"/>
          </a:p>
        </p:txBody>
      </p:sp>
    </p:spTree>
    <p:extLst>
      <p:ext uri="{BB962C8B-B14F-4D97-AF65-F5344CB8AC3E}">
        <p14:creationId xmlns:p14="http://schemas.microsoft.com/office/powerpoint/2010/main" val="3928085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0D9318D8-3F5E-4F6E-974D-C51C56CEA8BF}" type="datetimeFigureOut">
              <a:rPr lang="cs-CZ" smtClean="0"/>
              <a:t>19.8.2014</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6ECC6308-0A3C-412F-BEBF-125C75456C18}" type="slidenum">
              <a:rPr lang="cs-CZ" smtClean="0"/>
              <a:t>‹#›</a:t>
            </a:fld>
            <a:endParaRPr lang="cs-CZ" dirty="0"/>
          </a:p>
        </p:txBody>
      </p:sp>
    </p:spTree>
    <p:extLst>
      <p:ext uri="{BB962C8B-B14F-4D97-AF65-F5344CB8AC3E}">
        <p14:creationId xmlns:p14="http://schemas.microsoft.com/office/powerpoint/2010/main" val="1896151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0D9318D8-3F5E-4F6E-974D-C51C56CEA8BF}" type="datetimeFigureOut">
              <a:rPr lang="cs-CZ" smtClean="0"/>
              <a:t>19.8.2014</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6ECC6308-0A3C-412F-BEBF-125C75456C18}" type="slidenum">
              <a:rPr lang="cs-CZ" smtClean="0"/>
              <a:t>‹#›</a:t>
            </a:fld>
            <a:endParaRPr lang="cs-CZ" dirty="0"/>
          </a:p>
        </p:txBody>
      </p:sp>
    </p:spTree>
    <p:extLst>
      <p:ext uri="{BB962C8B-B14F-4D97-AF65-F5344CB8AC3E}">
        <p14:creationId xmlns:p14="http://schemas.microsoft.com/office/powerpoint/2010/main" val="166465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0D9318D8-3F5E-4F6E-974D-C51C56CEA8BF}" type="datetimeFigureOut">
              <a:rPr lang="cs-CZ" smtClean="0"/>
              <a:t>19.8.2014</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6ECC6308-0A3C-412F-BEBF-125C75456C18}" type="slidenum">
              <a:rPr lang="cs-CZ" smtClean="0"/>
              <a:t>‹#›</a:t>
            </a:fld>
            <a:endParaRPr lang="cs-CZ" dirty="0"/>
          </a:p>
        </p:txBody>
      </p:sp>
    </p:spTree>
    <p:extLst>
      <p:ext uri="{BB962C8B-B14F-4D97-AF65-F5344CB8AC3E}">
        <p14:creationId xmlns:p14="http://schemas.microsoft.com/office/powerpoint/2010/main" val="1258967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0D9318D8-3F5E-4F6E-974D-C51C56CEA8BF}" type="datetimeFigureOut">
              <a:rPr lang="cs-CZ" smtClean="0"/>
              <a:t>19.8.2014</a:t>
            </a:fld>
            <a:endParaRPr lang="cs-CZ" dirty="0"/>
          </a:p>
        </p:txBody>
      </p:sp>
      <p:sp>
        <p:nvSpPr>
          <p:cNvPr id="8" name="Zástupný symbol pro zápatí 7"/>
          <p:cNvSpPr>
            <a:spLocks noGrp="1"/>
          </p:cNvSpPr>
          <p:nvPr>
            <p:ph type="ftr" sz="quarter" idx="11"/>
          </p:nvPr>
        </p:nvSpPr>
        <p:spPr/>
        <p:txBody>
          <a:bodyPr/>
          <a:lstStyle/>
          <a:p>
            <a:endParaRPr lang="cs-CZ" dirty="0"/>
          </a:p>
        </p:txBody>
      </p:sp>
      <p:sp>
        <p:nvSpPr>
          <p:cNvPr id="9" name="Zástupný symbol pro číslo snímku 8"/>
          <p:cNvSpPr>
            <a:spLocks noGrp="1"/>
          </p:cNvSpPr>
          <p:nvPr>
            <p:ph type="sldNum" sz="quarter" idx="12"/>
          </p:nvPr>
        </p:nvSpPr>
        <p:spPr/>
        <p:txBody>
          <a:bodyPr/>
          <a:lstStyle/>
          <a:p>
            <a:fld id="{6ECC6308-0A3C-412F-BEBF-125C75456C18}" type="slidenum">
              <a:rPr lang="cs-CZ" smtClean="0"/>
              <a:t>‹#›</a:t>
            </a:fld>
            <a:endParaRPr lang="cs-CZ" dirty="0"/>
          </a:p>
        </p:txBody>
      </p:sp>
    </p:spTree>
    <p:extLst>
      <p:ext uri="{BB962C8B-B14F-4D97-AF65-F5344CB8AC3E}">
        <p14:creationId xmlns:p14="http://schemas.microsoft.com/office/powerpoint/2010/main" val="3628847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0D9318D8-3F5E-4F6E-974D-C51C56CEA8BF}" type="datetimeFigureOut">
              <a:rPr lang="cs-CZ" smtClean="0"/>
              <a:t>19.8.2014</a:t>
            </a:fld>
            <a:endParaRPr lang="cs-CZ" dirty="0"/>
          </a:p>
        </p:txBody>
      </p:sp>
      <p:sp>
        <p:nvSpPr>
          <p:cNvPr id="4" name="Zástupný symbol pro zápatí 3"/>
          <p:cNvSpPr>
            <a:spLocks noGrp="1"/>
          </p:cNvSpPr>
          <p:nvPr>
            <p:ph type="ftr" sz="quarter" idx="11"/>
          </p:nvPr>
        </p:nvSpPr>
        <p:spPr/>
        <p:txBody>
          <a:bodyPr/>
          <a:lstStyle/>
          <a:p>
            <a:endParaRPr lang="cs-CZ" dirty="0"/>
          </a:p>
        </p:txBody>
      </p:sp>
      <p:sp>
        <p:nvSpPr>
          <p:cNvPr id="5" name="Zástupný symbol pro číslo snímku 4"/>
          <p:cNvSpPr>
            <a:spLocks noGrp="1"/>
          </p:cNvSpPr>
          <p:nvPr>
            <p:ph type="sldNum" sz="quarter" idx="12"/>
          </p:nvPr>
        </p:nvSpPr>
        <p:spPr/>
        <p:txBody>
          <a:bodyPr/>
          <a:lstStyle/>
          <a:p>
            <a:fld id="{6ECC6308-0A3C-412F-BEBF-125C75456C18}" type="slidenum">
              <a:rPr lang="cs-CZ" smtClean="0"/>
              <a:t>‹#›</a:t>
            </a:fld>
            <a:endParaRPr lang="cs-CZ" dirty="0"/>
          </a:p>
        </p:txBody>
      </p:sp>
    </p:spTree>
    <p:extLst>
      <p:ext uri="{BB962C8B-B14F-4D97-AF65-F5344CB8AC3E}">
        <p14:creationId xmlns:p14="http://schemas.microsoft.com/office/powerpoint/2010/main" val="4236891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D9318D8-3F5E-4F6E-974D-C51C56CEA8BF}" type="datetimeFigureOut">
              <a:rPr lang="cs-CZ" smtClean="0"/>
              <a:t>19.8.2014</a:t>
            </a:fld>
            <a:endParaRPr lang="cs-CZ" dirty="0"/>
          </a:p>
        </p:txBody>
      </p:sp>
      <p:sp>
        <p:nvSpPr>
          <p:cNvPr id="3" name="Zástupný symbol pro zápatí 2"/>
          <p:cNvSpPr>
            <a:spLocks noGrp="1"/>
          </p:cNvSpPr>
          <p:nvPr>
            <p:ph type="ftr" sz="quarter" idx="11"/>
          </p:nvPr>
        </p:nvSpPr>
        <p:spPr/>
        <p:txBody>
          <a:bodyPr/>
          <a:lstStyle/>
          <a:p>
            <a:endParaRPr lang="cs-CZ" dirty="0"/>
          </a:p>
        </p:txBody>
      </p:sp>
      <p:sp>
        <p:nvSpPr>
          <p:cNvPr id="4" name="Zástupný symbol pro číslo snímku 3"/>
          <p:cNvSpPr>
            <a:spLocks noGrp="1"/>
          </p:cNvSpPr>
          <p:nvPr>
            <p:ph type="sldNum" sz="quarter" idx="12"/>
          </p:nvPr>
        </p:nvSpPr>
        <p:spPr/>
        <p:txBody>
          <a:bodyPr/>
          <a:lstStyle/>
          <a:p>
            <a:fld id="{6ECC6308-0A3C-412F-BEBF-125C75456C18}" type="slidenum">
              <a:rPr lang="cs-CZ" smtClean="0"/>
              <a:t>‹#›</a:t>
            </a:fld>
            <a:endParaRPr lang="cs-CZ" dirty="0"/>
          </a:p>
        </p:txBody>
      </p:sp>
    </p:spTree>
    <p:extLst>
      <p:ext uri="{BB962C8B-B14F-4D97-AF65-F5344CB8AC3E}">
        <p14:creationId xmlns:p14="http://schemas.microsoft.com/office/powerpoint/2010/main" val="200720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0D9318D8-3F5E-4F6E-974D-C51C56CEA8BF}" type="datetimeFigureOut">
              <a:rPr lang="cs-CZ" smtClean="0"/>
              <a:t>19.8.2014</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6ECC6308-0A3C-412F-BEBF-125C75456C18}" type="slidenum">
              <a:rPr lang="cs-CZ" smtClean="0"/>
              <a:t>‹#›</a:t>
            </a:fld>
            <a:endParaRPr lang="cs-CZ" dirty="0"/>
          </a:p>
        </p:txBody>
      </p:sp>
    </p:spTree>
    <p:extLst>
      <p:ext uri="{BB962C8B-B14F-4D97-AF65-F5344CB8AC3E}">
        <p14:creationId xmlns:p14="http://schemas.microsoft.com/office/powerpoint/2010/main" val="2588930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dirty="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0D9318D8-3F5E-4F6E-974D-C51C56CEA8BF}" type="datetimeFigureOut">
              <a:rPr lang="cs-CZ" smtClean="0"/>
              <a:t>19.8.2014</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6ECC6308-0A3C-412F-BEBF-125C75456C18}" type="slidenum">
              <a:rPr lang="cs-CZ" smtClean="0"/>
              <a:t>‹#›</a:t>
            </a:fld>
            <a:endParaRPr lang="cs-CZ" dirty="0"/>
          </a:p>
        </p:txBody>
      </p:sp>
    </p:spTree>
    <p:extLst>
      <p:ext uri="{BB962C8B-B14F-4D97-AF65-F5344CB8AC3E}">
        <p14:creationId xmlns:p14="http://schemas.microsoft.com/office/powerpoint/2010/main" val="365663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9318D8-3F5E-4F6E-974D-C51C56CEA8BF}" type="datetimeFigureOut">
              <a:rPr lang="cs-CZ" smtClean="0"/>
              <a:t>19.8.2014</a:t>
            </a:fld>
            <a:endParaRPr lang="cs-CZ" dirty="0"/>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dirty="0"/>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CC6308-0A3C-412F-BEBF-125C75456C18}" type="slidenum">
              <a:rPr lang="cs-CZ" smtClean="0"/>
              <a:t>‹#›</a:t>
            </a:fld>
            <a:endParaRPr lang="cs-CZ" dirty="0"/>
          </a:p>
        </p:txBody>
      </p:sp>
    </p:spTree>
    <p:extLst>
      <p:ext uri="{BB962C8B-B14F-4D97-AF65-F5344CB8AC3E}">
        <p14:creationId xmlns:p14="http://schemas.microsoft.com/office/powerpoint/2010/main" val="2184087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46.tmp"/></Relationships>
</file>

<file path=ppt/slides/_rels/slide46.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48.tmp"/></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54.xml"/><Relationship Id="rId7" Type="http://schemas.openxmlformats.org/officeDocument/2006/relationships/image" Target="../media/image60.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9.wmf"/><Relationship Id="rId10" Type="http://schemas.openxmlformats.org/officeDocument/2006/relationships/image" Target="../media/image62.tmp"/><Relationship Id="rId4" Type="http://schemas.openxmlformats.org/officeDocument/2006/relationships/oleObject" Target="../embeddings/oleObject1.bin"/><Relationship Id="rId9" Type="http://schemas.openxmlformats.org/officeDocument/2006/relationships/image" Target="../media/image61.wm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tmp"/><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67.emf"/><Relationship Id="rId4" Type="http://schemas.openxmlformats.org/officeDocument/2006/relationships/image" Target="../media/image66.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6.xml.rels><?xml version="1.0" encoding="UTF-8" standalone="yes"?>
<Relationships xmlns="http://schemas.openxmlformats.org/package/2006/relationships"><Relationship Id="rId3" Type="http://schemas.openxmlformats.org/officeDocument/2006/relationships/image" Target="../media/image69.tmp"/><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6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6.tmp"/><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78.tmp"/></Relationships>
</file>

<file path=ppt/slides/_rels/slide74.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85.tmp"/><Relationship Id="rId5" Type="http://schemas.openxmlformats.org/officeDocument/2006/relationships/image" Target="../media/image84.tmp"/><Relationship Id="rId4" Type="http://schemas.openxmlformats.org/officeDocument/2006/relationships/image" Target="../media/image83.tmp"/></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 Id="rId9" Type="http://schemas.openxmlformats.org/officeDocument/2006/relationships/image" Target="../media/image93.png"/></Relationships>
</file>

<file path=ppt/slides/_rels/slide8.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tm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Doplnění pro příště</a:t>
            </a:r>
            <a:endParaRPr lang="en-US" dirty="0"/>
          </a:p>
        </p:txBody>
      </p:sp>
      <p:sp>
        <p:nvSpPr>
          <p:cNvPr id="3" name="Zástupný symbol pro obsah 2"/>
          <p:cNvSpPr>
            <a:spLocks noGrp="1"/>
          </p:cNvSpPr>
          <p:nvPr>
            <p:ph idx="1"/>
          </p:nvPr>
        </p:nvSpPr>
        <p:spPr/>
        <p:txBody>
          <a:bodyPr/>
          <a:lstStyle/>
          <a:p>
            <a:r>
              <a:rPr lang="cs-CZ" dirty="0" err="1" smtClean="0"/>
              <a:t>Beven</a:t>
            </a:r>
            <a:r>
              <a:rPr lang="cs-CZ" dirty="0" smtClean="0"/>
              <a:t> – nová složka v </a:t>
            </a:r>
            <a:r>
              <a:rPr lang="cs-CZ" dirty="0" err="1" smtClean="0"/>
              <a:t>Zoteru</a:t>
            </a:r>
            <a:r>
              <a:rPr lang="cs-CZ" dirty="0" smtClean="0"/>
              <a:t> („po Žitavě“)</a:t>
            </a:r>
          </a:p>
          <a:p>
            <a:pPr lvl="1"/>
            <a:r>
              <a:rPr lang="cs-CZ" dirty="0" smtClean="0"/>
              <a:t>GLUE</a:t>
            </a:r>
          </a:p>
          <a:p>
            <a:pPr lvl="1"/>
            <a:r>
              <a:rPr lang="cs-CZ" dirty="0" err="1" smtClean="0"/>
              <a:t>Equifinality</a:t>
            </a:r>
            <a:endParaRPr lang="cs-CZ" dirty="0" smtClean="0"/>
          </a:p>
        </p:txBody>
      </p:sp>
    </p:spTree>
    <p:extLst>
      <p:ext uri="{BB962C8B-B14F-4D97-AF65-F5344CB8AC3E}">
        <p14:creationId xmlns:p14="http://schemas.microsoft.com/office/powerpoint/2010/main" val="3306412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620688"/>
            <a:ext cx="3754760" cy="796950"/>
          </a:xfrm>
        </p:spPr>
        <p:txBody>
          <a:bodyPr/>
          <a:lstStyle/>
          <a:p>
            <a:endParaRPr lang="en-US" noProof="0" dirty="0"/>
          </a:p>
        </p:txBody>
      </p:sp>
      <p:pic>
        <p:nvPicPr>
          <p:cNvPr id="4" name="Zástupný symbol pro obsah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3528" y="346288"/>
            <a:ext cx="4038203" cy="6330516"/>
          </a:xfrm>
        </p:spPr>
      </p:pic>
      <p:sp>
        <p:nvSpPr>
          <p:cNvPr id="3" name="Obdélník 2"/>
          <p:cNvSpPr/>
          <p:nvPr/>
        </p:nvSpPr>
        <p:spPr>
          <a:xfrm>
            <a:off x="4860032" y="260648"/>
            <a:ext cx="4032448" cy="4154984"/>
          </a:xfrm>
          <a:prstGeom prst="rect">
            <a:avLst/>
          </a:prstGeom>
        </p:spPr>
        <p:txBody>
          <a:bodyPr wrap="square">
            <a:spAutoFit/>
          </a:bodyPr>
          <a:lstStyle/>
          <a:p>
            <a:r>
              <a:rPr lang="en-US" sz="2400" dirty="0"/>
              <a:t>The methods of science depend on our attempts to describe the world with simple theories. Theories that are complex become unstable, even if they happen to be true. Science may be described as the art of over-simplification: the art of discerning what we may with advantage omit. (</a:t>
            </a:r>
            <a:r>
              <a:rPr lang="en-US" sz="2400" i="1" dirty="0"/>
              <a:t>Popper 1982)</a:t>
            </a:r>
          </a:p>
        </p:txBody>
      </p:sp>
    </p:spTree>
    <p:extLst>
      <p:ext uri="{BB962C8B-B14F-4D97-AF65-F5344CB8AC3E}">
        <p14:creationId xmlns:p14="http://schemas.microsoft.com/office/powerpoint/2010/main" val="31004228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1143000"/>
          </a:xfrm>
        </p:spPr>
        <p:txBody>
          <a:bodyPr/>
          <a:lstStyle/>
          <a:p>
            <a:r>
              <a:rPr lang="en-US" dirty="0" smtClean="0"/>
              <a:t>Not only groundwater</a:t>
            </a:r>
            <a:endParaRPr lang="en-US" dirty="0"/>
          </a:p>
        </p:txBody>
      </p:sp>
      <p:sp>
        <p:nvSpPr>
          <p:cNvPr id="3" name="Zástupný symbol pro obsah 2"/>
          <p:cNvSpPr>
            <a:spLocks noGrp="1"/>
          </p:cNvSpPr>
          <p:nvPr>
            <p:ph idx="1"/>
          </p:nvPr>
        </p:nvSpPr>
        <p:spPr>
          <a:xfrm>
            <a:off x="457200" y="1196752"/>
            <a:ext cx="8229600" cy="5328592"/>
          </a:xfrm>
        </p:spPr>
        <p:txBody>
          <a:bodyPr>
            <a:normAutofit fontScale="92500" lnSpcReduction="10000"/>
          </a:bodyPr>
          <a:lstStyle/>
          <a:p>
            <a:r>
              <a:rPr lang="en-US" dirty="0"/>
              <a:t>KISS (Keep It Short and </a:t>
            </a:r>
            <a:r>
              <a:rPr lang="en-US" dirty="0" smtClean="0"/>
              <a:t>Simple,</a:t>
            </a:r>
            <a:r>
              <a:rPr lang="cs-CZ" dirty="0" smtClean="0"/>
              <a:t/>
            </a:r>
            <a:br>
              <a:rPr lang="cs-CZ" dirty="0" smtClean="0"/>
            </a:br>
            <a:r>
              <a:rPr lang="cs-CZ" dirty="0" smtClean="0"/>
              <a:t>          </a:t>
            </a:r>
            <a:r>
              <a:rPr lang="en-US" dirty="0" smtClean="0"/>
              <a:t>Keep </a:t>
            </a:r>
            <a:r>
              <a:rPr lang="en-US" dirty="0"/>
              <a:t>It Simple and Stupid</a:t>
            </a:r>
            <a:r>
              <a:rPr lang="en-US" dirty="0" smtClean="0"/>
              <a:t>)</a:t>
            </a:r>
            <a:endParaRPr lang="cs-CZ" dirty="0" smtClean="0"/>
          </a:p>
          <a:p>
            <a:r>
              <a:rPr lang="en-US" dirty="0"/>
              <a:t>It seems that perfection is reached not when there is nothing more to add, but when nothing more can be removed</a:t>
            </a:r>
            <a:r>
              <a:rPr lang="en-US" dirty="0" smtClean="0"/>
              <a:t>.</a:t>
            </a:r>
            <a:r>
              <a:rPr lang="cs-CZ" dirty="0" smtClean="0"/>
              <a:t> </a:t>
            </a:r>
            <a:r>
              <a:rPr lang="en-US" i="1" dirty="0" smtClean="0"/>
              <a:t>(</a:t>
            </a:r>
            <a:r>
              <a:rPr lang="en-US" i="1" dirty="0"/>
              <a:t>Antoine de Saint Exupéry)</a:t>
            </a:r>
          </a:p>
          <a:p>
            <a:r>
              <a:rPr lang="en-US" dirty="0"/>
              <a:t>Simplicity is the final achievement. After one has played a vast quantity of notes and more notes, it is simplicity that emerges as the crowning reward of art. </a:t>
            </a:r>
            <a:r>
              <a:rPr lang="cs-CZ" dirty="0" smtClean="0"/>
              <a:t>                             </a:t>
            </a:r>
            <a:r>
              <a:rPr lang="cs-CZ" i="1" dirty="0" smtClean="0"/>
              <a:t>(</a:t>
            </a:r>
            <a:r>
              <a:rPr lang="en-US" i="1" dirty="0" smtClean="0"/>
              <a:t>Frédéric Chopin</a:t>
            </a:r>
            <a:r>
              <a:rPr lang="cs-CZ" i="1" dirty="0" smtClean="0"/>
              <a:t>)</a:t>
            </a:r>
            <a:endParaRPr lang="en-US" i="1" dirty="0"/>
          </a:p>
          <a:p>
            <a:r>
              <a:rPr lang="en-US" dirty="0" smtClean="0"/>
              <a:t>If </a:t>
            </a:r>
            <a:r>
              <a:rPr lang="en-US" dirty="0"/>
              <a:t>you can't reduce a difficult engineering problem to just one 81×11-inch sheet of paper, you will probably never understand it.</a:t>
            </a:r>
            <a:endParaRPr lang="cs-CZ" dirty="0"/>
          </a:p>
        </p:txBody>
      </p:sp>
    </p:spTree>
    <p:extLst>
      <p:ext uri="{BB962C8B-B14F-4D97-AF65-F5344CB8AC3E}">
        <p14:creationId xmlns:p14="http://schemas.microsoft.com/office/powerpoint/2010/main" val="29081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1143000"/>
          </a:xfrm>
        </p:spPr>
        <p:txBody>
          <a:bodyPr/>
          <a:lstStyle/>
          <a:p>
            <a:r>
              <a:rPr lang="cs-CZ" dirty="0"/>
              <a:t>Zeitgeist</a:t>
            </a:r>
            <a:endParaRPr lang="en-US" dirty="0"/>
          </a:p>
        </p:txBody>
      </p:sp>
      <p:sp>
        <p:nvSpPr>
          <p:cNvPr id="3" name="Zástupný symbol pro obsah 2"/>
          <p:cNvSpPr>
            <a:spLocks noGrp="1"/>
          </p:cNvSpPr>
          <p:nvPr>
            <p:ph idx="1"/>
          </p:nvPr>
        </p:nvSpPr>
        <p:spPr>
          <a:xfrm>
            <a:off x="457200" y="1340768"/>
            <a:ext cx="8229600" cy="5184576"/>
          </a:xfrm>
        </p:spPr>
        <p:txBody>
          <a:bodyPr>
            <a:normAutofit fontScale="92500" lnSpcReduction="20000"/>
          </a:bodyPr>
          <a:lstStyle/>
          <a:p>
            <a:r>
              <a:rPr lang="en-US" dirty="0" smtClean="0"/>
              <a:t>There is a direct correlation between the power of personal computers (PCs) and the complexity of models. The question is: Has the added complexity increased the level of groundwater understanding?</a:t>
            </a:r>
          </a:p>
          <a:p>
            <a:r>
              <a:rPr lang="en-US" dirty="0" smtClean="0"/>
              <a:t>Complex models are the current prophetic tool of choice.</a:t>
            </a:r>
          </a:p>
          <a:p>
            <a:r>
              <a:rPr lang="en-US" dirty="0" smtClean="0"/>
              <a:t>We tend to have more intuitive faith in complex models because they allow us to simulate more processes. However, as we add more processes (and parameters) to a model, the overall certainty of its predictions might decrease.</a:t>
            </a:r>
            <a:endParaRPr lang="en-US" dirty="0"/>
          </a:p>
        </p:txBody>
      </p:sp>
    </p:spTree>
    <p:extLst>
      <p:ext uri="{BB962C8B-B14F-4D97-AF65-F5344CB8AC3E}">
        <p14:creationId xmlns:p14="http://schemas.microsoft.com/office/powerpoint/2010/main" val="244187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p:cNvGraphicFramePr>
            <a:graphicFrameLocks noGrp="1"/>
          </p:cNvGraphicFramePr>
          <p:nvPr>
            <p:extLst>
              <p:ext uri="{D42A27DB-BD31-4B8C-83A1-F6EECF244321}">
                <p14:modId xmlns:p14="http://schemas.microsoft.com/office/powerpoint/2010/main" val="4003602284"/>
              </p:ext>
            </p:extLst>
          </p:nvPr>
        </p:nvGraphicFramePr>
        <p:xfrm>
          <a:off x="395536" y="548680"/>
          <a:ext cx="8496944" cy="5616624"/>
        </p:xfrm>
        <a:graphic>
          <a:graphicData uri="http://schemas.openxmlformats.org/drawingml/2006/table">
            <a:tbl>
              <a:tblPr>
                <a:tableStyleId>{5940675A-B579-460E-94D1-54222C63F5DA}</a:tableStyleId>
              </a:tblPr>
              <a:tblGrid>
                <a:gridCol w="4536504"/>
                <a:gridCol w="3960440"/>
              </a:tblGrid>
              <a:tr h="408326">
                <a:tc>
                  <a:txBody>
                    <a:bodyPr/>
                    <a:lstStyle/>
                    <a:p>
                      <a:pPr fontAlgn="t"/>
                      <a:r>
                        <a:rPr lang="en-US" sz="1800" b="1" u="none" strike="noStrike" noProof="0" dirty="0" smtClean="0">
                          <a:effectLst/>
                        </a:rPr>
                        <a:t>Proper use of groundwater</a:t>
                      </a:r>
                      <a:r>
                        <a:rPr lang="en-US" sz="1800" b="1" u="none" strike="noStrike" baseline="0" noProof="0" dirty="0" smtClean="0">
                          <a:effectLst/>
                        </a:rPr>
                        <a:t> models</a:t>
                      </a:r>
                      <a:endParaRPr lang="en-US" sz="1800" b="1" noProof="0" dirty="0">
                        <a:effectLst/>
                      </a:endParaRPr>
                    </a:p>
                  </a:txBody>
                  <a:tcPr anchor="ctr"/>
                </a:tc>
                <a:tc>
                  <a:txBody>
                    <a:bodyPr/>
                    <a:lstStyle/>
                    <a:p>
                      <a:pPr fontAlgn="t"/>
                      <a:r>
                        <a:rPr lang="en-US" sz="1800" b="1" u="none" strike="noStrike" noProof="0" dirty="0" smtClean="0">
                          <a:effectLst/>
                        </a:rPr>
                        <a:t>Improper</a:t>
                      </a:r>
                      <a:r>
                        <a:rPr lang="en-US" sz="1800" b="1" u="none" strike="noStrike" baseline="0" noProof="0" dirty="0" smtClean="0">
                          <a:effectLst/>
                        </a:rPr>
                        <a:t> us of groundwater models</a:t>
                      </a:r>
                      <a:endParaRPr lang="en-US" sz="1800" b="1" noProof="0" dirty="0">
                        <a:effectLst/>
                      </a:endParaRPr>
                    </a:p>
                  </a:txBody>
                  <a:tcPr anchor="ctr"/>
                </a:tc>
              </a:tr>
              <a:tr h="408326">
                <a:tc>
                  <a:txBody>
                    <a:bodyPr/>
                    <a:lstStyle/>
                    <a:p>
                      <a:pPr fontAlgn="t"/>
                      <a:r>
                        <a:rPr lang="en-US" sz="1800" u="none" strike="noStrike" noProof="0" dirty="0" smtClean="0">
                          <a:effectLst/>
                        </a:rPr>
                        <a:t>Computer-aided thinking</a:t>
                      </a:r>
                      <a:endParaRPr lang="en-US" sz="1800" noProof="0" dirty="0">
                        <a:effectLst/>
                      </a:endParaRPr>
                    </a:p>
                  </a:txBody>
                  <a:tcPr anchor="ctr"/>
                </a:tc>
                <a:tc>
                  <a:txBody>
                    <a:bodyPr/>
                    <a:lstStyle/>
                    <a:p>
                      <a:pPr fontAlgn="t"/>
                      <a:r>
                        <a:rPr lang="en-US" sz="1800" u="none" strike="noStrike" noProof="0" dirty="0" smtClean="0">
                          <a:effectLst/>
                        </a:rPr>
                        <a:t>Computer-aided prediction tool</a:t>
                      </a:r>
                      <a:endParaRPr lang="en-US" sz="1800" noProof="0" dirty="0">
                        <a:effectLst/>
                      </a:endParaRPr>
                    </a:p>
                  </a:txBody>
                  <a:tcPr anchor="ctr"/>
                </a:tc>
              </a:tr>
              <a:tr h="714570">
                <a:tc>
                  <a:txBody>
                    <a:bodyPr/>
                    <a:lstStyle/>
                    <a:p>
                      <a:pPr fontAlgn="t"/>
                      <a:r>
                        <a:rPr lang="en-US" sz="1800" u="none" strike="noStrike" noProof="0" dirty="0" smtClean="0">
                          <a:effectLst/>
                        </a:rPr>
                        <a:t>Providing hydrogeologists with theoretical and science-based intuition</a:t>
                      </a:r>
                      <a:endParaRPr lang="en-US" sz="1800" noProof="0" dirty="0">
                        <a:effectLst/>
                      </a:endParaRPr>
                    </a:p>
                  </a:txBody>
                  <a:tcPr anchor="ctr"/>
                </a:tc>
                <a:tc>
                  <a:txBody>
                    <a:bodyPr/>
                    <a:lstStyle/>
                    <a:p>
                      <a:pPr fontAlgn="t"/>
                      <a:r>
                        <a:rPr lang="en-US" sz="1800" u="none" strike="noStrike" noProof="0" dirty="0" smtClean="0">
                          <a:effectLst/>
                        </a:rPr>
                        <a:t>Quantitative prediction</a:t>
                      </a:r>
                      <a:endParaRPr lang="en-US" sz="1800" noProof="0" dirty="0">
                        <a:effectLst/>
                      </a:endParaRPr>
                    </a:p>
                  </a:txBody>
                  <a:tcPr anchor="ctr"/>
                </a:tc>
              </a:tr>
              <a:tr h="714570">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800" u="none" strike="noStrike" noProof="0" dirty="0" smtClean="0">
                          <a:effectLst/>
                        </a:rPr>
                        <a:t>A powerful tool that organizes my thinking and my engineering judgment</a:t>
                      </a:r>
                      <a:endParaRPr lang="en-US" sz="1800" noProof="0" dirty="0">
                        <a:effectLst/>
                      </a:endParaRPr>
                    </a:p>
                  </a:txBody>
                  <a:tcPr anchor="ctr"/>
                </a:tc>
                <a:tc>
                  <a:txBody>
                    <a:bodyPr/>
                    <a:lstStyle/>
                    <a:p>
                      <a:pPr fontAlgn="t"/>
                      <a:r>
                        <a:rPr lang="en-US" sz="1800" noProof="0" dirty="0" smtClean="0">
                          <a:effectLst/>
                        </a:rPr>
                        <a:t>End in itself</a:t>
                      </a:r>
                    </a:p>
                  </a:txBody>
                  <a:tcPr anchor="ctr"/>
                </a:tc>
              </a:tr>
              <a:tr h="720502">
                <a:tc>
                  <a:txBody>
                    <a:bodyPr/>
                    <a:lstStyle/>
                    <a:p>
                      <a:pPr fontAlgn="t"/>
                      <a:r>
                        <a:rPr lang="en-US" sz="1800" u="none" strike="noStrike" noProof="0" dirty="0" smtClean="0">
                          <a:effectLst/>
                        </a:rPr>
                        <a:t>Hypotheses testing</a:t>
                      </a:r>
                      <a:endParaRPr lang="en-US" sz="1800" noProof="0" dirty="0">
                        <a:effectLst/>
                      </a:endParaRPr>
                    </a:p>
                  </a:txBody>
                  <a:tcPr anchor="ctr"/>
                </a:tc>
                <a:tc>
                  <a:txBody>
                    <a:bodyPr/>
                    <a:lstStyle/>
                    <a:p>
                      <a:pPr fontAlgn="t"/>
                      <a:r>
                        <a:rPr lang="en-US" sz="1800" u="none" strike="noStrike" noProof="0" dirty="0" smtClean="0">
                          <a:effectLst/>
                        </a:rPr>
                        <a:t>Predictions (proper if sufficiently supported</a:t>
                      </a:r>
                      <a:r>
                        <a:rPr lang="en-US" sz="1800" u="none" strike="noStrike" baseline="0" noProof="0" dirty="0" smtClean="0">
                          <a:effectLst/>
                        </a:rPr>
                        <a:t> with data</a:t>
                      </a:r>
                      <a:r>
                        <a:rPr lang="en-US" sz="1800" u="none" strike="noStrike" noProof="0" dirty="0" smtClean="0">
                          <a:effectLst/>
                        </a:rPr>
                        <a:t>)</a:t>
                      </a:r>
                      <a:endParaRPr lang="en-US" sz="1800" noProof="0" dirty="0">
                        <a:effectLst/>
                      </a:endParaRPr>
                    </a:p>
                  </a:txBody>
                  <a:tcPr anchor="ctr"/>
                </a:tc>
              </a:tr>
              <a:tr h="714570">
                <a:tc>
                  <a:txBody>
                    <a:bodyPr/>
                    <a:lstStyle/>
                    <a:p>
                      <a:pPr fontAlgn="t"/>
                      <a:r>
                        <a:rPr lang="en-US" sz="1800" u="none" strike="noStrike" noProof="0" dirty="0" smtClean="0">
                          <a:effectLst/>
                        </a:rPr>
                        <a:t>Whether something can hap</a:t>
                      </a:r>
                      <a:r>
                        <a:rPr lang="cs-CZ" sz="1800" u="none" strike="noStrike" noProof="0" dirty="0" smtClean="0">
                          <a:effectLst/>
                        </a:rPr>
                        <a:t>p</a:t>
                      </a:r>
                      <a:r>
                        <a:rPr lang="en-US" sz="1800" u="none" strike="noStrike" noProof="0" dirty="0" smtClean="0">
                          <a:effectLst/>
                        </a:rPr>
                        <a:t>en</a:t>
                      </a:r>
                      <a:r>
                        <a:rPr lang="cs-CZ" sz="1800" u="none" strike="noStrike" noProof="0" dirty="0" smtClean="0">
                          <a:effectLst/>
                        </a:rPr>
                        <a:t/>
                      </a:r>
                      <a:br>
                        <a:rPr lang="cs-CZ" sz="1800" u="none" strike="noStrike" noProof="0" dirty="0" smtClean="0">
                          <a:effectLst/>
                        </a:rPr>
                      </a:br>
                      <a:r>
                        <a:rPr lang="en-US" sz="1800" u="none" strike="noStrike" noProof="0" dirty="0" smtClean="0">
                          <a:effectLst/>
                        </a:rPr>
                        <a:t>(proof-of-concept)</a:t>
                      </a:r>
                      <a:endParaRPr lang="en-US" sz="1800" noProof="0" dirty="0">
                        <a:effectLst/>
                      </a:endParaRPr>
                    </a:p>
                  </a:txBody>
                  <a:tcPr anchor="ctr"/>
                </a:tc>
                <a:tc>
                  <a:txBody>
                    <a:bodyPr/>
                    <a:lstStyle/>
                    <a:p>
                      <a:pPr fontAlgn="t"/>
                      <a:r>
                        <a:rPr lang="en-US" sz="1800" u="none" strike="noStrike" noProof="0" dirty="0" smtClean="0">
                          <a:effectLst/>
                        </a:rPr>
                        <a:t>Real-world problem solver</a:t>
                      </a:r>
                      <a:endParaRPr lang="en-US" sz="1800" noProof="0" dirty="0">
                        <a:effectLst/>
                      </a:endParaRPr>
                    </a:p>
                  </a:txBody>
                  <a:tcPr anchor="ctr"/>
                </a:tc>
              </a:tr>
              <a:tr h="714570">
                <a:tc>
                  <a:txBody>
                    <a:bodyPr/>
                    <a:lstStyle/>
                    <a:p>
                      <a:pPr fontAlgn="t"/>
                      <a:r>
                        <a:rPr lang="en-US" sz="1800" u="none" strike="noStrike" noProof="0" dirty="0" smtClean="0">
                          <a:effectLst/>
                        </a:rPr>
                        <a:t>Important: patterns of behavior the numbers suggest</a:t>
                      </a:r>
                      <a:endParaRPr lang="en-US" sz="1800" noProof="0" dirty="0">
                        <a:effectLst/>
                      </a:endParaRPr>
                    </a:p>
                  </a:txBody>
                  <a:tcPr anchor="ctr"/>
                </a:tc>
                <a:tc>
                  <a:txBody>
                    <a:bodyPr/>
                    <a:lstStyle/>
                    <a:p>
                      <a:pPr fontAlgn="t"/>
                      <a:r>
                        <a:rPr lang="en-US" sz="1800" u="none" strike="noStrike" noProof="0" dirty="0" smtClean="0">
                          <a:effectLst/>
                        </a:rPr>
                        <a:t>Important: numbers</a:t>
                      </a:r>
                      <a:endParaRPr lang="en-US" sz="1800" noProof="0" dirty="0">
                        <a:effectLst/>
                      </a:endParaRPr>
                    </a:p>
                  </a:txBody>
                  <a:tcPr anchor="ctr"/>
                </a:tc>
              </a:tr>
              <a:tr h="720502">
                <a:tc>
                  <a:txBody>
                    <a:bodyPr/>
                    <a:lstStyle/>
                    <a:p>
                      <a:pPr fontAlgn="t"/>
                      <a:r>
                        <a:rPr lang="en-US" sz="1800" u="none" strike="noStrike" noProof="0" dirty="0" smtClean="0">
                          <a:effectLst/>
                        </a:rPr>
                        <a:t>Simple (Occam's razor, principle of parsimony)</a:t>
                      </a:r>
                      <a:endParaRPr lang="en-US" sz="1800" noProof="0" dirty="0">
                        <a:effectLst/>
                      </a:endParaRPr>
                    </a:p>
                  </a:txBody>
                  <a:tcPr anchor="ctr"/>
                </a:tc>
                <a:tc>
                  <a:txBody>
                    <a:bodyPr/>
                    <a:lstStyle/>
                    <a:p>
                      <a:pPr fontAlgn="t"/>
                      <a:r>
                        <a:rPr lang="en-US" sz="1800" u="none" strike="noStrike" noProof="0" dirty="0" smtClean="0">
                          <a:effectLst/>
                        </a:rPr>
                        <a:t>Too</a:t>
                      </a:r>
                      <a:r>
                        <a:rPr lang="en-US" sz="1800" u="none" strike="noStrike" baseline="0" noProof="0" dirty="0" smtClean="0">
                          <a:effectLst/>
                        </a:rPr>
                        <a:t> complex</a:t>
                      </a:r>
                      <a:r>
                        <a:rPr lang="en-US" sz="1800" u="none" strike="noStrike" noProof="0" dirty="0" smtClean="0">
                          <a:effectLst/>
                        </a:rPr>
                        <a:t/>
                      </a:r>
                      <a:br>
                        <a:rPr lang="en-US" sz="1800" u="none" strike="noStrike" noProof="0" dirty="0" smtClean="0">
                          <a:effectLst/>
                        </a:rPr>
                      </a:br>
                      <a:r>
                        <a:rPr lang="en-US" sz="1800" u="none" strike="noStrike" noProof="0" dirty="0" smtClean="0">
                          <a:effectLst/>
                        </a:rPr>
                        <a:t>(but</a:t>
                      </a:r>
                      <a:r>
                        <a:rPr lang="en-US" sz="1800" u="none" strike="noStrike" baseline="0" noProof="0" dirty="0" smtClean="0">
                          <a:effectLst/>
                        </a:rPr>
                        <a:t> </a:t>
                      </a:r>
                      <a:r>
                        <a:rPr lang="en-US" sz="1800" u="none" strike="noStrike" noProof="0" dirty="0" smtClean="0">
                          <a:effectLst/>
                        </a:rPr>
                        <a:t>start with too simple is OK)</a:t>
                      </a:r>
                      <a:endParaRPr lang="en-US" sz="1800" noProof="0" dirty="0">
                        <a:effectLst/>
                      </a:endParaRPr>
                    </a:p>
                  </a:txBody>
                  <a:tcPr anchor="ctr"/>
                </a:tc>
              </a:tr>
              <a:tr h="500688">
                <a:tc>
                  <a:txBody>
                    <a:bodyPr/>
                    <a:lstStyle/>
                    <a:p>
                      <a:pPr fontAlgn="t"/>
                      <a:r>
                        <a:rPr lang="en-US" sz="1800" u="none" strike="noStrike" noProof="0" dirty="0" smtClean="0">
                          <a:effectLst/>
                        </a:rPr>
                        <a:t>More conceptual models</a:t>
                      </a:r>
                      <a:endParaRPr lang="en-US" sz="1800" noProof="0" dirty="0">
                        <a:effectLst/>
                      </a:endParaRPr>
                    </a:p>
                  </a:txBody>
                  <a:tcPr anchor="ctr"/>
                </a:tc>
                <a:tc>
                  <a:txBody>
                    <a:bodyPr/>
                    <a:lstStyle/>
                    <a:p>
                      <a:pPr fontAlgn="t"/>
                      <a:r>
                        <a:rPr lang="en-US" sz="1800" noProof="0" dirty="0" smtClean="0">
                          <a:effectLst/>
                        </a:rPr>
                        <a:t>Too much</a:t>
                      </a:r>
                      <a:r>
                        <a:rPr lang="en-US" sz="1800" baseline="0" noProof="0" dirty="0" smtClean="0">
                          <a:effectLst/>
                        </a:rPr>
                        <a:t> parameters of one model</a:t>
                      </a:r>
                      <a:endParaRPr lang="en-US" sz="1800" noProof="0" dirty="0">
                        <a:effectLst/>
                      </a:endParaRPr>
                    </a:p>
                  </a:txBody>
                  <a:tcPr anchor="ctr"/>
                </a:tc>
              </a:tr>
            </a:tbl>
          </a:graphicData>
        </a:graphic>
      </p:graphicFrame>
    </p:spTree>
    <p:extLst>
      <p:ext uri="{BB962C8B-B14F-4D97-AF65-F5344CB8AC3E}">
        <p14:creationId xmlns:p14="http://schemas.microsoft.com/office/powerpoint/2010/main" val="13010170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noProof="0" dirty="0"/>
          </a:p>
        </p:txBody>
      </p:sp>
      <p:sp>
        <p:nvSpPr>
          <p:cNvPr id="3" name="Zástupný symbol pro obsah 2"/>
          <p:cNvSpPr>
            <a:spLocks noGrp="1"/>
          </p:cNvSpPr>
          <p:nvPr>
            <p:ph idx="1"/>
          </p:nvPr>
        </p:nvSpPr>
        <p:spPr/>
        <p:txBody>
          <a:bodyPr/>
          <a:lstStyle/>
          <a:p>
            <a:endParaRPr lang="cs-CZ" dirty="0"/>
          </a:p>
        </p:txBody>
      </p:sp>
      <p:sp>
        <p:nvSpPr>
          <p:cNvPr id="5" name="Obdélník 4"/>
          <p:cNvSpPr/>
          <p:nvPr/>
        </p:nvSpPr>
        <p:spPr>
          <a:xfrm>
            <a:off x="3849141" y="3244334"/>
            <a:ext cx="1445717" cy="369332"/>
          </a:xfrm>
          <a:prstGeom prst="rect">
            <a:avLst/>
          </a:prstGeom>
        </p:spPr>
        <p:txBody>
          <a:bodyPr wrap="none">
            <a:spAutoFit/>
          </a:bodyPr>
          <a:lstStyle/>
          <a:p>
            <a:r>
              <a:rPr lang="cs-CZ" dirty="0"/>
              <a:t>Dolní Rožínka</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6631"/>
            <a:ext cx="8928992" cy="6648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59735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502" y="3880370"/>
            <a:ext cx="7869041" cy="231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176" y="3915097"/>
            <a:ext cx="7727834" cy="2273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525" y="3861048"/>
            <a:ext cx="7812485" cy="2298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Nadpis 1"/>
          <p:cNvSpPr>
            <a:spLocks noGrp="1"/>
          </p:cNvSpPr>
          <p:nvPr>
            <p:ph type="title"/>
          </p:nvPr>
        </p:nvSpPr>
        <p:spPr>
          <a:xfrm>
            <a:off x="456095" y="188640"/>
            <a:ext cx="8229600" cy="1143000"/>
          </a:xfrm>
        </p:spPr>
        <p:txBody>
          <a:bodyPr>
            <a:noAutofit/>
          </a:bodyPr>
          <a:lstStyle/>
          <a:p>
            <a:r>
              <a:rPr lang="en-US" sz="9600" noProof="0" dirty="0" smtClean="0"/>
              <a:t>Case study 1</a:t>
            </a:r>
            <a:endParaRPr lang="en-US" sz="9600" noProof="0" dirty="0"/>
          </a:p>
        </p:txBody>
      </p:sp>
      <p:sp>
        <p:nvSpPr>
          <p:cNvPr id="8" name="Zástupný symbol pro obsah 2"/>
          <p:cNvSpPr>
            <a:spLocks noGrp="1"/>
          </p:cNvSpPr>
          <p:nvPr>
            <p:ph idx="1"/>
          </p:nvPr>
        </p:nvSpPr>
        <p:spPr>
          <a:xfrm>
            <a:off x="446432" y="1437827"/>
            <a:ext cx="8229600" cy="3561259"/>
          </a:xfrm>
        </p:spPr>
        <p:txBody>
          <a:bodyPr>
            <a:normAutofit/>
          </a:bodyPr>
          <a:lstStyle/>
          <a:p>
            <a:pPr marL="0" indent="0" algn="ctr">
              <a:buNone/>
            </a:pPr>
            <a:r>
              <a:rPr lang="en-US" sz="4800" noProof="0" dirty="0" smtClean="0"/>
              <a:t>How shall weir on Labe (Elbe) river near Děčín (Tetschen) influence groundwater quality</a:t>
            </a:r>
            <a:endParaRPr lang="en-US" sz="4800" noProof="0" dirty="0"/>
          </a:p>
        </p:txBody>
      </p:sp>
    </p:spTree>
    <p:extLst>
      <p:ext uri="{BB962C8B-B14F-4D97-AF65-F5344CB8AC3E}">
        <p14:creationId xmlns:p14="http://schemas.microsoft.com/office/powerpoint/2010/main" val="185661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noProof="0" dirty="0"/>
          </a:p>
        </p:txBody>
      </p:sp>
      <p:pic>
        <p:nvPicPr>
          <p:cNvPr id="4" name="Zástupný symbol pro obsah 3" descr="1.pdf - Foxit Reade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6256" t="18935" r="13450" b="10017"/>
          <a:stretch/>
        </p:blipFill>
        <p:spPr>
          <a:xfrm>
            <a:off x="0" y="17921"/>
            <a:ext cx="5112568" cy="6867174"/>
          </a:xfrm>
        </p:spPr>
      </p:pic>
      <p:pic>
        <p:nvPicPr>
          <p:cNvPr id="5122" name="Picture 2" descr="C:\Users\nesetril\Desktop\2-04_19_3x_jez_vizualizace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9063" y="116633"/>
            <a:ext cx="3789895" cy="25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981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noProof="0" dirty="0"/>
          </a:p>
        </p:txBody>
      </p:sp>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dirty="0"/>
          </a:p>
        </p:txBody>
      </p:sp>
      <p:pic>
        <p:nvPicPr>
          <p:cNvPr id="2049" name="Picture 1" descr="obr1_2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722" y="1628800"/>
            <a:ext cx="8457050" cy="341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7939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noProof="0" dirty="0"/>
          </a:p>
        </p:txBody>
      </p:sp>
      <p:pic>
        <p:nvPicPr>
          <p:cNvPr id="4" name="Zástupný symbol pro obsah 3" descr="Tisk geologických map - Mozilla Firefox"/>
          <p:cNvPicPr>
            <a:picLocks noGrp="1" noChangeAspect="1"/>
          </p:cNvPicPr>
          <p:nvPr>
            <p:ph idx="1"/>
          </p:nvPr>
        </p:nvPicPr>
        <p:blipFill rotWithShape="1">
          <a:blip r:embed="rId3">
            <a:extLst>
              <a:ext uri="{28A0092B-C50C-407E-A947-70E740481C1C}">
                <a14:useLocalDpi xmlns:a14="http://schemas.microsoft.com/office/drawing/2010/main" val="0"/>
              </a:ext>
            </a:extLst>
          </a:blip>
          <a:srcRect l="2792" t="16092" r="18578"/>
          <a:stretch/>
        </p:blipFill>
        <p:spPr>
          <a:xfrm>
            <a:off x="0" y="403949"/>
            <a:ext cx="9144000" cy="6185537"/>
          </a:xfrm>
        </p:spPr>
      </p:pic>
      <p:cxnSp>
        <p:nvCxnSpPr>
          <p:cNvPr id="6" name="Přímá spojnice 5"/>
          <p:cNvCxnSpPr/>
          <p:nvPr/>
        </p:nvCxnSpPr>
        <p:spPr>
          <a:xfrm>
            <a:off x="5652120" y="1916832"/>
            <a:ext cx="648072" cy="0"/>
          </a:xfrm>
          <a:prstGeom prst="line">
            <a:avLst/>
          </a:prstGeom>
          <a:ln w="762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7" name="Přímá spojnice 6"/>
          <p:cNvCxnSpPr/>
          <p:nvPr/>
        </p:nvCxnSpPr>
        <p:spPr>
          <a:xfrm>
            <a:off x="2051720" y="6309320"/>
            <a:ext cx="648072" cy="0"/>
          </a:xfrm>
          <a:prstGeom prst="line">
            <a:avLst/>
          </a:prstGeom>
          <a:ln w="76200">
            <a:solidFill>
              <a:srgbClr val="FF0000"/>
            </a:solidFill>
          </a:ln>
        </p:spPr>
        <p:style>
          <a:lnRef idx="3">
            <a:schemeClr val="accent1"/>
          </a:lnRef>
          <a:fillRef idx="0">
            <a:schemeClr val="accent1"/>
          </a:fillRef>
          <a:effectRef idx="2">
            <a:schemeClr val="accent1"/>
          </a:effectRef>
          <a:fontRef idx="minor">
            <a:schemeClr val="tx1"/>
          </a:fontRef>
        </p:style>
      </p:cxnSp>
      <p:sp>
        <p:nvSpPr>
          <p:cNvPr id="8" name="TextovéPole 7"/>
          <p:cNvSpPr txBox="1"/>
          <p:nvPr/>
        </p:nvSpPr>
        <p:spPr>
          <a:xfrm>
            <a:off x="5224825" y="1481010"/>
            <a:ext cx="657552" cy="400110"/>
          </a:xfrm>
          <a:prstGeom prst="rect">
            <a:avLst/>
          </a:prstGeom>
          <a:noFill/>
        </p:spPr>
        <p:txBody>
          <a:bodyPr wrap="none" rtlCol="0">
            <a:spAutoFit/>
          </a:bodyPr>
          <a:lstStyle/>
          <a:p>
            <a:r>
              <a:rPr lang="cs-CZ" sz="2000" b="1" dirty="0" smtClean="0">
                <a:solidFill>
                  <a:srgbClr val="FF0000"/>
                </a:solidFill>
              </a:rPr>
              <a:t>dam</a:t>
            </a:r>
            <a:endParaRPr lang="cs-CZ" sz="2000" b="1" dirty="0">
              <a:solidFill>
                <a:srgbClr val="FF0000"/>
              </a:solidFill>
            </a:endParaRPr>
          </a:p>
        </p:txBody>
      </p:sp>
    </p:spTree>
    <p:extLst>
      <p:ext uri="{BB962C8B-B14F-4D97-AF65-F5344CB8AC3E}">
        <p14:creationId xmlns:p14="http://schemas.microsoft.com/office/powerpoint/2010/main" val="14932358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noProof="0" dirty="0"/>
          </a:p>
        </p:txBody>
      </p:sp>
      <p:pic>
        <p:nvPicPr>
          <p:cNvPr id="6" name="Zástupný symbol pro obsah 5" descr="ZZ_2009.doc [režim kompatibility] - Microsoft Word"/>
          <p:cNvPicPr>
            <a:picLocks noGrp="1" noChangeAspect="1"/>
          </p:cNvPicPr>
          <p:nvPr>
            <p:ph idx="1"/>
          </p:nvPr>
        </p:nvPicPr>
        <p:blipFill rotWithShape="1">
          <a:blip r:embed="rId3">
            <a:extLst>
              <a:ext uri="{28A0092B-C50C-407E-A947-70E740481C1C}">
                <a14:useLocalDpi xmlns:a14="http://schemas.microsoft.com/office/drawing/2010/main" val="0"/>
              </a:ext>
            </a:extLst>
          </a:blip>
          <a:srcRect l="2684" t="23290" r="10333" b="13854"/>
          <a:stretch/>
        </p:blipFill>
        <p:spPr>
          <a:xfrm>
            <a:off x="179512" y="1412776"/>
            <a:ext cx="8802981" cy="4032448"/>
          </a:xfrm>
        </p:spPr>
      </p:pic>
    </p:spTree>
    <p:extLst>
      <p:ext uri="{BB962C8B-B14F-4D97-AF65-F5344CB8AC3E}">
        <p14:creationId xmlns:p14="http://schemas.microsoft.com/office/powerpoint/2010/main" val="20319141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Jednoduché a komplexní modely podzemní vody</a:t>
            </a:r>
            <a:endParaRPr lang="cs-CZ" dirty="0"/>
          </a:p>
        </p:txBody>
      </p:sp>
      <p:sp>
        <p:nvSpPr>
          <p:cNvPr id="3" name="Zástupný symbol pro obsah 2"/>
          <p:cNvSpPr>
            <a:spLocks noGrp="1"/>
          </p:cNvSpPr>
          <p:nvPr>
            <p:ph idx="1"/>
          </p:nvPr>
        </p:nvSpPr>
        <p:spPr>
          <a:xfrm>
            <a:off x="457200" y="1600200"/>
            <a:ext cx="8229600" cy="4925144"/>
          </a:xfrm>
        </p:spPr>
        <p:txBody>
          <a:bodyPr>
            <a:noAutofit/>
          </a:bodyPr>
          <a:lstStyle/>
          <a:p>
            <a:pPr marL="0" indent="0">
              <a:buNone/>
            </a:pPr>
            <a:r>
              <a:rPr lang="cs-CZ" sz="2000" dirty="0" smtClean="0"/>
              <a:t>Komplexní numerické modely jsou užitečným nástrojem pro porozumění a kvantifikaci přírodních jevů. Při studiu podzemní vody však čelíme značné nejistotě vstupních parametrů. Ještě větším problémem pak je naše omezené porozumění komplexity přírodních dějů. </a:t>
            </a:r>
          </a:p>
          <a:p>
            <a:pPr marL="0" indent="0">
              <a:buNone/>
            </a:pPr>
            <a:r>
              <a:rPr lang="cs-CZ" sz="2000" dirty="0" smtClean="0"/>
              <a:t>Na zpracování studie zpravidla bývá omezený čas, ve kterém je možno sestavit komplexní numerický model. Jiný přístup může být ten, že je věnováno více času zpracovávání dat a promýšlení, jak systém funguje. Takové konkrétní představy je pak možné často kvantifikovat jednoduchými (např. analytickými) modely a testovat jimi alternativní koncepční modely (hypotézy).</a:t>
            </a:r>
          </a:p>
          <a:p>
            <a:pPr marL="0" indent="0">
              <a:buNone/>
            </a:pPr>
            <a:r>
              <a:rPr lang="cs-CZ" sz="2000" dirty="0" smtClean="0"/>
              <a:t>Bude představena diskuse o problematice jednoduchosti a komplexnosti modelů, která probíhá v odborné literatuře.</a:t>
            </a:r>
          </a:p>
          <a:p>
            <a:pPr marL="0" indent="0">
              <a:buNone/>
            </a:pPr>
            <a:r>
              <a:rPr lang="cs-CZ" sz="2000" dirty="0" smtClean="0"/>
              <a:t>Budou prezentovány dvě případové studie, kde autor účelně použil jednoduché modely. Jedná se o posouzení možnosti čerpání podzemní vody v blízkosti kontaminované lokality. Druhou studií bylo posouzení vlivu jezu na podzemní vody. Analytický model byl zde srovnán s numerickým modelem v MODFLOW.</a:t>
            </a:r>
            <a:endParaRPr lang="cs-CZ" sz="2000" dirty="0"/>
          </a:p>
        </p:txBody>
      </p:sp>
    </p:spTree>
    <p:extLst>
      <p:ext uri="{BB962C8B-B14F-4D97-AF65-F5344CB8AC3E}">
        <p14:creationId xmlns:p14="http://schemas.microsoft.com/office/powerpoint/2010/main" val="29329552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noProof="0" dirty="0"/>
          </a:p>
        </p:txBody>
      </p:sp>
      <p:pic>
        <p:nvPicPr>
          <p:cNvPr id="5122" name="Picture 2" descr="C:\Users\nesetril\Desktop\2-04_19_3x_jez_vizualizace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9063" y="116633"/>
            <a:ext cx="3789895" cy="2520280"/>
          </a:xfrm>
          <a:prstGeom prst="rect">
            <a:avLst/>
          </a:prstGeom>
          <a:noFill/>
          <a:extLst>
            <a:ext uri="{909E8E84-426E-40DD-AFC4-6F175D3DCCD1}">
              <a14:hiddenFill xmlns:a14="http://schemas.microsoft.com/office/drawing/2010/main">
                <a:solidFill>
                  <a:srgbClr val="FFFFFF"/>
                </a:solidFill>
              </a14:hiddenFill>
            </a:ext>
          </a:extLst>
        </p:spPr>
      </p:pic>
      <p:pic>
        <p:nvPicPr>
          <p:cNvPr id="5" name="Zástupný symbol pro obsah 4" descr="PR.pdf - Foxit Reade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1556" t="12627" r="10031" b="6559"/>
          <a:stretch/>
        </p:blipFill>
        <p:spPr>
          <a:xfrm>
            <a:off x="107504" y="72345"/>
            <a:ext cx="4869146" cy="6669024"/>
          </a:xfrm>
        </p:spPr>
      </p:pic>
    </p:spTree>
    <p:extLst>
      <p:ext uri="{BB962C8B-B14F-4D97-AF65-F5344CB8AC3E}">
        <p14:creationId xmlns:p14="http://schemas.microsoft.com/office/powerpoint/2010/main" val="5329540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noProof="0" dirty="0"/>
          </a:p>
        </p:txBody>
      </p:sp>
      <p:sp>
        <p:nvSpPr>
          <p:cNvPr id="3" name="Zástupný symbol pro obsah 2"/>
          <p:cNvSpPr>
            <a:spLocks noGrp="1"/>
          </p:cNvSpPr>
          <p:nvPr>
            <p:ph idx="1"/>
          </p:nvPr>
        </p:nvSpPr>
        <p:spPr/>
        <p:txBody>
          <a:bodyPr/>
          <a:lstStyle/>
          <a:p>
            <a:endParaRPr lang="cs-CZ"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08" y="12700"/>
            <a:ext cx="9173350" cy="6512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21019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noProof="0" dirty="0"/>
          </a:p>
        </p:txBody>
      </p:sp>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dirty="0"/>
          </a:p>
        </p:txBody>
      </p:sp>
      <p:pic>
        <p:nvPicPr>
          <p:cNvPr id="2049" name="Picture 1" descr="obr1_2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722" y="1628800"/>
            <a:ext cx="8457050" cy="341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8463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762" y="3605808"/>
            <a:ext cx="7730887" cy="201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246" y="925697"/>
            <a:ext cx="7756403"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délník 4"/>
          <p:cNvSpPr/>
          <p:nvPr/>
        </p:nvSpPr>
        <p:spPr>
          <a:xfrm>
            <a:off x="1547664" y="5877272"/>
            <a:ext cx="6120679" cy="369332"/>
          </a:xfrm>
          <a:prstGeom prst="rect">
            <a:avLst/>
          </a:prstGeom>
          <a:ln>
            <a:solidFill>
              <a:schemeClr val="tx1"/>
            </a:solidFill>
          </a:ln>
        </p:spPr>
        <p:txBody>
          <a:bodyPr wrap="square">
            <a:spAutoFit/>
          </a:bodyPr>
          <a:lstStyle/>
          <a:p>
            <a:pPr algn="ctr"/>
            <a:r>
              <a:rPr lang="en-US" dirty="0" smtClean="0"/>
              <a:t>horizontal extent of backwater in aquifer</a:t>
            </a:r>
            <a:endParaRPr lang="en-US" dirty="0"/>
          </a:p>
        </p:txBody>
      </p:sp>
      <p:sp>
        <p:nvSpPr>
          <p:cNvPr id="6" name="Obdélník 5"/>
          <p:cNvSpPr/>
          <p:nvPr/>
        </p:nvSpPr>
        <p:spPr>
          <a:xfrm>
            <a:off x="119754" y="2192438"/>
            <a:ext cx="1296143" cy="738664"/>
          </a:xfrm>
          <a:prstGeom prst="rect">
            <a:avLst/>
          </a:prstGeom>
          <a:ln>
            <a:solidFill>
              <a:schemeClr val="tx1"/>
            </a:solidFill>
          </a:ln>
        </p:spPr>
        <p:txBody>
          <a:bodyPr wrap="square">
            <a:spAutoFit/>
          </a:bodyPr>
          <a:lstStyle/>
          <a:p>
            <a:r>
              <a:rPr lang="en-US" sz="1400" dirty="0">
                <a:solidFill>
                  <a:srgbClr val="5224FC"/>
                </a:solidFill>
              </a:rPr>
              <a:t>original thickness of GW body</a:t>
            </a:r>
          </a:p>
        </p:txBody>
      </p:sp>
      <p:sp>
        <p:nvSpPr>
          <p:cNvPr id="7" name="Obdélník 6"/>
          <p:cNvSpPr/>
          <p:nvPr/>
        </p:nvSpPr>
        <p:spPr>
          <a:xfrm>
            <a:off x="1403498" y="4725144"/>
            <a:ext cx="3125972" cy="369332"/>
          </a:xfrm>
          <a:prstGeom prst="rect">
            <a:avLst/>
          </a:prstGeom>
          <a:ln>
            <a:solidFill>
              <a:schemeClr val="tx1"/>
            </a:solidFill>
          </a:ln>
        </p:spPr>
        <p:txBody>
          <a:bodyPr wrap="square">
            <a:spAutoFit/>
          </a:bodyPr>
          <a:lstStyle/>
          <a:p>
            <a:pPr algn="ctr"/>
            <a:r>
              <a:rPr lang="cs-CZ" dirty="0"/>
              <a:t>distance of transport</a:t>
            </a:r>
          </a:p>
        </p:txBody>
      </p:sp>
      <p:sp>
        <p:nvSpPr>
          <p:cNvPr id="8" name="Obdélník 7"/>
          <p:cNvSpPr/>
          <p:nvPr/>
        </p:nvSpPr>
        <p:spPr>
          <a:xfrm>
            <a:off x="7905027" y="1412776"/>
            <a:ext cx="843437" cy="923330"/>
          </a:xfrm>
          <a:prstGeom prst="rect">
            <a:avLst/>
          </a:prstGeom>
        </p:spPr>
        <p:txBody>
          <a:bodyPr wrap="square">
            <a:spAutoFit/>
          </a:bodyPr>
          <a:lstStyle/>
          <a:p>
            <a:r>
              <a:rPr lang="en-US" dirty="0" smtClean="0">
                <a:solidFill>
                  <a:srgbClr val="00FF00"/>
                </a:solidFill>
              </a:rPr>
              <a:t>inflow from sides</a:t>
            </a:r>
            <a:endParaRPr lang="en-US" dirty="0">
              <a:solidFill>
                <a:srgbClr val="00FF00"/>
              </a:solidFill>
            </a:endParaRPr>
          </a:p>
        </p:txBody>
      </p:sp>
      <p:sp>
        <p:nvSpPr>
          <p:cNvPr id="11" name="Obdélník 10"/>
          <p:cNvSpPr/>
          <p:nvPr/>
        </p:nvSpPr>
        <p:spPr>
          <a:xfrm>
            <a:off x="8028384" y="4000783"/>
            <a:ext cx="843437" cy="923330"/>
          </a:xfrm>
          <a:prstGeom prst="rect">
            <a:avLst/>
          </a:prstGeom>
        </p:spPr>
        <p:txBody>
          <a:bodyPr wrap="square">
            <a:spAutoFit/>
          </a:bodyPr>
          <a:lstStyle/>
          <a:p>
            <a:r>
              <a:rPr lang="en-US" dirty="0" smtClean="0">
                <a:solidFill>
                  <a:srgbClr val="00FF00"/>
                </a:solidFill>
              </a:rPr>
              <a:t>inflow from sides</a:t>
            </a:r>
            <a:endParaRPr lang="en-US" dirty="0">
              <a:solidFill>
                <a:srgbClr val="00FF00"/>
              </a:solidFill>
            </a:endParaRPr>
          </a:p>
        </p:txBody>
      </p:sp>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3232" y="3615604"/>
            <a:ext cx="6121983" cy="505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664" y="1621466"/>
            <a:ext cx="6121983" cy="505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bdélník 8"/>
          <p:cNvSpPr/>
          <p:nvPr/>
        </p:nvSpPr>
        <p:spPr>
          <a:xfrm>
            <a:off x="4025998" y="1156529"/>
            <a:ext cx="1554113" cy="461665"/>
          </a:xfrm>
          <a:prstGeom prst="rect">
            <a:avLst/>
          </a:prstGeom>
        </p:spPr>
        <p:txBody>
          <a:bodyPr wrap="square">
            <a:spAutoFit/>
          </a:bodyPr>
          <a:lstStyle/>
          <a:p>
            <a:r>
              <a:rPr lang="cs-CZ" sz="2400" dirty="0">
                <a:solidFill>
                  <a:schemeClr val="tx2">
                    <a:lumMod val="60000"/>
                    <a:lumOff val="40000"/>
                  </a:schemeClr>
                </a:solidFill>
              </a:rPr>
              <a:t>recharge</a:t>
            </a:r>
          </a:p>
        </p:txBody>
      </p:sp>
      <p:sp>
        <p:nvSpPr>
          <p:cNvPr id="18" name="Obdélník 17"/>
          <p:cNvSpPr/>
          <p:nvPr/>
        </p:nvSpPr>
        <p:spPr>
          <a:xfrm>
            <a:off x="4022984" y="3687276"/>
            <a:ext cx="1554113" cy="400110"/>
          </a:xfrm>
          <a:prstGeom prst="rect">
            <a:avLst/>
          </a:prstGeom>
        </p:spPr>
        <p:txBody>
          <a:bodyPr wrap="square">
            <a:spAutoFit/>
          </a:bodyPr>
          <a:lstStyle/>
          <a:p>
            <a:r>
              <a:rPr lang="cs-CZ" sz="2000" dirty="0">
                <a:solidFill>
                  <a:schemeClr val="tx2">
                    <a:lumMod val="60000"/>
                    <a:lumOff val="40000"/>
                  </a:schemeClr>
                </a:solidFill>
              </a:rPr>
              <a:t>recharge</a:t>
            </a:r>
          </a:p>
        </p:txBody>
      </p:sp>
      <p:sp>
        <p:nvSpPr>
          <p:cNvPr id="2" name="Obdélník 1"/>
          <p:cNvSpPr/>
          <p:nvPr/>
        </p:nvSpPr>
        <p:spPr>
          <a:xfrm>
            <a:off x="1403498" y="1412776"/>
            <a:ext cx="6293667" cy="7632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bdélník 13"/>
          <p:cNvSpPr/>
          <p:nvPr/>
        </p:nvSpPr>
        <p:spPr>
          <a:xfrm>
            <a:off x="1403498" y="4144565"/>
            <a:ext cx="3146833" cy="14736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716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762" y="3605808"/>
            <a:ext cx="7730887" cy="201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246" y="925697"/>
            <a:ext cx="7756403"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délník 4"/>
          <p:cNvSpPr/>
          <p:nvPr/>
        </p:nvSpPr>
        <p:spPr>
          <a:xfrm>
            <a:off x="1547664" y="5877272"/>
            <a:ext cx="6120679" cy="369332"/>
          </a:xfrm>
          <a:prstGeom prst="rect">
            <a:avLst/>
          </a:prstGeom>
          <a:ln>
            <a:solidFill>
              <a:schemeClr val="tx1"/>
            </a:solidFill>
          </a:ln>
        </p:spPr>
        <p:txBody>
          <a:bodyPr wrap="square">
            <a:spAutoFit/>
          </a:bodyPr>
          <a:lstStyle/>
          <a:p>
            <a:pPr algn="ctr"/>
            <a:r>
              <a:rPr lang="cs-CZ" dirty="0" smtClean="0"/>
              <a:t>dosah vzdutí v kolektoru</a:t>
            </a:r>
            <a:endParaRPr lang="en-US" dirty="0"/>
          </a:p>
        </p:txBody>
      </p:sp>
      <p:sp>
        <p:nvSpPr>
          <p:cNvPr id="6" name="Obdélník 5"/>
          <p:cNvSpPr/>
          <p:nvPr/>
        </p:nvSpPr>
        <p:spPr>
          <a:xfrm>
            <a:off x="119754" y="2192438"/>
            <a:ext cx="1296143" cy="738664"/>
          </a:xfrm>
          <a:prstGeom prst="rect">
            <a:avLst/>
          </a:prstGeom>
          <a:ln>
            <a:solidFill>
              <a:schemeClr val="tx1"/>
            </a:solidFill>
          </a:ln>
        </p:spPr>
        <p:txBody>
          <a:bodyPr wrap="square">
            <a:spAutoFit/>
          </a:bodyPr>
          <a:lstStyle/>
          <a:p>
            <a:r>
              <a:rPr lang="cs-CZ" sz="1400" dirty="0" smtClean="0">
                <a:solidFill>
                  <a:srgbClr val="5224FC"/>
                </a:solidFill>
              </a:rPr>
              <a:t>původní mocnost zvodně</a:t>
            </a:r>
            <a:endParaRPr lang="en-US" sz="1400" dirty="0">
              <a:solidFill>
                <a:srgbClr val="5224FC"/>
              </a:solidFill>
            </a:endParaRPr>
          </a:p>
        </p:txBody>
      </p:sp>
      <p:sp>
        <p:nvSpPr>
          <p:cNvPr id="7" name="Obdélník 6"/>
          <p:cNvSpPr/>
          <p:nvPr/>
        </p:nvSpPr>
        <p:spPr>
          <a:xfrm>
            <a:off x="1403498" y="4725144"/>
            <a:ext cx="3125972" cy="369332"/>
          </a:xfrm>
          <a:prstGeom prst="rect">
            <a:avLst/>
          </a:prstGeom>
          <a:ln>
            <a:solidFill>
              <a:schemeClr val="tx1"/>
            </a:solidFill>
          </a:ln>
        </p:spPr>
        <p:txBody>
          <a:bodyPr wrap="square">
            <a:spAutoFit/>
          </a:bodyPr>
          <a:lstStyle/>
          <a:p>
            <a:pPr algn="ctr"/>
            <a:r>
              <a:rPr lang="cs-CZ" dirty="0" smtClean="0"/>
              <a:t>délka transportu</a:t>
            </a:r>
            <a:endParaRPr lang="cs-CZ" dirty="0"/>
          </a:p>
        </p:txBody>
      </p:sp>
      <p:sp>
        <p:nvSpPr>
          <p:cNvPr id="8" name="Obdélník 7"/>
          <p:cNvSpPr/>
          <p:nvPr/>
        </p:nvSpPr>
        <p:spPr>
          <a:xfrm>
            <a:off x="7905027" y="1412776"/>
            <a:ext cx="843437" cy="646331"/>
          </a:xfrm>
          <a:prstGeom prst="rect">
            <a:avLst/>
          </a:prstGeom>
        </p:spPr>
        <p:txBody>
          <a:bodyPr wrap="square">
            <a:spAutoFit/>
          </a:bodyPr>
          <a:lstStyle/>
          <a:p>
            <a:r>
              <a:rPr lang="cs-CZ" dirty="0" smtClean="0">
                <a:solidFill>
                  <a:srgbClr val="00FF00"/>
                </a:solidFill>
              </a:rPr>
              <a:t>boční přítoky</a:t>
            </a:r>
            <a:endParaRPr lang="en-US" dirty="0">
              <a:solidFill>
                <a:srgbClr val="00FF00"/>
              </a:solidFill>
            </a:endParaRPr>
          </a:p>
        </p:txBody>
      </p:sp>
      <p:sp>
        <p:nvSpPr>
          <p:cNvPr id="11" name="Obdélník 10"/>
          <p:cNvSpPr/>
          <p:nvPr/>
        </p:nvSpPr>
        <p:spPr>
          <a:xfrm>
            <a:off x="8028384" y="4000783"/>
            <a:ext cx="843437" cy="646331"/>
          </a:xfrm>
          <a:prstGeom prst="rect">
            <a:avLst/>
          </a:prstGeom>
        </p:spPr>
        <p:txBody>
          <a:bodyPr wrap="square">
            <a:spAutoFit/>
          </a:bodyPr>
          <a:lstStyle/>
          <a:p>
            <a:r>
              <a:rPr lang="cs-CZ" dirty="0" smtClean="0">
                <a:solidFill>
                  <a:srgbClr val="00FF00"/>
                </a:solidFill>
              </a:rPr>
              <a:t>boční přítoky</a:t>
            </a:r>
            <a:endParaRPr lang="en-US" dirty="0">
              <a:solidFill>
                <a:srgbClr val="00FF00"/>
              </a:solidFill>
            </a:endParaRPr>
          </a:p>
        </p:txBody>
      </p:sp>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3232" y="3615604"/>
            <a:ext cx="6121983" cy="505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664" y="1621466"/>
            <a:ext cx="6121983" cy="505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bdélník 8"/>
          <p:cNvSpPr/>
          <p:nvPr/>
        </p:nvSpPr>
        <p:spPr>
          <a:xfrm>
            <a:off x="3995620" y="977483"/>
            <a:ext cx="1554113" cy="461665"/>
          </a:xfrm>
          <a:prstGeom prst="rect">
            <a:avLst/>
          </a:prstGeom>
        </p:spPr>
        <p:txBody>
          <a:bodyPr wrap="square">
            <a:spAutoFit/>
          </a:bodyPr>
          <a:lstStyle/>
          <a:p>
            <a:r>
              <a:rPr lang="cs-CZ" sz="2400" dirty="0" smtClean="0">
                <a:solidFill>
                  <a:schemeClr val="tx2">
                    <a:lumMod val="60000"/>
                    <a:lumOff val="40000"/>
                  </a:schemeClr>
                </a:solidFill>
              </a:rPr>
              <a:t>infiltrace</a:t>
            </a:r>
            <a:endParaRPr lang="cs-CZ" sz="2400" dirty="0">
              <a:solidFill>
                <a:schemeClr val="tx2">
                  <a:lumMod val="60000"/>
                  <a:lumOff val="40000"/>
                </a:schemeClr>
              </a:solidFill>
            </a:endParaRPr>
          </a:p>
        </p:txBody>
      </p:sp>
      <p:sp>
        <p:nvSpPr>
          <p:cNvPr id="18" name="Obdélník 17"/>
          <p:cNvSpPr/>
          <p:nvPr/>
        </p:nvSpPr>
        <p:spPr>
          <a:xfrm>
            <a:off x="4022984" y="3687276"/>
            <a:ext cx="1554113" cy="400110"/>
          </a:xfrm>
          <a:prstGeom prst="rect">
            <a:avLst/>
          </a:prstGeom>
        </p:spPr>
        <p:txBody>
          <a:bodyPr wrap="square">
            <a:spAutoFit/>
          </a:bodyPr>
          <a:lstStyle/>
          <a:p>
            <a:r>
              <a:rPr lang="cs-CZ" sz="2000" dirty="0" smtClean="0">
                <a:solidFill>
                  <a:schemeClr val="tx2">
                    <a:lumMod val="60000"/>
                    <a:lumOff val="40000"/>
                  </a:schemeClr>
                </a:solidFill>
              </a:rPr>
              <a:t>infiltrace</a:t>
            </a:r>
            <a:endParaRPr lang="cs-CZ" sz="2000" dirty="0">
              <a:solidFill>
                <a:schemeClr val="tx2">
                  <a:lumMod val="60000"/>
                  <a:lumOff val="40000"/>
                </a:schemeClr>
              </a:solidFill>
            </a:endParaRPr>
          </a:p>
        </p:txBody>
      </p:sp>
      <p:sp>
        <p:nvSpPr>
          <p:cNvPr id="2" name="Obdélník 1"/>
          <p:cNvSpPr/>
          <p:nvPr/>
        </p:nvSpPr>
        <p:spPr>
          <a:xfrm>
            <a:off x="1403498" y="1412776"/>
            <a:ext cx="6293667" cy="7632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bdélník 13"/>
          <p:cNvSpPr/>
          <p:nvPr/>
        </p:nvSpPr>
        <p:spPr>
          <a:xfrm>
            <a:off x="1403498" y="4144565"/>
            <a:ext cx="3146833" cy="14736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126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noProof="0" dirty="0"/>
          </a:p>
        </p:txBody>
      </p:sp>
      <p:sp>
        <p:nvSpPr>
          <p:cNvPr id="4" name="Obdélník 3"/>
          <p:cNvSpPr/>
          <p:nvPr/>
        </p:nvSpPr>
        <p:spPr>
          <a:xfrm>
            <a:off x="467544" y="4581128"/>
            <a:ext cx="8136904" cy="1631216"/>
          </a:xfrm>
          <a:prstGeom prst="rect">
            <a:avLst/>
          </a:prstGeom>
        </p:spPr>
        <p:txBody>
          <a:bodyPr wrap="square">
            <a:spAutoFit/>
          </a:bodyPr>
          <a:lstStyle/>
          <a:p>
            <a:pPr algn="ctr"/>
            <a:r>
              <a:rPr lang="en-US" sz="2000" dirty="0" smtClean="0"/>
              <a:t>distance of transport = </a:t>
            </a:r>
            <a:br>
              <a:rPr lang="en-US" sz="2000" dirty="0" smtClean="0"/>
            </a:br>
            <a:r>
              <a:rPr lang="en-US" sz="2000" dirty="0" smtClean="0"/>
              <a:t/>
            </a:r>
            <a:br>
              <a:rPr lang="en-US" sz="2000" dirty="0" smtClean="0"/>
            </a:br>
            <a:r>
              <a:rPr lang="en-US" sz="2000" dirty="0" smtClean="0"/>
              <a:t>horizontal extent of backwater in aquifer ×  backwater vertical extent</a:t>
            </a:r>
            <a:br>
              <a:rPr lang="en-US" sz="2000" dirty="0" smtClean="0"/>
            </a:br>
            <a:r>
              <a:rPr lang="en-US" sz="2000" dirty="0" smtClean="0"/>
              <a:t>/</a:t>
            </a:r>
            <a:br>
              <a:rPr lang="en-US" sz="2000" dirty="0" smtClean="0"/>
            </a:br>
            <a:r>
              <a:rPr lang="en-US" sz="2000" dirty="0" smtClean="0"/>
              <a:t> </a:t>
            </a:r>
            <a:r>
              <a:rPr lang="cs-CZ" sz="2000" dirty="0"/>
              <a:t>(</a:t>
            </a:r>
            <a:r>
              <a:rPr lang="en-US" sz="2000" dirty="0" smtClean="0"/>
              <a:t>original thickness of groundwater body + backwater vertical extent)</a:t>
            </a:r>
            <a:endParaRPr lang="en-US" sz="2000" dirty="0"/>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332656"/>
            <a:ext cx="6192688" cy="4137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28812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88639"/>
            <a:ext cx="8280920" cy="6313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3995936" y="188639"/>
            <a:ext cx="936104" cy="631346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délník 3"/>
          <p:cNvSpPr/>
          <p:nvPr/>
        </p:nvSpPr>
        <p:spPr>
          <a:xfrm>
            <a:off x="6228184" y="185298"/>
            <a:ext cx="1080120" cy="631346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490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noProof="0" dirty="0"/>
          </a:p>
        </p:txBody>
      </p:sp>
      <p:pic>
        <p:nvPicPr>
          <p:cNvPr id="4" name="Zástupný symbol pro obsah 3" descr="Výřez obrazovky"/>
          <p:cNvPicPr>
            <a:picLocks noGrp="1" noChangeAspect="1"/>
          </p:cNvPicPr>
          <p:nvPr>
            <p:ph idx="1"/>
          </p:nvPr>
        </p:nvPicPr>
        <p:blipFill rotWithShape="1">
          <a:blip r:embed="rId3">
            <a:extLst>
              <a:ext uri="{28A0092B-C50C-407E-A947-70E740481C1C}">
                <a14:useLocalDpi xmlns:a14="http://schemas.microsoft.com/office/drawing/2010/main" val="0"/>
              </a:ext>
            </a:extLst>
          </a:blip>
          <a:srcRect t="1383"/>
          <a:stretch/>
        </p:blipFill>
        <p:spPr>
          <a:xfrm>
            <a:off x="457200" y="2445249"/>
            <a:ext cx="8229600" cy="2876209"/>
          </a:xfrm>
        </p:spPr>
      </p:pic>
    </p:spTree>
    <p:extLst>
      <p:ext uri="{BB962C8B-B14F-4D97-AF65-F5344CB8AC3E}">
        <p14:creationId xmlns:p14="http://schemas.microsoft.com/office/powerpoint/2010/main" val="2714790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23528" y="332656"/>
            <a:ext cx="8280920" cy="1569660"/>
          </a:xfrm>
          <a:prstGeom prst="rect">
            <a:avLst/>
          </a:prstGeom>
        </p:spPr>
        <p:txBody>
          <a:bodyPr wrap="square">
            <a:spAutoFit/>
          </a:bodyPr>
          <a:lstStyle/>
          <a:p>
            <a:pPr algn="ctr"/>
            <a:r>
              <a:rPr lang="en-US" sz="3200" b="1" dirty="0" smtClean="0"/>
              <a:t>Inflow of groundwater from cretaceous to quaternary fluvial aquifer l/s</a:t>
            </a:r>
            <a:r>
              <a:rPr lang="cs-CZ" sz="3200" b="1" dirty="0" smtClean="0"/>
              <a:t/>
            </a:r>
            <a:br>
              <a:rPr lang="cs-CZ" sz="3200" b="1" dirty="0" smtClean="0"/>
            </a:br>
            <a:r>
              <a:rPr lang="en-US" sz="3200" b="1" dirty="0" smtClean="0"/>
              <a:t>(Nakládal</a:t>
            </a:r>
            <a:r>
              <a:rPr lang="cs-CZ" sz="3200" b="1" dirty="0" smtClean="0"/>
              <a:t>:</a:t>
            </a:r>
            <a:r>
              <a:rPr lang="en-US" sz="3200" b="1" dirty="0" smtClean="0"/>
              <a:t> personal communication)</a:t>
            </a:r>
            <a:endParaRPr lang="en-US" sz="3200" b="1" dirty="0"/>
          </a:p>
        </p:txBody>
      </p:sp>
      <p:pic>
        <p:nvPicPr>
          <p:cNvPr id="2" name="Obrázek 1" descr="Výřez obrazovk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1242"/>
            <a:ext cx="9144000" cy="2735516"/>
          </a:xfrm>
          <a:prstGeom prst="rect">
            <a:avLst/>
          </a:prstGeom>
        </p:spPr>
      </p:pic>
    </p:spTree>
    <p:extLst>
      <p:ext uri="{BB962C8B-B14F-4D97-AF65-F5344CB8AC3E}">
        <p14:creationId xmlns:p14="http://schemas.microsoft.com/office/powerpoint/2010/main" val="38946480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dirty="0"/>
          </a:p>
        </p:txBody>
      </p:sp>
      <p:pic>
        <p:nvPicPr>
          <p:cNvPr id="40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695" y="332656"/>
            <a:ext cx="8524609" cy="600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893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323528" y="476672"/>
            <a:ext cx="8496944" cy="2736303"/>
          </a:xfrm>
        </p:spPr>
        <p:txBody>
          <a:bodyPr>
            <a:noAutofit/>
          </a:bodyPr>
          <a:lstStyle/>
          <a:p>
            <a:r>
              <a:rPr lang="en-US" sz="7200" noProof="0" dirty="0" smtClean="0"/>
              <a:t>Complex and simple </a:t>
            </a:r>
            <a:br>
              <a:rPr lang="en-US" sz="7200" noProof="0" dirty="0" smtClean="0"/>
            </a:br>
            <a:r>
              <a:rPr lang="en-US" sz="7200" noProof="0" dirty="0" smtClean="0"/>
              <a:t>groundwater models</a:t>
            </a:r>
            <a:endParaRPr lang="en-US" sz="7200" noProof="0" dirty="0"/>
          </a:p>
        </p:txBody>
      </p:sp>
      <p:sp>
        <p:nvSpPr>
          <p:cNvPr id="3" name="Podnadpis 2"/>
          <p:cNvSpPr>
            <a:spLocks noGrp="1"/>
          </p:cNvSpPr>
          <p:nvPr>
            <p:ph type="subTitle" idx="1"/>
          </p:nvPr>
        </p:nvSpPr>
        <p:spPr>
          <a:xfrm>
            <a:off x="107504" y="3886200"/>
            <a:ext cx="8928992" cy="2351112"/>
          </a:xfrm>
        </p:spPr>
        <p:txBody>
          <a:bodyPr>
            <a:normAutofit/>
          </a:bodyPr>
          <a:lstStyle/>
          <a:p>
            <a:r>
              <a:rPr lang="en-US" dirty="0" smtClean="0"/>
              <a:t>Kamil Nešetřil</a:t>
            </a:r>
          </a:p>
          <a:p>
            <a:r>
              <a:rPr lang="en-US" dirty="0" smtClean="0"/>
              <a:t>Technical University</a:t>
            </a:r>
          </a:p>
          <a:p>
            <a:r>
              <a:rPr lang="en-US" dirty="0" smtClean="0"/>
              <a:t>of Liberec</a:t>
            </a:r>
          </a:p>
          <a:p>
            <a:r>
              <a:rPr lang="en-US" dirty="0" smtClean="0"/>
              <a:t>(Reichenberg)</a:t>
            </a:r>
            <a:endParaRPr lang="en-US"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4005064"/>
            <a:ext cx="1883827" cy="1944793"/>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2240" y="4114153"/>
            <a:ext cx="1835704" cy="1835704"/>
          </a:xfrm>
          <a:prstGeom prst="rect">
            <a:avLst/>
          </a:prstGeom>
        </p:spPr>
      </p:pic>
    </p:spTree>
    <p:extLst>
      <p:ext uri="{BB962C8B-B14F-4D97-AF65-F5344CB8AC3E}">
        <p14:creationId xmlns:p14="http://schemas.microsoft.com/office/powerpoint/2010/main" val="13928713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noProof="0" dirty="0"/>
          </a:p>
        </p:txBody>
      </p:sp>
      <p:sp>
        <p:nvSpPr>
          <p:cNvPr id="3" name="Zástupný symbol pro obsah 2"/>
          <p:cNvSpPr>
            <a:spLocks noGrp="1"/>
          </p:cNvSpPr>
          <p:nvPr>
            <p:ph idx="1"/>
          </p:nvPr>
        </p:nvSpPr>
        <p:spPr/>
        <p:txBody>
          <a:bodyPr/>
          <a:lstStyle/>
          <a:p>
            <a:endParaRPr lang="cs-CZ"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93413"/>
            <a:ext cx="9036496" cy="6484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10902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noProof="0" dirty="0"/>
          </a:p>
        </p:txBody>
      </p:sp>
      <p:sp>
        <p:nvSpPr>
          <p:cNvPr id="3" name="Zástupný symbol pro obsah 2"/>
          <p:cNvSpPr>
            <a:spLocks noGrp="1"/>
          </p:cNvSpPr>
          <p:nvPr>
            <p:ph idx="1"/>
          </p:nvPr>
        </p:nvSpPr>
        <p:spPr/>
        <p:txBody>
          <a:bodyPr/>
          <a:lstStyle/>
          <a:p>
            <a:endParaRPr lang="cs-CZ" dirty="0"/>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40342"/>
            <a:ext cx="9144000" cy="6489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62917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noProof="0" dirty="0"/>
          </a:p>
        </p:txBody>
      </p:sp>
      <p:sp>
        <p:nvSpPr>
          <p:cNvPr id="3" name="Zástupný symbol pro obsah 2"/>
          <p:cNvSpPr>
            <a:spLocks noGrp="1"/>
          </p:cNvSpPr>
          <p:nvPr>
            <p:ph idx="1"/>
          </p:nvPr>
        </p:nvSpPr>
        <p:spPr/>
        <p:txBody>
          <a:bodyPr/>
          <a:lstStyle/>
          <a:p>
            <a:endParaRPr lang="cs-CZ"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12"/>
            <a:ext cx="9136594" cy="649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154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noProof="0" dirty="0"/>
          </a:p>
        </p:txBody>
      </p:sp>
      <p:sp>
        <p:nvSpPr>
          <p:cNvPr id="3" name="Zástupný symbol pro obsah 2"/>
          <p:cNvSpPr>
            <a:spLocks noGrp="1"/>
          </p:cNvSpPr>
          <p:nvPr>
            <p:ph idx="1"/>
          </p:nvPr>
        </p:nvSpPr>
        <p:spPr/>
        <p:txBody>
          <a:bodyPr/>
          <a:lstStyle/>
          <a:p>
            <a:endParaRPr lang="cs-CZ"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0648"/>
            <a:ext cx="9091764" cy="6453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1353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noProof="0" dirty="0"/>
          </a:p>
        </p:txBody>
      </p:sp>
      <p:sp>
        <p:nvSpPr>
          <p:cNvPr id="3" name="Zástupný symbol pro obsah 2"/>
          <p:cNvSpPr>
            <a:spLocks noGrp="1"/>
          </p:cNvSpPr>
          <p:nvPr>
            <p:ph idx="1"/>
          </p:nvPr>
        </p:nvSpPr>
        <p:spPr/>
        <p:txBody>
          <a:bodyPr/>
          <a:lstStyle/>
          <a:p>
            <a:endParaRPr lang="cs-CZ"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556792"/>
            <a:ext cx="8747836"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4541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Inputs to MODLFLOW model</a:t>
            </a:r>
            <a:endParaRPr lang="en-US" dirty="0"/>
          </a:p>
        </p:txBody>
      </p:sp>
      <p:sp>
        <p:nvSpPr>
          <p:cNvPr id="3" name="Zástupný symbol pro obsah 2"/>
          <p:cNvSpPr>
            <a:spLocks noGrp="1"/>
          </p:cNvSpPr>
          <p:nvPr>
            <p:ph idx="1"/>
          </p:nvPr>
        </p:nvSpPr>
        <p:spPr/>
        <p:txBody>
          <a:bodyPr/>
          <a:lstStyle/>
          <a:p>
            <a:endParaRPr lang="cs-CZ" dirty="0"/>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132856"/>
            <a:ext cx="8932884"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19746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noProof="0" dirty="0"/>
          </a:p>
        </p:txBody>
      </p:sp>
      <p:sp>
        <p:nvSpPr>
          <p:cNvPr id="3" name="Zástupný symbol pro obsah 2"/>
          <p:cNvSpPr>
            <a:spLocks noGrp="1"/>
          </p:cNvSpPr>
          <p:nvPr>
            <p:ph idx="1"/>
          </p:nvPr>
        </p:nvSpPr>
        <p:spPr/>
        <p:txBody>
          <a:bodyPr/>
          <a:lstStyle/>
          <a:p>
            <a:endParaRPr lang="cs-CZ"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81637"/>
            <a:ext cx="9144000" cy="284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72278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noProof="0" dirty="0"/>
          </a:p>
        </p:txBody>
      </p:sp>
      <p:pic>
        <p:nvPicPr>
          <p:cNvPr id="1229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6640" y="2060848"/>
            <a:ext cx="8991128" cy="31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5581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67544" y="908720"/>
            <a:ext cx="8229600" cy="1143000"/>
          </a:xfrm>
        </p:spPr>
        <p:txBody>
          <a:bodyPr>
            <a:noAutofit/>
          </a:bodyPr>
          <a:lstStyle/>
          <a:p>
            <a:r>
              <a:rPr lang="en-US" sz="8000" dirty="0" smtClean="0">
                <a:solidFill>
                  <a:schemeClr val="bg1"/>
                </a:solidFill>
              </a:rPr>
              <a:t>Questions</a:t>
            </a:r>
            <a:endParaRPr lang="en-US" sz="8000" dirty="0">
              <a:solidFill>
                <a:schemeClr val="bg1"/>
              </a:solidFill>
            </a:endParaRPr>
          </a:p>
        </p:txBody>
      </p:sp>
      <p:sp>
        <p:nvSpPr>
          <p:cNvPr id="4" name="TextovéPole 3"/>
          <p:cNvSpPr txBox="1"/>
          <p:nvPr/>
        </p:nvSpPr>
        <p:spPr>
          <a:xfrm>
            <a:off x="3203847" y="1512117"/>
            <a:ext cx="2880321" cy="4644000"/>
          </a:xfrm>
          <a:prstGeom prst="rect">
            <a:avLst/>
          </a:prstGeom>
          <a:noFill/>
        </p:spPr>
        <p:txBody>
          <a:bodyPr wrap="square" rtlCol="0">
            <a:spAutoFit/>
          </a:bodyPr>
          <a:lstStyle/>
          <a:p>
            <a:pPr algn="ctr"/>
            <a:r>
              <a:rPr lang="cs-CZ" sz="34400" dirty="0" smtClean="0">
                <a:solidFill>
                  <a:schemeClr val="bg1"/>
                </a:solidFill>
              </a:rPr>
              <a:t>?</a:t>
            </a:r>
            <a:endParaRPr lang="en-US" sz="34400" dirty="0">
              <a:solidFill>
                <a:schemeClr val="bg1"/>
              </a:solidFill>
            </a:endParaRPr>
          </a:p>
        </p:txBody>
      </p:sp>
    </p:spTree>
    <p:extLst>
      <p:ext uri="{BB962C8B-B14F-4D97-AF65-F5344CB8AC3E}">
        <p14:creationId xmlns:p14="http://schemas.microsoft.com/office/powerpoint/2010/main" val="8601055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p:cNvSpPr>
            <a:spLocks noGrp="1"/>
          </p:cNvSpPr>
          <p:nvPr>
            <p:ph type="title"/>
          </p:nvPr>
        </p:nvSpPr>
        <p:spPr>
          <a:xfrm>
            <a:off x="467544" y="908720"/>
            <a:ext cx="8229600" cy="1143000"/>
          </a:xfrm>
        </p:spPr>
        <p:txBody>
          <a:bodyPr>
            <a:noAutofit/>
          </a:bodyPr>
          <a:lstStyle/>
          <a:p>
            <a:r>
              <a:rPr lang="en-US" sz="9600" noProof="0" dirty="0" smtClean="0"/>
              <a:t>Case study 2</a:t>
            </a:r>
            <a:endParaRPr lang="en-US" sz="9600" noProof="0" dirty="0"/>
          </a:p>
        </p:txBody>
      </p:sp>
      <p:sp>
        <p:nvSpPr>
          <p:cNvPr id="8" name="Zástupný symbol pro obsah 2"/>
          <p:cNvSpPr>
            <a:spLocks noGrp="1"/>
          </p:cNvSpPr>
          <p:nvPr>
            <p:ph idx="1"/>
          </p:nvPr>
        </p:nvSpPr>
        <p:spPr>
          <a:xfrm>
            <a:off x="539552" y="3356992"/>
            <a:ext cx="8229600" cy="2985195"/>
          </a:xfrm>
        </p:spPr>
        <p:txBody>
          <a:bodyPr>
            <a:noAutofit/>
          </a:bodyPr>
          <a:lstStyle/>
          <a:p>
            <a:pPr marL="0" indent="0" algn="ctr">
              <a:buNone/>
            </a:pPr>
            <a:r>
              <a:rPr lang="en-US" sz="6000" noProof="0" dirty="0" smtClean="0"/>
              <a:t>Risk analysis of </a:t>
            </a:r>
            <a:r>
              <a:rPr lang="cs-CZ" sz="6000" noProof="0" dirty="0" smtClean="0"/>
              <a:t>site </a:t>
            </a:r>
            <a:r>
              <a:rPr lang="en-US" sz="6000" dirty="0" smtClean="0"/>
              <a:t>contaminated </a:t>
            </a:r>
            <a:r>
              <a:rPr lang="cs-CZ" sz="6000" dirty="0" smtClean="0"/>
              <a:t>by </a:t>
            </a:r>
            <a:r>
              <a:rPr lang="en-US" sz="6000" noProof="0" dirty="0" smtClean="0"/>
              <a:t>petroleum hydrocarbon</a:t>
            </a:r>
            <a:r>
              <a:rPr lang="cs-CZ" sz="6000" noProof="0" dirty="0" smtClean="0"/>
              <a:t>s</a:t>
            </a:r>
            <a:endParaRPr lang="en-US" sz="6000" noProof="0" dirty="0"/>
          </a:p>
        </p:txBody>
      </p:sp>
    </p:spTree>
    <p:extLst>
      <p:ext uri="{BB962C8B-B14F-4D97-AF65-F5344CB8AC3E}">
        <p14:creationId xmlns:p14="http://schemas.microsoft.com/office/powerpoint/2010/main" val="15221786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noProof="0" dirty="0"/>
          </a:p>
        </p:txBody>
      </p:sp>
      <p:sp>
        <p:nvSpPr>
          <p:cNvPr id="3" name="Zástupný symbol pro obsah 2"/>
          <p:cNvSpPr>
            <a:spLocks noGrp="1"/>
          </p:cNvSpPr>
          <p:nvPr>
            <p:ph idx="1"/>
          </p:nvPr>
        </p:nvSpPr>
        <p:spPr/>
        <p:txBody>
          <a:bodyPr/>
          <a:lstStyle/>
          <a:p>
            <a:endParaRPr lang="cs-CZ" dirty="0"/>
          </a:p>
        </p:txBody>
      </p:sp>
      <p:pic>
        <p:nvPicPr>
          <p:cNvPr id="40962" name="Picture 2" descr="C:\Users\nesetril\Desktop\groundwater_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198" y="0"/>
            <a:ext cx="7806164" cy="6838199"/>
          </a:xfrm>
          <a:prstGeom prst="rect">
            <a:avLst/>
          </a:prstGeom>
          <a:noFill/>
          <a:extLst>
            <a:ext uri="{909E8E84-426E-40DD-AFC4-6F175D3DCCD1}">
              <a14:hiddenFill xmlns:a14="http://schemas.microsoft.com/office/drawing/2010/main">
                <a:solidFill>
                  <a:srgbClr val="FFFFFF"/>
                </a:solidFill>
              </a14:hiddenFill>
            </a:ext>
          </a:extLst>
        </p:spPr>
      </p:pic>
      <p:pic>
        <p:nvPicPr>
          <p:cNvPr id="40963" name="Picture 3" descr="C:\Users\nesetril\Desktop\00p-0974.jpg"/>
          <p:cNvPicPr>
            <a:picLocks noChangeAspect="1" noChangeArrowheads="1"/>
          </p:cNvPicPr>
          <p:nvPr/>
        </p:nvPicPr>
        <p:blipFill rotWithShape="1">
          <a:blip r:embed="rId4">
            <a:extLst>
              <a:ext uri="{28A0092B-C50C-407E-A947-70E740481C1C}">
                <a14:useLocalDpi xmlns:a14="http://schemas.microsoft.com/office/drawing/2010/main" val="0"/>
              </a:ext>
            </a:extLst>
          </a:blip>
          <a:srcRect b="2743"/>
          <a:stretch/>
        </p:blipFill>
        <p:spPr bwMode="auto">
          <a:xfrm>
            <a:off x="731875" y="57682"/>
            <a:ext cx="8139443" cy="6780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5852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684213" y="620713"/>
            <a:ext cx="8280400" cy="1431925"/>
          </a:xfrm>
          <a:noFill/>
        </p:spPr>
        <p:txBody>
          <a:bodyPr/>
          <a:lstStyle/>
          <a:p>
            <a:r>
              <a:rPr lang="en-US" sz="3200" b="1" dirty="0" smtClean="0"/>
              <a:t>Natural biodegradation of petroleum hydrocarbons</a:t>
            </a:r>
            <a:endParaRPr lang="en-US" sz="3200" b="1" dirty="0"/>
          </a:p>
        </p:txBody>
      </p:sp>
      <p:sp>
        <p:nvSpPr>
          <p:cNvPr id="251907" name="Rectangle 3"/>
          <p:cNvSpPr>
            <a:spLocks noGrp="1" noChangeArrowheads="1"/>
          </p:cNvSpPr>
          <p:nvPr>
            <p:ph type="body" idx="1"/>
          </p:nvPr>
        </p:nvSpPr>
        <p:spPr>
          <a:xfrm>
            <a:off x="827088" y="2133600"/>
            <a:ext cx="7993384" cy="4175720"/>
          </a:xfrm>
        </p:spPr>
        <p:txBody>
          <a:bodyPr/>
          <a:lstStyle/>
          <a:p>
            <a:pPr>
              <a:lnSpc>
                <a:spcPct val="80000"/>
              </a:lnSpc>
              <a:buFontTx/>
              <a:buNone/>
            </a:pPr>
            <a:r>
              <a:rPr lang="en-US" sz="2400" b="1" dirty="0" smtClean="0"/>
              <a:t>oxidation of petroleum hydrocarbons:</a:t>
            </a:r>
          </a:p>
          <a:p>
            <a:pPr>
              <a:lnSpc>
                <a:spcPct val="80000"/>
              </a:lnSpc>
              <a:buFontTx/>
              <a:buNone/>
            </a:pPr>
            <a:r>
              <a:rPr lang="en-US" sz="2400" dirty="0" smtClean="0"/>
              <a:t>benzene, toluene, ethylbenzene, xylene (BTEX)</a:t>
            </a:r>
          </a:p>
          <a:p>
            <a:pPr>
              <a:lnSpc>
                <a:spcPct val="80000"/>
              </a:lnSpc>
              <a:buFontTx/>
              <a:buNone/>
            </a:pPr>
            <a:r>
              <a:rPr lang="en-US" sz="2400" dirty="0" smtClean="0">
                <a:sym typeface="Symbol" pitchFamily="18" charset="2"/>
              </a:rPr>
              <a:t>					CO</a:t>
            </a:r>
            <a:r>
              <a:rPr lang="en-US" sz="2400" baseline="-25000" dirty="0" smtClean="0">
                <a:sym typeface="Symbol" pitchFamily="18" charset="2"/>
              </a:rPr>
              <a:t>2</a:t>
            </a:r>
            <a:r>
              <a:rPr lang="en-US" sz="2400" dirty="0" smtClean="0">
                <a:sym typeface="Symbol" pitchFamily="18" charset="2"/>
              </a:rPr>
              <a:t>, H</a:t>
            </a:r>
            <a:r>
              <a:rPr lang="en-US" sz="2400" baseline="-25000" dirty="0" smtClean="0">
                <a:sym typeface="Symbol" pitchFamily="18" charset="2"/>
              </a:rPr>
              <a:t>2</a:t>
            </a:r>
            <a:r>
              <a:rPr lang="en-US" sz="2400" dirty="0" smtClean="0">
                <a:sym typeface="Symbol" pitchFamily="18" charset="2"/>
              </a:rPr>
              <a:t>O</a:t>
            </a:r>
          </a:p>
          <a:p>
            <a:pPr>
              <a:lnSpc>
                <a:spcPct val="80000"/>
              </a:lnSpc>
              <a:buFontTx/>
              <a:buNone/>
            </a:pPr>
            <a:endParaRPr lang="en-US" sz="2400" dirty="0" smtClean="0">
              <a:sym typeface="Symbol" pitchFamily="18" charset="2"/>
            </a:endParaRPr>
          </a:p>
          <a:p>
            <a:pPr>
              <a:lnSpc>
                <a:spcPct val="80000"/>
              </a:lnSpc>
              <a:buFontTx/>
              <a:buNone/>
            </a:pPr>
            <a:r>
              <a:rPr lang="en-US" sz="2400" b="1" dirty="0" smtClean="0">
                <a:sym typeface="Symbol" pitchFamily="18" charset="2"/>
              </a:rPr>
              <a:t>reduction of electron acceptors:</a:t>
            </a:r>
          </a:p>
          <a:p>
            <a:pPr>
              <a:lnSpc>
                <a:spcPct val="80000"/>
              </a:lnSpc>
              <a:buFontTx/>
              <a:buNone/>
            </a:pPr>
            <a:r>
              <a:rPr lang="en-US" sz="2400" dirty="0" smtClean="0"/>
              <a:t>O</a:t>
            </a:r>
            <a:r>
              <a:rPr lang="en-US" sz="2400" baseline="-25000" dirty="0" smtClean="0"/>
              <a:t>2</a:t>
            </a:r>
            <a:r>
              <a:rPr lang="en-US" sz="2400" dirty="0" smtClean="0"/>
              <a:t> 			</a:t>
            </a:r>
            <a:r>
              <a:rPr lang="en-US" sz="2400" dirty="0" smtClean="0">
                <a:sym typeface="Symbol" pitchFamily="18" charset="2"/>
              </a:rPr>
              <a:t> 	H</a:t>
            </a:r>
            <a:r>
              <a:rPr lang="en-US" sz="2400" baseline="-25000" dirty="0" smtClean="0">
                <a:sym typeface="Symbol" pitchFamily="18" charset="2"/>
              </a:rPr>
              <a:t>2</a:t>
            </a:r>
            <a:r>
              <a:rPr lang="en-US" sz="2400" dirty="0" smtClean="0">
                <a:sym typeface="Symbol" pitchFamily="18" charset="2"/>
              </a:rPr>
              <a:t>O</a:t>
            </a:r>
          </a:p>
          <a:p>
            <a:pPr>
              <a:lnSpc>
                <a:spcPct val="80000"/>
              </a:lnSpc>
              <a:buFontTx/>
              <a:buNone/>
            </a:pPr>
            <a:r>
              <a:rPr lang="en-US" sz="2400" dirty="0" smtClean="0">
                <a:sym typeface="Symbol" pitchFamily="18" charset="2"/>
              </a:rPr>
              <a:t>NO</a:t>
            </a:r>
            <a:r>
              <a:rPr lang="en-US" sz="2400" baseline="-25000" dirty="0" smtClean="0">
                <a:sym typeface="Symbol" pitchFamily="18" charset="2"/>
              </a:rPr>
              <a:t>3</a:t>
            </a:r>
            <a:r>
              <a:rPr lang="en-US" sz="2400" dirty="0" smtClean="0">
                <a:sym typeface="Symbol" pitchFamily="18" charset="2"/>
              </a:rPr>
              <a:t> 			 	NH</a:t>
            </a:r>
            <a:r>
              <a:rPr lang="en-US" sz="2400" baseline="-25000" dirty="0" smtClean="0">
                <a:sym typeface="Symbol" pitchFamily="18" charset="2"/>
              </a:rPr>
              <a:t>4</a:t>
            </a:r>
            <a:r>
              <a:rPr lang="en-US" sz="2400" dirty="0" smtClean="0">
                <a:sym typeface="Symbol" pitchFamily="18" charset="2"/>
              </a:rPr>
              <a:t>, N</a:t>
            </a:r>
            <a:r>
              <a:rPr lang="en-US" sz="2400" baseline="-25000" dirty="0" smtClean="0">
                <a:sym typeface="Symbol" pitchFamily="18" charset="2"/>
              </a:rPr>
              <a:t>2</a:t>
            </a:r>
          </a:p>
          <a:p>
            <a:pPr>
              <a:lnSpc>
                <a:spcPct val="80000"/>
              </a:lnSpc>
              <a:buFontTx/>
              <a:buNone/>
            </a:pPr>
            <a:r>
              <a:rPr lang="en-US" sz="2400" dirty="0" smtClean="0">
                <a:sym typeface="Symbol" pitchFamily="18" charset="2"/>
              </a:rPr>
              <a:t>SO</a:t>
            </a:r>
            <a:r>
              <a:rPr lang="en-US" sz="2400" baseline="-25000" dirty="0" smtClean="0">
                <a:sym typeface="Symbol" pitchFamily="18" charset="2"/>
              </a:rPr>
              <a:t>4</a:t>
            </a:r>
            <a:r>
              <a:rPr lang="en-US" sz="2400" dirty="0" smtClean="0">
                <a:sym typeface="Symbol" pitchFamily="18" charset="2"/>
              </a:rPr>
              <a:t> 			 	S</a:t>
            </a:r>
            <a:r>
              <a:rPr lang="en-US" sz="2400" baseline="30000" dirty="0" smtClean="0">
                <a:sym typeface="Symbol" pitchFamily="18" charset="2"/>
              </a:rPr>
              <a:t>2-</a:t>
            </a:r>
          </a:p>
          <a:p>
            <a:pPr>
              <a:lnSpc>
                <a:spcPct val="80000"/>
              </a:lnSpc>
              <a:buFontTx/>
              <a:buNone/>
            </a:pPr>
            <a:r>
              <a:rPr lang="en-US" sz="2400" dirty="0" smtClean="0">
                <a:sym typeface="Symbol" pitchFamily="18" charset="2"/>
              </a:rPr>
              <a:t>Mn</a:t>
            </a:r>
            <a:r>
              <a:rPr lang="en-US" sz="2400" baseline="30000" dirty="0" smtClean="0">
                <a:sym typeface="Symbol" pitchFamily="18" charset="2"/>
              </a:rPr>
              <a:t>IV</a:t>
            </a:r>
            <a:r>
              <a:rPr lang="en-US" sz="2400" dirty="0" smtClean="0">
                <a:sym typeface="Symbol" pitchFamily="18" charset="2"/>
              </a:rPr>
              <a:t> (solid)	 	 	Mn</a:t>
            </a:r>
            <a:r>
              <a:rPr lang="en-US" sz="2400" baseline="30000" dirty="0" smtClean="0">
                <a:sym typeface="Symbol" pitchFamily="18" charset="2"/>
              </a:rPr>
              <a:t>II</a:t>
            </a:r>
            <a:r>
              <a:rPr lang="en-US" sz="2400" dirty="0" smtClean="0">
                <a:sym typeface="Symbol" pitchFamily="18" charset="2"/>
              </a:rPr>
              <a:t> (aqueous phase)</a:t>
            </a:r>
          </a:p>
          <a:p>
            <a:pPr>
              <a:lnSpc>
                <a:spcPct val="80000"/>
              </a:lnSpc>
              <a:buFontTx/>
              <a:buNone/>
            </a:pPr>
            <a:r>
              <a:rPr lang="en-US" sz="2400" dirty="0" smtClean="0">
                <a:sym typeface="Symbol" pitchFamily="18" charset="2"/>
              </a:rPr>
              <a:t>Fe</a:t>
            </a:r>
            <a:r>
              <a:rPr lang="en-US" sz="2400" baseline="30000" dirty="0" smtClean="0">
                <a:sym typeface="Symbol" pitchFamily="18" charset="2"/>
              </a:rPr>
              <a:t>III</a:t>
            </a:r>
            <a:r>
              <a:rPr lang="en-US" sz="2400" dirty="0" smtClean="0">
                <a:sym typeface="Symbol" pitchFamily="18" charset="2"/>
              </a:rPr>
              <a:t> </a:t>
            </a:r>
            <a:r>
              <a:rPr lang="cs-CZ" sz="2400" dirty="0" smtClean="0">
                <a:sym typeface="Symbol" pitchFamily="18" charset="2"/>
              </a:rPr>
              <a:t>  </a:t>
            </a:r>
            <a:r>
              <a:rPr lang="en-US" sz="2400" dirty="0" smtClean="0">
                <a:sym typeface="Symbol" pitchFamily="18" charset="2"/>
              </a:rPr>
              <a:t>(solid)	 	 	Fe</a:t>
            </a:r>
            <a:r>
              <a:rPr lang="en-US" sz="2400" baseline="30000" dirty="0" smtClean="0">
                <a:sym typeface="Symbol" pitchFamily="18" charset="2"/>
              </a:rPr>
              <a:t>II</a:t>
            </a:r>
            <a:r>
              <a:rPr lang="en-US" sz="2400" dirty="0" smtClean="0">
                <a:sym typeface="Symbol" pitchFamily="18" charset="2"/>
              </a:rPr>
              <a:t> </a:t>
            </a:r>
            <a:r>
              <a:rPr lang="cs-CZ" sz="2400" dirty="0" smtClean="0">
                <a:sym typeface="Symbol" pitchFamily="18" charset="2"/>
              </a:rPr>
              <a:t>  </a:t>
            </a:r>
            <a:r>
              <a:rPr lang="en-US" sz="2400" dirty="0" smtClean="0">
                <a:sym typeface="Symbol" pitchFamily="18" charset="2"/>
              </a:rPr>
              <a:t>(aqueous phase)</a:t>
            </a:r>
          </a:p>
          <a:p>
            <a:pPr>
              <a:lnSpc>
                <a:spcPct val="80000"/>
              </a:lnSpc>
              <a:buFontTx/>
              <a:buNone/>
            </a:pPr>
            <a:endParaRPr lang="en-US" sz="2400" dirty="0"/>
          </a:p>
        </p:txBody>
      </p:sp>
    </p:spTree>
    <p:extLst>
      <p:ext uri="{BB962C8B-B14F-4D97-AF65-F5344CB8AC3E}">
        <p14:creationId xmlns:p14="http://schemas.microsoft.com/office/powerpoint/2010/main" val="22437297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9" name="Rectangle 3"/>
          <p:cNvSpPr>
            <a:spLocks noGrp="1" noChangeArrowheads="1"/>
          </p:cNvSpPr>
          <p:nvPr>
            <p:ph type="body" sz="half" idx="1"/>
          </p:nvPr>
        </p:nvSpPr>
        <p:spPr>
          <a:xfrm>
            <a:off x="755650" y="1125538"/>
            <a:ext cx="7931150" cy="1727398"/>
          </a:xfrm>
        </p:spPr>
        <p:txBody>
          <a:bodyPr/>
          <a:lstStyle/>
          <a:p>
            <a:pPr>
              <a:buFontTx/>
              <a:buNone/>
            </a:pPr>
            <a:r>
              <a:rPr lang="en-US" sz="2800" b="1" noProof="0" dirty="0" smtClean="0"/>
              <a:t>Models</a:t>
            </a:r>
          </a:p>
          <a:p>
            <a:r>
              <a:rPr lang="en-US" sz="2800" noProof="0" dirty="0" smtClean="0"/>
              <a:t>universal </a:t>
            </a:r>
            <a:r>
              <a:rPr lang="en-US" sz="2100" noProof="0" dirty="0" smtClean="0"/>
              <a:t>(MODFLOW and transport</a:t>
            </a:r>
            <a:r>
              <a:rPr lang="en-US" sz="2100" dirty="0" smtClean="0"/>
              <a:t> models based on it</a:t>
            </a:r>
            <a:r>
              <a:rPr lang="en-US" sz="2100" noProof="0" dirty="0" smtClean="0"/>
              <a:t>)</a:t>
            </a:r>
            <a:r>
              <a:rPr lang="en-US" sz="2000" noProof="0" dirty="0" smtClean="0"/>
              <a:t/>
            </a:r>
            <a:br>
              <a:rPr lang="en-US" sz="2000" noProof="0" dirty="0" smtClean="0"/>
            </a:br>
            <a:r>
              <a:rPr lang="en-US" sz="2800" noProof="0" dirty="0" smtClean="0"/>
              <a:t>– problem of artificial mixing</a:t>
            </a:r>
            <a:endParaRPr lang="en-US" sz="2800" noProof="0" dirty="0"/>
          </a:p>
        </p:txBody>
      </p:sp>
      <p:pic>
        <p:nvPicPr>
          <p:cNvPr id="244743" name="Picture 7" descr="Concep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45972"/>
          <a:stretch>
            <a:fillRect/>
          </a:stretch>
        </p:blipFill>
        <p:spPr bwMode="auto">
          <a:xfrm>
            <a:off x="900113" y="3644900"/>
            <a:ext cx="7991475"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45105" name="Group 369"/>
          <p:cNvGraphicFramePr>
            <a:graphicFrameLocks noGrp="1"/>
          </p:cNvGraphicFramePr>
          <p:nvPr>
            <p:ph sz="half" idx="2"/>
          </p:nvPr>
        </p:nvGraphicFramePr>
        <p:xfrm>
          <a:off x="1946275" y="4322763"/>
          <a:ext cx="6408738" cy="1584326"/>
        </p:xfrm>
        <a:graphic>
          <a:graphicData uri="http://schemas.openxmlformats.org/drawingml/2006/table">
            <a:tbl>
              <a:tblPr/>
              <a:tblGrid>
                <a:gridCol w="582613"/>
                <a:gridCol w="581025"/>
                <a:gridCol w="585787"/>
                <a:gridCol w="581025"/>
                <a:gridCol w="582613"/>
                <a:gridCol w="582612"/>
                <a:gridCol w="582613"/>
                <a:gridCol w="581025"/>
                <a:gridCol w="585787"/>
                <a:gridCol w="581025"/>
                <a:gridCol w="582613"/>
              </a:tblGrid>
              <a:tr h="396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2300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473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47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9"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body" sz="half" idx="1"/>
          </p:nvPr>
        </p:nvSpPr>
        <p:spPr>
          <a:xfrm>
            <a:off x="755650" y="1125538"/>
            <a:ext cx="7931150" cy="4525962"/>
          </a:xfrm>
        </p:spPr>
        <p:txBody>
          <a:bodyPr/>
          <a:lstStyle/>
          <a:p>
            <a:pPr>
              <a:buFontTx/>
              <a:buNone/>
            </a:pPr>
            <a:r>
              <a:rPr lang="en-US" sz="2800" b="1" dirty="0" smtClean="0"/>
              <a:t>Models</a:t>
            </a:r>
          </a:p>
          <a:p>
            <a:r>
              <a:rPr lang="en-US" sz="2800" dirty="0" smtClean="0"/>
              <a:t>specific for given purpose (CoronaScreen)</a:t>
            </a:r>
            <a:br>
              <a:rPr lang="en-US" sz="2800" dirty="0" smtClean="0"/>
            </a:br>
            <a:r>
              <a:rPr lang="en-US" sz="2800" dirty="0" smtClean="0"/>
              <a:t>- simpler but sometimes more reasonable</a:t>
            </a:r>
            <a:endParaRPr lang="en-US" sz="2800" dirty="0"/>
          </a:p>
        </p:txBody>
      </p:sp>
      <p:pic>
        <p:nvPicPr>
          <p:cNvPr id="261123" name="Picture 3" descr="Concep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45972"/>
          <a:stretch>
            <a:fillRect/>
          </a:stretch>
        </p:blipFill>
        <p:spPr bwMode="auto">
          <a:xfrm>
            <a:off x="900113" y="3644900"/>
            <a:ext cx="7991475"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87" name="Line 67"/>
          <p:cNvSpPr>
            <a:spLocks noChangeShapeType="1"/>
          </p:cNvSpPr>
          <p:nvPr/>
        </p:nvSpPr>
        <p:spPr bwMode="auto">
          <a:xfrm>
            <a:off x="2051050" y="3284538"/>
            <a:ext cx="5184775" cy="0"/>
          </a:xfrm>
          <a:prstGeom prst="line">
            <a:avLst/>
          </a:prstGeom>
          <a:noFill/>
          <a:ln w="101600">
            <a:solidFill>
              <a:srgbClr val="00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dirty="0"/>
          </a:p>
        </p:txBody>
      </p:sp>
      <p:sp>
        <p:nvSpPr>
          <p:cNvPr id="261188" name="Text Box 68"/>
          <p:cNvSpPr txBox="1">
            <a:spLocks noChangeArrowheads="1"/>
          </p:cNvSpPr>
          <p:nvPr/>
        </p:nvSpPr>
        <p:spPr bwMode="auto">
          <a:xfrm>
            <a:off x="2484438" y="2781300"/>
            <a:ext cx="43918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dirty="0" smtClean="0">
                <a:solidFill>
                  <a:srgbClr val="0000FF"/>
                </a:solidFill>
              </a:rPr>
              <a:t>steady state plume length</a:t>
            </a:r>
            <a:endParaRPr lang="en-US" dirty="0">
              <a:solidFill>
                <a:srgbClr val="0000FF"/>
              </a:solidFill>
            </a:endParaRPr>
          </a:p>
        </p:txBody>
      </p:sp>
    </p:spTree>
    <p:extLst>
      <p:ext uri="{BB962C8B-B14F-4D97-AF65-F5344CB8AC3E}">
        <p14:creationId xmlns:p14="http://schemas.microsoft.com/office/powerpoint/2010/main" val="2273663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noProof="0" dirty="0"/>
          </a:p>
        </p:txBody>
      </p:sp>
      <p:sp>
        <p:nvSpPr>
          <p:cNvPr id="3" name="Zástupný symbol pro obsah 2"/>
          <p:cNvSpPr>
            <a:spLocks noGrp="1"/>
          </p:cNvSpPr>
          <p:nvPr>
            <p:ph idx="1"/>
          </p:nvPr>
        </p:nvSpPr>
        <p:spPr/>
        <p:txBody>
          <a:bodyPr/>
          <a:lstStyle/>
          <a:p>
            <a:endParaRPr lang="cs-CZ"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7984"/>
            <a:ext cx="6876256" cy="6824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8060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text 2"/>
          <p:cNvSpPr>
            <a:spLocks noGrp="1"/>
          </p:cNvSpPr>
          <p:nvPr>
            <p:ph type="body" sz="half" idx="1"/>
          </p:nvPr>
        </p:nvSpPr>
        <p:spPr/>
        <p:txBody>
          <a:bodyPr/>
          <a:lstStyle/>
          <a:p>
            <a:endParaRPr lang="cs-CZ" dirty="0"/>
          </a:p>
        </p:txBody>
      </p:sp>
      <p:pic>
        <p:nvPicPr>
          <p:cNvPr id="5" name="Zástupný symbol pro obsah 4" descr="Výřez obrazovky"/>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043608" y="260647"/>
            <a:ext cx="7560840" cy="6315789"/>
          </a:xfrm>
        </p:spPr>
      </p:pic>
    </p:spTree>
    <p:extLst>
      <p:ext uri="{BB962C8B-B14F-4D97-AF65-F5344CB8AC3E}">
        <p14:creationId xmlns:p14="http://schemas.microsoft.com/office/powerpoint/2010/main" val="34950248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5541" y="1001689"/>
            <a:ext cx="8229600" cy="1143000"/>
          </a:xfrm>
        </p:spPr>
        <p:txBody>
          <a:bodyPr/>
          <a:lstStyle/>
          <a:p>
            <a:endParaRPr lang="cs-CZ" dirty="0"/>
          </a:p>
        </p:txBody>
      </p:sp>
      <p:sp>
        <p:nvSpPr>
          <p:cNvPr id="3" name="Zástupný symbol pro text 2"/>
          <p:cNvSpPr>
            <a:spLocks noGrp="1"/>
          </p:cNvSpPr>
          <p:nvPr>
            <p:ph type="body" sz="half" idx="1"/>
          </p:nvPr>
        </p:nvSpPr>
        <p:spPr>
          <a:xfrm>
            <a:off x="465541" y="2327251"/>
            <a:ext cx="4038600" cy="4525963"/>
          </a:xfrm>
        </p:spPr>
        <p:txBody>
          <a:bodyPr/>
          <a:lstStyle/>
          <a:p>
            <a:endParaRPr lang="cs-CZ" dirty="0"/>
          </a:p>
        </p:txBody>
      </p:sp>
      <p:pic>
        <p:nvPicPr>
          <p:cNvPr id="5" name="Zástupný symbol pro obsah 4" descr="Výřez obrazovky"/>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15845" y="915691"/>
            <a:ext cx="4608512" cy="4578020"/>
          </a:xfrm>
        </p:spPr>
      </p:pic>
      <p:pic>
        <p:nvPicPr>
          <p:cNvPr id="6" name="Obrázek 5" descr="Výřez obrazovk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3364" y="843683"/>
            <a:ext cx="4400636" cy="4680520"/>
          </a:xfrm>
          <a:prstGeom prst="rect">
            <a:avLst/>
          </a:prstGeom>
        </p:spPr>
      </p:pic>
    </p:spTree>
    <p:extLst>
      <p:ext uri="{BB962C8B-B14F-4D97-AF65-F5344CB8AC3E}">
        <p14:creationId xmlns:p14="http://schemas.microsoft.com/office/powerpoint/2010/main" val="8203828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5" name="Obrázek 4" descr="Výřez obrazovk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68754"/>
            <a:ext cx="6865892" cy="6872374"/>
          </a:xfrm>
          <a:prstGeom prst="rect">
            <a:avLst/>
          </a:prstGeom>
        </p:spPr>
      </p:pic>
      <p:pic>
        <p:nvPicPr>
          <p:cNvPr id="6" name="Obrázek 5" descr="Výřez obrazovk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0037" y="62991"/>
            <a:ext cx="6879167" cy="6858000"/>
          </a:xfrm>
          <a:prstGeom prst="rect">
            <a:avLst/>
          </a:prstGeom>
        </p:spPr>
      </p:pic>
    </p:spTree>
    <p:extLst>
      <p:ext uri="{BB962C8B-B14F-4D97-AF65-F5344CB8AC3E}">
        <p14:creationId xmlns:p14="http://schemas.microsoft.com/office/powerpoint/2010/main" val="269802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10" y="833384"/>
            <a:ext cx="9144000" cy="599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Nadpis 2"/>
          <p:cNvSpPr>
            <a:spLocks noGrp="1"/>
          </p:cNvSpPr>
          <p:nvPr>
            <p:ph type="title"/>
          </p:nvPr>
        </p:nvSpPr>
        <p:spPr>
          <a:xfrm>
            <a:off x="457200" y="0"/>
            <a:ext cx="8229600" cy="833384"/>
          </a:xfrm>
        </p:spPr>
        <p:txBody>
          <a:bodyPr>
            <a:normAutofit/>
          </a:bodyPr>
          <a:lstStyle/>
          <a:p>
            <a:r>
              <a:rPr lang="cs-CZ" b="1" dirty="0" smtClean="0"/>
              <a:t>CoronaScreen</a:t>
            </a:r>
            <a:endParaRPr lang="en-US" b="1" dirty="0"/>
          </a:p>
        </p:txBody>
      </p:sp>
    </p:spTree>
    <p:extLst>
      <p:ext uri="{BB962C8B-B14F-4D97-AF65-F5344CB8AC3E}">
        <p14:creationId xmlns:p14="http://schemas.microsoft.com/office/powerpoint/2010/main" val="8379024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468313" y="692150"/>
            <a:ext cx="8229600" cy="1143000"/>
          </a:xfrm>
        </p:spPr>
        <p:txBody>
          <a:bodyPr>
            <a:normAutofit fontScale="90000"/>
          </a:bodyPr>
          <a:lstStyle/>
          <a:p>
            <a:r>
              <a:rPr lang="en-US" sz="4000" dirty="0" smtClean="0"/>
              <a:t>CoronaScreen</a:t>
            </a:r>
            <a:br>
              <a:rPr lang="en-US" sz="4000" dirty="0" smtClean="0"/>
            </a:br>
            <a:r>
              <a:rPr lang="en-US" sz="4000" dirty="0" smtClean="0"/>
              <a:t>Electron balance model</a:t>
            </a:r>
            <a:endParaRPr lang="en-US" sz="4000" dirty="0"/>
          </a:p>
        </p:txBody>
      </p:sp>
      <p:pic>
        <p:nvPicPr>
          <p:cNvPr id="243716"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403350" y="2133600"/>
            <a:ext cx="5832475" cy="37480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2324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611188" y="765175"/>
            <a:ext cx="8229600" cy="1143000"/>
          </a:xfrm>
        </p:spPr>
        <p:txBody>
          <a:bodyPr>
            <a:normAutofit fontScale="90000"/>
          </a:bodyPr>
          <a:lstStyle/>
          <a:p>
            <a:r>
              <a:rPr lang="en-US" sz="4000" noProof="0" dirty="0" smtClean="0"/>
              <a:t>CoronaScreen</a:t>
            </a:r>
            <a:br>
              <a:rPr lang="en-US" sz="4000" noProof="0" dirty="0" smtClean="0"/>
            </a:br>
            <a:r>
              <a:rPr lang="en-US" sz="4000" noProof="0" dirty="0" smtClean="0"/>
              <a:t>Analytic model</a:t>
            </a:r>
            <a:endParaRPr lang="en-US" sz="4000" noProof="0" dirty="0"/>
          </a:p>
        </p:txBody>
      </p:sp>
      <p:pic>
        <p:nvPicPr>
          <p:cNvPr id="2457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2781300"/>
            <a:ext cx="6624638" cy="290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63994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noProof="0" dirty="0" smtClean="0"/>
              <a:t>Model</a:t>
            </a:r>
            <a:endParaRPr lang="en-US" noProof="0" dirty="0"/>
          </a:p>
        </p:txBody>
      </p:sp>
      <p:sp>
        <p:nvSpPr>
          <p:cNvPr id="3" name="Zástupný symbol pro obsah 2"/>
          <p:cNvSpPr>
            <a:spLocks noGrp="1"/>
          </p:cNvSpPr>
          <p:nvPr>
            <p:ph idx="1"/>
          </p:nvPr>
        </p:nvSpPr>
        <p:spPr>
          <a:xfrm>
            <a:off x="457200" y="1268760"/>
            <a:ext cx="8229600" cy="4857403"/>
          </a:xfrm>
        </p:spPr>
        <p:txBody>
          <a:bodyPr/>
          <a:lstStyle/>
          <a:p>
            <a:pPr marL="0" indent="0">
              <a:buNone/>
            </a:pPr>
            <a:r>
              <a:rPr lang="en-US" noProof="0" dirty="0" smtClean="0"/>
              <a:t>simplification of reality</a:t>
            </a:r>
          </a:p>
        </p:txBody>
      </p:sp>
      <p:pic>
        <p:nvPicPr>
          <p:cNvPr id="7" name="Zástupný symbol pro obsah 5" descr="Výřez obrazovky"/>
          <p:cNvPicPr>
            <a:picLocks noChangeAspect="1"/>
          </p:cNvPicPr>
          <p:nvPr/>
        </p:nvPicPr>
        <p:blipFill rotWithShape="1">
          <a:blip r:embed="rId3" cstate="print">
            <a:extLst>
              <a:ext uri="{28A0092B-C50C-407E-A947-70E740481C1C}">
                <a14:useLocalDpi xmlns:a14="http://schemas.microsoft.com/office/drawing/2010/main" val="0"/>
              </a:ext>
            </a:extLst>
          </a:blip>
          <a:srcRect b="51865"/>
          <a:stretch/>
        </p:blipFill>
        <p:spPr>
          <a:xfrm>
            <a:off x="2051720" y="2708920"/>
            <a:ext cx="4929445" cy="3279046"/>
          </a:xfrm>
          <a:prstGeom prst="rect">
            <a:avLst/>
          </a:prstGeom>
        </p:spPr>
      </p:pic>
    </p:spTree>
    <p:extLst>
      <p:ext uri="{BB962C8B-B14F-4D97-AF65-F5344CB8AC3E}">
        <p14:creationId xmlns:p14="http://schemas.microsoft.com/office/powerpoint/2010/main" val="13823539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755650" y="692150"/>
            <a:ext cx="8229600" cy="1143000"/>
          </a:xfrm>
        </p:spPr>
        <p:txBody>
          <a:bodyPr>
            <a:normAutofit fontScale="90000"/>
          </a:bodyPr>
          <a:lstStyle/>
          <a:p>
            <a:r>
              <a:rPr lang="en-US" sz="4000" dirty="0" smtClean="0"/>
              <a:t>CoronaScreen</a:t>
            </a:r>
            <a:br>
              <a:rPr lang="en-US" sz="4000" dirty="0" smtClean="0"/>
            </a:br>
            <a:r>
              <a:rPr lang="en-US" sz="4000" dirty="0" smtClean="0"/>
              <a:t>Moving 1D numerical model</a:t>
            </a:r>
            <a:endParaRPr lang="en-US" sz="4000" dirty="0"/>
          </a:p>
        </p:txBody>
      </p:sp>
      <p:pic>
        <p:nvPicPr>
          <p:cNvPr id="2467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2060575"/>
            <a:ext cx="6551613"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21513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body" sz="half" idx="1"/>
          </p:nvPr>
        </p:nvSpPr>
        <p:spPr>
          <a:xfrm>
            <a:off x="755650" y="765175"/>
            <a:ext cx="8137525" cy="5400675"/>
          </a:xfrm>
        </p:spPr>
        <p:txBody>
          <a:bodyPr>
            <a:normAutofit/>
          </a:bodyPr>
          <a:lstStyle/>
          <a:p>
            <a:pPr>
              <a:lnSpc>
                <a:spcPct val="90000"/>
              </a:lnSpc>
              <a:buFontTx/>
              <a:buNone/>
            </a:pPr>
            <a:r>
              <a:rPr lang="en-US" sz="3600" b="1" dirty="0" smtClean="0"/>
              <a:t>CoronaScreen – input data</a:t>
            </a:r>
          </a:p>
          <a:p>
            <a:pPr>
              <a:lnSpc>
                <a:spcPct val="90000"/>
              </a:lnSpc>
              <a:buFontTx/>
              <a:buNone/>
            </a:pPr>
            <a:endParaRPr lang="en-US" sz="3600" b="1" dirty="0" smtClean="0"/>
          </a:p>
          <a:p>
            <a:pPr>
              <a:lnSpc>
                <a:spcPct val="90000"/>
              </a:lnSpc>
            </a:pPr>
            <a:r>
              <a:rPr lang="en-US" sz="2800" dirty="0" smtClean="0"/>
              <a:t>hydrogeological characteristics</a:t>
            </a:r>
            <a:br>
              <a:rPr lang="en-US" sz="2800" dirty="0" smtClean="0"/>
            </a:br>
            <a:r>
              <a:rPr lang="en-US" sz="2800" dirty="0" smtClean="0"/>
              <a:t>(seepage velocity, porosity, </a:t>
            </a:r>
            <a:r>
              <a:rPr lang="en-US" sz="2800" dirty="0" smtClean="0">
                <a:sym typeface="Symbol" pitchFamily="18" charset="2"/>
              </a:rPr>
              <a:t></a:t>
            </a:r>
            <a:r>
              <a:rPr lang="en-US" sz="2800" baseline="-25000" dirty="0" smtClean="0">
                <a:sym typeface="Symbol" pitchFamily="18" charset="2"/>
              </a:rPr>
              <a:t>b</a:t>
            </a:r>
            <a:r>
              <a:rPr lang="en-US" sz="2800" dirty="0" smtClean="0">
                <a:sym typeface="Symbol" pitchFamily="18" charset="2"/>
              </a:rPr>
              <a:t>, f</a:t>
            </a:r>
            <a:r>
              <a:rPr lang="en-US" sz="2800" baseline="-25000" dirty="0" smtClean="0">
                <a:sym typeface="Symbol" pitchFamily="18" charset="2"/>
              </a:rPr>
              <a:t>oc</a:t>
            </a:r>
            <a:r>
              <a:rPr lang="en-US" sz="2800" dirty="0" smtClean="0"/>
              <a:t>)</a:t>
            </a:r>
            <a:br>
              <a:rPr lang="en-US" sz="2800" dirty="0" smtClean="0"/>
            </a:br>
            <a:endParaRPr lang="en-US" sz="2800" dirty="0" smtClean="0"/>
          </a:p>
          <a:p>
            <a:pPr>
              <a:lnSpc>
                <a:spcPct val="90000"/>
              </a:lnSpc>
            </a:pPr>
            <a:r>
              <a:rPr lang="en-US" sz="2800" dirty="0" smtClean="0"/>
              <a:t>plume width and thickness</a:t>
            </a:r>
            <a:br>
              <a:rPr lang="en-US" sz="2800" dirty="0" smtClean="0"/>
            </a:br>
            <a:endParaRPr lang="en-US" sz="2800" dirty="0" smtClean="0"/>
          </a:p>
          <a:p>
            <a:pPr>
              <a:lnSpc>
                <a:spcPct val="90000"/>
              </a:lnSpc>
            </a:pPr>
            <a:r>
              <a:rPr lang="en-US" sz="2800" dirty="0" smtClean="0"/>
              <a:t>concentration of contaminants and electron acceptors in plume and in background</a:t>
            </a:r>
            <a:r>
              <a:rPr lang="cs-CZ" sz="2800" dirty="0" smtClean="0"/>
              <a:t/>
            </a:r>
            <a:br>
              <a:rPr lang="cs-CZ" sz="2800" dirty="0" smtClean="0"/>
            </a:br>
            <a:endParaRPr lang="cs-CZ" sz="2800" dirty="0" smtClean="0"/>
          </a:p>
          <a:p>
            <a:pPr>
              <a:lnSpc>
                <a:spcPct val="90000"/>
              </a:lnSpc>
            </a:pPr>
            <a:r>
              <a:rPr lang="en-US" sz="2800" dirty="0"/>
              <a:t>transport characteristics</a:t>
            </a:r>
            <a:br>
              <a:rPr lang="en-US" sz="2800" dirty="0"/>
            </a:br>
            <a:r>
              <a:rPr lang="en-US" sz="2800" dirty="0"/>
              <a:t>(dispersivities or thickness of reactive zone)</a:t>
            </a:r>
          </a:p>
        </p:txBody>
      </p:sp>
    </p:spTree>
    <p:extLst>
      <p:ext uri="{BB962C8B-B14F-4D97-AF65-F5344CB8AC3E}">
        <p14:creationId xmlns:p14="http://schemas.microsoft.com/office/powerpoint/2010/main" val="12004366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noProof="0" dirty="0"/>
          </a:p>
        </p:txBody>
      </p:sp>
      <p:sp>
        <p:nvSpPr>
          <p:cNvPr id="3" name="Zástupný symbol pro text 2"/>
          <p:cNvSpPr>
            <a:spLocks noGrp="1"/>
          </p:cNvSpPr>
          <p:nvPr>
            <p:ph type="body" sz="half" idx="1"/>
          </p:nvPr>
        </p:nvSpPr>
        <p:spPr/>
        <p:txBody>
          <a:bodyPr/>
          <a:lstStyle/>
          <a:p>
            <a:endParaRPr lang="cs-CZ" dirty="0"/>
          </a:p>
        </p:txBody>
      </p:sp>
      <p:sp>
        <p:nvSpPr>
          <p:cNvPr id="4" name="Zástupný symbol pro obsah 3"/>
          <p:cNvSpPr>
            <a:spLocks noGrp="1"/>
          </p:cNvSpPr>
          <p:nvPr>
            <p:ph sz="half" idx="2"/>
          </p:nvPr>
        </p:nvSpPr>
        <p:spPr/>
        <p:txBody>
          <a:bodyPr/>
          <a:lstStyle/>
          <a:p>
            <a:endParaRPr lang="cs-CZ" dirty="0"/>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6632"/>
            <a:ext cx="8640960" cy="6638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délník 4"/>
          <p:cNvSpPr/>
          <p:nvPr/>
        </p:nvSpPr>
        <p:spPr>
          <a:xfrm>
            <a:off x="251520" y="116632"/>
            <a:ext cx="5472608" cy="584775"/>
          </a:xfrm>
          <a:prstGeom prst="rect">
            <a:avLst/>
          </a:prstGeom>
          <a:solidFill>
            <a:schemeClr val="bg1"/>
          </a:solidFill>
        </p:spPr>
        <p:txBody>
          <a:bodyPr wrap="square">
            <a:spAutoFit/>
          </a:bodyPr>
          <a:lstStyle/>
          <a:p>
            <a:r>
              <a:rPr lang="en-US" sz="3200" dirty="0" smtClean="0"/>
              <a:t>Multilevel sampling</a:t>
            </a:r>
            <a:r>
              <a:rPr lang="cs-CZ" sz="3200" dirty="0" smtClean="0"/>
              <a:t> </a:t>
            </a:r>
            <a:r>
              <a:rPr lang="en-US" sz="3200" dirty="0" smtClean="0"/>
              <a:t>well</a:t>
            </a:r>
            <a:endParaRPr lang="en-US" sz="3200" dirty="0"/>
          </a:p>
        </p:txBody>
      </p:sp>
    </p:spTree>
    <p:extLst>
      <p:ext uri="{BB962C8B-B14F-4D97-AF65-F5344CB8AC3E}">
        <p14:creationId xmlns:p14="http://schemas.microsoft.com/office/powerpoint/2010/main" val="41182475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noProof="0" dirty="0"/>
          </a:p>
        </p:txBody>
      </p:sp>
      <p:sp>
        <p:nvSpPr>
          <p:cNvPr id="3" name="Zástupný symbol pro obsah 2"/>
          <p:cNvSpPr>
            <a:spLocks noGrp="1"/>
          </p:cNvSpPr>
          <p:nvPr>
            <p:ph idx="1"/>
          </p:nvPr>
        </p:nvSpPr>
        <p:spPr/>
        <p:txBody>
          <a:bodyPr/>
          <a:lstStyle/>
          <a:p>
            <a:endParaRPr lang="cs-CZ" dirty="0"/>
          </a:p>
        </p:txBody>
      </p:sp>
      <p:pic>
        <p:nvPicPr>
          <p:cNvPr id="215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39"/>
          <a:stretch/>
        </p:blipFill>
        <p:spPr bwMode="auto">
          <a:xfrm>
            <a:off x="179512" y="0"/>
            <a:ext cx="880066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40357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noProof="0" dirty="0"/>
          </a:p>
        </p:txBody>
      </p:sp>
      <p:pic>
        <p:nvPicPr>
          <p:cNvPr id="4" name="Zástupný symbol pro obsah 3" descr="Výřez obrazovky"/>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504" y="620688"/>
            <a:ext cx="9036496" cy="5881142"/>
          </a:xfrm>
          <a:prstGeom prst="rect">
            <a:avLst/>
          </a:prstGeom>
          <a:noFill/>
          <a:ln>
            <a:noFill/>
          </a:ln>
        </p:spPr>
      </p:pic>
    </p:spTree>
    <p:extLst>
      <p:ext uri="{BB962C8B-B14F-4D97-AF65-F5344CB8AC3E}">
        <p14:creationId xmlns:p14="http://schemas.microsoft.com/office/powerpoint/2010/main" val="39368082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CoronaScreen – input data</a:t>
            </a:r>
            <a:endParaRPr lang="en-US" noProof="0" dirty="0"/>
          </a:p>
        </p:txBody>
      </p:sp>
      <p:pic>
        <p:nvPicPr>
          <p:cNvPr id="4" name="Zástupný symbol pro obsah 3" descr="Výřez obrazovky"/>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7544" y="1700808"/>
            <a:ext cx="8229600" cy="4248901"/>
          </a:xfrm>
        </p:spPr>
      </p:pic>
    </p:spTree>
    <p:extLst>
      <p:ext uri="{BB962C8B-B14F-4D97-AF65-F5344CB8AC3E}">
        <p14:creationId xmlns:p14="http://schemas.microsoft.com/office/powerpoint/2010/main" val="23868477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noProof="0" dirty="0" smtClean="0"/>
              <a:t>Source contaminant concentration</a:t>
            </a:r>
            <a:endParaRPr lang="en-US" noProof="0" dirty="0"/>
          </a:p>
        </p:txBody>
      </p:sp>
      <p:pic>
        <p:nvPicPr>
          <p:cNvPr id="6" name="Zástupný symbol pro obsah 5" descr="Výřez obrazovky"/>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35696" y="2636912"/>
            <a:ext cx="5544616" cy="3061806"/>
          </a:xfrm>
        </p:spPr>
      </p:pic>
    </p:spTree>
    <p:extLst>
      <p:ext uri="{BB962C8B-B14F-4D97-AF65-F5344CB8AC3E}">
        <p14:creationId xmlns:p14="http://schemas.microsoft.com/office/powerpoint/2010/main" val="10899340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Electron acceptors</a:t>
            </a:r>
            <a:endParaRPr lang="en-US" dirty="0"/>
          </a:p>
        </p:txBody>
      </p:sp>
      <p:pic>
        <p:nvPicPr>
          <p:cNvPr id="4" name="Zástupný symbol pro obsah 3" descr="Výřez obrazovky"/>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03648" y="2564904"/>
            <a:ext cx="6373115" cy="3305637"/>
          </a:xfrm>
        </p:spPr>
      </p:pic>
    </p:spTree>
    <p:extLst>
      <p:ext uri="{BB962C8B-B14F-4D97-AF65-F5344CB8AC3E}">
        <p14:creationId xmlns:p14="http://schemas.microsoft.com/office/powerpoint/2010/main" val="16158211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noProof="0"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56" y="260648"/>
            <a:ext cx="9144000" cy="6485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ástupný symbol pro obsah 2"/>
          <p:cNvSpPr>
            <a:spLocks noGrp="1"/>
          </p:cNvSpPr>
          <p:nvPr>
            <p:ph idx="1"/>
          </p:nvPr>
        </p:nvSpPr>
        <p:spPr/>
        <p:txBody>
          <a:bodyPr/>
          <a:lstStyle/>
          <a:p>
            <a:endParaRPr lang="cs-CZ" dirty="0"/>
          </a:p>
        </p:txBody>
      </p:sp>
      <p:sp>
        <p:nvSpPr>
          <p:cNvPr id="4" name="Ovál 3"/>
          <p:cNvSpPr/>
          <p:nvPr/>
        </p:nvSpPr>
        <p:spPr>
          <a:xfrm>
            <a:off x="2847574" y="1484784"/>
            <a:ext cx="1728192" cy="17281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5" name="Ovál 4"/>
          <p:cNvSpPr/>
          <p:nvPr/>
        </p:nvSpPr>
        <p:spPr>
          <a:xfrm>
            <a:off x="3635896" y="227687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8" name="Ovál 7"/>
          <p:cNvSpPr/>
          <p:nvPr/>
        </p:nvSpPr>
        <p:spPr>
          <a:xfrm>
            <a:off x="5254796" y="1010332"/>
            <a:ext cx="2499504" cy="24995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vál 8"/>
          <p:cNvSpPr/>
          <p:nvPr/>
        </p:nvSpPr>
        <p:spPr>
          <a:xfrm>
            <a:off x="6504548" y="210920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cxnSp>
        <p:nvCxnSpPr>
          <p:cNvPr id="7" name="Přímá spojnice se šipkou 6"/>
          <p:cNvCxnSpPr/>
          <p:nvPr/>
        </p:nvCxnSpPr>
        <p:spPr>
          <a:xfrm flipH="1">
            <a:off x="2984696" y="3356992"/>
            <a:ext cx="2270100" cy="900100"/>
          </a:xfrm>
          <a:prstGeom prst="straightConnector1">
            <a:avLst/>
          </a:prstGeom>
          <a:ln w="3810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flipH="1">
            <a:off x="3203848" y="4417998"/>
            <a:ext cx="595901" cy="2179354"/>
          </a:xfrm>
          <a:prstGeom prst="straightConnector1">
            <a:avLst/>
          </a:prstGeom>
          <a:ln w="3810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ovéPole 12"/>
          <p:cNvSpPr txBox="1"/>
          <p:nvPr/>
        </p:nvSpPr>
        <p:spPr>
          <a:xfrm>
            <a:off x="4171913" y="4417998"/>
            <a:ext cx="2304256" cy="523220"/>
          </a:xfrm>
          <a:prstGeom prst="rect">
            <a:avLst/>
          </a:prstGeom>
          <a:solidFill>
            <a:schemeClr val="bg1"/>
          </a:solidFill>
          <a:ln>
            <a:noFill/>
          </a:ln>
        </p:spPr>
        <p:txBody>
          <a:bodyPr wrap="square" rtlCol="0">
            <a:spAutoFit/>
          </a:bodyPr>
          <a:lstStyle/>
          <a:p>
            <a:r>
              <a:rPr lang="en-US" sz="1400" dirty="0" smtClean="0">
                <a:solidFill>
                  <a:srgbClr val="FFCC00"/>
                </a:solidFill>
              </a:rPr>
              <a:t>CoronaScreen:</a:t>
            </a:r>
            <a:br>
              <a:rPr lang="en-US" sz="1400" dirty="0" smtClean="0">
                <a:solidFill>
                  <a:srgbClr val="FFCC00"/>
                </a:solidFill>
              </a:rPr>
            </a:br>
            <a:r>
              <a:rPr lang="en-US" sz="1400" dirty="0" smtClean="0">
                <a:solidFill>
                  <a:srgbClr val="FFCC00"/>
                </a:solidFill>
              </a:rPr>
              <a:t>steady state plume length</a:t>
            </a:r>
            <a:endParaRPr lang="en-US" sz="1400" dirty="0">
              <a:solidFill>
                <a:srgbClr val="FFCC00"/>
              </a:solidFill>
            </a:endParaRPr>
          </a:p>
        </p:txBody>
      </p:sp>
    </p:spTree>
    <p:extLst>
      <p:ext uri="{BB962C8B-B14F-4D97-AF65-F5344CB8AC3E}">
        <p14:creationId xmlns:p14="http://schemas.microsoft.com/office/powerpoint/2010/main" val="134021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noProof="0"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dirty="0"/>
          </a:p>
        </p:txBody>
      </p:sp>
      <p:graphicFrame>
        <p:nvGraphicFramePr>
          <p:cNvPr id="6" name="Objekt 5"/>
          <p:cNvGraphicFramePr>
            <a:graphicFrameLocks noChangeAspect="1"/>
          </p:cNvGraphicFramePr>
          <p:nvPr>
            <p:extLst>
              <p:ext uri="{D42A27DB-BD31-4B8C-83A1-F6EECF244321}">
                <p14:modId xmlns:p14="http://schemas.microsoft.com/office/powerpoint/2010/main" val="2451145604"/>
              </p:ext>
            </p:extLst>
          </p:nvPr>
        </p:nvGraphicFramePr>
        <p:xfrm>
          <a:off x="2987824" y="3429000"/>
          <a:ext cx="3168352" cy="899655"/>
        </p:xfrm>
        <a:graphic>
          <a:graphicData uri="http://schemas.openxmlformats.org/presentationml/2006/ole">
            <mc:AlternateContent xmlns:mc="http://schemas.openxmlformats.org/markup-compatibility/2006">
              <mc:Choice xmlns:v="urn:schemas-microsoft-com:vml" Requires="v">
                <p:oleObj spid="_x0000_s40531" name="Rovnice" r:id="rId4" imgW="774364" imgH="215806" progId="Equation.3">
                  <p:embed/>
                </p:oleObj>
              </mc:Choice>
              <mc:Fallback>
                <p:oleObj name="Rovnice" r:id="rId4" imgW="774364" imgH="215806"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824" y="3429000"/>
                        <a:ext cx="3168352" cy="899655"/>
                      </a:xfrm>
                      <a:prstGeom prst="rect">
                        <a:avLst/>
                      </a:prstGeom>
                      <a:noFill/>
                    </p:spPr>
                  </p:pic>
                </p:oleObj>
              </mc:Fallback>
            </mc:AlternateContent>
          </a:graphicData>
        </a:graphic>
      </p:graphicFrame>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dirty="0"/>
          </a:p>
        </p:txBody>
      </p:sp>
      <p:graphicFrame>
        <p:nvGraphicFramePr>
          <p:cNvPr id="8" name="Objekt 7"/>
          <p:cNvGraphicFramePr>
            <a:graphicFrameLocks noChangeAspect="1"/>
          </p:cNvGraphicFramePr>
          <p:nvPr>
            <p:extLst>
              <p:ext uri="{D42A27DB-BD31-4B8C-83A1-F6EECF244321}">
                <p14:modId xmlns:p14="http://schemas.microsoft.com/office/powerpoint/2010/main" val="1680529678"/>
              </p:ext>
            </p:extLst>
          </p:nvPr>
        </p:nvGraphicFramePr>
        <p:xfrm>
          <a:off x="323528" y="4869160"/>
          <a:ext cx="3317303" cy="786577"/>
        </p:xfrm>
        <a:graphic>
          <a:graphicData uri="http://schemas.openxmlformats.org/presentationml/2006/ole">
            <mc:AlternateContent xmlns:mc="http://schemas.openxmlformats.org/markup-compatibility/2006">
              <mc:Choice xmlns:v="urn:schemas-microsoft-com:vml" Requires="v">
                <p:oleObj spid="_x0000_s40532" name="Rovnice" r:id="rId6" imgW="926698" imgH="215806" progId="Equation.3">
                  <p:embed/>
                </p:oleObj>
              </mc:Choice>
              <mc:Fallback>
                <p:oleObj name="Rovnice" r:id="rId6" imgW="926698" imgH="215806"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528" y="4869160"/>
                        <a:ext cx="3317303" cy="786577"/>
                      </a:xfrm>
                      <a:prstGeom prst="rect">
                        <a:avLst/>
                      </a:prstGeom>
                      <a:noFill/>
                    </p:spPr>
                  </p:pic>
                </p:oleObj>
              </mc:Fallback>
            </mc:AlternateContent>
          </a:graphicData>
        </a:graphic>
      </p:graphicFrame>
      <p:sp>
        <p:nvSpPr>
          <p:cNvPr id="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dirty="0"/>
          </a:p>
        </p:txBody>
      </p:sp>
      <p:graphicFrame>
        <p:nvGraphicFramePr>
          <p:cNvPr id="10" name="Objekt 9"/>
          <p:cNvGraphicFramePr>
            <a:graphicFrameLocks noChangeAspect="1"/>
          </p:cNvGraphicFramePr>
          <p:nvPr>
            <p:extLst>
              <p:ext uri="{D42A27DB-BD31-4B8C-83A1-F6EECF244321}">
                <p14:modId xmlns:p14="http://schemas.microsoft.com/office/powerpoint/2010/main" val="2925819393"/>
              </p:ext>
            </p:extLst>
          </p:nvPr>
        </p:nvGraphicFramePr>
        <p:xfrm>
          <a:off x="5652120" y="4869160"/>
          <a:ext cx="3030337" cy="720080"/>
        </p:xfrm>
        <a:graphic>
          <a:graphicData uri="http://schemas.openxmlformats.org/presentationml/2006/ole">
            <mc:AlternateContent xmlns:mc="http://schemas.openxmlformats.org/markup-compatibility/2006">
              <mc:Choice xmlns:v="urn:schemas-microsoft-com:vml" Requires="v">
                <p:oleObj spid="_x0000_s40533" name="Rovnice" r:id="rId8" imgW="965200" imgH="228600" progId="Equation.3">
                  <p:embed/>
                </p:oleObj>
              </mc:Choice>
              <mc:Fallback>
                <p:oleObj name="Rovnice" r:id="rId8" imgW="965200" imgH="228600" progId="Equation.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52120" y="4869160"/>
                        <a:ext cx="3030337" cy="720080"/>
                      </a:xfrm>
                      <a:prstGeom prst="rect">
                        <a:avLst/>
                      </a:prstGeom>
                      <a:noFill/>
                    </p:spPr>
                  </p:pic>
                </p:oleObj>
              </mc:Fallback>
            </mc:AlternateContent>
          </a:graphicData>
        </a:graphic>
      </p:graphicFrame>
      <p:pic>
        <p:nvPicPr>
          <p:cNvPr id="3" name="Obrázek 2" descr="Výřez obrazovky"/>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1520" y="476672"/>
            <a:ext cx="8640960" cy="2613624"/>
          </a:xfrm>
          <a:prstGeom prst="rect">
            <a:avLst/>
          </a:prstGeom>
        </p:spPr>
      </p:pic>
    </p:spTree>
    <p:extLst>
      <p:ext uri="{BB962C8B-B14F-4D97-AF65-F5344CB8AC3E}">
        <p14:creationId xmlns:p14="http://schemas.microsoft.com/office/powerpoint/2010/main" val="25711056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404664"/>
            <a:ext cx="8229600" cy="5721499"/>
          </a:xfrm>
        </p:spPr>
        <p:txBody>
          <a:bodyPr/>
          <a:lstStyle/>
          <a:p>
            <a:r>
              <a:rPr lang="en-US" noProof="0" dirty="0" smtClean="0"/>
              <a:t>conceptual model</a:t>
            </a:r>
            <a:r>
              <a:rPr lang="cs-CZ" noProof="0" dirty="0" smtClean="0"/>
              <a:t/>
            </a:r>
            <a:br>
              <a:rPr lang="cs-CZ" noProof="0" dirty="0" smtClean="0"/>
            </a:br>
            <a:r>
              <a:rPr lang="cs-CZ" noProof="0" dirty="0" smtClean="0"/>
              <a:t/>
            </a:r>
            <a:br>
              <a:rPr lang="cs-CZ" noProof="0" dirty="0" smtClean="0"/>
            </a:br>
            <a:r>
              <a:rPr lang="cs-CZ" noProof="0" dirty="0" smtClean="0"/>
              <a:t/>
            </a:r>
            <a:br>
              <a:rPr lang="cs-CZ" noProof="0" dirty="0" smtClean="0"/>
            </a:br>
            <a:endParaRPr lang="en-US" noProof="0" dirty="0" smtClean="0"/>
          </a:p>
          <a:p>
            <a:r>
              <a:rPr lang="en-US" noProof="0" dirty="0" smtClean="0"/>
              <a:t>mathematical model – dtto described by math</a:t>
            </a:r>
            <a:r>
              <a:rPr lang="cs-CZ" noProof="0" dirty="0" smtClean="0"/>
              <a:t/>
            </a:r>
            <a:br>
              <a:rPr lang="cs-CZ" noProof="0" dirty="0" smtClean="0"/>
            </a:br>
            <a:endParaRPr lang="en-US" noProof="0" dirty="0" smtClean="0"/>
          </a:p>
          <a:p>
            <a:pPr lvl="1"/>
            <a:r>
              <a:rPr lang="en-US" noProof="0" dirty="0" smtClean="0"/>
              <a:t>analytical model</a:t>
            </a:r>
            <a:br>
              <a:rPr lang="en-US" noProof="0" dirty="0" smtClean="0"/>
            </a:br>
            <a:endParaRPr lang="en-US" noProof="0" dirty="0" smtClean="0"/>
          </a:p>
          <a:p>
            <a:pPr lvl="1"/>
            <a:r>
              <a:rPr lang="en-US" noProof="0" dirty="0" smtClean="0"/>
              <a:t>numerical model</a:t>
            </a:r>
            <a:endParaRPr lang="en-US" noProof="0" dirty="0"/>
          </a:p>
        </p:txBody>
      </p:sp>
      <p:pic>
        <p:nvPicPr>
          <p:cNvPr id="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0000"/>
          <a:stretch/>
        </p:blipFill>
        <p:spPr bwMode="auto">
          <a:xfrm>
            <a:off x="4067942" y="3248980"/>
            <a:ext cx="3780777" cy="828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6" name="Picture 2" descr="C:\Users\nesetril\Desktop\model_bloc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1788" y="4509120"/>
            <a:ext cx="2845147" cy="22379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98685"/>
            <a:ext cx="4339850" cy="2428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Přímá spojnice se šipkou 8"/>
          <p:cNvCxnSpPr/>
          <p:nvPr/>
        </p:nvCxnSpPr>
        <p:spPr>
          <a:xfrm flipH="1">
            <a:off x="5220072" y="1628800"/>
            <a:ext cx="3573842" cy="3600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p:nvPr/>
        </p:nvCxnSpPr>
        <p:spPr>
          <a:xfrm rot="10800000" flipV="1">
            <a:off x="5508104" y="1808820"/>
            <a:ext cx="3285810" cy="540060"/>
          </a:xfrm>
          <a:prstGeom prst="curvedConnector3">
            <a:avLst>
              <a:gd name="adj1" fmla="val -1078"/>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98275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67544" y="908720"/>
            <a:ext cx="8229600" cy="1143000"/>
          </a:xfrm>
        </p:spPr>
        <p:txBody>
          <a:bodyPr>
            <a:noAutofit/>
          </a:bodyPr>
          <a:lstStyle/>
          <a:p>
            <a:r>
              <a:rPr lang="en-US" sz="8000" dirty="0" smtClean="0">
                <a:solidFill>
                  <a:schemeClr val="bg1"/>
                </a:solidFill>
              </a:rPr>
              <a:t>Questions</a:t>
            </a:r>
            <a:endParaRPr lang="en-US" sz="8000" dirty="0">
              <a:solidFill>
                <a:schemeClr val="bg1"/>
              </a:solidFill>
            </a:endParaRPr>
          </a:p>
        </p:txBody>
      </p:sp>
      <p:sp>
        <p:nvSpPr>
          <p:cNvPr id="4" name="TextovéPole 3"/>
          <p:cNvSpPr txBox="1"/>
          <p:nvPr/>
        </p:nvSpPr>
        <p:spPr>
          <a:xfrm>
            <a:off x="3203847" y="1512117"/>
            <a:ext cx="2880321" cy="4644000"/>
          </a:xfrm>
          <a:prstGeom prst="rect">
            <a:avLst/>
          </a:prstGeom>
          <a:noFill/>
        </p:spPr>
        <p:txBody>
          <a:bodyPr wrap="square" rtlCol="0">
            <a:spAutoFit/>
          </a:bodyPr>
          <a:lstStyle/>
          <a:p>
            <a:pPr algn="ctr"/>
            <a:r>
              <a:rPr lang="cs-CZ" sz="34400" dirty="0" smtClean="0">
                <a:solidFill>
                  <a:schemeClr val="bg1"/>
                </a:solidFill>
              </a:rPr>
              <a:t>?</a:t>
            </a:r>
            <a:endParaRPr lang="en-US" sz="34400" dirty="0">
              <a:solidFill>
                <a:schemeClr val="bg1"/>
              </a:solidFill>
            </a:endParaRPr>
          </a:p>
        </p:txBody>
      </p:sp>
    </p:spTree>
    <p:extLst>
      <p:ext uri="{BB962C8B-B14F-4D97-AF65-F5344CB8AC3E}">
        <p14:creationId xmlns:p14="http://schemas.microsoft.com/office/powerpoint/2010/main" val="40011468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p:cNvSpPr>
            <a:spLocks noGrp="1"/>
          </p:cNvSpPr>
          <p:nvPr>
            <p:ph type="title"/>
          </p:nvPr>
        </p:nvSpPr>
        <p:spPr>
          <a:xfrm>
            <a:off x="528466" y="332656"/>
            <a:ext cx="8229600" cy="1143000"/>
          </a:xfrm>
        </p:spPr>
        <p:txBody>
          <a:bodyPr>
            <a:noAutofit/>
          </a:bodyPr>
          <a:lstStyle/>
          <a:p>
            <a:r>
              <a:rPr lang="en-US" sz="9600" noProof="0" dirty="0" smtClean="0"/>
              <a:t>Case study</a:t>
            </a:r>
            <a:r>
              <a:rPr lang="cs-CZ" sz="9600" noProof="0" dirty="0" smtClean="0"/>
              <a:t> 3</a:t>
            </a:r>
            <a:r>
              <a:rPr lang="en-US" sz="9600" noProof="0" dirty="0" smtClean="0"/>
              <a:t> </a:t>
            </a:r>
            <a:endParaRPr lang="en-US" sz="9600" noProof="0" dirty="0"/>
          </a:p>
        </p:txBody>
      </p:sp>
      <p:sp>
        <p:nvSpPr>
          <p:cNvPr id="8" name="Zástupný symbol pro obsah 2"/>
          <p:cNvSpPr>
            <a:spLocks noGrp="1"/>
          </p:cNvSpPr>
          <p:nvPr>
            <p:ph idx="1"/>
          </p:nvPr>
        </p:nvSpPr>
        <p:spPr>
          <a:xfrm>
            <a:off x="323528" y="2132856"/>
            <a:ext cx="2880320" cy="4320480"/>
          </a:xfrm>
        </p:spPr>
        <p:txBody>
          <a:bodyPr>
            <a:normAutofit/>
          </a:bodyPr>
          <a:lstStyle/>
          <a:p>
            <a:pPr marL="0" indent="0">
              <a:buNone/>
            </a:pPr>
            <a:r>
              <a:rPr lang="en-US" sz="4800" noProof="0" dirty="0" smtClean="0"/>
              <a:t>Influent river</a:t>
            </a:r>
            <a:r>
              <a:rPr lang="cs-CZ" sz="4800" noProof="0" dirty="0" smtClean="0"/>
              <a:t>:</a:t>
            </a:r>
            <a:r>
              <a:rPr lang="en-US" sz="4800" noProof="0" dirty="0" smtClean="0"/>
              <a:t> due to </a:t>
            </a:r>
            <a:r>
              <a:rPr lang="en-US" sz="4800" dirty="0" smtClean="0"/>
              <a:t>mining or not?</a:t>
            </a:r>
          </a:p>
        </p:txBody>
      </p:sp>
      <p:pic>
        <p:nvPicPr>
          <p:cNvPr id="44034" name="Picture 2" descr="C:\Users\nesetril\Desktop\fig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2555512"/>
            <a:ext cx="4114058" cy="2683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5403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pic>
        <p:nvPicPr>
          <p:cNvPr id="6" name="Zástupný symbol pro obsah 5" descr="Výřez obrazovky"/>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3568" y="780"/>
            <a:ext cx="8208912" cy="6849344"/>
          </a:xfrm>
        </p:spPr>
      </p:pic>
      <p:sp>
        <p:nvSpPr>
          <p:cNvPr id="7" name="Oblouk 6"/>
          <p:cNvSpPr/>
          <p:nvPr/>
        </p:nvSpPr>
        <p:spPr>
          <a:xfrm>
            <a:off x="2339752" y="1268760"/>
            <a:ext cx="72008" cy="14401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Volný tvar 7"/>
          <p:cNvSpPr/>
          <p:nvPr/>
        </p:nvSpPr>
        <p:spPr>
          <a:xfrm>
            <a:off x="6002215" y="93785"/>
            <a:ext cx="2848708" cy="4982307"/>
          </a:xfrm>
          <a:custGeom>
            <a:avLst/>
            <a:gdLst>
              <a:gd name="connsiteX0" fmla="*/ 222739 w 2848708"/>
              <a:gd name="connsiteY0" fmla="*/ 0 h 4982307"/>
              <a:gd name="connsiteX1" fmla="*/ 257908 w 2848708"/>
              <a:gd name="connsiteY1" fmla="*/ 269630 h 4982307"/>
              <a:gd name="connsiteX2" fmla="*/ 269631 w 2848708"/>
              <a:gd name="connsiteY2" fmla="*/ 339969 h 4982307"/>
              <a:gd name="connsiteX3" fmla="*/ 281354 w 2848708"/>
              <a:gd name="connsiteY3" fmla="*/ 375138 h 4982307"/>
              <a:gd name="connsiteX4" fmla="*/ 293077 w 2848708"/>
              <a:gd name="connsiteY4" fmla="*/ 422030 h 4982307"/>
              <a:gd name="connsiteX5" fmla="*/ 304800 w 2848708"/>
              <a:gd name="connsiteY5" fmla="*/ 562707 h 4982307"/>
              <a:gd name="connsiteX6" fmla="*/ 316523 w 2848708"/>
              <a:gd name="connsiteY6" fmla="*/ 656492 h 4982307"/>
              <a:gd name="connsiteX7" fmla="*/ 304800 w 2848708"/>
              <a:gd name="connsiteY7" fmla="*/ 1078523 h 4982307"/>
              <a:gd name="connsiteX8" fmla="*/ 269631 w 2848708"/>
              <a:gd name="connsiteY8" fmla="*/ 1242646 h 4982307"/>
              <a:gd name="connsiteX9" fmla="*/ 257908 w 2848708"/>
              <a:gd name="connsiteY9" fmla="*/ 1277815 h 4982307"/>
              <a:gd name="connsiteX10" fmla="*/ 234462 w 2848708"/>
              <a:gd name="connsiteY10" fmla="*/ 1312984 h 4982307"/>
              <a:gd name="connsiteX11" fmla="*/ 199293 w 2848708"/>
              <a:gd name="connsiteY11" fmla="*/ 1371600 h 4982307"/>
              <a:gd name="connsiteX12" fmla="*/ 187570 w 2848708"/>
              <a:gd name="connsiteY12" fmla="*/ 1418492 h 4982307"/>
              <a:gd name="connsiteX13" fmla="*/ 175847 w 2848708"/>
              <a:gd name="connsiteY13" fmla="*/ 1453661 h 4982307"/>
              <a:gd name="connsiteX14" fmla="*/ 152400 w 2848708"/>
              <a:gd name="connsiteY14" fmla="*/ 1617784 h 4982307"/>
              <a:gd name="connsiteX15" fmla="*/ 140677 w 2848708"/>
              <a:gd name="connsiteY15" fmla="*/ 1746738 h 4982307"/>
              <a:gd name="connsiteX16" fmla="*/ 128954 w 2848708"/>
              <a:gd name="connsiteY16" fmla="*/ 1781907 h 4982307"/>
              <a:gd name="connsiteX17" fmla="*/ 117231 w 2848708"/>
              <a:gd name="connsiteY17" fmla="*/ 1875692 h 4982307"/>
              <a:gd name="connsiteX18" fmla="*/ 70339 w 2848708"/>
              <a:gd name="connsiteY18" fmla="*/ 2051538 h 4982307"/>
              <a:gd name="connsiteX19" fmla="*/ 46893 w 2848708"/>
              <a:gd name="connsiteY19" fmla="*/ 2192215 h 4982307"/>
              <a:gd name="connsiteX20" fmla="*/ 35170 w 2848708"/>
              <a:gd name="connsiteY20" fmla="*/ 2250830 h 4982307"/>
              <a:gd name="connsiteX21" fmla="*/ 0 w 2848708"/>
              <a:gd name="connsiteY21" fmla="*/ 2485292 h 4982307"/>
              <a:gd name="connsiteX22" fmla="*/ 11723 w 2848708"/>
              <a:gd name="connsiteY22" fmla="*/ 2883877 h 4982307"/>
              <a:gd name="connsiteX23" fmla="*/ 23447 w 2848708"/>
              <a:gd name="connsiteY23" fmla="*/ 2942492 h 4982307"/>
              <a:gd name="connsiteX24" fmla="*/ 35170 w 2848708"/>
              <a:gd name="connsiteY24" fmla="*/ 3012830 h 4982307"/>
              <a:gd name="connsiteX25" fmla="*/ 46893 w 2848708"/>
              <a:gd name="connsiteY25" fmla="*/ 3130061 h 4982307"/>
              <a:gd name="connsiteX26" fmla="*/ 70339 w 2848708"/>
              <a:gd name="connsiteY26" fmla="*/ 3223846 h 4982307"/>
              <a:gd name="connsiteX27" fmla="*/ 82062 w 2848708"/>
              <a:gd name="connsiteY27" fmla="*/ 3270738 h 4982307"/>
              <a:gd name="connsiteX28" fmla="*/ 117231 w 2848708"/>
              <a:gd name="connsiteY28" fmla="*/ 3305907 h 4982307"/>
              <a:gd name="connsiteX29" fmla="*/ 128954 w 2848708"/>
              <a:gd name="connsiteY29" fmla="*/ 3341077 h 4982307"/>
              <a:gd name="connsiteX30" fmla="*/ 140677 w 2848708"/>
              <a:gd name="connsiteY30" fmla="*/ 3387969 h 4982307"/>
              <a:gd name="connsiteX31" fmla="*/ 187570 w 2848708"/>
              <a:gd name="connsiteY31" fmla="*/ 3446584 h 4982307"/>
              <a:gd name="connsiteX32" fmla="*/ 246185 w 2848708"/>
              <a:gd name="connsiteY32" fmla="*/ 3563815 h 4982307"/>
              <a:gd name="connsiteX33" fmla="*/ 257908 w 2848708"/>
              <a:gd name="connsiteY33" fmla="*/ 3598984 h 4982307"/>
              <a:gd name="connsiteX34" fmla="*/ 269631 w 2848708"/>
              <a:gd name="connsiteY34" fmla="*/ 3645877 h 4982307"/>
              <a:gd name="connsiteX35" fmla="*/ 351693 w 2848708"/>
              <a:gd name="connsiteY35" fmla="*/ 3716215 h 4982307"/>
              <a:gd name="connsiteX36" fmla="*/ 375139 w 2848708"/>
              <a:gd name="connsiteY36" fmla="*/ 3751384 h 4982307"/>
              <a:gd name="connsiteX37" fmla="*/ 445477 w 2848708"/>
              <a:gd name="connsiteY37" fmla="*/ 3810000 h 4982307"/>
              <a:gd name="connsiteX38" fmla="*/ 480647 w 2848708"/>
              <a:gd name="connsiteY38" fmla="*/ 3821723 h 4982307"/>
              <a:gd name="connsiteX39" fmla="*/ 609600 w 2848708"/>
              <a:gd name="connsiteY39" fmla="*/ 3868615 h 4982307"/>
              <a:gd name="connsiteX40" fmla="*/ 691662 w 2848708"/>
              <a:gd name="connsiteY40" fmla="*/ 3903784 h 4982307"/>
              <a:gd name="connsiteX41" fmla="*/ 738554 w 2848708"/>
              <a:gd name="connsiteY41" fmla="*/ 3915507 h 4982307"/>
              <a:gd name="connsiteX42" fmla="*/ 797170 w 2848708"/>
              <a:gd name="connsiteY42" fmla="*/ 3938953 h 4982307"/>
              <a:gd name="connsiteX43" fmla="*/ 832339 w 2848708"/>
              <a:gd name="connsiteY43" fmla="*/ 3974123 h 4982307"/>
              <a:gd name="connsiteX44" fmla="*/ 914400 w 2848708"/>
              <a:gd name="connsiteY44" fmla="*/ 4009292 h 4982307"/>
              <a:gd name="connsiteX45" fmla="*/ 1008185 w 2848708"/>
              <a:gd name="connsiteY45" fmla="*/ 4044461 h 4982307"/>
              <a:gd name="connsiteX46" fmla="*/ 1090247 w 2848708"/>
              <a:gd name="connsiteY46" fmla="*/ 4067907 h 4982307"/>
              <a:gd name="connsiteX47" fmla="*/ 1184031 w 2848708"/>
              <a:gd name="connsiteY47" fmla="*/ 4103077 h 4982307"/>
              <a:gd name="connsiteX48" fmla="*/ 1242647 w 2848708"/>
              <a:gd name="connsiteY48" fmla="*/ 4114800 h 4982307"/>
              <a:gd name="connsiteX49" fmla="*/ 1289539 w 2848708"/>
              <a:gd name="connsiteY49" fmla="*/ 4149969 h 4982307"/>
              <a:gd name="connsiteX50" fmla="*/ 1324708 w 2848708"/>
              <a:gd name="connsiteY50" fmla="*/ 4161692 h 4982307"/>
              <a:gd name="connsiteX51" fmla="*/ 1348154 w 2848708"/>
              <a:gd name="connsiteY51" fmla="*/ 4196861 h 4982307"/>
              <a:gd name="connsiteX52" fmla="*/ 1430216 w 2848708"/>
              <a:gd name="connsiteY52" fmla="*/ 4267200 h 4982307"/>
              <a:gd name="connsiteX53" fmla="*/ 1512277 w 2848708"/>
              <a:gd name="connsiteY53" fmla="*/ 4384430 h 4982307"/>
              <a:gd name="connsiteX54" fmla="*/ 1559170 w 2848708"/>
              <a:gd name="connsiteY54" fmla="*/ 4431323 h 4982307"/>
              <a:gd name="connsiteX55" fmla="*/ 1641231 w 2848708"/>
              <a:gd name="connsiteY55" fmla="*/ 4466492 h 4982307"/>
              <a:gd name="connsiteX56" fmla="*/ 1711570 w 2848708"/>
              <a:gd name="connsiteY56" fmla="*/ 4501661 h 4982307"/>
              <a:gd name="connsiteX57" fmla="*/ 1781908 w 2848708"/>
              <a:gd name="connsiteY57" fmla="*/ 4536830 h 4982307"/>
              <a:gd name="connsiteX58" fmla="*/ 1840523 w 2848708"/>
              <a:gd name="connsiteY58" fmla="*/ 4583723 h 4982307"/>
              <a:gd name="connsiteX59" fmla="*/ 1863970 w 2848708"/>
              <a:gd name="connsiteY59" fmla="*/ 4607169 h 4982307"/>
              <a:gd name="connsiteX60" fmla="*/ 1910862 w 2848708"/>
              <a:gd name="connsiteY60" fmla="*/ 4630615 h 4982307"/>
              <a:gd name="connsiteX61" fmla="*/ 2039816 w 2848708"/>
              <a:gd name="connsiteY61" fmla="*/ 4665784 h 4982307"/>
              <a:gd name="connsiteX62" fmla="*/ 2086708 w 2848708"/>
              <a:gd name="connsiteY62" fmla="*/ 4689230 h 4982307"/>
              <a:gd name="connsiteX63" fmla="*/ 2121877 w 2848708"/>
              <a:gd name="connsiteY63" fmla="*/ 4700953 h 4982307"/>
              <a:gd name="connsiteX64" fmla="*/ 2227385 w 2848708"/>
              <a:gd name="connsiteY64" fmla="*/ 4759569 h 4982307"/>
              <a:gd name="connsiteX65" fmla="*/ 2262554 w 2848708"/>
              <a:gd name="connsiteY65" fmla="*/ 4783015 h 4982307"/>
              <a:gd name="connsiteX66" fmla="*/ 2368062 w 2848708"/>
              <a:gd name="connsiteY66" fmla="*/ 4806461 h 4982307"/>
              <a:gd name="connsiteX67" fmla="*/ 2520462 w 2848708"/>
              <a:gd name="connsiteY67" fmla="*/ 4829907 h 4982307"/>
              <a:gd name="connsiteX68" fmla="*/ 2637693 w 2848708"/>
              <a:gd name="connsiteY68" fmla="*/ 4865077 h 4982307"/>
              <a:gd name="connsiteX69" fmla="*/ 2708031 w 2848708"/>
              <a:gd name="connsiteY69" fmla="*/ 4900246 h 4982307"/>
              <a:gd name="connsiteX70" fmla="*/ 2743200 w 2848708"/>
              <a:gd name="connsiteY70" fmla="*/ 4923692 h 4982307"/>
              <a:gd name="connsiteX71" fmla="*/ 2825262 w 2848708"/>
              <a:gd name="connsiteY71" fmla="*/ 4982307 h 4982307"/>
              <a:gd name="connsiteX72" fmla="*/ 2848708 w 2848708"/>
              <a:gd name="connsiteY72" fmla="*/ 4935415 h 498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48708" h="4982307">
                <a:moveTo>
                  <a:pt x="222739" y="0"/>
                </a:moveTo>
                <a:lnTo>
                  <a:pt x="257908" y="269630"/>
                </a:lnTo>
                <a:cubicBezTo>
                  <a:pt x="260982" y="293200"/>
                  <a:pt x="264475" y="316765"/>
                  <a:pt x="269631" y="339969"/>
                </a:cubicBezTo>
                <a:cubicBezTo>
                  <a:pt x="272312" y="352032"/>
                  <a:pt x="277959" y="363256"/>
                  <a:pt x="281354" y="375138"/>
                </a:cubicBezTo>
                <a:cubicBezTo>
                  <a:pt x="285780" y="390630"/>
                  <a:pt x="289169" y="406399"/>
                  <a:pt x="293077" y="422030"/>
                </a:cubicBezTo>
                <a:cubicBezTo>
                  <a:pt x="296985" y="468922"/>
                  <a:pt x="300118" y="515886"/>
                  <a:pt x="304800" y="562707"/>
                </a:cubicBezTo>
                <a:cubicBezTo>
                  <a:pt x="307935" y="594056"/>
                  <a:pt x="316523" y="624987"/>
                  <a:pt x="316523" y="656492"/>
                </a:cubicBezTo>
                <a:cubicBezTo>
                  <a:pt x="316523" y="797223"/>
                  <a:pt x="311190" y="937937"/>
                  <a:pt x="304800" y="1078523"/>
                </a:cubicBezTo>
                <a:cubicBezTo>
                  <a:pt x="300908" y="1164139"/>
                  <a:pt x="294491" y="1168065"/>
                  <a:pt x="269631" y="1242646"/>
                </a:cubicBezTo>
                <a:cubicBezTo>
                  <a:pt x="265723" y="1254369"/>
                  <a:pt x="264763" y="1267533"/>
                  <a:pt x="257908" y="1277815"/>
                </a:cubicBezTo>
                <a:cubicBezTo>
                  <a:pt x="250093" y="1289538"/>
                  <a:pt x="240763" y="1300382"/>
                  <a:pt x="234462" y="1312984"/>
                </a:cubicBezTo>
                <a:cubicBezTo>
                  <a:pt x="204025" y="1373858"/>
                  <a:pt x="245089" y="1325802"/>
                  <a:pt x="199293" y="1371600"/>
                </a:cubicBezTo>
                <a:cubicBezTo>
                  <a:pt x="195385" y="1387231"/>
                  <a:pt x="191996" y="1403000"/>
                  <a:pt x="187570" y="1418492"/>
                </a:cubicBezTo>
                <a:cubicBezTo>
                  <a:pt x="184175" y="1430374"/>
                  <a:pt x="177595" y="1441428"/>
                  <a:pt x="175847" y="1453661"/>
                </a:cubicBezTo>
                <a:cubicBezTo>
                  <a:pt x="150162" y="1633447"/>
                  <a:pt x="181449" y="1530638"/>
                  <a:pt x="152400" y="1617784"/>
                </a:cubicBezTo>
                <a:cubicBezTo>
                  <a:pt x="148492" y="1660769"/>
                  <a:pt x="146781" y="1704010"/>
                  <a:pt x="140677" y="1746738"/>
                </a:cubicBezTo>
                <a:cubicBezTo>
                  <a:pt x="138929" y="1758971"/>
                  <a:pt x="131164" y="1769749"/>
                  <a:pt x="128954" y="1781907"/>
                </a:cubicBezTo>
                <a:cubicBezTo>
                  <a:pt x="123318" y="1812904"/>
                  <a:pt x="122022" y="1844553"/>
                  <a:pt x="117231" y="1875692"/>
                </a:cubicBezTo>
                <a:cubicBezTo>
                  <a:pt x="107969" y="1935894"/>
                  <a:pt x="89544" y="1993923"/>
                  <a:pt x="70339" y="2051538"/>
                </a:cubicBezTo>
                <a:lnTo>
                  <a:pt x="46893" y="2192215"/>
                </a:lnTo>
                <a:cubicBezTo>
                  <a:pt x="43617" y="2211869"/>
                  <a:pt x="38126" y="2231125"/>
                  <a:pt x="35170" y="2250830"/>
                </a:cubicBezTo>
                <a:cubicBezTo>
                  <a:pt x="-3950" y="2511626"/>
                  <a:pt x="27714" y="2346722"/>
                  <a:pt x="0" y="2485292"/>
                </a:cubicBezTo>
                <a:cubicBezTo>
                  <a:pt x="3908" y="2618154"/>
                  <a:pt x="4915" y="2751132"/>
                  <a:pt x="11723" y="2883877"/>
                </a:cubicBezTo>
                <a:cubicBezTo>
                  <a:pt x="12744" y="2903776"/>
                  <a:pt x="19883" y="2922888"/>
                  <a:pt x="23447" y="2942492"/>
                </a:cubicBezTo>
                <a:cubicBezTo>
                  <a:pt x="27699" y="2965878"/>
                  <a:pt x="32222" y="2989244"/>
                  <a:pt x="35170" y="3012830"/>
                </a:cubicBezTo>
                <a:cubicBezTo>
                  <a:pt x="40041" y="3051799"/>
                  <a:pt x="41703" y="3091134"/>
                  <a:pt x="46893" y="3130061"/>
                </a:cubicBezTo>
                <a:cubicBezTo>
                  <a:pt x="55831" y="3197096"/>
                  <a:pt x="55545" y="3172067"/>
                  <a:pt x="70339" y="3223846"/>
                </a:cubicBezTo>
                <a:cubicBezTo>
                  <a:pt x="74765" y="3239338"/>
                  <a:pt x="74068" y="3256749"/>
                  <a:pt x="82062" y="3270738"/>
                </a:cubicBezTo>
                <a:cubicBezTo>
                  <a:pt x="90287" y="3285132"/>
                  <a:pt x="105508" y="3294184"/>
                  <a:pt x="117231" y="3305907"/>
                </a:cubicBezTo>
                <a:cubicBezTo>
                  <a:pt x="121139" y="3317630"/>
                  <a:pt x="125559" y="3329195"/>
                  <a:pt x="128954" y="3341077"/>
                </a:cubicBezTo>
                <a:cubicBezTo>
                  <a:pt x="133380" y="3356569"/>
                  <a:pt x="134330" y="3373160"/>
                  <a:pt x="140677" y="3387969"/>
                </a:cubicBezTo>
                <a:cubicBezTo>
                  <a:pt x="151769" y="3413850"/>
                  <a:pt x="168661" y="3427676"/>
                  <a:pt x="187570" y="3446584"/>
                </a:cubicBezTo>
                <a:cubicBezTo>
                  <a:pt x="217194" y="3535459"/>
                  <a:pt x="196187" y="3497151"/>
                  <a:pt x="246185" y="3563815"/>
                </a:cubicBezTo>
                <a:cubicBezTo>
                  <a:pt x="250093" y="3575538"/>
                  <a:pt x="254513" y="3587102"/>
                  <a:pt x="257908" y="3598984"/>
                </a:cubicBezTo>
                <a:cubicBezTo>
                  <a:pt x="262334" y="3614476"/>
                  <a:pt x="261637" y="3631888"/>
                  <a:pt x="269631" y="3645877"/>
                </a:cubicBezTo>
                <a:cubicBezTo>
                  <a:pt x="281878" y="3667309"/>
                  <a:pt x="334834" y="3703571"/>
                  <a:pt x="351693" y="3716215"/>
                </a:cubicBezTo>
                <a:cubicBezTo>
                  <a:pt x="359508" y="3727938"/>
                  <a:pt x="366119" y="3740560"/>
                  <a:pt x="375139" y="3751384"/>
                </a:cubicBezTo>
                <a:cubicBezTo>
                  <a:pt x="393656" y="3773605"/>
                  <a:pt x="419132" y="3796827"/>
                  <a:pt x="445477" y="3810000"/>
                </a:cubicBezTo>
                <a:cubicBezTo>
                  <a:pt x="456530" y="3815526"/>
                  <a:pt x="469355" y="3816704"/>
                  <a:pt x="480647" y="3821723"/>
                </a:cubicBezTo>
                <a:cubicBezTo>
                  <a:pt x="588845" y="3869810"/>
                  <a:pt x="510049" y="3848705"/>
                  <a:pt x="609600" y="3868615"/>
                </a:cubicBezTo>
                <a:cubicBezTo>
                  <a:pt x="636954" y="3880338"/>
                  <a:pt x="663694" y="3893614"/>
                  <a:pt x="691662" y="3903784"/>
                </a:cubicBezTo>
                <a:cubicBezTo>
                  <a:pt x="706804" y="3909290"/>
                  <a:pt x="723269" y="3910412"/>
                  <a:pt x="738554" y="3915507"/>
                </a:cubicBezTo>
                <a:cubicBezTo>
                  <a:pt x="758518" y="3922162"/>
                  <a:pt x="777631" y="3931138"/>
                  <a:pt x="797170" y="3938953"/>
                </a:cubicBezTo>
                <a:cubicBezTo>
                  <a:pt x="808893" y="3950676"/>
                  <a:pt x="818848" y="3964487"/>
                  <a:pt x="832339" y="3974123"/>
                </a:cubicBezTo>
                <a:cubicBezTo>
                  <a:pt x="857689" y="3992230"/>
                  <a:pt x="885700" y="3999725"/>
                  <a:pt x="914400" y="4009292"/>
                </a:cubicBezTo>
                <a:cubicBezTo>
                  <a:pt x="957803" y="4052693"/>
                  <a:pt x="920174" y="4024151"/>
                  <a:pt x="1008185" y="4044461"/>
                </a:cubicBezTo>
                <a:cubicBezTo>
                  <a:pt x="1035905" y="4050858"/>
                  <a:pt x="1063258" y="4058911"/>
                  <a:pt x="1090247" y="4067907"/>
                </a:cubicBezTo>
                <a:cubicBezTo>
                  <a:pt x="1122494" y="4078656"/>
                  <a:pt x="1151120" y="4094849"/>
                  <a:pt x="1184031" y="4103077"/>
                </a:cubicBezTo>
                <a:cubicBezTo>
                  <a:pt x="1203362" y="4107910"/>
                  <a:pt x="1223108" y="4110892"/>
                  <a:pt x="1242647" y="4114800"/>
                </a:cubicBezTo>
                <a:cubicBezTo>
                  <a:pt x="1258278" y="4126523"/>
                  <a:pt x="1272575" y="4140275"/>
                  <a:pt x="1289539" y="4149969"/>
                </a:cubicBezTo>
                <a:cubicBezTo>
                  <a:pt x="1300268" y="4156100"/>
                  <a:pt x="1315059" y="4153973"/>
                  <a:pt x="1324708" y="4161692"/>
                </a:cubicBezTo>
                <a:cubicBezTo>
                  <a:pt x="1335710" y="4170494"/>
                  <a:pt x="1338191" y="4186898"/>
                  <a:pt x="1348154" y="4196861"/>
                </a:cubicBezTo>
                <a:cubicBezTo>
                  <a:pt x="1401186" y="4249893"/>
                  <a:pt x="1374192" y="4183163"/>
                  <a:pt x="1430216" y="4267200"/>
                </a:cubicBezTo>
                <a:cubicBezTo>
                  <a:pt x="1447890" y="4293710"/>
                  <a:pt x="1487975" y="4356656"/>
                  <a:pt x="1512277" y="4384430"/>
                </a:cubicBezTo>
                <a:cubicBezTo>
                  <a:pt x="1526834" y="4401066"/>
                  <a:pt x="1539398" y="4421437"/>
                  <a:pt x="1559170" y="4431323"/>
                </a:cubicBezTo>
                <a:cubicBezTo>
                  <a:pt x="1617115" y="4460295"/>
                  <a:pt x="1589483" y="4449243"/>
                  <a:pt x="1641231" y="4466492"/>
                </a:cubicBezTo>
                <a:cubicBezTo>
                  <a:pt x="1742019" y="4533684"/>
                  <a:pt x="1614499" y="4453126"/>
                  <a:pt x="1711570" y="4501661"/>
                </a:cubicBezTo>
                <a:cubicBezTo>
                  <a:pt x="1802475" y="4547113"/>
                  <a:pt x="1693506" y="4507363"/>
                  <a:pt x="1781908" y="4536830"/>
                </a:cubicBezTo>
                <a:cubicBezTo>
                  <a:pt x="1838510" y="4593435"/>
                  <a:pt x="1766592" y="4524579"/>
                  <a:pt x="1840523" y="4583723"/>
                </a:cubicBezTo>
                <a:cubicBezTo>
                  <a:pt x="1849154" y="4590628"/>
                  <a:pt x="1854773" y="4601038"/>
                  <a:pt x="1863970" y="4607169"/>
                </a:cubicBezTo>
                <a:cubicBezTo>
                  <a:pt x="1878511" y="4616863"/>
                  <a:pt x="1894636" y="4624125"/>
                  <a:pt x="1910862" y="4630615"/>
                </a:cubicBezTo>
                <a:cubicBezTo>
                  <a:pt x="1970357" y="4654413"/>
                  <a:pt x="1980948" y="4654011"/>
                  <a:pt x="2039816" y="4665784"/>
                </a:cubicBezTo>
                <a:cubicBezTo>
                  <a:pt x="2055447" y="4673599"/>
                  <a:pt x="2070645" y="4682346"/>
                  <a:pt x="2086708" y="4689230"/>
                </a:cubicBezTo>
                <a:cubicBezTo>
                  <a:pt x="2098066" y="4694098"/>
                  <a:pt x="2111075" y="4694952"/>
                  <a:pt x="2121877" y="4700953"/>
                </a:cubicBezTo>
                <a:cubicBezTo>
                  <a:pt x="2242808" y="4768137"/>
                  <a:pt x="2147806" y="4733043"/>
                  <a:pt x="2227385" y="4759569"/>
                </a:cubicBezTo>
                <a:cubicBezTo>
                  <a:pt x="2239108" y="4767384"/>
                  <a:pt x="2249604" y="4777465"/>
                  <a:pt x="2262554" y="4783015"/>
                </a:cubicBezTo>
                <a:cubicBezTo>
                  <a:pt x="2277948" y="4789612"/>
                  <a:pt x="2356508" y="4803893"/>
                  <a:pt x="2368062" y="4806461"/>
                </a:cubicBezTo>
                <a:cubicBezTo>
                  <a:pt x="2469588" y="4829022"/>
                  <a:pt x="2354345" y="4811450"/>
                  <a:pt x="2520462" y="4829907"/>
                </a:cubicBezTo>
                <a:cubicBezTo>
                  <a:pt x="2546677" y="4836461"/>
                  <a:pt x="2620566" y="4853659"/>
                  <a:pt x="2637693" y="4865077"/>
                </a:cubicBezTo>
                <a:cubicBezTo>
                  <a:pt x="2683144" y="4895378"/>
                  <a:pt x="2659496" y="4884068"/>
                  <a:pt x="2708031" y="4900246"/>
                </a:cubicBezTo>
                <a:cubicBezTo>
                  <a:pt x="2719754" y="4908061"/>
                  <a:pt x="2731735" y="4915503"/>
                  <a:pt x="2743200" y="4923692"/>
                </a:cubicBezTo>
                <a:cubicBezTo>
                  <a:pt x="2844987" y="4996396"/>
                  <a:pt x="2742380" y="4927052"/>
                  <a:pt x="2825262" y="4982307"/>
                </a:cubicBezTo>
                <a:lnTo>
                  <a:pt x="2848708" y="4935415"/>
                </a:lnTo>
              </a:path>
            </a:pathLst>
          </a:cu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2168769" y="4091354"/>
            <a:ext cx="2368062" cy="1617784"/>
          </a:xfrm>
          <a:custGeom>
            <a:avLst/>
            <a:gdLst>
              <a:gd name="connsiteX0" fmla="*/ 1348154 w 2368062"/>
              <a:gd name="connsiteY0" fmla="*/ 58615 h 1617784"/>
              <a:gd name="connsiteX1" fmla="*/ 644769 w 2368062"/>
              <a:gd name="connsiteY1" fmla="*/ 70338 h 1617784"/>
              <a:gd name="connsiteX2" fmla="*/ 293077 w 2368062"/>
              <a:gd name="connsiteY2" fmla="*/ 586154 h 1617784"/>
              <a:gd name="connsiteX3" fmla="*/ 0 w 2368062"/>
              <a:gd name="connsiteY3" fmla="*/ 797169 h 1617784"/>
              <a:gd name="connsiteX4" fmla="*/ 11723 w 2368062"/>
              <a:gd name="connsiteY4" fmla="*/ 961292 h 1617784"/>
              <a:gd name="connsiteX5" fmla="*/ 82062 w 2368062"/>
              <a:gd name="connsiteY5" fmla="*/ 1371600 h 1617784"/>
              <a:gd name="connsiteX6" fmla="*/ 140677 w 2368062"/>
              <a:gd name="connsiteY6" fmla="*/ 1465384 h 1617784"/>
              <a:gd name="connsiteX7" fmla="*/ 199293 w 2368062"/>
              <a:gd name="connsiteY7" fmla="*/ 1500554 h 1617784"/>
              <a:gd name="connsiteX8" fmla="*/ 351693 w 2368062"/>
              <a:gd name="connsiteY8" fmla="*/ 1512277 h 1617784"/>
              <a:gd name="connsiteX9" fmla="*/ 691662 w 2368062"/>
              <a:gd name="connsiteY9" fmla="*/ 1547446 h 1617784"/>
              <a:gd name="connsiteX10" fmla="*/ 785446 w 2368062"/>
              <a:gd name="connsiteY10" fmla="*/ 1617784 h 1617784"/>
              <a:gd name="connsiteX11" fmla="*/ 1172308 w 2368062"/>
              <a:gd name="connsiteY11" fmla="*/ 1148861 h 1617784"/>
              <a:gd name="connsiteX12" fmla="*/ 1383323 w 2368062"/>
              <a:gd name="connsiteY12" fmla="*/ 1066800 h 1617784"/>
              <a:gd name="connsiteX13" fmla="*/ 1781908 w 2368062"/>
              <a:gd name="connsiteY13" fmla="*/ 855784 h 1617784"/>
              <a:gd name="connsiteX14" fmla="*/ 1840523 w 2368062"/>
              <a:gd name="connsiteY14" fmla="*/ 949569 h 1617784"/>
              <a:gd name="connsiteX15" fmla="*/ 2074985 w 2368062"/>
              <a:gd name="connsiteY15" fmla="*/ 1125415 h 1617784"/>
              <a:gd name="connsiteX16" fmla="*/ 2239108 w 2368062"/>
              <a:gd name="connsiteY16" fmla="*/ 1137138 h 1617784"/>
              <a:gd name="connsiteX17" fmla="*/ 2368062 w 2368062"/>
              <a:gd name="connsiteY17" fmla="*/ 937846 h 1617784"/>
              <a:gd name="connsiteX18" fmla="*/ 2344616 w 2368062"/>
              <a:gd name="connsiteY18" fmla="*/ 715108 h 1617784"/>
              <a:gd name="connsiteX19" fmla="*/ 2063262 w 2368062"/>
              <a:gd name="connsiteY19" fmla="*/ 339969 h 1617784"/>
              <a:gd name="connsiteX20" fmla="*/ 1934308 w 2368062"/>
              <a:gd name="connsiteY20" fmla="*/ 257908 h 1617784"/>
              <a:gd name="connsiteX21" fmla="*/ 1875693 w 2368062"/>
              <a:gd name="connsiteY21" fmla="*/ 222738 h 1617784"/>
              <a:gd name="connsiteX22" fmla="*/ 1512277 w 2368062"/>
              <a:gd name="connsiteY22" fmla="*/ 0 h 1617784"/>
              <a:gd name="connsiteX23" fmla="*/ 1383323 w 2368062"/>
              <a:gd name="connsiteY23" fmla="*/ 11723 h 161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68062" h="1617784">
                <a:moveTo>
                  <a:pt x="1348154" y="58615"/>
                </a:moveTo>
                <a:lnTo>
                  <a:pt x="644769" y="70338"/>
                </a:lnTo>
                <a:lnTo>
                  <a:pt x="293077" y="586154"/>
                </a:lnTo>
                <a:lnTo>
                  <a:pt x="0" y="797169"/>
                </a:lnTo>
                <a:lnTo>
                  <a:pt x="11723" y="961292"/>
                </a:lnTo>
                <a:lnTo>
                  <a:pt x="82062" y="1371600"/>
                </a:lnTo>
                <a:cubicBezTo>
                  <a:pt x="101600" y="1402861"/>
                  <a:pt x="115879" y="1438106"/>
                  <a:pt x="140677" y="1465384"/>
                </a:cubicBezTo>
                <a:cubicBezTo>
                  <a:pt x="156004" y="1482244"/>
                  <a:pt x="178137" y="1492091"/>
                  <a:pt x="199293" y="1500554"/>
                </a:cubicBezTo>
                <a:cubicBezTo>
                  <a:pt x="243927" y="1518408"/>
                  <a:pt x="308013" y="1512277"/>
                  <a:pt x="351693" y="1512277"/>
                </a:cubicBezTo>
                <a:lnTo>
                  <a:pt x="691662" y="1547446"/>
                </a:lnTo>
                <a:lnTo>
                  <a:pt x="785446" y="1617784"/>
                </a:lnTo>
                <a:lnTo>
                  <a:pt x="1172308" y="1148861"/>
                </a:lnTo>
                <a:lnTo>
                  <a:pt x="1383323" y="1066800"/>
                </a:lnTo>
                <a:lnTo>
                  <a:pt x="1781908" y="855784"/>
                </a:lnTo>
                <a:cubicBezTo>
                  <a:pt x="1842794" y="941026"/>
                  <a:pt x="1840523" y="904231"/>
                  <a:pt x="1840523" y="949569"/>
                </a:cubicBezTo>
                <a:lnTo>
                  <a:pt x="2074985" y="1125415"/>
                </a:lnTo>
                <a:cubicBezTo>
                  <a:pt x="2207769" y="1138693"/>
                  <a:pt x="2152944" y="1137138"/>
                  <a:pt x="2239108" y="1137138"/>
                </a:cubicBezTo>
                <a:lnTo>
                  <a:pt x="2368062" y="937846"/>
                </a:lnTo>
                <a:cubicBezTo>
                  <a:pt x="2340119" y="770188"/>
                  <a:pt x="2344616" y="844708"/>
                  <a:pt x="2344616" y="715108"/>
                </a:cubicBezTo>
                <a:lnTo>
                  <a:pt x="2063262" y="339969"/>
                </a:lnTo>
                <a:lnTo>
                  <a:pt x="1934308" y="257908"/>
                </a:lnTo>
                <a:cubicBezTo>
                  <a:pt x="1914986" y="245832"/>
                  <a:pt x="1875693" y="222738"/>
                  <a:pt x="1875693" y="222738"/>
                </a:cubicBezTo>
                <a:lnTo>
                  <a:pt x="1512277" y="0"/>
                </a:lnTo>
                <a:lnTo>
                  <a:pt x="1383323" y="11723"/>
                </a:ln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Volný tvar 9"/>
          <p:cNvSpPr/>
          <p:nvPr/>
        </p:nvSpPr>
        <p:spPr>
          <a:xfrm>
            <a:off x="1160585" y="656492"/>
            <a:ext cx="7831015" cy="6166339"/>
          </a:xfrm>
          <a:custGeom>
            <a:avLst/>
            <a:gdLst>
              <a:gd name="connsiteX0" fmla="*/ 0 w 7831015"/>
              <a:gd name="connsiteY0" fmla="*/ 6166339 h 6166339"/>
              <a:gd name="connsiteX1" fmla="*/ 23446 w 7831015"/>
              <a:gd name="connsiteY1" fmla="*/ 6025662 h 6166339"/>
              <a:gd name="connsiteX2" fmla="*/ 35169 w 7831015"/>
              <a:gd name="connsiteY2" fmla="*/ 5990493 h 6166339"/>
              <a:gd name="connsiteX3" fmla="*/ 70338 w 7831015"/>
              <a:gd name="connsiteY3" fmla="*/ 5978770 h 6166339"/>
              <a:gd name="connsiteX4" fmla="*/ 128953 w 7831015"/>
              <a:gd name="connsiteY4" fmla="*/ 5955323 h 6166339"/>
              <a:gd name="connsiteX5" fmla="*/ 609600 w 7831015"/>
              <a:gd name="connsiteY5" fmla="*/ 5931877 h 6166339"/>
              <a:gd name="connsiteX6" fmla="*/ 656492 w 7831015"/>
              <a:gd name="connsiteY6" fmla="*/ 5920154 h 6166339"/>
              <a:gd name="connsiteX7" fmla="*/ 726830 w 7831015"/>
              <a:gd name="connsiteY7" fmla="*/ 5896708 h 6166339"/>
              <a:gd name="connsiteX8" fmla="*/ 773723 w 7831015"/>
              <a:gd name="connsiteY8" fmla="*/ 5838093 h 6166339"/>
              <a:gd name="connsiteX9" fmla="*/ 797169 w 7831015"/>
              <a:gd name="connsiteY9" fmla="*/ 5814646 h 6166339"/>
              <a:gd name="connsiteX10" fmla="*/ 820615 w 7831015"/>
              <a:gd name="connsiteY10" fmla="*/ 5779477 h 6166339"/>
              <a:gd name="connsiteX11" fmla="*/ 867507 w 7831015"/>
              <a:gd name="connsiteY11" fmla="*/ 5756031 h 6166339"/>
              <a:gd name="connsiteX12" fmla="*/ 937846 w 7831015"/>
              <a:gd name="connsiteY12" fmla="*/ 5720862 h 6166339"/>
              <a:gd name="connsiteX13" fmla="*/ 1031630 w 7831015"/>
              <a:gd name="connsiteY13" fmla="*/ 5697416 h 6166339"/>
              <a:gd name="connsiteX14" fmla="*/ 1101969 w 7831015"/>
              <a:gd name="connsiteY14" fmla="*/ 5638800 h 6166339"/>
              <a:gd name="connsiteX15" fmla="*/ 1148861 w 7831015"/>
              <a:gd name="connsiteY15" fmla="*/ 5615354 h 6166339"/>
              <a:gd name="connsiteX16" fmla="*/ 1230923 w 7831015"/>
              <a:gd name="connsiteY16" fmla="*/ 5509846 h 6166339"/>
              <a:gd name="connsiteX17" fmla="*/ 1277815 w 7831015"/>
              <a:gd name="connsiteY17" fmla="*/ 5439508 h 6166339"/>
              <a:gd name="connsiteX18" fmla="*/ 1301261 w 7831015"/>
              <a:gd name="connsiteY18" fmla="*/ 5404339 h 6166339"/>
              <a:gd name="connsiteX19" fmla="*/ 1324707 w 7831015"/>
              <a:gd name="connsiteY19" fmla="*/ 5369170 h 6166339"/>
              <a:gd name="connsiteX20" fmla="*/ 1359877 w 7831015"/>
              <a:gd name="connsiteY20" fmla="*/ 5357446 h 6166339"/>
              <a:gd name="connsiteX21" fmla="*/ 1395046 w 7831015"/>
              <a:gd name="connsiteY21" fmla="*/ 5322277 h 6166339"/>
              <a:gd name="connsiteX22" fmla="*/ 1418492 w 7831015"/>
              <a:gd name="connsiteY22" fmla="*/ 5287108 h 6166339"/>
              <a:gd name="connsiteX23" fmla="*/ 1524000 w 7831015"/>
              <a:gd name="connsiteY23" fmla="*/ 5216770 h 6166339"/>
              <a:gd name="connsiteX24" fmla="*/ 1559169 w 7831015"/>
              <a:gd name="connsiteY24" fmla="*/ 5205046 h 6166339"/>
              <a:gd name="connsiteX25" fmla="*/ 1641230 w 7831015"/>
              <a:gd name="connsiteY25" fmla="*/ 5181600 h 6166339"/>
              <a:gd name="connsiteX26" fmla="*/ 1735015 w 7831015"/>
              <a:gd name="connsiteY26" fmla="*/ 5193323 h 6166339"/>
              <a:gd name="connsiteX27" fmla="*/ 1770184 w 7831015"/>
              <a:gd name="connsiteY27" fmla="*/ 5216770 h 6166339"/>
              <a:gd name="connsiteX28" fmla="*/ 1934307 w 7831015"/>
              <a:gd name="connsiteY28" fmla="*/ 5228493 h 6166339"/>
              <a:gd name="connsiteX29" fmla="*/ 1969477 w 7831015"/>
              <a:gd name="connsiteY29" fmla="*/ 5275385 h 6166339"/>
              <a:gd name="connsiteX30" fmla="*/ 2016369 w 7831015"/>
              <a:gd name="connsiteY30" fmla="*/ 5310554 h 6166339"/>
              <a:gd name="connsiteX31" fmla="*/ 2051538 w 7831015"/>
              <a:gd name="connsiteY31" fmla="*/ 5334000 h 6166339"/>
              <a:gd name="connsiteX32" fmla="*/ 2497015 w 7831015"/>
              <a:gd name="connsiteY32" fmla="*/ 5369170 h 6166339"/>
              <a:gd name="connsiteX33" fmla="*/ 3012830 w 7831015"/>
              <a:gd name="connsiteY33" fmla="*/ 5380893 h 6166339"/>
              <a:gd name="connsiteX34" fmla="*/ 3141784 w 7831015"/>
              <a:gd name="connsiteY34" fmla="*/ 5392616 h 6166339"/>
              <a:gd name="connsiteX35" fmla="*/ 3188677 w 7831015"/>
              <a:gd name="connsiteY35" fmla="*/ 5404339 h 6166339"/>
              <a:gd name="connsiteX36" fmla="*/ 3305907 w 7831015"/>
              <a:gd name="connsiteY36" fmla="*/ 5416062 h 6166339"/>
              <a:gd name="connsiteX37" fmla="*/ 3341077 w 7831015"/>
              <a:gd name="connsiteY37" fmla="*/ 5427785 h 6166339"/>
              <a:gd name="connsiteX38" fmla="*/ 3458307 w 7831015"/>
              <a:gd name="connsiteY38" fmla="*/ 5474677 h 6166339"/>
              <a:gd name="connsiteX39" fmla="*/ 3575538 w 7831015"/>
              <a:gd name="connsiteY39" fmla="*/ 5498123 h 6166339"/>
              <a:gd name="connsiteX40" fmla="*/ 3610707 w 7831015"/>
              <a:gd name="connsiteY40" fmla="*/ 5521570 h 6166339"/>
              <a:gd name="connsiteX41" fmla="*/ 3845169 w 7831015"/>
              <a:gd name="connsiteY41" fmla="*/ 5521570 h 6166339"/>
              <a:gd name="connsiteX42" fmla="*/ 4056184 w 7831015"/>
              <a:gd name="connsiteY42" fmla="*/ 5533293 h 6166339"/>
              <a:gd name="connsiteX43" fmla="*/ 4290646 w 7831015"/>
              <a:gd name="connsiteY43" fmla="*/ 5545016 h 6166339"/>
              <a:gd name="connsiteX44" fmla="*/ 4407877 w 7831015"/>
              <a:gd name="connsiteY44" fmla="*/ 5545016 h 6166339"/>
              <a:gd name="connsiteX45" fmla="*/ 4443046 w 7831015"/>
              <a:gd name="connsiteY45" fmla="*/ 5521570 h 6166339"/>
              <a:gd name="connsiteX46" fmla="*/ 4466492 w 7831015"/>
              <a:gd name="connsiteY46" fmla="*/ 5404339 h 6166339"/>
              <a:gd name="connsiteX47" fmla="*/ 4478215 w 7831015"/>
              <a:gd name="connsiteY47" fmla="*/ 5322277 h 6166339"/>
              <a:gd name="connsiteX48" fmla="*/ 4489938 w 7831015"/>
              <a:gd name="connsiteY48" fmla="*/ 5275385 h 6166339"/>
              <a:gd name="connsiteX49" fmla="*/ 4513384 w 7831015"/>
              <a:gd name="connsiteY49" fmla="*/ 5158154 h 6166339"/>
              <a:gd name="connsiteX50" fmla="*/ 4489938 w 7831015"/>
              <a:gd name="connsiteY50" fmla="*/ 5017477 h 6166339"/>
              <a:gd name="connsiteX51" fmla="*/ 4478215 w 7831015"/>
              <a:gd name="connsiteY51" fmla="*/ 4982308 h 6166339"/>
              <a:gd name="connsiteX52" fmla="*/ 4419600 w 7831015"/>
              <a:gd name="connsiteY52" fmla="*/ 4865077 h 6166339"/>
              <a:gd name="connsiteX53" fmla="*/ 4384430 w 7831015"/>
              <a:gd name="connsiteY53" fmla="*/ 4841631 h 6166339"/>
              <a:gd name="connsiteX54" fmla="*/ 4372707 w 7831015"/>
              <a:gd name="connsiteY54" fmla="*/ 4806462 h 6166339"/>
              <a:gd name="connsiteX55" fmla="*/ 4372707 w 7831015"/>
              <a:gd name="connsiteY55" fmla="*/ 4489939 h 6166339"/>
              <a:gd name="connsiteX56" fmla="*/ 4396153 w 7831015"/>
              <a:gd name="connsiteY56" fmla="*/ 4396154 h 6166339"/>
              <a:gd name="connsiteX57" fmla="*/ 4407877 w 7831015"/>
              <a:gd name="connsiteY57" fmla="*/ 3892062 h 6166339"/>
              <a:gd name="connsiteX58" fmla="*/ 4419600 w 7831015"/>
              <a:gd name="connsiteY58" fmla="*/ 3810000 h 6166339"/>
              <a:gd name="connsiteX59" fmla="*/ 4431323 w 7831015"/>
              <a:gd name="connsiteY59" fmla="*/ 3681046 h 6166339"/>
              <a:gd name="connsiteX60" fmla="*/ 4407877 w 7831015"/>
              <a:gd name="connsiteY60" fmla="*/ 3470031 h 6166339"/>
              <a:gd name="connsiteX61" fmla="*/ 4396153 w 7831015"/>
              <a:gd name="connsiteY61" fmla="*/ 3434862 h 6166339"/>
              <a:gd name="connsiteX62" fmla="*/ 4431323 w 7831015"/>
              <a:gd name="connsiteY62" fmla="*/ 3270739 h 6166339"/>
              <a:gd name="connsiteX63" fmla="*/ 4478215 w 7831015"/>
              <a:gd name="connsiteY63" fmla="*/ 3212123 h 6166339"/>
              <a:gd name="connsiteX64" fmla="*/ 4513384 w 7831015"/>
              <a:gd name="connsiteY64" fmla="*/ 3165231 h 6166339"/>
              <a:gd name="connsiteX65" fmla="*/ 4595446 w 7831015"/>
              <a:gd name="connsiteY65" fmla="*/ 3083170 h 6166339"/>
              <a:gd name="connsiteX66" fmla="*/ 4618892 w 7831015"/>
              <a:gd name="connsiteY66" fmla="*/ 3059723 h 6166339"/>
              <a:gd name="connsiteX67" fmla="*/ 4642338 w 7831015"/>
              <a:gd name="connsiteY67" fmla="*/ 3024554 h 6166339"/>
              <a:gd name="connsiteX68" fmla="*/ 4689230 w 7831015"/>
              <a:gd name="connsiteY68" fmla="*/ 3001108 h 6166339"/>
              <a:gd name="connsiteX69" fmla="*/ 4712677 w 7831015"/>
              <a:gd name="connsiteY69" fmla="*/ 2977662 h 6166339"/>
              <a:gd name="connsiteX70" fmla="*/ 4747846 w 7831015"/>
              <a:gd name="connsiteY70" fmla="*/ 2907323 h 6166339"/>
              <a:gd name="connsiteX71" fmla="*/ 4771292 w 7831015"/>
              <a:gd name="connsiteY71" fmla="*/ 2825262 h 6166339"/>
              <a:gd name="connsiteX72" fmla="*/ 4783015 w 7831015"/>
              <a:gd name="connsiteY72" fmla="*/ 2790093 h 6166339"/>
              <a:gd name="connsiteX73" fmla="*/ 4771292 w 7831015"/>
              <a:gd name="connsiteY73" fmla="*/ 2696308 h 6166339"/>
              <a:gd name="connsiteX74" fmla="*/ 4747846 w 7831015"/>
              <a:gd name="connsiteY74" fmla="*/ 2625970 h 6166339"/>
              <a:gd name="connsiteX75" fmla="*/ 4736123 w 7831015"/>
              <a:gd name="connsiteY75" fmla="*/ 2567354 h 6166339"/>
              <a:gd name="connsiteX76" fmla="*/ 4747846 w 7831015"/>
              <a:gd name="connsiteY76" fmla="*/ 2004646 h 6166339"/>
              <a:gd name="connsiteX77" fmla="*/ 4759569 w 7831015"/>
              <a:gd name="connsiteY77" fmla="*/ 1723293 h 6166339"/>
              <a:gd name="connsiteX78" fmla="*/ 4747846 w 7831015"/>
              <a:gd name="connsiteY78" fmla="*/ 1559170 h 6166339"/>
              <a:gd name="connsiteX79" fmla="*/ 4736123 w 7831015"/>
              <a:gd name="connsiteY79" fmla="*/ 1512277 h 6166339"/>
              <a:gd name="connsiteX80" fmla="*/ 4654061 w 7831015"/>
              <a:gd name="connsiteY80" fmla="*/ 1465385 h 6166339"/>
              <a:gd name="connsiteX81" fmla="*/ 4607169 w 7831015"/>
              <a:gd name="connsiteY81" fmla="*/ 1441939 h 6166339"/>
              <a:gd name="connsiteX82" fmla="*/ 4536830 w 7831015"/>
              <a:gd name="connsiteY82" fmla="*/ 1430216 h 6166339"/>
              <a:gd name="connsiteX83" fmla="*/ 4489938 w 7831015"/>
              <a:gd name="connsiteY83" fmla="*/ 1418493 h 6166339"/>
              <a:gd name="connsiteX84" fmla="*/ 4431323 w 7831015"/>
              <a:gd name="connsiteY84" fmla="*/ 1406770 h 6166339"/>
              <a:gd name="connsiteX85" fmla="*/ 4396153 w 7831015"/>
              <a:gd name="connsiteY85" fmla="*/ 1395046 h 6166339"/>
              <a:gd name="connsiteX86" fmla="*/ 4349261 w 7831015"/>
              <a:gd name="connsiteY86" fmla="*/ 1383323 h 6166339"/>
              <a:gd name="connsiteX87" fmla="*/ 4232030 w 7831015"/>
              <a:gd name="connsiteY87" fmla="*/ 1301262 h 6166339"/>
              <a:gd name="connsiteX88" fmla="*/ 4208584 w 7831015"/>
              <a:gd name="connsiteY88" fmla="*/ 1266093 h 6166339"/>
              <a:gd name="connsiteX89" fmla="*/ 4126523 w 7831015"/>
              <a:gd name="connsiteY89" fmla="*/ 1219200 h 6166339"/>
              <a:gd name="connsiteX90" fmla="*/ 4056184 w 7831015"/>
              <a:gd name="connsiteY90" fmla="*/ 1160585 h 6166339"/>
              <a:gd name="connsiteX91" fmla="*/ 4021015 w 7831015"/>
              <a:gd name="connsiteY91" fmla="*/ 1137139 h 6166339"/>
              <a:gd name="connsiteX92" fmla="*/ 3974123 w 7831015"/>
              <a:gd name="connsiteY92" fmla="*/ 1043354 h 6166339"/>
              <a:gd name="connsiteX93" fmla="*/ 3927230 w 7831015"/>
              <a:gd name="connsiteY93" fmla="*/ 937846 h 6166339"/>
              <a:gd name="connsiteX94" fmla="*/ 3903784 w 7831015"/>
              <a:gd name="connsiteY94" fmla="*/ 844062 h 6166339"/>
              <a:gd name="connsiteX95" fmla="*/ 3892061 w 7831015"/>
              <a:gd name="connsiteY95" fmla="*/ 808893 h 6166339"/>
              <a:gd name="connsiteX96" fmla="*/ 3903784 w 7831015"/>
              <a:gd name="connsiteY96" fmla="*/ 597877 h 6166339"/>
              <a:gd name="connsiteX97" fmla="*/ 3974123 w 7831015"/>
              <a:gd name="connsiteY97" fmla="*/ 515816 h 6166339"/>
              <a:gd name="connsiteX98" fmla="*/ 4044461 w 7831015"/>
              <a:gd name="connsiteY98" fmla="*/ 457200 h 6166339"/>
              <a:gd name="connsiteX99" fmla="*/ 4067907 w 7831015"/>
              <a:gd name="connsiteY99" fmla="*/ 422031 h 6166339"/>
              <a:gd name="connsiteX100" fmla="*/ 4208584 w 7831015"/>
              <a:gd name="connsiteY100" fmla="*/ 398585 h 6166339"/>
              <a:gd name="connsiteX101" fmla="*/ 4243753 w 7831015"/>
              <a:gd name="connsiteY101" fmla="*/ 375139 h 6166339"/>
              <a:gd name="connsiteX102" fmla="*/ 4278923 w 7831015"/>
              <a:gd name="connsiteY102" fmla="*/ 339970 h 6166339"/>
              <a:gd name="connsiteX103" fmla="*/ 4384430 w 7831015"/>
              <a:gd name="connsiteY103" fmla="*/ 328246 h 6166339"/>
              <a:gd name="connsiteX104" fmla="*/ 4466492 w 7831015"/>
              <a:gd name="connsiteY104" fmla="*/ 293077 h 6166339"/>
              <a:gd name="connsiteX105" fmla="*/ 4489938 w 7831015"/>
              <a:gd name="connsiteY105" fmla="*/ 246185 h 6166339"/>
              <a:gd name="connsiteX106" fmla="*/ 4560277 w 7831015"/>
              <a:gd name="connsiteY106" fmla="*/ 152400 h 6166339"/>
              <a:gd name="connsiteX107" fmla="*/ 4595446 w 7831015"/>
              <a:gd name="connsiteY107" fmla="*/ 128954 h 6166339"/>
              <a:gd name="connsiteX108" fmla="*/ 4630615 w 7831015"/>
              <a:gd name="connsiteY108" fmla="*/ 117231 h 6166339"/>
              <a:gd name="connsiteX109" fmla="*/ 4736123 w 7831015"/>
              <a:gd name="connsiteY109" fmla="*/ 23446 h 6166339"/>
              <a:gd name="connsiteX110" fmla="*/ 4806461 w 7831015"/>
              <a:gd name="connsiteY110" fmla="*/ 0 h 6166339"/>
              <a:gd name="connsiteX111" fmla="*/ 4876800 w 7831015"/>
              <a:gd name="connsiteY111" fmla="*/ 35170 h 6166339"/>
              <a:gd name="connsiteX112" fmla="*/ 4970584 w 7831015"/>
              <a:gd name="connsiteY112" fmla="*/ 70339 h 6166339"/>
              <a:gd name="connsiteX113" fmla="*/ 4994030 w 7831015"/>
              <a:gd name="connsiteY113" fmla="*/ 105508 h 6166339"/>
              <a:gd name="connsiteX114" fmla="*/ 5017477 w 7831015"/>
              <a:gd name="connsiteY114" fmla="*/ 128954 h 6166339"/>
              <a:gd name="connsiteX115" fmla="*/ 5040923 w 7831015"/>
              <a:gd name="connsiteY115" fmla="*/ 175846 h 6166339"/>
              <a:gd name="connsiteX116" fmla="*/ 5099538 w 7831015"/>
              <a:gd name="connsiteY116" fmla="*/ 234462 h 6166339"/>
              <a:gd name="connsiteX117" fmla="*/ 5181600 w 7831015"/>
              <a:gd name="connsiteY117" fmla="*/ 293077 h 6166339"/>
              <a:gd name="connsiteX118" fmla="*/ 5298830 w 7831015"/>
              <a:gd name="connsiteY118" fmla="*/ 339970 h 6166339"/>
              <a:gd name="connsiteX119" fmla="*/ 5392615 w 7831015"/>
              <a:gd name="connsiteY119" fmla="*/ 375139 h 6166339"/>
              <a:gd name="connsiteX120" fmla="*/ 5521569 w 7831015"/>
              <a:gd name="connsiteY120" fmla="*/ 386862 h 6166339"/>
              <a:gd name="connsiteX121" fmla="*/ 5709138 w 7831015"/>
              <a:gd name="connsiteY121" fmla="*/ 375139 h 6166339"/>
              <a:gd name="connsiteX122" fmla="*/ 5744307 w 7831015"/>
              <a:gd name="connsiteY122" fmla="*/ 351693 h 6166339"/>
              <a:gd name="connsiteX123" fmla="*/ 5814646 w 7831015"/>
              <a:gd name="connsiteY123" fmla="*/ 328246 h 6166339"/>
              <a:gd name="connsiteX124" fmla="*/ 5849815 w 7831015"/>
              <a:gd name="connsiteY124" fmla="*/ 316523 h 6166339"/>
              <a:gd name="connsiteX125" fmla="*/ 5931877 w 7831015"/>
              <a:gd name="connsiteY125" fmla="*/ 246185 h 6166339"/>
              <a:gd name="connsiteX126" fmla="*/ 5990492 w 7831015"/>
              <a:gd name="connsiteY126" fmla="*/ 222739 h 6166339"/>
              <a:gd name="connsiteX127" fmla="*/ 6013938 w 7831015"/>
              <a:gd name="connsiteY127" fmla="*/ 187570 h 6166339"/>
              <a:gd name="connsiteX128" fmla="*/ 6166338 w 7831015"/>
              <a:gd name="connsiteY128" fmla="*/ 164123 h 6166339"/>
              <a:gd name="connsiteX129" fmla="*/ 6189784 w 7831015"/>
              <a:gd name="connsiteY129" fmla="*/ 187570 h 6166339"/>
              <a:gd name="connsiteX130" fmla="*/ 6271846 w 7831015"/>
              <a:gd name="connsiteY130" fmla="*/ 234462 h 6166339"/>
              <a:gd name="connsiteX131" fmla="*/ 6307015 w 7831015"/>
              <a:gd name="connsiteY131" fmla="*/ 281354 h 6166339"/>
              <a:gd name="connsiteX132" fmla="*/ 6400800 w 7831015"/>
              <a:gd name="connsiteY132" fmla="*/ 363416 h 6166339"/>
              <a:gd name="connsiteX133" fmla="*/ 6482861 w 7831015"/>
              <a:gd name="connsiteY133" fmla="*/ 445477 h 6166339"/>
              <a:gd name="connsiteX134" fmla="*/ 6588369 w 7831015"/>
              <a:gd name="connsiteY134" fmla="*/ 550985 h 6166339"/>
              <a:gd name="connsiteX135" fmla="*/ 6658707 w 7831015"/>
              <a:gd name="connsiteY135" fmla="*/ 597877 h 6166339"/>
              <a:gd name="connsiteX136" fmla="*/ 6670430 w 7831015"/>
              <a:gd name="connsiteY136" fmla="*/ 633046 h 6166339"/>
              <a:gd name="connsiteX137" fmla="*/ 6693877 w 7831015"/>
              <a:gd name="connsiteY137" fmla="*/ 679939 h 6166339"/>
              <a:gd name="connsiteX138" fmla="*/ 6717323 w 7831015"/>
              <a:gd name="connsiteY138" fmla="*/ 750277 h 6166339"/>
              <a:gd name="connsiteX139" fmla="*/ 6729046 w 7831015"/>
              <a:gd name="connsiteY139" fmla="*/ 785446 h 6166339"/>
              <a:gd name="connsiteX140" fmla="*/ 6775938 w 7831015"/>
              <a:gd name="connsiteY140" fmla="*/ 844062 h 6166339"/>
              <a:gd name="connsiteX141" fmla="*/ 6822830 w 7831015"/>
              <a:gd name="connsiteY141" fmla="*/ 890954 h 6166339"/>
              <a:gd name="connsiteX142" fmla="*/ 6869723 w 7831015"/>
              <a:gd name="connsiteY142" fmla="*/ 937846 h 6166339"/>
              <a:gd name="connsiteX143" fmla="*/ 6928338 w 7831015"/>
              <a:gd name="connsiteY143" fmla="*/ 984739 h 6166339"/>
              <a:gd name="connsiteX144" fmla="*/ 7033846 w 7831015"/>
              <a:gd name="connsiteY144" fmla="*/ 1055077 h 6166339"/>
              <a:gd name="connsiteX145" fmla="*/ 7069015 w 7831015"/>
              <a:gd name="connsiteY145" fmla="*/ 1078523 h 6166339"/>
              <a:gd name="connsiteX146" fmla="*/ 7127630 w 7831015"/>
              <a:gd name="connsiteY146" fmla="*/ 1125416 h 6166339"/>
              <a:gd name="connsiteX147" fmla="*/ 7186246 w 7831015"/>
              <a:gd name="connsiteY147" fmla="*/ 1148862 h 6166339"/>
              <a:gd name="connsiteX148" fmla="*/ 7315200 w 7831015"/>
              <a:gd name="connsiteY148" fmla="*/ 1184031 h 6166339"/>
              <a:gd name="connsiteX149" fmla="*/ 7373815 w 7831015"/>
              <a:gd name="connsiteY149" fmla="*/ 1160585 h 6166339"/>
              <a:gd name="connsiteX150" fmla="*/ 7385538 w 7831015"/>
              <a:gd name="connsiteY150" fmla="*/ 1125416 h 6166339"/>
              <a:gd name="connsiteX151" fmla="*/ 7397261 w 7831015"/>
              <a:gd name="connsiteY151" fmla="*/ 996462 h 6166339"/>
              <a:gd name="connsiteX152" fmla="*/ 7408984 w 7831015"/>
              <a:gd name="connsiteY152" fmla="*/ 726831 h 6166339"/>
              <a:gd name="connsiteX153" fmla="*/ 7455877 w 7831015"/>
              <a:gd name="connsiteY153" fmla="*/ 703385 h 6166339"/>
              <a:gd name="connsiteX154" fmla="*/ 7491046 w 7831015"/>
              <a:gd name="connsiteY154" fmla="*/ 679939 h 6166339"/>
              <a:gd name="connsiteX155" fmla="*/ 7772400 w 7831015"/>
              <a:gd name="connsiteY155" fmla="*/ 633046 h 6166339"/>
              <a:gd name="connsiteX156" fmla="*/ 7807569 w 7831015"/>
              <a:gd name="connsiteY156" fmla="*/ 609600 h 6166339"/>
              <a:gd name="connsiteX157" fmla="*/ 7831015 w 7831015"/>
              <a:gd name="connsiteY157" fmla="*/ 574431 h 616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7831015" h="6166339">
                <a:moveTo>
                  <a:pt x="0" y="6166339"/>
                </a:moveTo>
                <a:cubicBezTo>
                  <a:pt x="6617" y="6120019"/>
                  <a:pt x="12018" y="6071375"/>
                  <a:pt x="23446" y="6025662"/>
                </a:cubicBezTo>
                <a:cubicBezTo>
                  <a:pt x="26443" y="6013674"/>
                  <a:pt x="26431" y="5999231"/>
                  <a:pt x="35169" y="5990493"/>
                </a:cubicBezTo>
                <a:cubicBezTo>
                  <a:pt x="43907" y="5981755"/>
                  <a:pt x="58768" y="5983109"/>
                  <a:pt x="70338" y="5978770"/>
                </a:cubicBezTo>
                <a:cubicBezTo>
                  <a:pt x="90042" y="5971381"/>
                  <a:pt x="108086" y="5958045"/>
                  <a:pt x="128953" y="5955323"/>
                </a:cubicBezTo>
                <a:cubicBezTo>
                  <a:pt x="170734" y="5949873"/>
                  <a:pt x="600409" y="5932277"/>
                  <a:pt x="609600" y="5931877"/>
                </a:cubicBezTo>
                <a:cubicBezTo>
                  <a:pt x="625231" y="5927969"/>
                  <a:pt x="641060" y="5924784"/>
                  <a:pt x="656492" y="5920154"/>
                </a:cubicBezTo>
                <a:cubicBezTo>
                  <a:pt x="680164" y="5913052"/>
                  <a:pt x="726830" y="5896708"/>
                  <a:pt x="726830" y="5896708"/>
                </a:cubicBezTo>
                <a:cubicBezTo>
                  <a:pt x="783435" y="5840106"/>
                  <a:pt x="714579" y="5912024"/>
                  <a:pt x="773723" y="5838093"/>
                </a:cubicBezTo>
                <a:cubicBezTo>
                  <a:pt x="780628" y="5829462"/>
                  <a:pt x="790264" y="5823277"/>
                  <a:pt x="797169" y="5814646"/>
                </a:cubicBezTo>
                <a:cubicBezTo>
                  <a:pt x="805970" y="5803644"/>
                  <a:pt x="809791" y="5788497"/>
                  <a:pt x="820615" y="5779477"/>
                </a:cubicBezTo>
                <a:cubicBezTo>
                  <a:pt x="834040" y="5768289"/>
                  <a:pt x="852334" y="5764701"/>
                  <a:pt x="867507" y="5756031"/>
                </a:cubicBezTo>
                <a:cubicBezTo>
                  <a:pt x="912077" y="5730563"/>
                  <a:pt x="890084" y="5732803"/>
                  <a:pt x="937846" y="5720862"/>
                </a:cubicBezTo>
                <a:cubicBezTo>
                  <a:pt x="964600" y="5714173"/>
                  <a:pt x="1004832" y="5710815"/>
                  <a:pt x="1031630" y="5697416"/>
                </a:cubicBezTo>
                <a:cubicBezTo>
                  <a:pt x="1093655" y="5666404"/>
                  <a:pt x="1041469" y="5682015"/>
                  <a:pt x="1101969" y="5638800"/>
                </a:cubicBezTo>
                <a:cubicBezTo>
                  <a:pt x="1116189" y="5628642"/>
                  <a:pt x="1134641" y="5625511"/>
                  <a:pt x="1148861" y="5615354"/>
                </a:cubicBezTo>
                <a:cubicBezTo>
                  <a:pt x="1183921" y="5590311"/>
                  <a:pt x="1208887" y="5542900"/>
                  <a:pt x="1230923" y="5509846"/>
                </a:cubicBezTo>
                <a:lnTo>
                  <a:pt x="1277815" y="5439508"/>
                </a:lnTo>
                <a:lnTo>
                  <a:pt x="1301261" y="5404339"/>
                </a:lnTo>
                <a:cubicBezTo>
                  <a:pt x="1309076" y="5392616"/>
                  <a:pt x="1311341" y="5373626"/>
                  <a:pt x="1324707" y="5369170"/>
                </a:cubicBezTo>
                <a:lnTo>
                  <a:pt x="1359877" y="5357446"/>
                </a:lnTo>
                <a:cubicBezTo>
                  <a:pt x="1371600" y="5345723"/>
                  <a:pt x="1384432" y="5335013"/>
                  <a:pt x="1395046" y="5322277"/>
                </a:cubicBezTo>
                <a:cubicBezTo>
                  <a:pt x="1404066" y="5311453"/>
                  <a:pt x="1407889" y="5296386"/>
                  <a:pt x="1418492" y="5287108"/>
                </a:cubicBezTo>
                <a:cubicBezTo>
                  <a:pt x="1418499" y="5287101"/>
                  <a:pt x="1506411" y="5228495"/>
                  <a:pt x="1524000" y="5216770"/>
                </a:cubicBezTo>
                <a:cubicBezTo>
                  <a:pt x="1534282" y="5209916"/>
                  <a:pt x="1547287" y="5208441"/>
                  <a:pt x="1559169" y="5205046"/>
                </a:cubicBezTo>
                <a:cubicBezTo>
                  <a:pt x="1662236" y="5175597"/>
                  <a:pt x="1556887" y="5209714"/>
                  <a:pt x="1641230" y="5181600"/>
                </a:cubicBezTo>
                <a:cubicBezTo>
                  <a:pt x="1672492" y="5185508"/>
                  <a:pt x="1704620" y="5185033"/>
                  <a:pt x="1735015" y="5193323"/>
                </a:cubicBezTo>
                <a:cubicBezTo>
                  <a:pt x="1748608" y="5197030"/>
                  <a:pt x="1756309" y="5214321"/>
                  <a:pt x="1770184" y="5216770"/>
                </a:cubicBezTo>
                <a:cubicBezTo>
                  <a:pt x="1824196" y="5226302"/>
                  <a:pt x="1879599" y="5224585"/>
                  <a:pt x="1934307" y="5228493"/>
                </a:cubicBezTo>
                <a:cubicBezTo>
                  <a:pt x="1946030" y="5244124"/>
                  <a:pt x="1955661" y="5261569"/>
                  <a:pt x="1969477" y="5275385"/>
                </a:cubicBezTo>
                <a:cubicBezTo>
                  <a:pt x="1983293" y="5289201"/>
                  <a:pt x="2000470" y="5299198"/>
                  <a:pt x="2016369" y="5310554"/>
                </a:cubicBezTo>
                <a:cubicBezTo>
                  <a:pt x="2027834" y="5318743"/>
                  <a:pt x="2038663" y="5328278"/>
                  <a:pt x="2051538" y="5334000"/>
                </a:cubicBezTo>
                <a:cubicBezTo>
                  <a:pt x="2189400" y="5395271"/>
                  <a:pt x="2356171" y="5365463"/>
                  <a:pt x="2497015" y="5369170"/>
                </a:cubicBezTo>
                <a:lnTo>
                  <a:pt x="3012830" y="5380893"/>
                </a:lnTo>
                <a:cubicBezTo>
                  <a:pt x="3055815" y="5384801"/>
                  <a:pt x="3099001" y="5386912"/>
                  <a:pt x="3141784" y="5392616"/>
                </a:cubicBezTo>
                <a:cubicBezTo>
                  <a:pt x="3157755" y="5394745"/>
                  <a:pt x="3172727" y="5402060"/>
                  <a:pt x="3188677" y="5404339"/>
                </a:cubicBezTo>
                <a:cubicBezTo>
                  <a:pt x="3227554" y="5409893"/>
                  <a:pt x="3266830" y="5412154"/>
                  <a:pt x="3305907" y="5416062"/>
                </a:cubicBezTo>
                <a:cubicBezTo>
                  <a:pt x="3317630" y="5419970"/>
                  <a:pt x="3329543" y="5423349"/>
                  <a:pt x="3341077" y="5427785"/>
                </a:cubicBezTo>
                <a:cubicBezTo>
                  <a:pt x="3380359" y="5442893"/>
                  <a:pt x="3416793" y="5467758"/>
                  <a:pt x="3458307" y="5474677"/>
                </a:cubicBezTo>
                <a:cubicBezTo>
                  <a:pt x="3544539" y="5489049"/>
                  <a:pt x="3505586" y="5480635"/>
                  <a:pt x="3575538" y="5498123"/>
                </a:cubicBezTo>
                <a:cubicBezTo>
                  <a:pt x="3587261" y="5505939"/>
                  <a:pt x="3597515" y="5516623"/>
                  <a:pt x="3610707" y="5521570"/>
                </a:cubicBezTo>
                <a:cubicBezTo>
                  <a:pt x="3680876" y="5547884"/>
                  <a:pt x="3785213" y="5525567"/>
                  <a:pt x="3845169" y="5521570"/>
                </a:cubicBezTo>
                <a:cubicBezTo>
                  <a:pt x="4005526" y="5498660"/>
                  <a:pt x="3844631" y="5512820"/>
                  <a:pt x="4056184" y="5533293"/>
                </a:cubicBezTo>
                <a:cubicBezTo>
                  <a:pt x="4134072" y="5540831"/>
                  <a:pt x="4212492" y="5541108"/>
                  <a:pt x="4290646" y="5545016"/>
                </a:cubicBezTo>
                <a:cubicBezTo>
                  <a:pt x="4345917" y="5554228"/>
                  <a:pt x="4358910" y="5566001"/>
                  <a:pt x="4407877" y="5545016"/>
                </a:cubicBezTo>
                <a:cubicBezTo>
                  <a:pt x="4420827" y="5539466"/>
                  <a:pt x="4431323" y="5529385"/>
                  <a:pt x="4443046" y="5521570"/>
                </a:cubicBezTo>
                <a:cubicBezTo>
                  <a:pt x="4450861" y="5482493"/>
                  <a:pt x="4460856" y="5443789"/>
                  <a:pt x="4466492" y="5404339"/>
                </a:cubicBezTo>
                <a:cubicBezTo>
                  <a:pt x="4470400" y="5376985"/>
                  <a:pt x="4473272" y="5349463"/>
                  <a:pt x="4478215" y="5322277"/>
                </a:cubicBezTo>
                <a:cubicBezTo>
                  <a:pt x="4481097" y="5306425"/>
                  <a:pt x="4486778" y="5291184"/>
                  <a:pt x="4489938" y="5275385"/>
                </a:cubicBezTo>
                <a:cubicBezTo>
                  <a:pt x="4518681" y="5131667"/>
                  <a:pt x="4486154" y="5267072"/>
                  <a:pt x="4513384" y="5158154"/>
                </a:cubicBezTo>
                <a:cubicBezTo>
                  <a:pt x="4503870" y="5082042"/>
                  <a:pt x="4507150" y="5077720"/>
                  <a:pt x="4489938" y="5017477"/>
                </a:cubicBezTo>
                <a:cubicBezTo>
                  <a:pt x="4486543" y="5005595"/>
                  <a:pt x="4483393" y="4993528"/>
                  <a:pt x="4478215" y="4982308"/>
                </a:cubicBezTo>
                <a:cubicBezTo>
                  <a:pt x="4459907" y="4942640"/>
                  <a:pt x="4455952" y="4889311"/>
                  <a:pt x="4419600" y="4865077"/>
                </a:cubicBezTo>
                <a:lnTo>
                  <a:pt x="4384430" y="4841631"/>
                </a:lnTo>
                <a:cubicBezTo>
                  <a:pt x="4380522" y="4829908"/>
                  <a:pt x="4374738" y="4818651"/>
                  <a:pt x="4372707" y="4806462"/>
                </a:cubicBezTo>
                <a:cubicBezTo>
                  <a:pt x="4353590" y="4691759"/>
                  <a:pt x="4358254" y="4615201"/>
                  <a:pt x="4372707" y="4489939"/>
                </a:cubicBezTo>
                <a:cubicBezTo>
                  <a:pt x="4376401" y="4457928"/>
                  <a:pt x="4396153" y="4396154"/>
                  <a:pt x="4396153" y="4396154"/>
                </a:cubicBezTo>
                <a:cubicBezTo>
                  <a:pt x="4400061" y="4228123"/>
                  <a:pt x="4401159" y="4060004"/>
                  <a:pt x="4407877" y="3892062"/>
                </a:cubicBezTo>
                <a:cubicBezTo>
                  <a:pt x="4408981" y="3864452"/>
                  <a:pt x="4416549" y="3837463"/>
                  <a:pt x="4419600" y="3810000"/>
                </a:cubicBezTo>
                <a:cubicBezTo>
                  <a:pt x="4424366" y="3767102"/>
                  <a:pt x="4427415" y="3724031"/>
                  <a:pt x="4431323" y="3681046"/>
                </a:cubicBezTo>
                <a:cubicBezTo>
                  <a:pt x="4424242" y="3588997"/>
                  <a:pt x="4427179" y="3547236"/>
                  <a:pt x="4407877" y="3470031"/>
                </a:cubicBezTo>
                <a:cubicBezTo>
                  <a:pt x="4404880" y="3458043"/>
                  <a:pt x="4400061" y="3446585"/>
                  <a:pt x="4396153" y="3434862"/>
                </a:cubicBezTo>
                <a:cubicBezTo>
                  <a:pt x="4407876" y="3380154"/>
                  <a:pt x="4415536" y="3324415"/>
                  <a:pt x="4431323" y="3270739"/>
                </a:cubicBezTo>
                <a:cubicBezTo>
                  <a:pt x="4439227" y="3243865"/>
                  <a:pt x="4461808" y="3231811"/>
                  <a:pt x="4478215" y="3212123"/>
                </a:cubicBezTo>
                <a:cubicBezTo>
                  <a:pt x="4490723" y="3197113"/>
                  <a:pt x="4502179" y="3181237"/>
                  <a:pt x="4513384" y="3165231"/>
                </a:cubicBezTo>
                <a:cubicBezTo>
                  <a:pt x="4570636" y="3083443"/>
                  <a:pt x="4532007" y="3104316"/>
                  <a:pt x="4595446" y="3083170"/>
                </a:cubicBezTo>
                <a:cubicBezTo>
                  <a:pt x="4603261" y="3075354"/>
                  <a:pt x="4611987" y="3068354"/>
                  <a:pt x="4618892" y="3059723"/>
                </a:cubicBezTo>
                <a:cubicBezTo>
                  <a:pt x="4627693" y="3048721"/>
                  <a:pt x="4631514" y="3033574"/>
                  <a:pt x="4642338" y="3024554"/>
                </a:cubicBezTo>
                <a:cubicBezTo>
                  <a:pt x="4655763" y="3013366"/>
                  <a:pt x="4674689" y="3010802"/>
                  <a:pt x="4689230" y="3001108"/>
                </a:cubicBezTo>
                <a:cubicBezTo>
                  <a:pt x="4698427" y="2994977"/>
                  <a:pt x="4704861" y="2985477"/>
                  <a:pt x="4712677" y="2977662"/>
                </a:cubicBezTo>
                <a:cubicBezTo>
                  <a:pt x="4742143" y="2889264"/>
                  <a:pt x="4702395" y="2998225"/>
                  <a:pt x="4747846" y="2907323"/>
                </a:cubicBezTo>
                <a:cubicBezTo>
                  <a:pt x="4757215" y="2888584"/>
                  <a:pt x="4766284" y="2842791"/>
                  <a:pt x="4771292" y="2825262"/>
                </a:cubicBezTo>
                <a:cubicBezTo>
                  <a:pt x="4774687" y="2813380"/>
                  <a:pt x="4779107" y="2801816"/>
                  <a:pt x="4783015" y="2790093"/>
                </a:cubicBezTo>
                <a:cubicBezTo>
                  <a:pt x="4779107" y="2758831"/>
                  <a:pt x="4777893" y="2727114"/>
                  <a:pt x="4771292" y="2696308"/>
                </a:cubicBezTo>
                <a:cubicBezTo>
                  <a:pt x="4766114" y="2672142"/>
                  <a:pt x="4752693" y="2650204"/>
                  <a:pt x="4747846" y="2625970"/>
                </a:cubicBezTo>
                <a:lnTo>
                  <a:pt x="4736123" y="2567354"/>
                </a:lnTo>
                <a:cubicBezTo>
                  <a:pt x="4740031" y="2379785"/>
                  <a:pt x="4742637" y="2192184"/>
                  <a:pt x="4747846" y="2004646"/>
                </a:cubicBezTo>
                <a:cubicBezTo>
                  <a:pt x="4750452" y="1910816"/>
                  <a:pt x="4759569" y="1817159"/>
                  <a:pt x="4759569" y="1723293"/>
                </a:cubicBezTo>
                <a:cubicBezTo>
                  <a:pt x="4759569" y="1668446"/>
                  <a:pt x="4753903" y="1613682"/>
                  <a:pt x="4747846" y="1559170"/>
                </a:cubicBezTo>
                <a:cubicBezTo>
                  <a:pt x="4746067" y="1543156"/>
                  <a:pt x="4745488" y="1525388"/>
                  <a:pt x="4736123" y="1512277"/>
                </a:cubicBezTo>
                <a:cubicBezTo>
                  <a:pt x="4709012" y="1474321"/>
                  <a:pt x="4689003" y="1480360"/>
                  <a:pt x="4654061" y="1465385"/>
                </a:cubicBezTo>
                <a:cubicBezTo>
                  <a:pt x="4637998" y="1458501"/>
                  <a:pt x="4623908" y="1446961"/>
                  <a:pt x="4607169" y="1441939"/>
                </a:cubicBezTo>
                <a:cubicBezTo>
                  <a:pt x="4584402" y="1435109"/>
                  <a:pt x="4560138" y="1434878"/>
                  <a:pt x="4536830" y="1430216"/>
                </a:cubicBezTo>
                <a:cubicBezTo>
                  <a:pt x="4521031" y="1427056"/>
                  <a:pt x="4505666" y="1421988"/>
                  <a:pt x="4489938" y="1418493"/>
                </a:cubicBezTo>
                <a:cubicBezTo>
                  <a:pt x="4470487" y="1414171"/>
                  <a:pt x="4450653" y="1411603"/>
                  <a:pt x="4431323" y="1406770"/>
                </a:cubicBezTo>
                <a:cubicBezTo>
                  <a:pt x="4419334" y="1403773"/>
                  <a:pt x="4408035" y="1398441"/>
                  <a:pt x="4396153" y="1395046"/>
                </a:cubicBezTo>
                <a:cubicBezTo>
                  <a:pt x="4380661" y="1390620"/>
                  <a:pt x="4364892" y="1387231"/>
                  <a:pt x="4349261" y="1383323"/>
                </a:cubicBezTo>
                <a:cubicBezTo>
                  <a:pt x="4312171" y="1360142"/>
                  <a:pt x="4261737" y="1338395"/>
                  <a:pt x="4232030" y="1301262"/>
                </a:cubicBezTo>
                <a:cubicBezTo>
                  <a:pt x="4223228" y="1290260"/>
                  <a:pt x="4218547" y="1276056"/>
                  <a:pt x="4208584" y="1266093"/>
                </a:cubicBezTo>
                <a:cubicBezTo>
                  <a:pt x="4189541" y="1247050"/>
                  <a:pt x="4147981" y="1231461"/>
                  <a:pt x="4126523" y="1219200"/>
                </a:cubicBezTo>
                <a:cubicBezTo>
                  <a:pt x="4070954" y="1187446"/>
                  <a:pt x="4109088" y="1204671"/>
                  <a:pt x="4056184" y="1160585"/>
                </a:cubicBezTo>
                <a:cubicBezTo>
                  <a:pt x="4045360" y="1151565"/>
                  <a:pt x="4032738" y="1144954"/>
                  <a:pt x="4021015" y="1137139"/>
                </a:cubicBezTo>
                <a:cubicBezTo>
                  <a:pt x="4005384" y="1105877"/>
                  <a:pt x="3985176" y="1076512"/>
                  <a:pt x="3974123" y="1043354"/>
                </a:cubicBezTo>
                <a:cubicBezTo>
                  <a:pt x="3946221" y="959649"/>
                  <a:pt x="3964386" y="993579"/>
                  <a:pt x="3927230" y="937846"/>
                </a:cubicBezTo>
                <a:cubicBezTo>
                  <a:pt x="3900433" y="857454"/>
                  <a:pt x="3932077" y="957233"/>
                  <a:pt x="3903784" y="844062"/>
                </a:cubicBezTo>
                <a:cubicBezTo>
                  <a:pt x="3900787" y="832074"/>
                  <a:pt x="3895969" y="820616"/>
                  <a:pt x="3892061" y="808893"/>
                </a:cubicBezTo>
                <a:cubicBezTo>
                  <a:pt x="3895969" y="738554"/>
                  <a:pt x="3894266" y="667678"/>
                  <a:pt x="3903784" y="597877"/>
                </a:cubicBezTo>
                <a:cubicBezTo>
                  <a:pt x="3910364" y="549621"/>
                  <a:pt x="3941875" y="543457"/>
                  <a:pt x="3974123" y="515816"/>
                </a:cubicBezTo>
                <a:cubicBezTo>
                  <a:pt x="4053109" y="448113"/>
                  <a:pt x="3966727" y="509023"/>
                  <a:pt x="4044461" y="457200"/>
                </a:cubicBezTo>
                <a:cubicBezTo>
                  <a:pt x="4052276" y="445477"/>
                  <a:pt x="4054639" y="426770"/>
                  <a:pt x="4067907" y="422031"/>
                </a:cubicBezTo>
                <a:cubicBezTo>
                  <a:pt x="4112677" y="406042"/>
                  <a:pt x="4208584" y="398585"/>
                  <a:pt x="4208584" y="398585"/>
                </a:cubicBezTo>
                <a:cubicBezTo>
                  <a:pt x="4220307" y="390770"/>
                  <a:pt x="4232929" y="384159"/>
                  <a:pt x="4243753" y="375139"/>
                </a:cubicBezTo>
                <a:cubicBezTo>
                  <a:pt x="4256489" y="364525"/>
                  <a:pt x="4263195" y="345213"/>
                  <a:pt x="4278923" y="339970"/>
                </a:cubicBezTo>
                <a:cubicBezTo>
                  <a:pt x="4312493" y="328780"/>
                  <a:pt x="4349261" y="332154"/>
                  <a:pt x="4384430" y="328246"/>
                </a:cubicBezTo>
                <a:cubicBezTo>
                  <a:pt x="4413807" y="320902"/>
                  <a:pt x="4445187" y="318643"/>
                  <a:pt x="4466492" y="293077"/>
                </a:cubicBezTo>
                <a:cubicBezTo>
                  <a:pt x="4477680" y="279652"/>
                  <a:pt x="4480947" y="261170"/>
                  <a:pt x="4489938" y="246185"/>
                </a:cubicBezTo>
                <a:cubicBezTo>
                  <a:pt x="4507251" y="217329"/>
                  <a:pt x="4530911" y="175893"/>
                  <a:pt x="4560277" y="152400"/>
                </a:cubicBezTo>
                <a:cubicBezTo>
                  <a:pt x="4571279" y="143599"/>
                  <a:pt x="4582844" y="135255"/>
                  <a:pt x="4595446" y="128954"/>
                </a:cubicBezTo>
                <a:cubicBezTo>
                  <a:pt x="4606499" y="123428"/>
                  <a:pt x="4618892" y="121139"/>
                  <a:pt x="4630615" y="117231"/>
                </a:cubicBezTo>
                <a:cubicBezTo>
                  <a:pt x="4651838" y="96008"/>
                  <a:pt x="4698468" y="40182"/>
                  <a:pt x="4736123" y="23446"/>
                </a:cubicBezTo>
                <a:cubicBezTo>
                  <a:pt x="4758707" y="13408"/>
                  <a:pt x="4806461" y="0"/>
                  <a:pt x="4806461" y="0"/>
                </a:cubicBezTo>
                <a:cubicBezTo>
                  <a:pt x="4829907" y="11723"/>
                  <a:pt x="4852164" y="26211"/>
                  <a:pt x="4876800" y="35170"/>
                </a:cubicBezTo>
                <a:cubicBezTo>
                  <a:pt x="4988345" y="75732"/>
                  <a:pt x="4891178" y="17402"/>
                  <a:pt x="4970584" y="70339"/>
                </a:cubicBezTo>
                <a:cubicBezTo>
                  <a:pt x="4978399" y="82062"/>
                  <a:pt x="4985228" y="94506"/>
                  <a:pt x="4994030" y="105508"/>
                </a:cubicBezTo>
                <a:cubicBezTo>
                  <a:pt x="5000935" y="114139"/>
                  <a:pt x="5011346" y="119758"/>
                  <a:pt x="5017477" y="128954"/>
                </a:cubicBezTo>
                <a:cubicBezTo>
                  <a:pt x="5027171" y="143494"/>
                  <a:pt x="5030194" y="162052"/>
                  <a:pt x="5040923" y="175846"/>
                </a:cubicBezTo>
                <a:cubicBezTo>
                  <a:pt x="5057887" y="197657"/>
                  <a:pt x="5080000" y="214923"/>
                  <a:pt x="5099538" y="234462"/>
                </a:cubicBezTo>
                <a:cubicBezTo>
                  <a:pt x="5155167" y="290092"/>
                  <a:pt x="5125460" y="274364"/>
                  <a:pt x="5181600" y="293077"/>
                </a:cubicBezTo>
                <a:cubicBezTo>
                  <a:pt x="5244747" y="356224"/>
                  <a:pt x="5186290" y="311834"/>
                  <a:pt x="5298830" y="339970"/>
                </a:cubicBezTo>
                <a:cubicBezTo>
                  <a:pt x="5300125" y="340294"/>
                  <a:pt x="5377879" y="373034"/>
                  <a:pt x="5392615" y="375139"/>
                </a:cubicBezTo>
                <a:cubicBezTo>
                  <a:pt x="5435343" y="381243"/>
                  <a:pt x="5478584" y="382954"/>
                  <a:pt x="5521569" y="386862"/>
                </a:cubicBezTo>
                <a:cubicBezTo>
                  <a:pt x="5584092" y="382954"/>
                  <a:pt x="5647260" y="384909"/>
                  <a:pt x="5709138" y="375139"/>
                </a:cubicBezTo>
                <a:cubicBezTo>
                  <a:pt x="5723055" y="372942"/>
                  <a:pt x="5731432" y="357415"/>
                  <a:pt x="5744307" y="351693"/>
                </a:cubicBezTo>
                <a:cubicBezTo>
                  <a:pt x="5766892" y="341655"/>
                  <a:pt x="5791200" y="336062"/>
                  <a:pt x="5814646" y="328246"/>
                </a:cubicBezTo>
                <a:lnTo>
                  <a:pt x="5849815" y="316523"/>
                </a:lnTo>
                <a:cubicBezTo>
                  <a:pt x="5876470" y="289868"/>
                  <a:pt x="5898037" y="264985"/>
                  <a:pt x="5931877" y="246185"/>
                </a:cubicBezTo>
                <a:cubicBezTo>
                  <a:pt x="5950272" y="235965"/>
                  <a:pt x="5970954" y="230554"/>
                  <a:pt x="5990492" y="222739"/>
                </a:cubicBezTo>
                <a:cubicBezTo>
                  <a:pt x="5998307" y="211016"/>
                  <a:pt x="6003975" y="197533"/>
                  <a:pt x="6013938" y="187570"/>
                </a:cubicBezTo>
                <a:cubicBezTo>
                  <a:pt x="6072219" y="129288"/>
                  <a:pt x="6072053" y="153647"/>
                  <a:pt x="6166338" y="164123"/>
                </a:cubicBezTo>
                <a:cubicBezTo>
                  <a:pt x="6174153" y="171939"/>
                  <a:pt x="6180306" y="181883"/>
                  <a:pt x="6189784" y="187570"/>
                </a:cubicBezTo>
                <a:cubicBezTo>
                  <a:pt x="6256852" y="227812"/>
                  <a:pt x="6193939" y="156556"/>
                  <a:pt x="6271846" y="234462"/>
                </a:cubicBezTo>
                <a:cubicBezTo>
                  <a:pt x="6285662" y="248278"/>
                  <a:pt x="6294035" y="266751"/>
                  <a:pt x="6307015" y="281354"/>
                </a:cubicBezTo>
                <a:cubicBezTo>
                  <a:pt x="6356892" y="337466"/>
                  <a:pt x="6352175" y="331000"/>
                  <a:pt x="6400800" y="363416"/>
                </a:cubicBezTo>
                <a:cubicBezTo>
                  <a:pt x="6466001" y="461218"/>
                  <a:pt x="6363739" y="315526"/>
                  <a:pt x="6482861" y="445477"/>
                </a:cubicBezTo>
                <a:cubicBezTo>
                  <a:pt x="6585495" y="557441"/>
                  <a:pt x="6508260" y="524282"/>
                  <a:pt x="6588369" y="550985"/>
                </a:cubicBezTo>
                <a:lnTo>
                  <a:pt x="6658707" y="597877"/>
                </a:lnTo>
                <a:cubicBezTo>
                  <a:pt x="6668989" y="604732"/>
                  <a:pt x="6665562" y="621688"/>
                  <a:pt x="6670430" y="633046"/>
                </a:cubicBezTo>
                <a:cubicBezTo>
                  <a:pt x="6677314" y="649109"/>
                  <a:pt x="6687386" y="663713"/>
                  <a:pt x="6693877" y="679939"/>
                </a:cubicBezTo>
                <a:cubicBezTo>
                  <a:pt x="6703056" y="702886"/>
                  <a:pt x="6709508" y="726831"/>
                  <a:pt x="6717323" y="750277"/>
                </a:cubicBezTo>
                <a:cubicBezTo>
                  <a:pt x="6721231" y="762000"/>
                  <a:pt x="6720308" y="776708"/>
                  <a:pt x="6729046" y="785446"/>
                </a:cubicBezTo>
                <a:cubicBezTo>
                  <a:pt x="6750853" y="807254"/>
                  <a:pt x="6761150" y="814486"/>
                  <a:pt x="6775938" y="844062"/>
                </a:cubicBezTo>
                <a:cubicBezTo>
                  <a:pt x="6800947" y="894080"/>
                  <a:pt x="6766560" y="872197"/>
                  <a:pt x="6822830" y="890954"/>
                </a:cubicBezTo>
                <a:cubicBezTo>
                  <a:pt x="6848408" y="967687"/>
                  <a:pt x="6812883" y="892374"/>
                  <a:pt x="6869723" y="937846"/>
                </a:cubicBezTo>
                <a:cubicBezTo>
                  <a:pt x="6945476" y="998449"/>
                  <a:pt x="6839939" y="955273"/>
                  <a:pt x="6928338" y="984739"/>
                </a:cubicBezTo>
                <a:cubicBezTo>
                  <a:pt x="7087360" y="1117255"/>
                  <a:pt x="6937660" y="1006984"/>
                  <a:pt x="7033846" y="1055077"/>
                </a:cubicBezTo>
                <a:cubicBezTo>
                  <a:pt x="7046448" y="1061378"/>
                  <a:pt x="7058013" y="1069721"/>
                  <a:pt x="7069015" y="1078523"/>
                </a:cubicBezTo>
                <a:cubicBezTo>
                  <a:pt x="7105362" y="1107601"/>
                  <a:pt x="7079518" y="1101360"/>
                  <a:pt x="7127630" y="1125416"/>
                </a:cubicBezTo>
                <a:cubicBezTo>
                  <a:pt x="7146452" y="1134827"/>
                  <a:pt x="7166469" y="1141670"/>
                  <a:pt x="7186246" y="1148862"/>
                </a:cubicBezTo>
                <a:cubicBezTo>
                  <a:pt x="7258963" y="1175304"/>
                  <a:pt x="7245672" y="1170126"/>
                  <a:pt x="7315200" y="1184031"/>
                </a:cubicBezTo>
                <a:cubicBezTo>
                  <a:pt x="7334738" y="1176216"/>
                  <a:pt x="7357649" y="1174057"/>
                  <a:pt x="7373815" y="1160585"/>
                </a:cubicBezTo>
                <a:cubicBezTo>
                  <a:pt x="7383308" y="1152674"/>
                  <a:pt x="7383790" y="1137649"/>
                  <a:pt x="7385538" y="1125416"/>
                </a:cubicBezTo>
                <a:cubicBezTo>
                  <a:pt x="7391642" y="1082688"/>
                  <a:pt x="7393353" y="1039447"/>
                  <a:pt x="7397261" y="996462"/>
                </a:cubicBezTo>
                <a:cubicBezTo>
                  <a:pt x="7401169" y="906585"/>
                  <a:pt x="7391341" y="815046"/>
                  <a:pt x="7408984" y="726831"/>
                </a:cubicBezTo>
                <a:cubicBezTo>
                  <a:pt x="7412411" y="709694"/>
                  <a:pt x="7440704" y="712055"/>
                  <a:pt x="7455877" y="703385"/>
                </a:cubicBezTo>
                <a:cubicBezTo>
                  <a:pt x="7468110" y="696395"/>
                  <a:pt x="7477680" y="684394"/>
                  <a:pt x="7491046" y="679939"/>
                </a:cubicBezTo>
                <a:cubicBezTo>
                  <a:pt x="7615262" y="638534"/>
                  <a:pt x="7644020" y="643745"/>
                  <a:pt x="7772400" y="633046"/>
                </a:cubicBezTo>
                <a:cubicBezTo>
                  <a:pt x="7784123" y="625231"/>
                  <a:pt x="7797606" y="619563"/>
                  <a:pt x="7807569" y="609600"/>
                </a:cubicBezTo>
                <a:cubicBezTo>
                  <a:pt x="7817532" y="599637"/>
                  <a:pt x="7831015" y="574431"/>
                  <a:pt x="7831015" y="57443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889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endParaRPr lang="cs-CZ" dirty="0"/>
          </a:p>
        </p:txBody>
      </p:sp>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314" y="0"/>
            <a:ext cx="4850737"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descr="frydlant_hydrolstanice"/>
          <p:cNvPicPr>
            <a:picLocks noChangeAspect="1" noChangeArrowheads="1"/>
          </p:cNvPicPr>
          <p:nvPr/>
        </p:nvPicPr>
        <p:blipFill>
          <a:blip r:embed="rId4">
            <a:extLst>
              <a:ext uri="{28A0092B-C50C-407E-A947-70E740481C1C}">
                <a14:useLocalDpi xmlns:a14="http://schemas.microsoft.com/office/drawing/2010/main" val="0"/>
              </a:ext>
            </a:extLst>
          </a:blip>
          <a:srcRect l="6961" t="6398" r="6264" b="2953"/>
          <a:stretch>
            <a:fillRect/>
          </a:stretch>
        </p:blipFill>
        <p:spPr bwMode="auto">
          <a:xfrm>
            <a:off x="5364088" y="938110"/>
            <a:ext cx="3640147" cy="537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9314" y="3212975"/>
            <a:ext cx="4850737" cy="3539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délník 3"/>
          <p:cNvSpPr/>
          <p:nvPr/>
        </p:nvSpPr>
        <p:spPr>
          <a:xfrm>
            <a:off x="5796136" y="260648"/>
            <a:ext cx="2184765" cy="523220"/>
          </a:xfrm>
          <a:prstGeom prst="rect">
            <a:avLst/>
          </a:prstGeom>
        </p:spPr>
        <p:txBody>
          <a:bodyPr wrap="none">
            <a:spAutoFit/>
          </a:bodyPr>
          <a:lstStyle/>
          <a:p>
            <a:r>
              <a:rPr lang="en-US" sz="2800" dirty="0" smtClean="0"/>
              <a:t>loss of 240 l/s</a:t>
            </a:r>
            <a:endParaRPr lang="en-US" sz="2800" dirty="0"/>
          </a:p>
        </p:txBody>
      </p:sp>
    </p:spTree>
    <p:extLst>
      <p:ext uri="{BB962C8B-B14F-4D97-AF65-F5344CB8AC3E}">
        <p14:creationId xmlns:p14="http://schemas.microsoft.com/office/powerpoint/2010/main" val="38840119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2"/>
          <p:cNvSpPr>
            <a:spLocks noGrp="1"/>
          </p:cNvSpPr>
          <p:nvPr>
            <p:ph idx="1"/>
          </p:nvPr>
        </p:nvSpPr>
        <p:spPr>
          <a:xfrm>
            <a:off x="323528" y="404664"/>
            <a:ext cx="8820472" cy="6048672"/>
          </a:xfrm>
        </p:spPr>
        <p:txBody>
          <a:bodyPr>
            <a:normAutofit/>
          </a:bodyPr>
          <a:lstStyle/>
          <a:p>
            <a:pPr marL="0" indent="0">
              <a:buNone/>
            </a:pPr>
            <a:r>
              <a:rPr lang="en-US" sz="4800" noProof="0" dirty="0" smtClean="0"/>
              <a:t>Influent river due to:</a:t>
            </a:r>
            <a:br>
              <a:rPr lang="en-US" sz="4800" noProof="0" dirty="0" smtClean="0"/>
            </a:br>
            <a:endParaRPr lang="en-US" sz="1800" noProof="0" dirty="0" smtClean="0"/>
          </a:p>
          <a:p>
            <a:r>
              <a:rPr lang="en-US" sz="4800" dirty="0" smtClean="0"/>
              <a:t>mining</a:t>
            </a:r>
          </a:p>
          <a:p>
            <a:pPr lvl="1"/>
            <a:r>
              <a:rPr lang="en-US" sz="4400" dirty="0" smtClean="0"/>
              <a:t> </a:t>
            </a:r>
            <a:r>
              <a:rPr lang="en-US" sz="4400" dirty="0" err="1" smtClean="0"/>
              <a:t>glacifluvial</a:t>
            </a:r>
            <a:r>
              <a:rPr lang="en-US" sz="4400" dirty="0" smtClean="0"/>
              <a:t> sediments </a:t>
            </a:r>
          </a:p>
          <a:p>
            <a:pPr lvl="1"/>
            <a:r>
              <a:rPr lang="cs-CZ" sz="4400" dirty="0" smtClean="0"/>
              <a:t> </a:t>
            </a:r>
            <a:r>
              <a:rPr lang="en-US" sz="4400" dirty="0" smtClean="0"/>
              <a:t>sandy layers in tertiary sediments</a:t>
            </a:r>
          </a:p>
          <a:p>
            <a:pPr lvl="1"/>
            <a:r>
              <a:rPr lang="en-US" sz="4400" dirty="0" smtClean="0"/>
              <a:t> faults in basement</a:t>
            </a:r>
          </a:p>
          <a:p>
            <a:r>
              <a:rPr lang="en-US" sz="4800" dirty="0" err="1" smtClean="0"/>
              <a:t>subglacial</a:t>
            </a:r>
            <a:r>
              <a:rPr lang="en-US" sz="4800" dirty="0" smtClean="0"/>
              <a:t> channel (GW heads?)</a:t>
            </a:r>
            <a:endParaRPr lang="en-US" sz="4800" noProof="0" dirty="0"/>
          </a:p>
        </p:txBody>
      </p:sp>
    </p:spTree>
    <p:extLst>
      <p:ext uri="{BB962C8B-B14F-4D97-AF65-F5344CB8AC3E}">
        <p14:creationId xmlns:p14="http://schemas.microsoft.com/office/powerpoint/2010/main" val="84112062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45060" name="Picture 4" descr="filipovka"/>
          <p:cNvPicPr>
            <a:picLocks noChangeAspect="1" noChangeArrowheads="1"/>
          </p:cNvPicPr>
          <p:nvPr/>
        </p:nvPicPr>
        <p:blipFill>
          <a:blip r:embed="rId3">
            <a:extLst>
              <a:ext uri="{28A0092B-C50C-407E-A947-70E740481C1C}">
                <a14:useLocalDpi xmlns:a14="http://schemas.microsoft.com/office/drawing/2010/main" val="0"/>
              </a:ext>
            </a:extLst>
          </a:blip>
          <a:srcRect l="3369" t="4761" r="2022" b="2856"/>
          <a:stretch>
            <a:fillRect/>
          </a:stretch>
        </p:blipFill>
        <p:spPr bwMode="auto">
          <a:xfrm>
            <a:off x="2267744" y="3770635"/>
            <a:ext cx="4462122" cy="3087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9009" y="64715"/>
            <a:ext cx="6401544" cy="358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délník 3"/>
          <p:cNvSpPr/>
          <p:nvPr/>
        </p:nvSpPr>
        <p:spPr>
          <a:xfrm>
            <a:off x="6948264" y="5558873"/>
            <a:ext cx="1085618" cy="1200329"/>
          </a:xfrm>
          <a:prstGeom prst="rect">
            <a:avLst/>
          </a:prstGeom>
        </p:spPr>
        <p:txBody>
          <a:bodyPr wrap="none">
            <a:spAutoFit/>
          </a:bodyPr>
          <a:lstStyle/>
          <a:p>
            <a:r>
              <a:rPr lang="en-US" dirty="0" smtClean="0"/>
              <a:t>Q =</a:t>
            </a:r>
            <a:br>
              <a:rPr lang="en-US" dirty="0" smtClean="0"/>
            </a:br>
            <a:r>
              <a:rPr lang="en-US" dirty="0" smtClean="0"/>
              <a:t>grad(h) × </a:t>
            </a:r>
            <a:br>
              <a:rPr lang="en-US" dirty="0" smtClean="0"/>
            </a:br>
            <a:r>
              <a:rPr lang="en-US" dirty="0" smtClean="0"/>
              <a:t>width ×</a:t>
            </a:r>
            <a:br>
              <a:rPr lang="en-US" dirty="0" smtClean="0"/>
            </a:br>
            <a:r>
              <a:rPr lang="en-US" dirty="0" smtClean="0"/>
              <a:t> T</a:t>
            </a:r>
            <a:endParaRPr lang="en-US" dirty="0"/>
          </a:p>
        </p:txBody>
      </p:sp>
      <p:sp>
        <p:nvSpPr>
          <p:cNvPr id="5" name="Obdélník 4"/>
          <p:cNvSpPr/>
          <p:nvPr/>
        </p:nvSpPr>
        <p:spPr>
          <a:xfrm>
            <a:off x="323528" y="6161995"/>
            <a:ext cx="1294265" cy="369332"/>
          </a:xfrm>
          <a:prstGeom prst="rect">
            <a:avLst/>
          </a:prstGeom>
        </p:spPr>
        <p:txBody>
          <a:bodyPr wrap="none">
            <a:spAutoFit/>
          </a:bodyPr>
          <a:lstStyle/>
          <a:p>
            <a:r>
              <a:rPr lang="cs-CZ" dirty="0" smtClean="0"/>
              <a:t>Turów mine</a:t>
            </a:r>
            <a:endParaRPr lang="en-US" dirty="0"/>
          </a:p>
        </p:txBody>
      </p:sp>
      <p:sp>
        <p:nvSpPr>
          <p:cNvPr id="8" name="Obdélník 7"/>
          <p:cNvSpPr/>
          <p:nvPr/>
        </p:nvSpPr>
        <p:spPr>
          <a:xfrm>
            <a:off x="1798673" y="2108785"/>
            <a:ext cx="935165" cy="523220"/>
          </a:xfrm>
          <a:prstGeom prst="rect">
            <a:avLst/>
          </a:prstGeom>
        </p:spPr>
        <p:txBody>
          <a:bodyPr wrap="square">
            <a:spAutoFit/>
          </a:bodyPr>
          <a:lstStyle/>
          <a:p>
            <a:r>
              <a:rPr lang="cs-CZ" sz="1400" dirty="0" smtClean="0"/>
              <a:t>Turów mine</a:t>
            </a:r>
            <a:endParaRPr lang="en-US" sz="1400" dirty="0"/>
          </a:p>
        </p:txBody>
      </p:sp>
    </p:spTree>
    <p:extLst>
      <p:ext uri="{BB962C8B-B14F-4D97-AF65-F5344CB8AC3E}">
        <p14:creationId xmlns:p14="http://schemas.microsoft.com/office/powerpoint/2010/main" val="375987286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dirty="0"/>
          </a:p>
        </p:txBody>
      </p:sp>
      <p:pic>
        <p:nvPicPr>
          <p:cNvPr id="5" name="Zástupný symbol pro obsah 4" descr="Výřez obrazovky"/>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3608" y="188640"/>
            <a:ext cx="6839905" cy="1838582"/>
          </a:xfrm>
        </p:spPr>
      </p:pic>
      <p:pic>
        <p:nvPicPr>
          <p:cNvPr id="4" name="Picture 3" descr="frydlant_KN"/>
          <p:cNvPicPr>
            <a:picLocks noChangeAspect="1" noChangeArrowheads="1"/>
          </p:cNvPicPr>
          <p:nvPr/>
        </p:nvPicPr>
        <p:blipFill>
          <a:blip r:embed="rId4" cstate="print">
            <a:extLst>
              <a:ext uri="{28A0092B-C50C-407E-A947-70E740481C1C}">
                <a14:useLocalDpi xmlns:a14="http://schemas.microsoft.com/office/drawing/2010/main" val="0"/>
              </a:ext>
            </a:extLst>
          </a:blip>
          <a:srcRect l="4761" t="4379" r="4285" b="2022"/>
          <a:stretch>
            <a:fillRect/>
          </a:stretch>
        </p:blipFill>
        <p:spPr bwMode="auto">
          <a:xfrm>
            <a:off x="3203848" y="2348880"/>
            <a:ext cx="2963803" cy="430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337178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endParaRPr lang="cs-CZ" dirty="0"/>
          </a:p>
        </p:txBody>
      </p:sp>
      <p:pic>
        <p:nvPicPr>
          <p:cNvPr id="46082" name="Picture 2" descr="visnov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16632"/>
            <a:ext cx="5799311"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3" descr="maluvk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5696" y="4365104"/>
            <a:ext cx="4848225"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délník 3"/>
          <p:cNvSpPr/>
          <p:nvPr/>
        </p:nvSpPr>
        <p:spPr>
          <a:xfrm>
            <a:off x="1259632" y="4928371"/>
            <a:ext cx="806631" cy="369332"/>
          </a:xfrm>
          <a:prstGeom prst="rect">
            <a:avLst/>
          </a:prstGeom>
        </p:spPr>
        <p:txBody>
          <a:bodyPr wrap="none">
            <a:spAutoFit/>
          </a:bodyPr>
          <a:lstStyle/>
          <a:p>
            <a:r>
              <a:rPr lang="cs-CZ" dirty="0" smtClean="0"/>
              <a:t>40 cm </a:t>
            </a:r>
            <a:endParaRPr lang="en-US" dirty="0"/>
          </a:p>
        </p:txBody>
      </p:sp>
      <p:sp>
        <p:nvSpPr>
          <p:cNvPr id="5" name="Obdélník 4"/>
          <p:cNvSpPr/>
          <p:nvPr/>
        </p:nvSpPr>
        <p:spPr>
          <a:xfrm>
            <a:off x="7105870" y="6201423"/>
            <a:ext cx="699615" cy="369332"/>
          </a:xfrm>
          <a:prstGeom prst="rect">
            <a:avLst/>
          </a:prstGeom>
        </p:spPr>
        <p:txBody>
          <a:bodyPr wrap="none">
            <a:spAutoFit/>
          </a:bodyPr>
          <a:lstStyle/>
          <a:p>
            <a:r>
              <a:rPr lang="cs-CZ" dirty="0" smtClean="0"/>
              <a:t>10 l/s</a:t>
            </a:r>
            <a:endParaRPr lang="en-US" dirty="0"/>
          </a:p>
        </p:txBody>
      </p:sp>
      <p:sp>
        <p:nvSpPr>
          <p:cNvPr id="6" name="TextovéPole 5"/>
          <p:cNvSpPr txBox="1"/>
          <p:nvPr/>
        </p:nvSpPr>
        <p:spPr>
          <a:xfrm>
            <a:off x="2483768" y="2492896"/>
            <a:ext cx="864096" cy="430887"/>
          </a:xfrm>
          <a:prstGeom prst="rect">
            <a:avLst/>
          </a:prstGeom>
          <a:solidFill>
            <a:schemeClr val="bg1"/>
          </a:solidFill>
        </p:spPr>
        <p:txBody>
          <a:bodyPr wrap="square" rtlCol="0">
            <a:spAutoFit/>
          </a:bodyPr>
          <a:lstStyle/>
          <a:p>
            <a:r>
              <a:rPr lang="cs-CZ" sz="1100" dirty="0" err="1" smtClean="0"/>
              <a:t>borehole</a:t>
            </a:r>
            <a:r>
              <a:rPr lang="cs-CZ" sz="1100" dirty="0" smtClean="0"/>
              <a:t> VP2008</a:t>
            </a:r>
            <a:endParaRPr lang="en-US" sz="1100" dirty="0"/>
          </a:p>
        </p:txBody>
      </p:sp>
      <p:sp>
        <p:nvSpPr>
          <p:cNvPr id="9" name="Obdélník 8"/>
          <p:cNvSpPr/>
          <p:nvPr/>
        </p:nvSpPr>
        <p:spPr>
          <a:xfrm>
            <a:off x="107504" y="1340768"/>
            <a:ext cx="1294265" cy="369332"/>
          </a:xfrm>
          <a:prstGeom prst="rect">
            <a:avLst/>
          </a:prstGeom>
        </p:spPr>
        <p:txBody>
          <a:bodyPr wrap="none">
            <a:spAutoFit/>
          </a:bodyPr>
          <a:lstStyle/>
          <a:p>
            <a:r>
              <a:rPr lang="cs-CZ" dirty="0" smtClean="0"/>
              <a:t>Turów mine</a:t>
            </a:r>
            <a:endParaRPr lang="en-US" dirty="0"/>
          </a:p>
        </p:txBody>
      </p:sp>
    </p:spTree>
    <p:extLst>
      <p:ext uri="{BB962C8B-B14F-4D97-AF65-F5344CB8AC3E}">
        <p14:creationId xmlns:p14="http://schemas.microsoft.com/office/powerpoint/2010/main" val="105898530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67544" y="908720"/>
            <a:ext cx="8229600" cy="1143000"/>
          </a:xfrm>
        </p:spPr>
        <p:txBody>
          <a:bodyPr>
            <a:noAutofit/>
          </a:bodyPr>
          <a:lstStyle/>
          <a:p>
            <a:r>
              <a:rPr lang="en-US" sz="8000" dirty="0" smtClean="0">
                <a:solidFill>
                  <a:schemeClr val="bg1"/>
                </a:solidFill>
              </a:rPr>
              <a:t>Questions</a:t>
            </a:r>
            <a:endParaRPr lang="en-US" sz="8000" dirty="0">
              <a:solidFill>
                <a:schemeClr val="bg1"/>
              </a:solidFill>
            </a:endParaRPr>
          </a:p>
        </p:txBody>
      </p:sp>
      <p:sp>
        <p:nvSpPr>
          <p:cNvPr id="4" name="TextovéPole 3"/>
          <p:cNvSpPr txBox="1"/>
          <p:nvPr/>
        </p:nvSpPr>
        <p:spPr>
          <a:xfrm>
            <a:off x="3203847" y="1512117"/>
            <a:ext cx="2880321" cy="4644000"/>
          </a:xfrm>
          <a:prstGeom prst="rect">
            <a:avLst/>
          </a:prstGeom>
          <a:noFill/>
        </p:spPr>
        <p:txBody>
          <a:bodyPr wrap="square" rtlCol="0">
            <a:spAutoFit/>
          </a:bodyPr>
          <a:lstStyle/>
          <a:p>
            <a:pPr algn="ctr"/>
            <a:r>
              <a:rPr lang="cs-CZ" sz="34400" dirty="0" smtClean="0">
                <a:solidFill>
                  <a:schemeClr val="bg1"/>
                </a:solidFill>
              </a:rPr>
              <a:t>?</a:t>
            </a:r>
            <a:endParaRPr lang="en-US" sz="34400" dirty="0">
              <a:solidFill>
                <a:schemeClr val="bg1"/>
              </a:solidFill>
            </a:endParaRPr>
          </a:p>
        </p:txBody>
      </p:sp>
    </p:spTree>
    <p:extLst>
      <p:ext uri="{BB962C8B-B14F-4D97-AF65-F5344CB8AC3E}">
        <p14:creationId xmlns:p14="http://schemas.microsoft.com/office/powerpoint/2010/main" val="1015065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548680"/>
            <a:ext cx="8229600" cy="6048672"/>
          </a:xfrm>
        </p:spPr>
        <p:txBody>
          <a:bodyPr>
            <a:normAutofit lnSpcReduction="10000"/>
          </a:bodyPr>
          <a:lstStyle/>
          <a:p>
            <a:r>
              <a:rPr lang="en-US" dirty="0"/>
              <a:t>Ground-water models should be as simple as possible, but not </a:t>
            </a:r>
            <a:r>
              <a:rPr lang="en-US" dirty="0" smtClean="0"/>
              <a:t>simpler</a:t>
            </a:r>
            <a:r>
              <a:rPr lang="cs-CZ" dirty="0" smtClean="0"/>
              <a:t>.</a:t>
            </a:r>
            <a:endParaRPr lang="en-US" dirty="0"/>
          </a:p>
          <a:p>
            <a:r>
              <a:rPr lang="en-US" dirty="0"/>
              <a:t>Modeling should constitute a scientific expression of our ignorance rather than a claim to knowledge that we do not possess.</a:t>
            </a:r>
          </a:p>
          <a:p>
            <a:r>
              <a:rPr lang="en-US" dirty="0"/>
              <a:t>Fools ignore complexity. Pragmatists suffer it. Some can avoid it. Geniuses remove it. …Simplicity does not precede complexity, but follows it.</a:t>
            </a:r>
          </a:p>
          <a:p>
            <a:r>
              <a:rPr lang="en-US" dirty="0"/>
              <a:t>Managers should buy advice from a competent </a:t>
            </a:r>
            <a:r>
              <a:rPr lang="en-US" dirty="0" smtClean="0"/>
              <a:t>hydrogeologist;</a:t>
            </a:r>
            <a:r>
              <a:rPr lang="cs-CZ" dirty="0" smtClean="0"/>
              <a:t/>
            </a:r>
            <a:br>
              <a:rPr lang="cs-CZ" dirty="0" smtClean="0"/>
            </a:br>
            <a:r>
              <a:rPr lang="en-US" dirty="0" smtClean="0"/>
              <a:t>they </a:t>
            </a:r>
            <a:r>
              <a:rPr lang="en-US" dirty="0"/>
              <a:t>should not buy a groundwater model</a:t>
            </a:r>
            <a:r>
              <a:rPr lang="en-US" dirty="0" smtClean="0"/>
              <a:t>.</a:t>
            </a:r>
            <a:endParaRPr lang="en-US" dirty="0"/>
          </a:p>
        </p:txBody>
      </p:sp>
    </p:spTree>
    <p:extLst>
      <p:ext uri="{BB962C8B-B14F-4D97-AF65-F5344CB8AC3E}">
        <p14:creationId xmlns:p14="http://schemas.microsoft.com/office/powerpoint/2010/main" val="277685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88641"/>
            <a:ext cx="8229600" cy="966598"/>
          </a:xfrm>
        </p:spPr>
        <p:txBody>
          <a:bodyPr/>
          <a:lstStyle/>
          <a:p>
            <a:r>
              <a:rPr lang="cs-CZ" dirty="0" smtClean="0"/>
              <a:t>Engineering</a:t>
            </a:r>
            <a:r>
              <a:rPr lang="en-US" dirty="0"/>
              <a:t> </a:t>
            </a:r>
            <a:r>
              <a:rPr lang="cs-CZ" dirty="0"/>
              <a:t>× </a:t>
            </a:r>
            <a:r>
              <a:rPr lang="en-US" dirty="0" smtClean="0"/>
              <a:t>Subsurface</a:t>
            </a:r>
            <a:endParaRPr lang="en-US" dirty="0"/>
          </a:p>
        </p:txBody>
      </p:sp>
      <p:pic>
        <p:nvPicPr>
          <p:cNvPr id="43010" name="Picture 2" descr="C:\Users\nesetril\Desktop\400-04237760w.jpg"/>
          <p:cNvPicPr>
            <a:picLocks noChangeAspect="1" noChangeArrowheads="1"/>
          </p:cNvPicPr>
          <p:nvPr/>
        </p:nvPicPr>
        <p:blipFill rotWithShape="1">
          <a:blip r:embed="rId3">
            <a:extLst>
              <a:ext uri="{28A0092B-C50C-407E-A947-70E740481C1C}">
                <a14:useLocalDpi xmlns:a14="http://schemas.microsoft.com/office/drawing/2010/main" val="0"/>
              </a:ext>
            </a:extLst>
          </a:blip>
          <a:srcRect l="4304" t="12014" r="3269" b="9491"/>
          <a:stretch/>
        </p:blipFill>
        <p:spPr bwMode="auto">
          <a:xfrm>
            <a:off x="251520" y="2564904"/>
            <a:ext cx="4114882" cy="3018098"/>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4572000" y="1052736"/>
            <a:ext cx="5184576" cy="4813995"/>
          </a:xfrm>
        </p:spPr>
        <p:txBody>
          <a:bodyPr/>
          <a:lstStyle/>
          <a:p>
            <a:pPr marL="0" indent="0">
              <a:buNone/>
            </a:pPr>
            <a:r>
              <a:rPr lang="en-US" dirty="0" smtClean="0"/>
              <a:t>heterogeneity</a:t>
            </a:r>
            <a:br>
              <a:rPr lang="en-US" dirty="0" smtClean="0"/>
            </a:br>
            <a:r>
              <a:rPr lang="en-US" dirty="0" smtClean="0"/>
              <a:t>uncertainty</a:t>
            </a:r>
            <a:r>
              <a:rPr lang="en-US" sz="1600" dirty="0" smtClean="0"/>
              <a:t> (parametric × epistemological)</a:t>
            </a:r>
          </a:p>
        </p:txBody>
      </p:sp>
      <p:pic>
        <p:nvPicPr>
          <p:cNvPr id="43011" name="Picture 3" descr="C:\Users\nesetril\Desktop\k hetrgty.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2060848"/>
            <a:ext cx="3902111" cy="4149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69742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978" y="606650"/>
            <a:ext cx="4534655" cy="1022150"/>
          </a:xfrm>
        </p:spPr>
        <p:txBody>
          <a:bodyPr>
            <a:noAutofit/>
          </a:bodyPr>
          <a:lstStyle/>
          <a:p>
            <a:r>
              <a:rPr lang="cs-CZ" sz="8000" dirty="0" smtClean="0"/>
              <a:t>Job</a:t>
            </a:r>
            <a:endParaRPr lang="en-US" sz="8000" dirty="0"/>
          </a:p>
        </p:txBody>
      </p:sp>
      <p:pic>
        <p:nvPicPr>
          <p:cNvPr id="40962" name="Picture 2" descr="C:\Users\nesetril\Desktop\holbein-job-bib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 y="1988840"/>
            <a:ext cx="4568122" cy="3287550"/>
          </a:xfrm>
          <a:prstGeom prst="rect">
            <a:avLst/>
          </a:prstGeom>
          <a:noFill/>
          <a:extLst>
            <a:ext uri="{909E8E84-426E-40DD-AFC4-6F175D3DCCD1}">
              <a14:hiddenFill xmlns:a14="http://schemas.microsoft.com/office/drawing/2010/main">
                <a:solidFill>
                  <a:srgbClr val="FFFFFF"/>
                </a:solidFill>
              </a14:hiddenFill>
            </a:ext>
          </a:extLst>
        </p:spPr>
      </p:pic>
      <p:pic>
        <p:nvPicPr>
          <p:cNvPr id="40963" name="Picture 3" descr="C:\Users\nesetril\Desktop\OT-13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8759" y="116632"/>
            <a:ext cx="4612689" cy="6234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165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381945"/>
            <a:ext cx="3034680" cy="3767136"/>
          </a:xfrm>
        </p:spPr>
        <p:txBody>
          <a:bodyPr/>
          <a:lstStyle/>
          <a:p>
            <a:pPr marL="0" indent="0">
              <a:buNone/>
            </a:pPr>
            <a:r>
              <a:rPr lang="en-US" b="1" i="1" noProof="0" dirty="0" smtClean="0"/>
              <a:t>Nassim Nicholas Taleb</a:t>
            </a:r>
            <a:br>
              <a:rPr lang="en-US" b="1" i="1" noProof="0" dirty="0" smtClean="0"/>
            </a:br>
            <a:endParaRPr lang="en-US" b="1" i="1" noProof="0" dirty="0" smtClean="0"/>
          </a:p>
          <a:p>
            <a:pPr marL="0" indent="0">
              <a:buNone/>
            </a:pPr>
            <a:r>
              <a:rPr lang="en-US" b="1" i="1" noProof="0" dirty="0" smtClean="0"/>
              <a:t>The Black Swan: The Impact of the Highly Improbable</a:t>
            </a:r>
            <a:r>
              <a:rPr lang="en-US" noProof="0" dirty="0" smtClean="0"/>
              <a:t> </a:t>
            </a:r>
            <a:endParaRPr lang="en-US" noProof="0" dirty="0"/>
          </a:p>
        </p:txBody>
      </p:sp>
      <p:pic>
        <p:nvPicPr>
          <p:cNvPr id="40962" name="Picture 2" descr="C:\Users\nesetril\Desktop\The_black_swan_taleb_cover.jpg"/>
          <p:cNvPicPr>
            <a:picLocks noChangeAspect="1" noChangeArrowheads="1"/>
          </p:cNvPicPr>
          <p:nvPr/>
        </p:nvPicPr>
        <p:blipFill rotWithShape="1">
          <a:blip r:embed="rId3">
            <a:extLst>
              <a:ext uri="{28A0092B-C50C-407E-A947-70E740481C1C}">
                <a14:useLocalDpi xmlns:a14="http://schemas.microsoft.com/office/drawing/2010/main" val="0"/>
              </a:ext>
            </a:extLst>
          </a:blip>
          <a:srcRect l="20028" t="1766" r="16642" b="-1766"/>
          <a:stretch/>
        </p:blipFill>
        <p:spPr bwMode="auto">
          <a:xfrm>
            <a:off x="4775200" y="260648"/>
            <a:ext cx="4097867" cy="6470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41677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noProof="0" dirty="0"/>
          </a:p>
        </p:txBody>
      </p:sp>
      <p:pic>
        <p:nvPicPr>
          <p:cNvPr id="6" name="Zástupný symbol pro obsah 5" descr="Výřez obrazovky"/>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3361" y="0"/>
            <a:ext cx="9050639" cy="6858000"/>
          </a:xfrm>
        </p:spPr>
      </p:pic>
    </p:spTree>
    <p:extLst>
      <p:ext uri="{BB962C8B-B14F-4D97-AF65-F5344CB8AC3E}">
        <p14:creationId xmlns:p14="http://schemas.microsoft.com/office/powerpoint/2010/main" val="41692109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descr="Výřez obrazovky"/>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6769" y="1988840"/>
            <a:ext cx="3906242" cy="4525963"/>
          </a:xfrm>
        </p:spPr>
      </p:pic>
      <p:pic>
        <p:nvPicPr>
          <p:cNvPr id="7" name="Obrázek 6" descr="Výřez obrazovky"/>
          <p:cNvPicPr>
            <a:picLocks noChangeAspect="1"/>
          </p:cNvPicPr>
          <p:nvPr/>
        </p:nvPicPr>
        <p:blipFill rotWithShape="1">
          <a:blip r:embed="rId4">
            <a:extLst>
              <a:ext uri="{28A0092B-C50C-407E-A947-70E740481C1C}">
                <a14:useLocalDpi xmlns:a14="http://schemas.microsoft.com/office/drawing/2010/main" val="0"/>
              </a:ext>
            </a:extLst>
          </a:blip>
          <a:srcRect l="54409"/>
          <a:stretch/>
        </p:blipFill>
        <p:spPr>
          <a:xfrm>
            <a:off x="4572000" y="2182872"/>
            <a:ext cx="1958257" cy="4018959"/>
          </a:xfrm>
          <a:prstGeom prst="rect">
            <a:avLst/>
          </a:prstGeom>
        </p:spPr>
      </p:pic>
      <p:sp>
        <p:nvSpPr>
          <p:cNvPr id="3" name="Obdélník 2"/>
          <p:cNvSpPr/>
          <p:nvPr/>
        </p:nvSpPr>
        <p:spPr>
          <a:xfrm>
            <a:off x="251520" y="548680"/>
            <a:ext cx="8424936" cy="923330"/>
          </a:xfrm>
          <a:prstGeom prst="rect">
            <a:avLst/>
          </a:prstGeom>
        </p:spPr>
        <p:txBody>
          <a:bodyPr wrap="square">
            <a:spAutoFit/>
          </a:bodyPr>
          <a:lstStyle/>
          <a:p>
            <a:r>
              <a:rPr lang="en-US" dirty="0" smtClean="0"/>
              <a:t>ROACH, J., TIDWELL, V.</a:t>
            </a:r>
          </a:p>
          <a:p>
            <a:r>
              <a:rPr lang="en-US" dirty="0" smtClean="0"/>
              <a:t>A </a:t>
            </a:r>
            <a:r>
              <a:rPr lang="en-US" b="1" dirty="0" smtClean="0"/>
              <a:t>Compartmental-spatial system dynamics</a:t>
            </a:r>
            <a:r>
              <a:rPr lang="en-US" dirty="0" smtClean="0"/>
              <a:t> approach to ground water modeling.</a:t>
            </a:r>
            <a:r>
              <a:rPr lang="cs-CZ" dirty="0" smtClean="0"/>
              <a:t/>
            </a:r>
            <a:br>
              <a:rPr lang="cs-CZ" dirty="0" smtClean="0"/>
            </a:br>
            <a:r>
              <a:rPr lang="en-US" dirty="0" smtClean="0"/>
              <a:t>Ground Water. 2009, vol. 47, no. 5, pp. 686–698.</a:t>
            </a:r>
            <a:r>
              <a:rPr lang="cs-CZ" dirty="0" smtClean="0"/>
              <a:t> doi: </a:t>
            </a:r>
            <a:r>
              <a:rPr lang="en-US" dirty="0" smtClean="0"/>
              <a:t>j.1745-6584.2009.00580.x</a:t>
            </a:r>
            <a:endParaRPr lang="en-US" dirty="0"/>
          </a:p>
        </p:txBody>
      </p:sp>
      <p:pic>
        <p:nvPicPr>
          <p:cNvPr id="5" name="Obrázek 4" descr="Výřez obrazovky"/>
          <p:cNvPicPr>
            <a:picLocks noChangeAspect="1"/>
          </p:cNvPicPr>
          <p:nvPr/>
        </p:nvPicPr>
        <p:blipFill rotWithShape="1">
          <a:blip r:embed="rId4">
            <a:extLst>
              <a:ext uri="{28A0092B-C50C-407E-A947-70E740481C1C}">
                <a14:useLocalDpi xmlns:a14="http://schemas.microsoft.com/office/drawing/2010/main" val="0"/>
              </a:ext>
            </a:extLst>
          </a:blip>
          <a:srcRect l="-54" t="1139" r="53602" b="-1139"/>
          <a:stretch/>
        </p:blipFill>
        <p:spPr>
          <a:xfrm>
            <a:off x="6804248" y="2182873"/>
            <a:ext cx="1995214" cy="4018959"/>
          </a:xfrm>
          <a:prstGeom prst="rect">
            <a:avLst/>
          </a:prstGeom>
        </p:spPr>
      </p:pic>
    </p:spTree>
    <p:extLst>
      <p:ext uri="{BB962C8B-B14F-4D97-AF65-F5344CB8AC3E}">
        <p14:creationId xmlns:p14="http://schemas.microsoft.com/office/powerpoint/2010/main" val="129129895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title"/>
          </p:nvPr>
        </p:nvSpPr>
        <p:spPr>
          <a:xfrm>
            <a:off x="457200" y="0"/>
            <a:ext cx="8229600" cy="258763"/>
          </a:xfrm>
        </p:spPr>
        <p:txBody>
          <a:bodyPr>
            <a:normAutofit fontScale="90000"/>
          </a:bodyPr>
          <a:lstStyle/>
          <a:p>
            <a:r>
              <a:rPr lang="en-US" sz="2400"/>
              <a:t>Model Inputs MRG Pumps</a:t>
            </a:r>
          </a:p>
        </p:txBody>
      </p:sp>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4721225"/>
          </a:xfrm>
          <a:prstGeom prst="rect">
            <a:avLst/>
          </a:prstGeom>
          <a:solidFill>
            <a:srgbClr val="FFFFFF"/>
          </a:solidFill>
          <a:ln w="9525">
            <a:solidFill>
              <a:srgbClr val="000000"/>
            </a:solidFill>
            <a:miter lim="800000"/>
            <a:headEnd/>
            <a:tailEnd/>
          </a:ln>
        </p:spPr>
      </p:pic>
    </p:spTree>
    <p:extLst>
      <p:ext uri="{BB962C8B-B14F-4D97-AF65-F5344CB8AC3E}">
        <p14:creationId xmlns:p14="http://schemas.microsoft.com/office/powerpoint/2010/main" val="72488200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457200" y="0"/>
            <a:ext cx="8229600" cy="258763"/>
          </a:xfrm>
        </p:spPr>
        <p:txBody>
          <a:bodyPr>
            <a:normAutofit fontScale="90000"/>
          </a:bodyPr>
          <a:lstStyle/>
          <a:p>
            <a:r>
              <a:rPr lang="en-US" sz="2400"/>
              <a:t>Model Outputs: Ground water</a:t>
            </a: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8675"/>
            <a:ext cx="9144000" cy="6029325"/>
          </a:xfrm>
          <a:prstGeom prst="rect">
            <a:avLst/>
          </a:prstGeom>
          <a:solidFill>
            <a:srgbClr val="FFFFFF"/>
          </a:solidFill>
          <a:ln w="9525">
            <a:solidFill>
              <a:srgbClr val="000000"/>
            </a:solidFill>
            <a:miter lim="800000"/>
            <a:headEnd/>
            <a:tailEnd/>
          </a:ln>
        </p:spPr>
      </p:pic>
    </p:spTree>
    <p:extLst>
      <p:ext uri="{BB962C8B-B14F-4D97-AF65-F5344CB8AC3E}">
        <p14:creationId xmlns:p14="http://schemas.microsoft.com/office/powerpoint/2010/main" val="89109584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a:xfrm>
            <a:off x="457200" y="0"/>
            <a:ext cx="8229600" cy="258763"/>
          </a:xfrm>
        </p:spPr>
        <p:txBody>
          <a:bodyPr>
            <a:normAutofit fontScale="90000"/>
          </a:bodyPr>
          <a:lstStyle/>
          <a:p>
            <a:r>
              <a:rPr lang="en-US" sz="2400"/>
              <a:t>Model Outputs: Albuquerque GW Drawdown Map</a:t>
            </a:r>
          </a:p>
        </p:txBody>
      </p:sp>
      <p:pic>
        <p:nvPicPr>
          <p:cNvPr id="717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7713" b="50000"/>
          <a:stretch/>
        </p:blipFill>
        <p:spPr bwMode="auto">
          <a:xfrm>
            <a:off x="0" y="457200"/>
            <a:ext cx="9117013" cy="5867400"/>
          </a:xfrm>
          <a:prstGeom prst="rect">
            <a:avLst/>
          </a:prstGeom>
          <a:solidFill>
            <a:srgbClr val="FFFFFF"/>
          </a:solidFill>
          <a:ln w="9525">
            <a:solidFill>
              <a:srgbClr val="000000"/>
            </a:solidFill>
            <a:miter lim="800000"/>
            <a:headEnd/>
            <a:tailEnd/>
          </a:ln>
        </p:spPr>
      </p:pic>
    </p:spTree>
    <p:extLst>
      <p:ext uri="{BB962C8B-B14F-4D97-AF65-F5344CB8AC3E}">
        <p14:creationId xmlns:p14="http://schemas.microsoft.com/office/powerpoint/2010/main" val="381287539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noProof="0" dirty="0"/>
          </a:p>
        </p:txBody>
      </p:sp>
      <p:pic>
        <p:nvPicPr>
          <p:cNvPr id="4" name="Zástupný symbol pro obsah 3" descr="Výřez obrazovky"/>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5536" y="155497"/>
            <a:ext cx="3291460" cy="5985942"/>
          </a:xfrm>
        </p:spPr>
      </p:pic>
      <p:pic>
        <p:nvPicPr>
          <p:cNvPr id="5" name="Obrázek 4" descr="Výřez obrazovk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6141439"/>
            <a:ext cx="2757213" cy="742493"/>
          </a:xfrm>
          <a:prstGeom prst="rect">
            <a:avLst/>
          </a:prstGeom>
        </p:spPr>
      </p:pic>
      <p:pic>
        <p:nvPicPr>
          <p:cNvPr id="6" name="Obrázek 5" descr="Výřez obrazovk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016" y="154854"/>
            <a:ext cx="3217972" cy="6124188"/>
          </a:xfrm>
          <a:prstGeom prst="rect">
            <a:avLst/>
          </a:prstGeom>
        </p:spPr>
      </p:pic>
      <p:pic>
        <p:nvPicPr>
          <p:cNvPr id="7" name="Obrázek 6" descr="Výřez obrazovky"/>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6016" y="6306835"/>
            <a:ext cx="2987824" cy="519211"/>
          </a:xfrm>
          <a:prstGeom prst="rect">
            <a:avLst/>
          </a:prstGeom>
        </p:spPr>
      </p:pic>
      <p:sp>
        <p:nvSpPr>
          <p:cNvPr id="3" name="Obdélník 2"/>
          <p:cNvSpPr/>
          <p:nvPr/>
        </p:nvSpPr>
        <p:spPr>
          <a:xfrm>
            <a:off x="7964495" y="187036"/>
            <a:ext cx="1015663" cy="6408712"/>
          </a:xfrm>
          <a:prstGeom prst="rect">
            <a:avLst/>
          </a:prstGeom>
        </p:spPr>
        <p:txBody>
          <a:bodyPr vert="vert" wrap="square">
            <a:spAutoFit/>
          </a:bodyPr>
          <a:lstStyle/>
          <a:p>
            <a:r>
              <a:rPr lang="en-US" dirty="0" smtClean="0">
                <a:solidFill>
                  <a:schemeClr val="bg1">
                    <a:lumMod val="65000"/>
                  </a:schemeClr>
                </a:solidFill>
              </a:rPr>
              <a:t>HUNT, R.J., DOHERTY, J., TONKIN, M.J. </a:t>
            </a:r>
            <a:r>
              <a:rPr lang="en-US" b="1" dirty="0" smtClean="0">
                <a:solidFill>
                  <a:schemeClr val="bg1">
                    <a:lumMod val="65000"/>
                  </a:schemeClr>
                </a:solidFill>
              </a:rPr>
              <a:t>Are models too simple? </a:t>
            </a:r>
            <a:r>
              <a:rPr lang="en-US" dirty="0" smtClean="0">
                <a:solidFill>
                  <a:schemeClr val="bg1">
                    <a:lumMod val="65000"/>
                  </a:schemeClr>
                </a:solidFill>
              </a:rPr>
              <a:t>Arguments for Increased Parameterization. </a:t>
            </a:r>
            <a:r>
              <a:rPr lang="en-US" i="1" dirty="0" smtClean="0">
                <a:solidFill>
                  <a:schemeClr val="bg1">
                    <a:lumMod val="65000"/>
                  </a:schemeClr>
                </a:solidFill>
              </a:rPr>
              <a:t>Ground Water</a:t>
            </a:r>
            <a:r>
              <a:rPr lang="en-US" dirty="0" smtClean="0">
                <a:solidFill>
                  <a:schemeClr val="bg1">
                    <a:lumMod val="65000"/>
                  </a:schemeClr>
                </a:solidFill>
              </a:rPr>
              <a:t>. 2007, vol. 45, no. 3, pp. 254–262. doi: j.1745-6584.2007.00316.x</a:t>
            </a:r>
            <a:endParaRPr lang="en-US" dirty="0">
              <a:solidFill>
                <a:schemeClr val="bg1">
                  <a:lumMod val="65000"/>
                </a:schemeClr>
              </a:solidFill>
            </a:endParaRPr>
          </a:p>
        </p:txBody>
      </p:sp>
    </p:spTree>
    <p:extLst>
      <p:ext uri="{BB962C8B-B14F-4D97-AF65-F5344CB8AC3E}">
        <p14:creationId xmlns:p14="http://schemas.microsoft.com/office/powerpoint/2010/main" val="268005129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noProof="0" dirty="0" smtClean="0"/>
              <a:t>Acknowledgments</a:t>
            </a:r>
            <a:endParaRPr lang="en-US" b="1" noProof="0" dirty="0"/>
          </a:p>
        </p:txBody>
      </p:sp>
      <p:sp>
        <p:nvSpPr>
          <p:cNvPr id="3" name="Zástupný symbol pro obsah 2"/>
          <p:cNvSpPr>
            <a:spLocks noGrp="1"/>
          </p:cNvSpPr>
          <p:nvPr>
            <p:ph idx="1"/>
          </p:nvPr>
        </p:nvSpPr>
        <p:spPr>
          <a:xfrm>
            <a:off x="457200" y="1600201"/>
            <a:ext cx="8229600" cy="2404864"/>
          </a:xfrm>
        </p:spPr>
        <p:txBody>
          <a:bodyPr>
            <a:normAutofit/>
          </a:bodyPr>
          <a:lstStyle/>
          <a:p>
            <a:pPr marL="0" indent="0" algn="ctr">
              <a:buNone/>
            </a:pPr>
            <a:r>
              <a:rPr lang="cs-CZ" sz="4000" dirty="0" smtClean="0"/>
              <a:t>Práce vznikla za podpory Ministerstva školství v rámci projektu č. 7822 Technické univerzity v Liberci.</a:t>
            </a:r>
            <a:endParaRPr lang="cs-CZ" sz="4000"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4223831"/>
            <a:ext cx="7632848" cy="1933882"/>
          </a:xfrm>
          <a:prstGeom prst="rect">
            <a:avLst/>
          </a:prstGeom>
        </p:spPr>
      </p:pic>
    </p:spTree>
    <p:extLst>
      <p:ext uri="{BB962C8B-B14F-4D97-AF65-F5344CB8AC3E}">
        <p14:creationId xmlns:p14="http://schemas.microsoft.com/office/powerpoint/2010/main" val="243666943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9" descr="C:\Users\nesetril\Desktop\4313_1160631982120_1417436842_30447975_2100519_n.jpg"/>
          <p:cNvPicPr>
            <a:picLocks noChangeAspect="1" noChangeArrowheads="1"/>
          </p:cNvPicPr>
          <p:nvPr/>
        </p:nvPicPr>
        <p:blipFill>
          <a:blip r:embed="rId3" cstate="screen"/>
          <a:srcRect/>
          <a:stretch>
            <a:fillRect/>
          </a:stretch>
        </p:blipFill>
        <p:spPr bwMode="auto">
          <a:xfrm>
            <a:off x="1324984" y="-170404"/>
            <a:ext cx="4742330" cy="3427851"/>
          </a:xfrm>
          <a:prstGeom prst="rect">
            <a:avLst/>
          </a:prstGeom>
          <a:noFill/>
        </p:spPr>
      </p:pic>
      <p:pic>
        <p:nvPicPr>
          <p:cNvPr id="4100" name="Picture 4" descr="C:\Users\nesetril\Desktop\38414_414410189463_764479463_4264111_2074301_n.jpg"/>
          <p:cNvPicPr>
            <a:picLocks noChangeAspect="1" noChangeArrowheads="1"/>
          </p:cNvPicPr>
          <p:nvPr/>
        </p:nvPicPr>
        <p:blipFill>
          <a:blip r:embed="rId4" cstate="screen"/>
          <a:srcRect/>
          <a:stretch>
            <a:fillRect/>
          </a:stretch>
        </p:blipFill>
        <p:spPr bwMode="auto">
          <a:xfrm>
            <a:off x="5663900" y="1711869"/>
            <a:ext cx="3934660" cy="5683397"/>
          </a:xfrm>
          <a:prstGeom prst="rect">
            <a:avLst/>
          </a:prstGeom>
          <a:noFill/>
        </p:spPr>
      </p:pic>
      <p:sp>
        <p:nvSpPr>
          <p:cNvPr id="4" name="Zástupný symbol pro číslo snímku 3"/>
          <p:cNvSpPr>
            <a:spLocks noGrp="1"/>
          </p:cNvSpPr>
          <p:nvPr>
            <p:ph type="sldNum" sz="quarter" idx="11"/>
          </p:nvPr>
        </p:nvSpPr>
        <p:spPr/>
        <p:txBody>
          <a:bodyPr/>
          <a:lstStyle/>
          <a:p>
            <a:fld id="{8F139C9C-9350-4CC8-B2E0-0ABC0F56FE94}" type="slidenum">
              <a:rPr lang="cs-CZ" smtClean="0"/>
              <a:pPr/>
              <a:t>79</a:t>
            </a:fld>
            <a:endParaRPr lang="cs-CZ" dirty="0"/>
          </a:p>
        </p:txBody>
      </p:sp>
      <p:pic>
        <p:nvPicPr>
          <p:cNvPr id="4103" name="Picture 7" descr="C:\Users\nesetril\Desktop\4313_1160631982120_1417436842_30447975_2100519_n.jpg"/>
          <p:cNvPicPr>
            <a:picLocks noChangeAspect="1" noChangeArrowheads="1"/>
          </p:cNvPicPr>
          <p:nvPr/>
        </p:nvPicPr>
        <p:blipFill>
          <a:blip r:embed="rId3" cstate="screen"/>
          <a:srcRect/>
          <a:stretch>
            <a:fillRect/>
          </a:stretch>
        </p:blipFill>
        <p:spPr bwMode="auto">
          <a:xfrm>
            <a:off x="1732913" y="3752194"/>
            <a:ext cx="4296792" cy="3105807"/>
          </a:xfrm>
          <a:prstGeom prst="rect">
            <a:avLst/>
          </a:prstGeom>
          <a:noFill/>
        </p:spPr>
      </p:pic>
      <p:pic>
        <p:nvPicPr>
          <p:cNvPr id="4098" name="Picture 2" descr="C:\Users\nesetril\Desktop\23338_1504302773675_1417436842_31377601_6709822_n.jpg"/>
          <p:cNvPicPr>
            <a:picLocks noChangeAspect="1" noChangeArrowheads="1"/>
          </p:cNvPicPr>
          <p:nvPr/>
        </p:nvPicPr>
        <p:blipFill>
          <a:blip r:embed="rId5" cstate="screen"/>
          <a:srcRect/>
          <a:stretch>
            <a:fillRect/>
          </a:stretch>
        </p:blipFill>
        <p:spPr bwMode="auto">
          <a:xfrm>
            <a:off x="4586071" y="-175044"/>
            <a:ext cx="6054356" cy="4919165"/>
          </a:xfrm>
          <a:prstGeom prst="rect">
            <a:avLst/>
          </a:prstGeom>
          <a:noFill/>
        </p:spPr>
      </p:pic>
      <p:pic>
        <p:nvPicPr>
          <p:cNvPr id="4099" name="Picture 3" descr="C:\Users\nesetril\Desktop\23338_1504304333714_1417436842_31377633_4432113_n.jpg"/>
          <p:cNvPicPr>
            <a:picLocks noChangeAspect="1" noChangeArrowheads="1"/>
          </p:cNvPicPr>
          <p:nvPr/>
        </p:nvPicPr>
        <p:blipFill>
          <a:blip r:embed="rId6" cstate="screen"/>
          <a:srcRect/>
          <a:stretch>
            <a:fillRect/>
          </a:stretch>
        </p:blipFill>
        <p:spPr bwMode="auto">
          <a:xfrm>
            <a:off x="1580965" y="3237186"/>
            <a:ext cx="4456386" cy="3620814"/>
          </a:xfrm>
          <a:prstGeom prst="rect">
            <a:avLst/>
          </a:prstGeom>
          <a:noFill/>
        </p:spPr>
      </p:pic>
      <p:pic>
        <p:nvPicPr>
          <p:cNvPr id="4102" name="Picture 6" descr="C:\Users\nesetril\Desktop\38414_414410209463_764479463_4264115_1809030_n.jpg"/>
          <p:cNvPicPr>
            <a:picLocks noChangeAspect="1" noChangeArrowheads="1"/>
          </p:cNvPicPr>
          <p:nvPr/>
        </p:nvPicPr>
        <p:blipFill>
          <a:blip r:embed="rId7" cstate="screen"/>
          <a:srcRect/>
          <a:stretch>
            <a:fillRect/>
          </a:stretch>
        </p:blipFill>
        <p:spPr bwMode="auto">
          <a:xfrm>
            <a:off x="0" y="3308542"/>
            <a:ext cx="2266193" cy="3549458"/>
          </a:xfrm>
          <a:prstGeom prst="rect">
            <a:avLst/>
          </a:prstGeom>
          <a:noFill/>
        </p:spPr>
      </p:pic>
      <p:pic>
        <p:nvPicPr>
          <p:cNvPr id="4101" name="Picture 5" descr="C:\Users\nesetril\Desktop\38414_414410194463_764479463_4264112_78897_n.jpg"/>
          <p:cNvPicPr>
            <a:picLocks noChangeAspect="1" noChangeArrowheads="1"/>
          </p:cNvPicPr>
          <p:nvPr/>
        </p:nvPicPr>
        <p:blipFill>
          <a:blip r:embed="rId8" cstate="screen"/>
          <a:srcRect/>
          <a:stretch>
            <a:fillRect/>
          </a:stretch>
        </p:blipFill>
        <p:spPr bwMode="auto">
          <a:xfrm>
            <a:off x="1" y="1"/>
            <a:ext cx="2279936" cy="3293241"/>
          </a:xfrm>
          <a:prstGeom prst="rect">
            <a:avLst/>
          </a:prstGeom>
          <a:noFill/>
        </p:spPr>
      </p:pic>
      <p:pic>
        <p:nvPicPr>
          <p:cNvPr id="4107" name="Picture 11"/>
          <p:cNvPicPr>
            <a:picLocks noChangeAspect="1" noChangeArrowheads="1"/>
          </p:cNvPicPr>
          <p:nvPr/>
        </p:nvPicPr>
        <p:blipFill>
          <a:blip r:embed="rId9" cstate="screen"/>
          <a:srcRect/>
          <a:stretch>
            <a:fillRect/>
          </a:stretch>
        </p:blipFill>
        <p:spPr bwMode="auto">
          <a:xfrm>
            <a:off x="4331108" y="1964093"/>
            <a:ext cx="2265123" cy="2371239"/>
          </a:xfrm>
          <a:prstGeom prst="rect">
            <a:avLst/>
          </a:prstGeom>
          <a:noFill/>
          <a:ln w="9525">
            <a:noFill/>
            <a:miter lim="800000"/>
            <a:headEnd/>
            <a:tailEnd/>
          </a:ln>
        </p:spPr>
      </p:pic>
      <p:sp>
        <p:nvSpPr>
          <p:cNvPr id="3" name="Nadpis 2"/>
          <p:cNvSpPr>
            <a:spLocks noGrp="1"/>
          </p:cNvSpPr>
          <p:nvPr>
            <p:ph type="title"/>
          </p:nvPr>
        </p:nvSpPr>
        <p:spPr/>
        <p:txBody>
          <a:bodyPr/>
          <a:lstStyle/>
          <a:p>
            <a:endParaRPr lang="en-US"/>
          </a:p>
        </p:txBody>
      </p:sp>
    </p:spTree>
    <p:extLst>
      <p:ext uri="{BB962C8B-B14F-4D97-AF65-F5344CB8AC3E}">
        <p14:creationId xmlns:p14="http://schemas.microsoft.com/office/powerpoint/2010/main" val="33517997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descr="Výřez obrazovky"/>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511" y="353071"/>
            <a:ext cx="3960440" cy="5473108"/>
          </a:xfrm>
        </p:spPr>
      </p:pic>
      <p:pic>
        <p:nvPicPr>
          <p:cNvPr id="7" name="Obrázek 6" descr="Výřez obrazovk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4092" y="425079"/>
            <a:ext cx="4876273" cy="5112568"/>
          </a:xfrm>
          <a:prstGeom prst="rect">
            <a:avLst/>
          </a:prstGeom>
        </p:spPr>
      </p:pic>
      <p:sp>
        <p:nvSpPr>
          <p:cNvPr id="2" name="Obdélník 1"/>
          <p:cNvSpPr/>
          <p:nvPr/>
        </p:nvSpPr>
        <p:spPr>
          <a:xfrm>
            <a:off x="475713" y="6427113"/>
            <a:ext cx="8712968" cy="430887"/>
          </a:xfrm>
          <a:prstGeom prst="rect">
            <a:avLst/>
          </a:prstGeom>
        </p:spPr>
        <p:txBody>
          <a:bodyPr wrap="square">
            <a:spAutoFit/>
          </a:bodyPr>
          <a:lstStyle/>
          <a:p>
            <a:pPr>
              <a:defRPr/>
            </a:pPr>
            <a:r>
              <a:rPr lang="en-US" sz="1100" dirty="0"/>
              <a:t>HILL, M.C. </a:t>
            </a:r>
            <a:r>
              <a:rPr lang="en-US" sz="1100" b="1" dirty="0"/>
              <a:t>The Practical Use of Simplicity in Developing Ground Water Models</a:t>
            </a:r>
            <a:r>
              <a:rPr lang="en-US" sz="1100" dirty="0"/>
              <a:t>. </a:t>
            </a:r>
            <a:r>
              <a:rPr lang="en-US" sz="1100" i="1" dirty="0"/>
              <a:t>Ground Water</a:t>
            </a:r>
            <a:r>
              <a:rPr lang="en-US" sz="1100" dirty="0"/>
              <a:t>. 2006, vol. 44, no. 6, pp. 775–781. http://dx.doi.org/10.1111/j.1745-6584.2006.00227.x</a:t>
            </a:r>
          </a:p>
        </p:txBody>
      </p:sp>
    </p:spTree>
    <p:extLst>
      <p:ext uri="{BB962C8B-B14F-4D97-AF65-F5344CB8AC3E}">
        <p14:creationId xmlns:p14="http://schemas.microsoft.com/office/powerpoint/2010/main" val="36565229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noProof="0" dirty="0"/>
          </a:p>
        </p:txBody>
      </p:sp>
      <p:sp>
        <p:nvSpPr>
          <p:cNvPr id="3" name="Zástupný symbol pro obsah 2"/>
          <p:cNvSpPr>
            <a:spLocks noGrp="1"/>
          </p:cNvSpPr>
          <p:nvPr>
            <p:ph idx="1"/>
          </p:nvPr>
        </p:nvSpPr>
        <p:spPr/>
        <p:txBody>
          <a:bodyPr/>
          <a:lstStyle/>
          <a:p>
            <a:endParaRPr lang="cs-CZ" dirty="0"/>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0" y="-574538"/>
            <a:ext cx="9057490" cy="5191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539552" y="-243408"/>
            <a:ext cx="3096344"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bdélník 5"/>
          <p:cNvSpPr/>
          <p:nvPr/>
        </p:nvSpPr>
        <p:spPr>
          <a:xfrm>
            <a:off x="323528" y="5333552"/>
            <a:ext cx="4536504"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bdélník 6"/>
          <p:cNvSpPr/>
          <p:nvPr/>
        </p:nvSpPr>
        <p:spPr>
          <a:xfrm>
            <a:off x="2915816" y="4437112"/>
            <a:ext cx="1926407"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Zástupný symbol pro obsah 2"/>
          <p:cNvSpPr txBox="1">
            <a:spLocks/>
          </p:cNvSpPr>
          <p:nvPr/>
        </p:nvSpPr>
        <p:spPr>
          <a:xfrm>
            <a:off x="457200" y="4437112"/>
            <a:ext cx="8229600" cy="2420888"/>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The real value of the models is that they give a quantitative form to what we know qualitatively. In some cases, model output may reveal certain patterns we did not expect a priori. These “anomalies” occasionally help us comprehend the existence of unusual phenomena.</a:t>
            </a:r>
            <a:endParaRPr lang="cs-CZ" dirty="0"/>
          </a:p>
        </p:txBody>
      </p:sp>
    </p:spTree>
    <p:extLst>
      <p:ext uri="{BB962C8B-B14F-4D97-AF65-F5344CB8AC3E}">
        <p14:creationId xmlns:p14="http://schemas.microsoft.com/office/powerpoint/2010/main" val="26772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2905</TotalTime>
  <Words>1421</Words>
  <Application>Microsoft Office PowerPoint</Application>
  <PresentationFormat>Předvádění na obrazovce (4:3)</PresentationFormat>
  <Paragraphs>254</Paragraphs>
  <Slides>79</Slides>
  <Notes>74</Notes>
  <HiddenSlides>4</HiddenSlides>
  <MMClips>0</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79</vt:i4>
      </vt:variant>
    </vt:vector>
  </HeadingPairs>
  <TitlesOfParts>
    <vt:vector size="81" baseType="lpstr">
      <vt:lpstr>Motiv systému Office</vt:lpstr>
      <vt:lpstr>Rovnice</vt:lpstr>
      <vt:lpstr>Doplnění pro příště</vt:lpstr>
      <vt:lpstr>Jednoduché a komplexní modely podzemní vody</vt:lpstr>
      <vt:lpstr>Complex and simple  groundwater models</vt:lpstr>
      <vt:lpstr>Prezentace aplikace PowerPoint</vt:lpstr>
      <vt:lpstr>Model</vt:lpstr>
      <vt:lpstr>Prezentace aplikace PowerPoint</vt:lpstr>
      <vt:lpstr>Engineering × Subsurface</vt:lpstr>
      <vt:lpstr>Prezentace aplikace PowerPoint</vt:lpstr>
      <vt:lpstr>Prezentace aplikace PowerPoint</vt:lpstr>
      <vt:lpstr>Prezentace aplikace PowerPoint</vt:lpstr>
      <vt:lpstr>Not only groundwater</vt:lpstr>
      <vt:lpstr>Zeitgeist</vt:lpstr>
      <vt:lpstr>Prezentace aplikace PowerPoint</vt:lpstr>
      <vt:lpstr>Prezentace aplikace PowerPoint</vt:lpstr>
      <vt:lpstr>Case study 1</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Inputs to MODLFLOW model</vt:lpstr>
      <vt:lpstr>Prezentace aplikace PowerPoint</vt:lpstr>
      <vt:lpstr>Prezentace aplikace PowerPoint</vt:lpstr>
      <vt:lpstr>Questions</vt:lpstr>
      <vt:lpstr>Case study 2</vt:lpstr>
      <vt:lpstr>Natural biodegradation of petroleum hydrocarbons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CoronaScreen</vt:lpstr>
      <vt:lpstr>CoronaScreen Electron balance model</vt:lpstr>
      <vt:lpstr>CoronaScreen Analytic model</vt:lpstr>
      <vt:lpstr>CoronaScreen Moving 1D numerical model</vt:lpstr>
      <vt:lpstr>Prezentace aplikace PowerPoint</vt:lpstr>
      <vt:lpstr>Prezentace aplikace PowerPoint</vt:lpstr>
      <vt:lpstr>Prezentace aplikace PowerPoint</vt:lpstr>
      <vt:lpstr>Prezentace aplikace PowerPoint</vt:lpstr>
      <vt:lpstr>CoronaScreen – input data</vt:lpstr>
      <vt:lpstr>Source contaminant concentration</vt:lpstr>
      <vt:lpstr>Electron acceptors</vt:lpstr>
      <vt:lpstr>Prezentace aplikace PowerPoint</vt:lpstr>
      <vt:lpstr>Prezentace aplikace PowerPoint</vt:lpstr>
      <vt:lpstr>Questions</vt:lpstr>
      <vt:lpstr>Case study 3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Questions</vt:lpstr>
      <vt:lpstr>Prezentace aplikace PowerPoint</vt:lpstr>
      <vt:lpstr>Job</vt:lpstr>
      <vt:lpstr>Prezentace aplikace PowerPoint</vt:lpstr>
      <vt:lpstr>Prezentace aplikace PowerPoint</vt:lpstr>
      <vt:lpstr>Prezentace aplikace PowerPoint</vt:lpstr>
      <vt:lpstr>Model Inputs MRG Pumps</vt:lpstr>
      <vt:lpstr>Model Outputs: Ground water</vt:lpstr>
      <vt:lpstr>Model Outputs: Albuquerque GW Drawdown Map</vt:lpstr>
      <vt:lpstr>Prezentace aplikace PowerPoint</vt:lpstr>
      <vt:lpstr>Acknowledgments</vt:lpstr>
      <vt:lpstr>Prezentace aplikace PowerPoint</vt:lpstr>
    </vt:vector>
  </TitlesOfParts>
  <Company>TUL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Kamil Nešetřil</dc:creator>
  <cp:lastModifiedBy>Kamil Nešetřil</cp:lastModifiedBy>
  <cp:revision>210</cp:revision>
  <dcterms:created xsi:type="dcterms:W3CDTF">2012-05-21T08:13:35Z</dcterms:created>
  <dcterms:modified xsi:type="dcterms:W3CDTF">2014-08-19T09:23:54Z</dcterms:modified>
</cp:coreProperties>
</file>