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  <p:sldMasterId id="2147483742" r:id="rId2"/>
  </p:sldMasterIdLst>
  <p:notesMasterIdLst>
    <p:notesMasterId r:id="rId48"/>
  </p:notesMasterIdLst>
  <p:sldIdLst>
    <p:sldId id="256" r:id="rId3"/>
    <p:sldId id="436" r:id="rId4"/>
    <p:sldId id="437" r:id="rId5"/>
    <p:sldId id="438" r:id="rId6"/>
    <p:sldId id="440" r:id="rId7"/>
    <p:sldId id="441" r:id="rId8"/>
    <p:sldId id="442" r:id="rId9"/>
    <p:sldId id="443" r:id="rId10"/>
    <p:sldId id="444" r:id="rId11"/>
    <p:sldId id="445" r:id="rId12"/>
    <p:sldId id="372" r:id="rId13"/>
    <p:sldId id="373" r:id="rId14"/>
    <p:sldId id="447" r:id="rId15"/>
    <p:sldId id="446" r:id="rId16"/>
    <p:sldId id="448" r:id="rId17"/>
    <p:sldId id="449" r:id="rId18"/>
    <p:sldId id="451" r:id="rId19"/>
    <p:sldId id="450" r:id="rId20"/>
    <p:sldId id="379" r:id="rId21"/>
    <p:sldId id="380" r:id="rId22"/>
    <p:sldId id="452" r:id="rId23"/>
    <p:sldId id="381" r:id="rId24"/>
    <p:sldId id="383" r:id="rId25"/>
    <p:sldId id="453" r:id="rId26"/>
    <p:sldId id="282" r:id="rId27"/>
    <p:sldId id="331" r:id="rId28"/>
    <p:sldId id="350" r:id="rId29"/>
    <p:sldId id="332" r:id="rId30"/>
    <p:sldId id="333" r:id="rId31"/>
    <p:sldId id="334" r:id="rId32"/>
    <p:sldId id="335" r:id="rId33"/>
    <p:sldId id="336" r:id="rId34"/>
    <p:sldId id="338" r:id="rId35"/>
    <p:sldId id="352" r:id="rId36"/>
    <p:sldId id="339" r:id="rId37"/>
    <p:sldId id="340" r:id="rId38"/>
    <p:sldId id="341" r:id="rId39"/>
    <p:sldId id="343" r:id="rId40"/>
    <p:sldId id="344" r:id="rId41"/>
    <p:sldId id="347" r:id="rId42"/>
    <p:sldId id="348" r:id="rId43"/>
    <p:sldId id="349" r:id="rId44"/>
    <p:sldId id="345" r:id="rId45"/>
    <p:sldId id="353" r:id="rId46"/>
    <p:sldId id="346" r:id="rId4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DB2580"/>
    <a:srgbClr val="8E979C"/>
    <a:srgbClr val="BFC6BF"/>
    <a:srgbClr val="990033"/>
    <a:srgbClr val="7AB51D"/>
    <a:srgbClr val="7E1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32" autoAdjust="0"/>
    <p:restoredTop sz="95033" autoAdjust="0"/>
  </p:normalViewPr>
  <p:slideViewPr>
    <p:cSldViewPr>
      <p:cViewPr varScale="1">
        <p:scale>
          <a:sx n="114" d="100"/>
          <a:sy n="114" d="100"/>
        </p:scale>
        <p:origin x="930" y="114"/>
      </p:cViewPr>
      <p:guideLst>
        <p:guide orient="horz" pos="2160"/>
        <p:guide pos="3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7" Type="http://schemas.openxmlformats.org/officeDocument/2006/relationships/image" Target="../media/image61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6" Type="http://schemas.openxmlformats.org/officeDocument/2006/relationships/image" Target="../media/image60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Relationship Id="rId4" Type="http://schemas.openxmlformats.org/officeDocument/2006/relationships/image" Target="../media/image10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4E52B96-8F7F-4CBB-B800-51390AB682EC}" type="datetimeFigureOut">
              <a:rPr lang="cs-CZ"/>
              <a:pPr>
                <a:defRPr/>
              </a:pPr>
              <a:t>28.05.2024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D6E96EA-E9FC-4CED-800E-CD7D2F847C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18859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L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539552" y="908720"/>
            <a:ext cx="8064896" cy="72008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/>
              <a:t>Klepnutím vložíte nadpis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0" hasCustomPrompt="1"/>
          </p:nvPr>
        </p:nvSpPr>
        <p:spPr>
          <a:xfrm>
            <a:off x="539750" y="1844824"/>
            <a:ext cx="8064500" cy="4392613"/>
          </a:xfrm>
        </p:spPr>
        <p:txBody>
          <a:bodyPr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cs-CZ" dirty="0"/>
              <a:t>Klepnutím vložíte text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7004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729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2685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7656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3830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8855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2572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545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1225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7326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696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9508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L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539552" y="908720"/>
            <a:ext cx="8064896" cy="72008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/>
              <a:t>Klepnutím vložíte nadpis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0" hasCustomPrompt="1"/>
          </p:nvPr>
        </p:nvSpPr>
        <p:spPr>
          <a:xfrm>
            <a:off x="539750" y="1844824"/>
            <a:ext cx="8064500" cy="4392613"/>
          </a:xfrm>
        </p:spPr>
        <p:txBody>
          <a:bodyPr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cs-CZ" dirty="0"/>
              <a:t>Klepnutím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2802453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684" r:id="rId12"/>
    <p:sldLayoutId id="214748374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F8F9B-1931-4F52-AD9E-88EBCF6B3CE2}" type="datetimeFigureOut">
              <a:rPr lang="cs-CZ" smtClean="0"/>
              <a:pPr/>
              <a:t>28.05.2024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5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3.png"/><Relationship Id="rId5" Type="http://schemas.openxmlformats.org/officeDocument/2006/relationships/image" Target="../media/image20.png"/><Relationship Id="rId10" Type="http://schemas.openxmlformats.org/officeDocument/2006/relationships/image" Target="../media/image2.emf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7.jpeg"/><Relationship Id="rId7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2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em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4.jpeg"/><Relationship Id="rId7" Type="http://schemas.openxmlformats.org/officeDocument/2006/relationships/image" Target="../media/image2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.jpeg"/><Relationship Id="rId4" Type="http://schemas.openxmlformats.org/officeDocument/2006/relationships/image" Target="../media/image45.jpeg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3.png"/><Relationship Id="rId7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emf"/><Relationship Id="rId5" Type="http://schemas.openxmlformats.org/officeDocument/2006/relationships/image" Target="../media/image54.png"/><Relationship Id="rId4" Type="http://schemas.openxmlformats.org/officeDocument/2006/relationships/image" Target="../media/image100.png"/><Relationship Id="rId9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image" Target="../media/image59.wmf"/><Relationship Id="rId18" Type="http://schemas.openxmlformats.org/officeDocument/2006/relationships/image" Target="../media/image2.emf"/><Relationship Id="rId3" Type="http://schemas.openxmlformats.org/officeDocument/2006/relationships/oleObject" Target="../embeddings/oleObject1.bin"/><Relationship Id="rId21" Type="http://schemas.openxmlformats.org/officeDocument/2006/relationships/image" Target="../media/image5.jpeg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61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7.bin"/><Relationship Id="rId20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wmf"/><Relationship Id="rId11" Type="http://schemas.openxmlformats.org/officeDocument/2006/relationships/image" Target="../media/image62.jpe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60.wmf"/><Relationship Id="rId10" Type="http://schemas.openxmlformats.org/officeDocument/2006/relationships/image" Target="../media/image58.wmf"/><Relationship Id="rId19" Type="http://schemas.openxmlformats.org/officeDocument/2006/relationships/image" Target="../media/image3.png"/><Relationship Id="rId4" Type="http://schemas.openxmlformats.org/officeDocument/2006/relationships/image" Target="../media/image55.wm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6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image" Target="../media/image67.wmf"/><Relationship Id="rId18" Type="http://schemas.openxmlformats.org/officeDocument/2006/relationships/image" Target="../media/image4.png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64.wmf"/><Relationship Id="rId11" Type="http://schemas.openxmlformats.org/officeDocument/2006/relationships/image" Target="../media/image69.jpeg"/><Relationship Id="rId5" Type="http://schemas.openxmlformats.org/officeDocument/2006/relationships/oleObject" Target="../embeddings/oleObject9.bin"/><Relationship Id="rId15" Type="http://schemas.openxmlformats.org/officeDocument/2006/relationships/image" Target="../media/image68.wmf"/><Relationship Id="rId10" Type="http://schemas.openxmlformats.org/officeDocument/2006/relationships/image" Target="../media/image66.wmf"/><Relationship Id="rId19" Type="http://schemas.openxmlformats.org/officeDocument/2006/relationships/image" Target="../media/image5.jpeg"/><Relationship Id="rId4" Type="http://schemas.openxmlformats.org/officeDocument/2006/relationships/image" Target="../media/image63.wmf"/><Relationship Id="rId9" Type="http://schemas.openxmlformats.org/officeDocument/2006/relationships/oleObject" Target="../embeddings/oleObject11.bin"/><Relationship Id="rId14" Type="http://schemas.openxmlformats.org/officeDocument/2006/relationships/oleObject" Target="../embeddings/oleObject1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72.jpeg"/><Relationship Id="rId7" Type="http://schemas.openxmlformats.org/officeDocument/2006/relationships/image" Target="../media/image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75.jpeg"/><Relationship Id="rId7" Type="http://schemas.openxmlformats.org/officeDocument/2006/relationships/image" Target="../media/image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5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81.jpeg"/><Relationship Id="rId7" Type="http://schemas.openxmlformats.org/officeDocument/2006/relationships/image" Target="../media/image4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5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6.jpeg"/><Relationship Id="rId7" Type="http://schemas.openxmlformats.org/officeDocument/2006/relationships/image" Target="../media/image2.em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10" Type="http://schemas.openxmlformats.org/officeDocument/2006/relationships/image" Target="../media/image5.jpeg"/><Relationship Id="rId4" Type="http://schemas.openxmlformats.org/officeDocument/2006/relationships/image" Target="../media/image87.jpeg"/><Relationship Id="rId9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1.emf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2.png"/><Relationship Id="rId5" Type="http://schemas.openxmlformats.org/officeDocument/2006/relationships/image" Target="../media/image90.emf"/><Relationship Id="rId10" Type="http://schemas.openxmlformats.org/officeDocument/2006/relationships/image" Target="../media/image5.jpe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94.jpeg"/><Relationship Id="rId7" Type="http://schemas.openxmlformats.org/officeDocument/2006/relationships/image" Target="../media/image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97.png"/><Relationship Id="rId7" Type="http://schemas.openxmlformats.org/officeDocument/2006/relationships/image" Target="../media/image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01.png"/><Relationship Id="rId7" Type="http://schemas.openxmlformats.org/officeDocument/2006/relationships/image" Target="../media/image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04.png"/><Relationship Id="rId7" Type="http://schemas.openxmlformats.org/officeDocument/2006/relationships/image" Target="../media/image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wmf"/><Relationship Id="rId13" Type="http://schemas.openxmlformats.org/officeDocument/2006/relationships/image" Target="../media/image3.png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7.wmf"/><Relationship Id="rId11" Type="http://schemas.openxmlformats.org/officeDocument/2006/relationships/image" Target="../media/image110.png"/><Relationship Id="rId5" Type="http://schemas.openxmlformats.org/officeDocument/2006/relationships/oleObject" Target="../embeddings/oleObject16.bin"/><Relationship Id="rId15" Type="http://schemas.openxmlformats.org/officeDocument/2006/relationships/image" Target="../media/image5.jpeg"/><Relationship Id="rId10" Type="http://schemas.openxmlformats.org/officeDocument/2006/relationships/image" Target="../media/image109.wmf"/><Relationship Id="rId4" Type="http://schemas.openxmlformats.org/officeDocument/2006/relationships/image" Target="../media/image106.wmf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5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4.jpeg"/><Relationship Id="rId7" Type="http://schemas.openxmlformats.org/officeDocument/2006/relationships/image" Target="../media/image3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emf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6.png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emf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2.emf"/><Relationship Id="rId7" Type="http://schemas.openxmlformats.org/officeDocument/2006/relationships/image" Target="../media/image4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28166" y="3009393"/>
            <a:ext cx="6400800" cy="746883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Technologie II</a:t>
            </a:r>
          </a:p>
          <a:p>
            <a:r>
              <a:rPr lang="cs-CZ" b="1" dirty="0">
                <a:solidFill>
                  <a:srgbClr val="7030A0"/>
                </a:solidFill>
              </a:rPr>
              <a:t>Přednáška č. 1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1415344" y="4480599"/>
            <a:ext cx="6400800" cy="49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tx1"/>
                </a:solidFill>
              </a:rPr>
              <a:t>Ing. Tomáš Knápek</a:t>
            </a:r>
          </a:p>
        </p:txBody>
      </p:sp>
      <p:sp>
        <p:nvSpPr>
          <p:cNvPr id="2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55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https://www.tul.cz/document/2325"/>
          <p:cNvSpPr>
            <a:spLocks noChangeAspect="1" noChangeArrowheads="1"/>
          </p:cNvSpPr>
          <p:nvPr/>
        </p:nvSpPr>
        <p:spPr bwMode="auto">
          <a:xfrm>
            <a:off x="155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55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24" y="2579064"/>
            <a:ext cx="838200" cy="295275"/>
          </a:xfrm>
          <a:prstGeom prst="rect">
            <a:avLst/>
          </a:prstGeom>
        </p:spPr>
      </p:pic>
      <p:pic>
        <p:nvPicPr>
          <p:cNvPr id="1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39" y="329297"/>
            <a:ext cx="6602095" cy="859790"/>
          </a:xfrm>
          <a:prstGeom prst="rect">
            <a:avLst/>
          </a:prstGeom>
          <a:noFill/>
        </p:spPr>
      </p:pic>
      <p:sp>
        <p:nvSpPr>
          <p:cNvPr id="13" name="TextovéPole 12"/>
          <p:cNvSpPr txBox="1"/>
          <p:nvPr/>
        </p:nvSpPr>
        <p:spPr>
          <a:xfrm>
            <a:off x="1636078" y="1515050"/>
            <a:ext cx="66270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Nové možnosti rozvoje vzdělávání na Technické univerzitě v Liberci</a:t>
            </a:r>
          </a:p>
          <a:p>
            <a:pPr algn="ctr"/>
            <a:endParaRPr lang="cs-CZ" sz="800" dirty="0"/>
          </a:p>
          <a:p>
            <a:pPr algn="ctr"/>
            <a:r>
              <a:rPr lang="cs-CZ" sz="1400" b="1" u="sng" dirty="0"/>
              <a:t>Specifický cíl A3:Tvorba nových profesně zaměřených studijních programů</a:t>
            </a:r>
          </a:p>
          <a:p>
            <a:pPr algn="ctr"/>
            <a:endParaRPr lang="cs-CZ" sz="1400" b="1" u="sng" dirty="0"/>
          </a:p>
          <a:p>
            <a:pPr algn="ctr"/>
            <a:r>
              <a:rPr lang="cs-CZ" b="1" dirty="0"/>
              <a:t>NPO_TUL_MSMT-16598/2022</a:t>
            </a:r>
          </a:p>
          <a:p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709420" y="3771741"/>
          <a:ext cx="5725160" cy="182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8175">
                  <a:extLst>
                    <a:ext uri="{9D8B030D-6E8A-4147-A177-3AD203B41FA5}">
                      <a16:colId xmlns:a16="http://schemas.microsoft.com/office/drawing/2014/main" val="222842396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4242503758"/>
                    </a:ext>
                  </a:extLst>
                </a:gridCol>
                <a:gridCol w="1908810">
                  <a:extLst>
                    <a:ext uri="{9D8B030D-6E8A-4147-A177-3AD203B41FA5}">
                      <a16:colId xmlns:a16="http://schemas.microsoft.com/office/drawing/2014/main" val="38831001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cs-CZ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3787227"/>
                  </a:ext>
                </a:extLst>
              </a:tr>
            </a:tbl>
          </a:graphicData>
        </a:graphic>
      </p:graphicFrame>
      <p:pic>
        <p:nvPicPr>
          <p:cNvPr id="1027" name="Obrázek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79" y="5817744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Obrázek 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600" y="5817744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Obrázek 33" descr="Foto / Photo: Logo MŠM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81774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957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539552" y="1684397"/>
            <a:ext cx="81369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232150" algn="l"/>
              </a:tabLst>
            </a:pPr>
            <a:r>
              <a:rPr lang="cs-CZ" altLang="cs-CZ" sz="2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NÁSTROJOVÉ MATERIÁLY</a:t>
            </a:r>
          </a:p>
          <a:p>
            <a:pPr algn="just">
              <a:tabLst>
                <a:tab pos="3232150" algn="l"/>
              </a:tabLst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Druhy nástrojových materiálů: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3232150" algn="l"/>
              </a:tabLst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Nástrojové oceli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3232150" algn="l"/>
              </a:tabLst>
            </a:pPr>
            <a:r>
              <a:rPr lang="cs-CZ" altLang="cs-CZ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Stellity</a:t>
            </a:r>
            <a:endParaRPr lang="cs-CZ" altLang="cs-CZ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3232150" algn="l"/>
              </a:tabLst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Slinuté karbidy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3232150" algn="l"/>
              </a:tabLst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Cermety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232150" algn="l"/>
              </a:tabLst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Řezná keramika</a:t>
            </a:r>
            <a:b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mineralokeramické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materiály)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3232150" algn="l"/>
              </a:tabLst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Diamant, velmi tvrdé materiály</a:t>
            </a:r>
          </a:p>
        </p:txBody>
      </p:sp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69EAAD25-A4CB-485B-AA60-22B289A52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91" b="2330"/>
          <a:stretch/>
        </p:blipFill>
        <p:spPr>
          <a:xfrm>
            <a:off x="4738354" y="2291830"/>
            <a:ext cx="3953427" cy="2088232"/>
          </a:xfrm>
          <a:prstGeom prst="rect">
            <a:avLst/>
          </a:prstGeom>
          <a:ln w="19050">
            <a:solidFill>
              <a:srgbClr val="000066"/>
            </a:solidFill>
          </a:ln>
        </p:spPr>
      </p:pic>
      <p:grpSp>
        <p:nvGrpSpPr>
          <p:cNvPr id="16" name="Skupina 15">
            <a:extLst>
              <a:ext uri="{FF2B5EF4-FFF2-40B4-BE49-F238E27FC236}">
                <a16:creationId xmlns:a16="http://schemas.microsoft.com/office/drawing/2014/main" id="{7577EEDB-D892-4B01-95B3-430FB7BFC0F6}"/>
              </a:ext>
            </a:extLst>
          </p:cNvPr>
          <p:cNvGrpSpPr/>
          <p:nvPr/>
        </p:nvGrpSpPr>
        <p:grpSpPr>
          <a:xfrm>
            <a:off x="632600" y="4683218"/>
            <a:ext cx="2520280" cy="1266387"/>
            <a:chOff x="611560" y="4581128"/>
            <a:chExt cx="3168352" cy="1592029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B0149010-D346-43DD-B497-A7DC0D61BF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70" t="12056" r="39424" b="50022"/>
            <a:stretch/>
          </p:blipFill>
          <p:spPr>
            <a:xfrm>
              <a:off x="611560" y="4581128"/>
              <a:ext cx="1472520" cy="1233930"/>
            </a:xfrm>
            <a:prstGeom prst="rect">
              <a:avLst/>
            </a:prstGeom>
            <a:ln w="19050">
              <a:solidFill>
                <a:srgbClr val="000066"/>
              </a:solidFill>
            </a:ln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C5A96ABE-5BC7-4126-B928-DE19636DD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7607" y="4581128"/>
              <a:ext cx="1412305" cy="1233930"/>
            </a:xfrm>
            <a:prstGeom prst="rect">
              <a:avLst/>
            </a:prstGeom>
            <a:ln w="19050">
              <a:solidFill>
                <a:srgbClr val="000066"/>
              </a:solidFill>
            </a:ln>
          </p:spPr>
        </p:pic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2492B07E-BF05-4D21-939F-8BBDB2ED7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91" t="2654" r="4639" b="5813"/>
            <a:stretch/>
          </p:blipFill>
          <p:spPr>
            <a:xfrm>
              <a:off x="1619672" y="5113882"/>
              <a:ext cx="1203788" cy="1059275"/>
            </a:xfrm>
            <a:prstGeom prst="rect">
              <a:avLst/>
            </a:prstGeom>
            <a:ln w="19050">
              <a:solidFill>
                <a:srgbClr val="000066"/>
              </a:solidFill>
            </a:ln>
          </p:spPr>
        </p:pic>
      </p:grpSp>
      <p:pic>
        <p:nvPicPr>
          <p:cNvPr id="18" name="Obrázek 17">
            <a:extLst>
              <a:ext uri="{FF2B5EF4-FFF2-40B4-BE49-F238E27FC236}">
                <a16:creationId xmlns:a16="http://schemas.microsoft.com/office/drawing/2014/main" id="{8140E76B-7724-44BF-A762-E0356AA3ED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1782" b="1342"/>
          <a:stretch/>
        </p:blipFill>
        <p:spPr>
          <a:xfrm>
            <a:off x="3344974" y="4679071"/>
            <a:ext cx="871512" cy="1266387"/>
          </a:xfrm>
          <a:prstGeom prst="rect">
            <a:avLst/>
          </a:prstGeom>
          <a:ln w="19050">
            <a:solidFill>
              <a:srgbClr val="000066"/>
            </a:solidFill>
          </a:ln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61E08823-F5D6-4C59-BC91-81643534FF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8580" y="4679071"/>
            <a:ext cx="1021980" cy="1266387"/>
          </a:xfrm>
          <a:prstGeom prst="rect">
            <a:avLst/>
          </a:prstGeom>
          <a:ln w="19050">
            <a:solidFill>
              <a:srgbClr val="000066"/>
            </a:solidFill>
          </a:ln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8CCD2262-17FD-4661-B542-51450C736F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816"/>
          <a:stretch/>
        </p:blipFill>
        <p:spPr>
          <a:xfrm>
            <a:off x="5622654" y="4673331"/>
            <a:ext cx="1743521" cy="1266387"/>
          </a:xfrm>
          <a:prstGeom prst="rect">
            <a:avLst/>
          </a:prstGeom>
          <a:ln w="19050">
            <a:solidFill>
              <a:srgbClr val="000066"/>
            </a:solidFill>
          </a:ln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BA6BB563-6DF3-4BCB-B1C8-C77B675CD8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9569" y="4683218"/>
            <a:ext cx="1162212" cy="1256500"/>
          </a:xfrm>
          <a:prstGeom prst="rect">
            <a:avLst/>
          </a:prstGeom>
          <a:ln w="19050">
            <a:solidFill>
              <a:srgbClr val="000066"/>
            </a:solidFill>
          </a:ln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0015BD2B-C7FC-4245-8644-6AACD3170B0C}"/>
              </a:ext>
            </a:extLst>
          </p:cNvPr>
          <p:cNvSpPr/>
          <p:nvPr/>
        </p:nvSpPr>
        <p:spPr>
          <a:xfrm>
            <a:off x="562603" y="1196752"/>
            <a:ext cx="847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NÁSTROJOVÉ MATERIÁLY</a:t>
            </a: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BFFDD337-6A80-4766-9EFC-D2D6B7E474DC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9" name="Obrázek 31">
            <a:extLst>
              <a:ext uri="{FF2B5EF4-FFF2-40B4-BE49-F238E27FC236}">
                <a16:creationId xmlns:a16="http://schemas.microsoft.com/office/drawing/2014/main" id="{E50D2476-DD92-4FBE-AA65-BAAD65191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ázek 32">
            <a:extLst>
              <a:ext uri="{FF2B5EF4-FFF2-40B4-BE49-F238E27FC236}">
                <a16:creationId xmlns:a16="http://schemas.microsoft.com/office/drawing/2014/main" id="{60765095-3E2E-4E02-AF31-9F1907F30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ázek 33" descr="Foto / Photo: Logo MŠMT">
            <a:extLst>
              <a:ext uri="{FF2B5EF4-FFF2-40B4-BE49-F238E27FC236}">
                <a16:creationId xmlns:a16="http://schemas.microsoft.com/office/drawing/2014/main" id="{A2C3AEF9-33BB-489A-A1B9-739BAFF04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950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bdélník 6">
            <a:extLst>
              <a:ext uri="{FF2B5EF4-FFF2-40B4-BE49-F238E27FC236}">
                <a16:creationId xmlns:a16="http://schemas.microsoft.com/office/drawing/2014/main" id="{754A6AFB-EB84-4325-BD0A-A7AB7B0ED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684338"/>
            <a:ext cx="8208963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cs-CZ" altLang="cs-CZ" sz="2000" b="1" u="sng" dirty="0">
                <a:solidFill>
                  <a:srgbClr val="C00000"/>
                </a:solidFill>
                <a:latin typeface="Arial" panose="020B0604020202020204" pitchFamily="34" charset="0"/>
              </a:rPr>
              <a:t>NÁSTROJOVÉ OCELI A STELLITY</a:t>
            </a:r>
          </a:p>
          <a:p>
            <a:pPr algn="just" eaLnBrk="1" hangingPunct="1"/>
            <a:r>
              <a:rPr lang="pt-BR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NÁSTROJOVÁ OCEL uhlíková 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nejstarší nástrojový materiál, tvrdost </a:t>
            </a:r>
            <a:endParaRPr lang="cs-CZ" altLang="cs-CZ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marL="182563" indent="-182563"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	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dána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přítomností uhlíku (0,5 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až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1,5 % C), </a:t>
            </a:r>
            <a:endParaRPr lang="cs-CZ" altLang="cs-CZ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marL="182563" indent="-182563"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	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tvoří karbid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materiál lze použít do teplot 200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°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C, </a:t>
            </a:r>
            <a:endParaRPr lang="cs-CZ" altLang="cs-CZ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marL="182563" indent="-182563"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	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v</a:t>
            </a:r>
            <a:r>
              <a:rPr lang="pt-BR" altLang="cs-CZ" sz="200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c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= 0,1 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až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0,2 m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s</a:t>
            </a:r>
            <a:r>
              <a:rPr lang="cs-CZ" altLang="cs-CZ" sz="2000" baseline="30000" dirty="0">
                <a:solidFill>
                  <a:srgbClr val="000066"/>
                </a:solidFill>
                <a:latin typeface="Arial" panose="020B0604020202020204" pitchFamily="34" charset="0"/>
              </a:rPr>
              <a:t>-1</a:t>
            </a:r>
            <a:endParaRPr lang="pt-BR" altLang="cs-CZ" sz="2000" baseline="30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nástroje pro ruční obrábění (sekáče, pilníky, 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atd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.)</a:t>
            </a:r>
          </a:p>
          <a:p>
            <a:pPr algn="just" eaLnBrk="1" hangingPunct="1"/>
            <a:endParaRPr lang="pt-BR" altLang="cs-CZ" sz="1200" b="1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r>
              <a:rPr lang="pt-BR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NÁSTROJOVÁ OCEL legovaná </a:t>
            </a:r>
          </a:p>
          <a:p>
            <a:pPr marL="182563" indent="-182563" algn="just" eaLnBrk="1" hangingPunct="1"/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legury (přísady Mn, Cr, Mo, Ni, W, V, aj. tvoří karbidy) zlepšují mechanické vlastnosti oceli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(tvrdost, řezivost, odolnost proti opotřebení) a tepelné vlastností (stálost za vyšších teplot)</a:t>
            </a:r>
          </a:p>
          <a:p>
            <a:pPr algn="just"/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materiál lze použít do teplot 300 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až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400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°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C, v</a:t>
            </a:r>
            <a:r>
              <a:rPr lang="pt-BR" altLang="cs-CZ" sz="200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c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= 0,1 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až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0,3 m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s</a:t>
            </a:r>
            <a:r>
              <a:rPr lang="cs-CZ" altLang="cs-CZ" sz="2000" baseline="30000" dirty="0">
                <a:solidFill>
                  <a:srgbClr val="000066"/>
                </a:solidFill>
                <a:latin typeface="Arial" panose="020B0604020202020204" pitchFamily="34" charset="0"/>
              </a:rPr>
              <a:t>-1</a:t>
            </a:r>
            <a:endParaRPr lang="pt-BR" altLang="cs-CZ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použití na nástroje pro ruční obrábění (pilové listy)</a:t>
            </a:r>
          </a:p>
          <a:p>
            <a:pPr algn="just" eaLnBrk="1" hangingPunct="1"/>
            <a:endParaRPr lang="cs-CZ" altLang="cs-CZ" sz="1600" b="1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0BB1A05-7C75-4676-9AEA-4B6A24659B84}"/>
              </a:ext>
            </a:extLst>
          </p:cNvPr>
          <p:cNvSpPr/>
          <p:nvPr/>
        </p:nvSpPr>
        <p:spPr>
          <a:xfrm>
            <a:off x="273050" y="1117600"/>
            <a:ext cx="8620125" cy="5184775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11175FA0-8752-4B30-8407-83686AF4EC9F}"/>
              </a:ext>
            </a:extLst>
          </p:cNvPr>
          <p:cNvCxnSpPr/>
          <p:nvPr/>
        </p:nvCxnSpPr>
        <p:spPr>
          <a:xfrm>
            <a:off x="273050" y="1628775"/>
            <a:ext cx="8620125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2" name="Picture 2">
            <a:extLst>
              <a:ext uri="{FF2B5EF4-FFF2-40B4-BE49-F238E27FC236}">
                <a16:creationId xmlns:a16="http://schemas.microsoft.com/office/drawing/2014/main" id="{B64D8A49-12A9-4DF5-B5BA-9CD8B8085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81199"/>
            <a:ext cx="3311600" cy="1728788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199A4131-F440-44B9-890F-151EF887A177}"/>
              </a:ext>
            </a:extLst>
          </p:cNvPr>
          <p:cNvSpPr/>
          <p:nvPr/>
        </p:nvSpPr>
        <p:spPr>
          <a:xfrm>
            <a:off x="562603" y="1196752"/>
            <a:ext cx="847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NÁSTROJOVÉ MATERIÁLY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43A48C21-C3EC-486D-A4C3-D9E5F0B8754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1" name="Obrázek 31">
            <a:extLst>
              <a:ext uri="{FF2B5EF4-FFF2-40B4-BE49-F238E27FC236}">
                <a16:creationId xmlns:a16="http://schemas.microsoft.com/office/drawing/2014/main" id="{6A0AD804-BFAC-48A5-B45E-E7C998FC5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32">
            <a:extLst>
              <a:ext uri="{FF2B5EF4-FFF2-40B4-BE49-F238E27FC236}">
                <a16:creationId xmlns:a16="http://schemas.microsoft.com/office/drawing/2014/main" id="{9891F34B-B7D0-4060-AA06-18553F540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33" descr="Foto / Photo: Logo MŠMT">
            <a:extLst>
              <a:ext uri="{FF2B5EF4-FFF2-40B4-BE49-F238E27FC236}">
                <a16:creationId xmlns:a16="http://schemas.microsoft.com/office/drawing/2014/main" id="{F724E153-D635-4338-8E1B-550F25C23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délník 6">
            <a:extLst>
              <a:ext uri="{FF2B5EF4-FFF2-40B4-BE49-F238E27FC236}">
                <a16:creationId xmlns:a16="http://schemas.microsoft.com/office/drawing/2014/main" id="{6DE10A30-1257-43AD-B426-333A9468E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684338"/>
            <a:ext cx="820896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cs-CZ" altLang="cs-CZ" sz="2000" b="1" u="sng" dirty="0">
                <a:solidFill>
                  <a:srgbClr val="C00000"/>
                </a:solidFill>
                <a:latin typeface="Arial" panose="020B0604020202020204" pitchFamily="34" charset="0"/>
              </a:rPr>
              <a:t>NÁSTROJOVÉ OCELI A STELLITY</a:t>
            </a:r>
          </a:p>
          <a:p>
            <a:pPr algn="just" eaLnBrk="1" hangingPunct="1"/>
            <a:r>
              <a:rPr lang="pt-BR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NÁSTROJOVÁ OCEL vysokolegovaná -  rychlořezná RO</a:t>
            </a:r>
          </a:p>
          <a:p>
            <a:pPr algn="just" eaLnBrk="1" hangingPunct="1"/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legury wolfram W, chrom Cr, vanad V, aj.</a:t>
            </a:r>
          </a:p>
          <a:p>
            <a:pPr algn="just"/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použití do teplot 500 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až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600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°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C, vc = 0,3 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až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1,5 m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s</a:t>
            </a:r>
            <a:r>
              <a:rPr lang="cs-CZ" altLang="cs-CZ" sz="2000" baseline="30000" dirty="0">
                <a:solidFill>
                  <a:srgbClr val="000066"/>
                </a:solidFill>
                <a:latin typeface="Arial" panose="020B0604020202020204" pitchFamily="34" charset="0"/>
              </a:rPr>
              <a:t>-1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</a:p>
          <a:p>
            <a:pPr algn="just" eaLnBrk="1" hangingPunct="1"/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nástroje používáme všude tam, kde se nehodí SK,</a:t>
            </a:r>
          </a:p>
          <a:p>
            <a:pPr algn="just" eaLnBrk="1" hangingPunct="1"/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 např.: tvarové soustružnické nože, vrtáky, ap.</a:t>
            </a:r>
          </a:p>
          <a:p>
            <a:pPr algn="just" eaLnBrk="1" hangingPunct="1"/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zlepšení vlastností povlakováním : TiC, TiN </a:t>
            </a:r>
            <a:endParaRPr lang="cs-CZ" altLang="cs-CZ" sz="1600" b="1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endParaRPr lang="cs-CZ" altLang="cs-CZ" sz="1600" b="1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endParaRPr lang="cs-CZ" altLang="cs-CZ" sz="1600" b="1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STELLITY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neželezné slitiny na bázi Co, </a:t>
            </a:r>
            <a:r>
              <a:rPr lang="cs-CZ" altLang="cs-CZ" sz="2000" dirty="0" err="1">
                <a:solidFill>
                  <a:srgbClr val="000066"/>
                </a:solidFill>
                <a:latin typeface="Arial" panose="020B0604020202020204" pitchFamily="34" charset="0"/>
              </a:rPr>
              <a:t>Cr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, C, W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použití zejména jako návarový materiál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materiál lze použít do teplot 700°C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9B531AE-3EB3-485D-B610-76F858537669}"/>
              </a:ext>
            </a:extLst>
          </p:cNvPr>
          <p:cNvSpPr/>
          <p:nvPr/>
        </p:nvSpPr>
        <p:spPr>
          <a:xfrm>
            <a:off x="273050" y="1117600"/>
            <a:ext cx="8620125" cy="5184775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9B0830C-61FE-447D-988B-7876D1617B73}"/>
              </a:ext>
            </a:extLst>
          </p:cNvPr>
          <p:cNvCxnSpPr/>
          <p:nvPr/>
        </p:nvCxnSpPr>
        <p:spPr>
          <a:xfrm>
            <a:off x="273050" y="1628775"/>
            <a:ext cx="8620125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Skupina 1">
            <a:extLst>
              <a:ext uri="{FF2B5EF4-FFF2-40B4-BE49-F238E27FC236}">
                <a16:creationId xmlns:a16="http://schemas.microsoft.com/office/drawing/2014/main" id="{C7E2DE0F-2C6C-47F1-9657-8B44EA5382D6}"/>
              </a:ext>
            </a:extLst>
          </p:cNvPr>
          <p:cNvGrpSpPr/>
          <p:nvPr/>
        </p:nvGrpSpPr>
        <p:grpSpPr>
          <a:xfrm>
            <a:off x="5652120" y="4653100"/>
            <a:ext cx="2920380" cy="1303200"/>
            <a:chOff x="5612060" y="4645355"/>
            <a:chExt cx="2920380" cy="1303200"/>
          </a:xfrm>
        </p:grpSpPr>
        <p:pic>
          <p:nvPicPr>
            <p:cNvPr id="20486" name="Picture 8" descr="Stelit">
              <a:extLst>
                <a:ext uri="{FF2B5EF4-FFF2-40B4-BE49-F238E27FC236}">
                  <a16:creationId xmlns:a16="http://schemas.microsoft.com/office/drawing/2014/main" id="{04C8F24D-25A4-4B8A-A381-7C7E333E66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5218" y="4645355"/>
              <a:ext cx="1577222" cy="1303200"/>
            </a:xfrm>
            <a:prstGeom prst="rect">
              <a:avLst/>
            </a:prstGeom>
            <a:noFill/>
            <a:ln w="19050" cap="sq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7" name="Picture 10" descr="https://www.drevari.cz/content/article/woodmizer_dec11-02.jpg">
              <a:extLst>
                <a:ext uri="{FF2B5EF4-FFF2-40B4-BE49-F238E27FC236}">
                  <a16:creationId xmlns:a16="http://schemas.microsoft.com/office/drawing/2014/main" id="{2BFFF9C8-6D77-422A-8938-FEC0D3721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2060" y="4645355"/>
              <a:ext cx="1643063" cy="1303200"/>
            </a:xfrm>
            <a:prstGeom prst="rect">
              <a:avLst/>
            </a:prstGeom>
            <a:noFill/>
            <a:ln w="19050" cap="sq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468" name="Picture 12" descr="ŘEZNÉ NÁSTROJE">
            <a:extLst>
              <a:ext uri="{FF2B5EF4-FFF2-40B4-BE49-F238E27FC236}">
                <a16:creationId xmlns:a16="http://schemas.microsoft.com/office/drawing/2014/main" id="{6ADE6BBC-1D62-4123-8D5B-493582B95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37" y="2357438"/>
            <a:ext cx="1643063" cy="1785937"/>
          </a:xfrm>
          <a:prstGeom prst="rect">
            <a:avLst/>
          </a:prstGeom>
          <a:ln w="19050" cap="sq">
            <a:solidFill>
              <a:srgbClr val="000066"/>
            </a:solidFill>
            <a:prstDash val="solid"/>
            <a:miter lim="800000"/>
          </a:ln>
          <a:effectLst/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9D8650A6-8A8F-472C-8C66-38A3AD1D1C14}"/>
              </a:ext>
            </a:extLst>
          </p:cNvPr>
          <p:cNvSpPr/>
          <p:nvPr/>
        </p:nvSpPr>
        <p:spPr>
          <a:xfrm>
            <a:off x="562603" y="1196752"/>
            <a:ext cx="847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NÁSTROJOVÉ MATERIÁLY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47E72791-3424-4E75-A4FD-ADC0E9DB6D2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2" name="Obrázek 31">
            <a:extLst>
              <a:ext uri="{FF2B5EF4-FFF2-40B4-BE49-F238E27FC236}">
                <a16:creationId xmlns:a16="http://schemas.microsoft.com/office/drawing/2014/main" id="{9DDE962A-24FE-4E55-9B50-73861ED9F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32">
            <a:extLst>
              <a:ext uri="{FF2B5EF4-FFF2-40B4-BE49-F238E27FC236}">
                <a16:creationId xmlns:a16="http://schemas.microsoft.com/office/drawing/2014/main" id="{29446151-FB7E-4102-BFBB-33EC25B77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33" descr="Foto / Photo: Logo MŠMT">
            <a:extLst>
              <a:ext uri="{FF2B5EF4-FFF2-40B4-BE49-F238E27FC236}">
                <a16:creationId xmlns:a16="http://schemas.microsoft.com/office/drawing/2014/main" id="{6961D0CF-52F8-4710-9716-7B24C8925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délník 6">
            <a:extLst>
              <a:ext uri="{FF2B5EF4-FFF2-40B4-BE49-F238E27FC236}">
                <a16:creationId xmlns:a16="http://schemas.microsoft.com/office/drawing/2014/main" id="{6DE10A30-1257-43AD-B426-333A9468E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684338"/>
            <a:ext cx="820896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cs-CZ" altLang="cs-CZ" sz="2000" b="1" u="sng" dirty="0">
                <a:solidFill>
                  <a:srgbClr val="C00000"/>
                </a:solidFill>
                <a:latin typeface="Arial" panose="020B0604020202020204" pitchFamily="34" charset="0"/>
              </a:rPr>
              <a:t>SLINUTÉ KARBIDY (SK)</a:t>
            </a:r>
          </a:p>
          <a:p>
            <a:pPr marL="182563" indent="-182563" algn="just" eaLnBrk="1" hangingPunct="1"/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zavedeny do výroby v r. 1926 (firma Krupp-Essen, název WIDIA)</a:t>
            </a:r>
          </a:p>
          <a:p>
            <a:pPr marL="182563" indent="-182563" algn="just" eaLnBrk="1" hangingPunct="1"/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tvořeny karbidy kovů W, Ti, Ta, Cr, Nb, které jsou pojeny metodami práškové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metalurgie</a:t>
            </a:r>
            <a:endParaRPr lang="cs-CZ" altLang="cs-CZ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marL="182563" indent="-182563" algn="just"/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použití do teplot 800 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až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900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°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C, vc = 0,5 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až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6 m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s</a:t>
            </a:r>
            <a:r>
              <a:rPr lang="cs-CZ" altLang="cs-CZ" sz="2000" baseline="30000" dirty="0">
                <a:solidFill>
                  <a:srgbClr val="000066"/>
                </a:solidFill>
                <a:latin typeface="Arial" panose="020B0604020202020204" pitchFamily="34" charset="0"/>
              </a:rPr>
              <a:t>-1</a:t>
            </a:r>
            <a:endParaRPr lang="pt-BR" altLang="cs-CZ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marL="182563" indent="-182563" algn="just" eaLnBrk="1" hangingPunct="1"/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nejčastěji ve formě břitových destiček</a:t>
            </a:r>
          </a:p>
          <a:p>
            <a:pPr marL="182563" indent="-182563" algn="just" eaLnBrk="1" hangingPunct="1"/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zlepšení vlastností povlakováním : TiC TiN, Al2O3 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9B531AE-3EB3-485D-B610-76F858537669}"/>
              </a:ext>
            </a:extLst>
          </p:cNvPr>
          <p:cNvSpPr/>
          <p:nvPr/>
        </p:nvSpPr>
        <p:spPr>
          <a:xfrm>
            <a:off x="273050" y="1117600"/>
            <a:ext cx="8620125" cy="5184775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9B0830C-61FE-447D-988B-7876D1617B73}"/>
              </a:ext>
            </a:extLst>
          </p:cNvPr>
          <p:cNvCxnSpPr/>
          <p:nvPr/>
        </p:nvCxnSpPr>
        <p:spPr>
          <a:xfrm>
            <a:off x="273050" y="1628775"/>
            <a:ext cx="8620125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>
            <a:extLst>
              <a:ext uri="{FF2B5EF4-FFF2-40B4-BE49-F238E27FC236}">
                <a16:creationId xmlns:a16="http://schemas.microsoft.com/office/drawing/2014/main" id="{9D8650A6-8A8F-472C-8C66-38A3AD1D1C14}"/>
              </a:ext>
            </a:extLst>
          </p:cNvPr>
          <p:cNvSpPr/>
          <p:nvPr/>
        </p:nvSpPr>
        <p:spPr>
          <a:xfrm>
            <a:off x="562603" y="1196752"/>
            <a:ext cx="847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NÁSTROJOVÉ MATERIÁLY</a:t>
            </a:r>
          </a:p>
        </p:txBody>
      </p:sp>
      <p:graphicFrame>
        <p:nvGraphicFramePr>
          <p:cNvPr id="11" name="Group 6">
            <a:extLst>
              <a:ext uri="{FF2B5EF4-FFF2-40B4-BE49-F238E27FC236}">
                <a16:creationId xmlns:a16="http://schemas.microsoft.com/office/drawing/2014/main" id="{77F73A40-2C79-44C9-A261-112F13A50A5F}"/>
              </a:ext>
            </a:extLst>
          </p:cNvPr>
          <p:cNvGraphicFramePr>
            <a:graphicFrameLocks noGrp="1"/>
          </p:cNvGraphicFramePr>
          <p:nvPr/>
        </p:nvGraphicFramePr>
        <p:xfrm>
          <a:off x="559563" y="3909541"/>
          <a:ext cx="8189151" cy="2184274"/>
        </p:xfrm>
        <a:graphic>
          <a:graphicData uri="http://schemas.openxmlformats.org/drawingml/2006/table">
            <a:tbl>
              <a:tblPr/>
              <a:tblGrid>
                <a:gridCol w="1788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4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6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87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OZNAČENÍ SKUPINY</a:t>
                      </a:r>
                    </a:p>
                  </a:txBody>
                  <a:tcPr marT="45676" marB="45676" anchor="b" horzOverflow="overflow">
                    <a:lnL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ZÁKLADNÍ SLOŽENÍ</a:t>
                      </a:r>
                    </a:p>
                  </a:txBody>
                  <a:tcPr marT="45676" marB="45676" anchor="ctr" horzOverflow="overflow">
                    <a:lnL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POUŽITÍ</a:t>
                      </a:r>
                    </a:p>
                  </a:txBody>
                  <a:tcPr marT="45676" marB="45676" anchor="ctr" horzOverflow="overflow">
                    <a:lnL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dle ISO </a:t>
                      </a:r>
                    </a:p>
                  </a:txBody>
                  <a:tcPr marT="45676" marB="45676" anchor="b" horzOverflow="overflow">
                    <a:lnL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T="45676" marB="45676" anchor="b" horzOverflow="overflow">
                    <a:lnL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T="45676" marB="45676" anchor="b" horzOverflow="overflow">
                    <a:lnL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K</a:t>
                      </a:r>
                    </a:p>
                  </a:txBody>
                  <a:tcPr marT="45676" marB="45676" anchor="ctr" horzOverflow="overflow">
                    <a:lnL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WC + Co</a:t>
                      </a:r>
                    </a:p>
                  </a:txBody>
                  <a:tcPr marT="45676" marB="45676" anchor="ctr" horzOverflow="overflow">
                    <a:lnL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obrábění mat. s krátkou třískou (litina,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Cu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 Al, sklo)</a:t>
                      </a:r>
                    </a:p>
                  </a:txBody>
                  <a:tcPr marT="45676" marB="45676" anchor="ctr" horzOverflow="overflow">
                    <a:lnL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</a:t>
                      </a:r>
                    </a:p>
                  </a:txBody>
                  <a:tcPr marT="45676" marB="45676" anchor="ctr" horzOverflow="overflow">
                    <a:lnL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WC +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TiC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+ Co</a:t>
                      </a:r>
                    </a:p>
                  </a:txBody>
                  <a:tcPr marT="45676" marB="45676" anchor="ctr" horzOverflow="overflow">
                    <a:lnL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obrábění mat. s plynulou třískou (ocel, ocelolitina)</a:t>
                      </a:r>
                    </a:p>
                  </a:txBody>
                  <a:tcPr marT="45676" marB="45676" anchor="ctr" horzOverflow="overflow">
                    <a:lnL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</a:t>
                      </a:r>
                    </a:p>
                  </a:txBody>
                  <a:tcPr marT="45676" marB="45676" anchor="ctr" horzOverflow="overflow">
                    <a:lnL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WC +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TiC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+ </a:t>
                      </a:r>
                      <a:r>
                        <a:rPr kumimoji="0" 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TaC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+ Cr</a:t>
                      </a:r>
                      <a:r>
                        <a:rPr kumimoji="0" lang="cs-CZ" sz="1400" b="0" i="0" u="none" strike="noStrike" cap="none" normalizeH="0" baseline="-3000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cs-CZ" sz="1400" b="0" i="0" u="none" strike="noStrike" cap="none" normalizeH="0" baseline="-3000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+ Co</a:t>
                      </a:r>
                    </a:p>
                  </a:txBody>
                  <a:tcPr marT="45676" marB="45676" anchor="ctr" horzOverflow="overflow">
                    <a:lnL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univerzální </a:t>
                      </a:r>
                    </a:p>
                  </a:txBody>
                  <a:tcPr marT="45676" marB="45676" anchor="ctr" horzOverflow="overflow">
                    <a:lnL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Obrázek 2">
            <a:extLst>
              <a:ext uri="{FF2B5EF4-FFF2-40B4-BE49-F238E27FC236}">
                <a16:creationId xmlns:a16="http://schemas.microsoft.com/office/drawing/2014/main" id="{FD6A8764-797F-44ED-A23B-ABE877CB6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3642" r="1713" b="3466"/>
          <a:stretch/>
        </p:blipFill>
        <p:spPr bwMode="auto">
          <a:xfrm>
            <a:off x="6579667" y="2692598"/>
            <a:ext cx="2160240" cy="1128614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3651B7B0-F25E-495E-8C07-428AEBA1543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3" name="Obrázek 31">
            <a:extLst>
              <a:ext uri="{FF2B5EF4-FFF2-40B4-BE49-F238E27FC236}">
                <a16:creationId xmlns:a16="http://schemas.microsoft.com/office/drawing/2014/main" id="{F6C4912E-6614-478F-B394-BA64FF32B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32">
            <a:extLst>
              <a:ext uri="{FF2B5EF4-FFF2-40B4-BE49-F238E27FC236}">
                <a16:creationId xmlns:a16="http://schemas.microsoft.com/office/drawing/2014/main" id="{128DD10C-7023-4360-93AE-44D965298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33" descr="Foto / Photo: Logo MŠMT">
            <a:extLst>
              <a:ext uri="{FF2B5EF4-FFF2-40B4-BE49-F238E27FC236}">
                <a16:creationId xmlns:a16="http://schemas.microsoft.com/office/drawing/2014/main" id="{40FEE1FF-3F13-45AD-8AEE-61DC211B0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339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délník 6">
            <a:extLst>
              <a:ext uri="{FF2B5EF4-FFF2-40B4-BE49-F238E27FC236}">
                <a16:creationId xmlns:a16="http://schemas.microsoft.com/office/drawing/2014/main" id="{6DE10A30-1257-43AD-B426-333A9468E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684338"/>
            <a:ext cx="820896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cs-CZ" altLang="cs-CZ" sz="2000" b="1" u="sng" dirty="0">
                <a:solidFill>
                  <a:srgbClr val="C00000"/>
                </a:solidFill>
                <a:latin typeface="Arial" panose="020B0604020202020204" pitchFamily="34" charset="0"/>
              </a:rPr>
              <a:t>CERMETY</a:t>
            </a:r>
          </a:p>
          <a:p>
            <a:pPr marL="182563" indent="-182563" algn="just" eaLnBrk="1" hangingPunct="1"/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nástrojové materiály podobné kategorie jako SK, avšak vyrobené bez přítomnosti WC</a:t>
            </a:r>
          </a:p>
          <a:p>
            <a:pPr algn="just" eaLnBrk="1" hangingPunct="1"/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vyvíjeny jako analogie k SK v USA</a:t>
            </a:r>
          </a:p>
          <a:p>
            <a:pPr algn="just" eaLnBrk="1" hangingPunct="1"/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materiál na bázi TiC, TiCN, nebo TiN v pojivu Ni-Mo</a:t>
            </a:r>
          </a:p>
          <a:p>
            <a:pPr algn="just" eaLnBrk="1" hangingPunct="1"/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použití zejména pro obrábění ocelí načisto</a:t>
            </a:r>
          </a:p>
          <a:p>
            <a:pPr marL="182563" indent="-182563" algn="just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	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snáší teploty do 1500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°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C a řezné rychlosti do 8 m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s</a:t>
            </a:r>
            <a:r>
              <a:rPr lang="cs-CZ" altLang="cs-CZ" sz="2000" baseline="30000" dirty="0">
                <a:solidFill>
                  <a:srgbClr val="000066"/>
                </a:solidFill>
                <a:latin typeface="Arial" panose="020B0604020202020204" pitchFamily="34" charset="0"/>
              </a:rPr>
              <a:t>-1</a:t>
            </a:r>
            <a:endParaRPr lang="pt-BR" altLang="cs-CZ" sz="2000" baseline="3000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9B531AE-3EB3-485D-B610-76F858537669}"/>
              </a:ext>
            </a:extLst>
          </p:cNvPr>
          <p:cNvSpPr/>
          <p:nvPr/>
        </p:nvSpPr>
        <p:spPr>
          <a:xfrm>
            <a:off x="273050" y="1117600"/>
            <a:ext cx="8620125" cy="5184775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9B0830C-61FE-447D-988B-7876D1617B73}"/>
              </a:ext>
            </a:extLst>
          </p:cNvPr>
          <p:cNvCxnSpPr/>
          <p:nvPr/>
        </p:nvCxnSpPr>
        <p:spPr>
          <a:xfrm>
            <a:off x="273050" y="1628775"/>
            <a:ext cx="8620125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>
            <a:extLst>
              <a:ext uri="{FF2B5EF4-FFF2-40B4-BE49-F238E27FC236}">
                <a16:creationId xmlns:a16="http://schemas.microsoft.com/office/drawing/2014/main" id="{9D8650A6-8A8F-472C-8C66-38A3AD1D1C14}"/>
              </a:ext>
            </a:extLst>
          </p:cNvPr>
          <p:cNvSpPr/>
          <p:nvPr/>
        </p:nvSpPr>
        <p:spPr>
          <a:xfrm>
            <a:off x="562603" y="1196752"/>
            <a:ext cx="847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NÁSTROJOVÉ MATERIÁLY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7709B0D-AD4A-4C8D-A4AE-B23A28D7E0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1782" b="1342"/>
          <a:stretch/>
        </p:blipFill>
        <p:spPr>
          <a:xfrm>
            <a:off x="6876257" y="2416441"/>
            <a:ext cx="1727994" cy="1668976"/>
          </a:xfrm>
          <a:prstGeom prst="rect">
            <a:avLst/>
          </a:prstGeom>
          <a:ln w="19050">
            <a:solidFill>
              <a:srgbClr val="000066"/>
            </a:solidFill>
          </a:ln>
        </p:spPr>
      </p:pic>
      <p:pic>
        <p:nvPicPr>
          <p:cNvPr id="13" name="Obrázek 2">
            <a:extLst>
              <a:ext uri="{FF2B5EF4-FFF2-40B4-BE49-F238E27FC236}">
                <a16:creationId xmlns:a16="http://schemas.microsoft.com/office/drawing/2014/main" id="{BD484047-26A4-4FF3-B382-A12BC30AA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6" b="1105"/>
          <a:stretch/>
        </p:blipFill>
        <p:spPr bwMode="auto">
          <a:xfrm>
            <a:off x="539750" y="4294496"/>
            <a:ext cx="3394075" cy="1800200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ermets for Machining Applications">
            <a:extLst>
              <a:ext uri="{FF2B5EF4-FFF2-40B4-BE49-F238E27FC236}">
                <a16:creationId xmlns:a16="http://schemas.microsoft.com/office/drawing/2014/main" id="{812D086F-1517-4E71-AB53-5A239E844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234" y="4294496"/>
            <a:ext cx="4296016" cy="1798800"/>
          </a:xfrm>
          <a:prstGeom prst="rect">
            <a:avLst/>
          </a:prstGeom>
          <a:noFill/>
          <a:ln w="19050" cap="sq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12B50593-4922-40F8-824A-CE6AB10F411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5" name="Obrázek 31">
            <a:extLst>
              <a:ext uri="{FF2B5EF4-FFF2-40B4-BE49-F238E27FC236}">
                <a16:creationId xmlns:a16="http://schemas.microsoft.com/office/drawing/2014/main" id="{9E19DAD4-689A-4931-9D59-011564403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32">
            <a:extLst>
              <a:ext uri="{FF2B5EF4-FFF2-40B4-BE49-F238E27FC236}">
                <a16:creationId xmlns:a16="http://schemas.microsoft.com/office/drawing/2014/main" id="{35695C1A-5DC7-4186-A4B9-16F7E9E6C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33" descr="Foto / Photo: Logo MŠMT">
            <a:extLst>
              <a:ext uri="{FF2B5EF4-FFF2-40B4-BE49-F238E27FC236}">
                <a16:creationId xmlns:a16="http://schemas.microsoft.com/office/drawing/2014/main" id="{81841F5D-ECD7-4313-8354-1B3E37946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83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délník 6">
            <a:extLst>
              <a:ext uri="{FF2B5EF4-FFF2-40B4-BE49-F238E27FC236}">
                <a16:creationId xmlns:a16="http://schemas.microsoft.com/office/drawing/2014/main" id="{6DE10A30-1257-43AD-B426-333A9468E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684338"/>
            <a:ext cx="8208963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cs-CZ" altLang="cs-CZ" sz="2000" b="1" u="sng" dirty="0">
                <a:solidFill>
                  <a:srgbClr val="C00000"/>
                </a:solidFill>
                <a:latin typeface="Arial" panose="020B0604020202020204" pitchFamily="34" charset="0"/>
              </a:rPr>
              <a:t>MINERALOKERAMICKÉ MATERIÁLY (ŘEZNÁ KERAMIKA) </a:t>
            </a:r>
            <a:endParaRPr lang="cs-CZ" altLang="cs-CZ" sz="10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marL="177800" indent="-177800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nekovové řezné materiály vyvi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n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uty ve snaze po snížení nákladů při dosažení požadovaných vlastností</a:t>
            </a:r>
          </a:p>
          <a:p>
            <a:pPr eaLnBrk="1" hangingPunct="1"/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výroba vysokoteplotním izostatickým lisováním</a:t>
            </a:r>
          </a:p>
          <a:p>
            <a:pPr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druhy:	</a:t>
            </a:r>
            <a:r>
              <a:rPr lang="pt-BR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OXIDOVÁ KERAMIKA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čistá obsahuje 99,5% Al</a:t>
            </a:r>
            <a:r>
              <a:rPr lang="pt-BR" altLang="cs-CZ" sz="200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2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O</a:t>
            </a:r>
            <a:r>
              <a:rPr lang="pt-BR" altLang="cs-CZ" sz="200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3</a:t>
            </a:r>
          </a:p>
          <a:p>
            <a:pPr defTabSz="1168400" eaLnBrk="1" hangingPunct="1">
              <a:tabLst>
                <a:tab pos="901700" algn="l"/>
              </a:tabLst>
            </a:pP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	</a:t>
            </a:r>
            <a:r>
              <a:rPr lang="pt-BR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POLOSMĚSNÁ KERAMIKA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směs Al</a:t>
            </a:r>
            <a:r>
              <a:rPr lang="pt-BR" altLang="cs-CZ" sz="200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2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O</a:t>
            </a:r>
            <a:r>
              <a:rPr lang="pt-BR" altLang="cs-CZ" sz="200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3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+(10 - 20%) ZrO</a:t>
            </a:r>
            <a:r>
              <a:rPr lang="pt-BR" altLang="cs-CZ" sz="200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2</a:t>
            </a:r>
          </a:p>
          <a:p>
            <a:pPr defTabSz="1168400" eaLnBrk="1" hangingPunct="1">
              <a:tabLst>
                <a:tab pos="901700" algn="l"/>
              </a:tabLst>
            </a:pP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	</a:t>
            </a:r>
            <a:r>
              <a:rPr lang="pt-BR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SMĚSNÁ KERAMIKA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směs Al</a:t>
            </a:r>
            <a:r>
              <a:rPr lang="pt-BR" altLang="cs-CZ" sz="200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2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O</a:t>
            </a:r>
            <a:r>
              <a:rPr lang="pt-BR" altLang="cs-CZ" sz="200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00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+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kovy nebo karbidy 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	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kovů 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T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iC, Ti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N</a:t>
            </a:r>
            <a:endParaRPr lang="pt-BR" altLang="cs-CZ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defTabSz="1168400" eaLnBrk="1" hangingPunct="1">
              <a:tabLst>
                <a:tab pos="901700" algn="l"/>
              </a:tabLst>
            </a:pP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	</a:t>
            </a:r>
            <a:r>
              <a:rPr lang="pt-BR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NEOXIDOVÁ KERAMIKA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na bázi Si</a:t>
            </a:r>
            <a:r>
              <a:rPr lang="pt-BR" altLang="cs-CZ" sz="200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3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N</a:t>
            </a:r>
            <a:r>
              <a:rPr lang="pt-BR" altLang="cs-CZ" sz="200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4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+Al</a:t>
            </a:r>
            <a:r>
              <a:rPr lang="pt-BR" altLang="cs-CZ" sz="200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2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O</a:t>
            </a:r>
            <a:r>
              <a:rPr lang="pt-BR" altLang="cs-CZ" sz="200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3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endParaRPr lang="cs-CZ" altLang="cs-CZ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defTabSz="901700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	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nebo jiné oxidy, nitridy</a:t>
            </a:r>
          </a:p>
          <a:p>
            <a:pPr marL="342900" indent="-342900" eaLnBrk="1" hangingPunct="1">
              <a:buFontTx/>
              <a:buChar char="-"/>
            </a:pP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použití do teplot 1200 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až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1800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°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C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,</a:t>
            </a:r>
          </a:p>
          <a:p>
            <a:pPr defTabSz="901700">
              <a:tabLst>
                <a:tab pos="355600" algn="l"/>
              </a:tabLst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	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v</a:t>
            </a:r>
            <a:r>
              <a:rPr lang="pt-BR" altLang="cs-CZ" sz="200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c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= 0,5 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až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15 m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s</a:t>
            </a:r>
            <a:r>
              <a:rPr lang="cs-CZ" altLang="cs-CZ" sz="2000" baseline="30000" dirty="0">
                <a:solidFill>
                  <a:srgbClr val="000066"/>
                </a:solidFill>
                <a:latin typeface="Arial" panose="020B0604020202020204" pitchFamily="34" charset="0"/>
              </a:rPr>
              <a:t>-1</a:t>
            </a:r>
            <a:endParaRPr lang="pt-BR" altLang="cs-CZ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marL="342900" indent="-342900" eaLnBrk="1" hangingPunct="1">
              <a:buFontTx/>
              <a:buChar char="-"/>
            </a:pP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obrábění pokud možno bez chvění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,</a:t>
            </a:r>
          </a:p>
          <a:p>
            <a:pPr eaLnBrk="1" hangingPunct="1">
              <a:tabLst>
                <a:tab pos="355600" algn="l"/>
              </a:tabLst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	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nepřerušovaný řez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9B531AE-3EB3-485D-B610-76F858537669}"/>
              </a:ext>
            </a:extLst>
          </p:cNvPr>
          <p:cNvSpPr/>
          <p:nvPr/>
        </p:nvSpPr>
        <p:spPr>
          <a:xfrm>
            <a:off x="273050" y="1117600"/>
            <a:ext cx="8620125" cy="5184775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9B0830C-61FE-447D-988B-7876D1617B73}"/>
              </a:ext>
            </a:extLst>
          </p:cNvPr>
          <p:cNvCxnSpPr/>
          <p:nvPr/>
        </p:nvCxnSpPr>
        <p:spPr>
          <a:xfrm>
            <a:off x="273050" y="1628775"/>
            <a:ext cx="8620125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>
            <a:extLst>
              <a:ext uri="{FF2B5EF4-FFF2-40B4-BE49-F238E27FC236}">
                <a16:creationId xmlns:a16="http://schemas.microsoft.com/office/drawing/2014/main" id="{9D8650A6-8A8F-472C-8C66-38A3AD1D1C14}"/>
              </a:ext>
            </a:extLst>
          </p:cNvPr>
          <p:cNvSpPr/>
          <p:nvPr/>
        </p:nvSpPr>
        <p:spPr>
          <a:xfrm>
            <a:off x="562603" y="1196752"/>
            <a:ext cx="847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NÁSTROJOVÉ MATERIÁLY</a:t>
            </a:r>
          </a:p>
        </p:txBody>
      </p:sp>
      <p:pic>
        <p:nvPicPr>
          <p:cNvPr id="11" name="Obrázek 2">
            <a:extLst>
              <a:ext uri="{FF2B5EF4-FFF2-40B4-BE49-F238E27FC236}">
                <a16:creationId xmlns:a16="http://schemas.microsoft.com/office/drawing/2014/main" id="{20DCFB80-08CF-465B-B257-6EF4DA31A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626045"/>
            <a:ext cx="2661487" cy="1485419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F0B774F4-D299-4020-A9C8-9481F6AD75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2" name="Obrázek 31">
            <a:extLst>
              <a:ext uri="{FF2B5EF4-FFF2-40B4-BE49-F238E27FC236}">
                <a16:creationId xmlns:a16="http://schemas.microsoft.com/office/drawing/2014/main" id="{9243E8A1-672E-4FB4-A3EC-868B4DE27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32">
            <a:extLst>
              <a:ext uri="{FF2B5EF4-FFF2-40B4-BE49-F238E27FC236}">
                <a16:creationId xmlns:a16="http://schemas.microsoft.com/office/drawing/2014/main" id="{5831A3BD-AC7D-42AB-BE1C-F78B171BF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33" descr="Foto / Photo: Logo MŠMT">
            <a:extLst>
              <a:ext uri="{FF2B5EF4-FFF2-40B4-BE49-F238E27FC236}">
                <a16:creationId xmlns:a16="http://schemas.microsoft.com/office/drawing/2014/main" id="{E4ADDC6E-FEE9-4542-949B-90E070990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295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délník 6">
            <a:extLst>
              <a:ext uri="{FF2B5EF4-FFF2-40B4-BE49-F238E27FC236}">
                <a16:creationId xmlns:a16="http://schemas.microsoft.com/office/drawing/2014/main" id="{6DE10A30-1257-43AD-B426-333A9468E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684338"/>
            <a:ext cx="8208963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cs-CZ" sz="2000" b="1" u="sng" dirty="0">
                <a:solidFill>
                  <a:srgbClr val="C00000"/>
                </a:solidFill>
                <a:latin typeface="Arial" panose="020B0604020202020204" pitchFamily="34" charset="0"/>
              </a:rPr>
              <a:t>DIAMANT A VELMI TVRDÉ MATERIÁLY</a:t>
            </a:r>
          </a:p>
          <a:p>
            <a:pPr algn="just" eaLnBrk="1" hangingPunct="1"/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- D</a:t>
            </a:r>
            <a:r>
              <a:rPr lang="pt-BR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IAMANT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je nejtvrdší známý materiál (na bázi uhlíku)</a:t>
            </a:r>
          </a:p>
          <a:p>
            <a:pPr algn="just" eaLnBrk="1" hangingPunct="1"/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nejdůležitější vlastnosti je tvrdost až 10 000 HV</a:t>
            </a:r>
          </a:p>
          <a:p>
            <a:pPr algn="just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diamant lze použít do teplot 600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°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C, v</a:t>
            </a:r>
            <a:r>
              <a:rPr lang="pt-BR" altLang="cs-CZ" sz="200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c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= 1,5 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až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15 m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s</a:t>
            </a:r>
            <a:r>
              <a:rPr lang="cs-CZ" altLang="cs-CZ" sz="2000" baseline="30000" dirty="0">
                <a:solidFill>
                  <a:srgbClr val="000066"/>
                </a:solidFill>
                <a:latin typeface="Arial" panose="020B0604020202020204" pitchFamily="34" charset="0"/>
              </a:rPr>
              <a:t>-1</a:t>
            </a:r>
            <a:endParaRPr lang="cs-CZ" altLang="cs-CZ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nevýhodou j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e slučování s </a:t>
            </a:r>
            <a:r>
              <a:rPr lang="cs-CZ" altLang="cs-CZ" sz="2000" dirty="0" err="1">
                <a:solidFill>
                  <a:srgbClr val="000066"/>
                </a:solidFill>
                <a:latin typeface="Arial" panose="020B0604020202020204" pitchFamily="34" charset="0"/>
              </a:rPr>
              <a:t>Fe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a Co při vysokých</a:t>
            </a:r>
          </a:p>
          <a:p>
            <a:pPr algn="just" eaLnBrk="1" hangingPunct="1">
              <a:tabLst>
                <a:tab pos="177800" algn="l"/>
              </a:tabLst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	teplotách,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nesnáší chvění a rázy</a:t>
            </a:r>
          </a:p>
          <a:p>
            <a:pPr marL="342900" indent="-342900" algn="just" eaLnBrk="1" hangingPunct="1">
              <a:buFontTx/>
              <a:buChar char="-"/>
            </a:pP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spékání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diamantového prachu 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=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POLYKRYSTALICKÝ DIAMANT</a:t>
            </a:r>
            <a:endParaRPr lang="cs-CZ" altLang="cs-CZ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</a:p>
          <a:p>
            <a:pPr algn="just" eaLnBrk="1" hangingPunct="1"/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- K</a:t>
            </a:r>
            <a:r>
              <a:rPr lang="pt-BR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UBICKÝ NITRID BÓRU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(CBN) v přírodě se nenalézá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velmi vysoká tvrdost až 8000 HV</a:t>
            </a:r>
            <a:endParaRPr lang="cs-CZ" altLang="cs-CZ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/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CBN lze použít do teplot 1500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°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C , v</a:t>
            </a:r>
            <a:r>
              <a:rPr lang="pt-BR" altLang="cs-CZ" sz="200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c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= 1 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až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3 m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s</a:t>
            </a:r>
            <a:r>
              <a:rPr lang="cs-CZ" altLang="cs-CZ" sz="2000" baseline="30000" dirty="0">
                <a:solidFill>
                  <a:srgbClr val="000066"/>
                </a:solidFill>
                <a:latin typeface="Arial" panose="020B0604020202020204" pitchFamily="34" charset="0"/>
              </a:rPr>
              <a:t>-1</a:t>
            </a:r>
            <a:endParaRPr lang="pt-BR" altLang="cs-CZ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neslučuje se s Fe, proto je vhodný pro obrábění</a:t>
            </a:r>
            <a:endParaRPr lang="cs-CZ" altLang="cs-CZ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tabLst>
                <a:tab pos="177800" algn="l"/>
              </a:tabLst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	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tvrdých a pevných ocelí (snáší rázy !)</a:t>
            </a:r>
            <a:endParaRPr lang="cs-CZ" altLang="cs-CZ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spékání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prachu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= </a:t>
            </a:r>
            <a:r>
              <a:rPr lang="pt-BR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POLYKRYSTALICKÝ KUBICKÝ NITRID BÓRU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9B531AE-3EB3-485D-B610-76F858537669}"/>
              </a:ext>
            </a:extLst>
          </p:cNvPr>
          <p:cNvSpPr/>
          <p:nvPr/>
        </p:nvSpPr>
        <p:spPr>
          <a:xfrm>
            <a:off x="273050" y="1117600"/>
            <a:ext cx="8620125" cy="5184775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9B0830C-61FE-447D-988B-7876D1617B73}"/>
              </a:ext>
            </a:extLst>
          </p:cNvPr>
          <p:cNvCxnSpPr/>
          <p:nvPr/>
        </p:nvCxnSpPr>
        <p:spPr>
          <a:xfrm>
            <a:off x="273050" y="1628775"/>
            <a:ext cx="8620125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>
            <a:extLst>
              <a:ext uri="{FF2B5EF4-FFF2-40B4-BE49-F238E27FC236}">
                <a16:creationId xmlns:a16="http://schemas.microsoft.com/office/drawing/2014/main" id="{9D8650A6-8A8F-472C-8C66-38A3AD1D1C14}"/>
              </a:ext>
            </a:extLst>
          </p:cNvPr>
          <p:cNvSpPr/>
          <p:nvPr/>
        </p:nvSpPr>
        <p:spPr>
          <a:xfrm>
            <a:off x="562603" y="1196752"/>
            <a:ext cx="847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NÁSTROJOVÉ MATERIÁLY</a:t>
            </a:r>
          </a:p>
        </p:txBody>
      </p:sp>
      <p:pic>
        <p:nvPicPr>
          <p:cNvPr id="7" name="Obrázek 2">
            <a:extLst>
              <a:ext uri="{FF2B5EF4-FFF2-40B4-BE49-F238E27FC236}">
                <a16:creationId xmlns:a16="http://schemas.microsoft.com/office/drawing/2014/main" id="{8FCA75CC-1BF1-4E75-9391-53896F013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29" y="4477077"/>
            <a:ext cx="2073325" cy="1144588"/>
          </a:xfrm>
          <a:prstGeom prst="rect">
            <a:avLst/>
          </a:prstGeom>
          <a:noFill/>
          <a:ln w="19050" cap="sq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IsoTurnCBN_1108_2">
            <a:extLst>
              <a:ext uri="{FF2B5EF4-FFF2-40B4-BE49-F238E27FC236}">
                <a16:creationId xmlns:a16="http://schemas.microsoft.com/office/drawing/2014/main" id="{215C372A-17E8-4D5F-95D6-84B6FC362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91" y="1860873"/>
            <a:ext cx="1439863" cy="1576387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362FABD3-10BF-439A-B2C9-E8DDF7E9F1B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3" name="Obrázek 31">
            <a:extLst>
              <a:ext uri="{FF2B5EF4-FFF2-40B4-BE49-F238E27FC236}">
                <a16:creationId xmlns:a16="http://schemas.microsoft.com/office/drawing/2014/main" id="{37C4BEA9-BC0E-497C-B5F1-6A4F6BE72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32">
            <a:extLst>
              <a:ext uri="{FF2B5EF4-FFF2-40B4-BE49-F238E27FC236}">
                <a16:creationId xmlns:a16="http://schemas.microsoft.com/office/drawing/2014/main" id="{89F78E03-E718-4F5B-82E2-F0F24773C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33" descr="Foto / Photo: Logo MŠMT">
            <a:extLst>
              <a:ext uri="{FF2B5EF4-FFF2-40B4-BE49-F238E27FC236}">
                <a16:creationId xmlns:a16="http://schemas.microsoft.com/office/drawing/2014/main" id="{C9C1E562-5CDD-4DEB-A109-4A2D7899A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604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délník 6">
            <a:extLst>
              <a:ext uri="{FF2B5EF4-FFF2-40B4-BE49-F238E27FC236}">
                <a16:creationId xmlns:a16="http://schemas.microsoft.com/office/drawing/2014/main" id="{6DE10A30-1257-43AD-B426-333A9468E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684338"/>
            <a:ext cx="82089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cs-CZ" altLang="cs-CZ" sz="2000" b="1" u="sng" dirty="0">
                <a:solidFill>
                  <a:srgbClr val="C00000"/>
                </a:solidFill>
                <a:latin typeface="Arial" panose="020B0604020202020204" pitchFamily="34" charset="0"/>
              </a:rPr>
              <a:t>VLASTNOSTI A PRODUKCE ŘEZNÝCH MATERIÁLU</a:t>
            </a:r>
          </a:p>
          <a:p>
            <a:pPr algn="just" eaLnBrk="1" hangingPunct="1"/>
            <a:endParaRPr lang="pt-BR" altLang="cs-CZ" sz="200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9B531AE-3EB3-485D-B610-76F858537669}"/>
              </a:ext>
            </a:extLst>
          </p:cNvPr>
          <p:cNvSpPr/>
          <p:nvPr/>
        </p:nvSpPr>
        <p:spPr>
          <a:xfrm>
            <a:off x="273050" y="1117600"/>
            <a:ext cx="8620125" cy="5184775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9B0830C-61FE-447D-988B-7876D1617B73}"/>
              </a:ext>
            </a:extLst>
          </p:cNvPr>
          <p:cNvCxnSpPr/>
          <p:nvPr/>
        </p:nvCxnSpPr>
        <p:spPr>
          <a:xfrm>
            <a:off x="273050" y="1628775"/>
            <a:ext cx="8620125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>
            <a:extLst>
              <a:ext uri="{FF2B5EF4-FFF2-40B4-BE49-F238E27FC236}">
                <a16:creationId xmlns:a16="http://schemas.microsoft.com/office/drawing/2014/main" id="{9D8650A6-8A8F-472C-8C66-38A3AD1D1C14}"/>
              </a:ext>
            </a:extLst>
          </p:cNvPr>
          <p:cNvSpPr/>
          <p:nvPr/>
        </p:nvSpPr>
        <p:spPr>
          <a:xfrm>
            <a:off x="562603" y="1196752"/>
            <a:ext cx="847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NÁSTROJOVÉ MATERIÁLY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2003628-439E-44C3-9C40-EFD672144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576" y="2110396"/>
            <a:ext cx="6480849" cy="3118830"/>
          </a:xfrm>
          <a:prstGeom prst="rect">
            <a:avLst/>
          </a:prstGeom>
          <a:ln w="19050">
            <a:solidFill>
              <a:srgbClr val="000066"/>
            </a:solidFill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208E8D4-BBAE-4030-9FBE-EEE9E1C2B6AF}"/>
              </a:ext>
            </a:extLst>
          </p:cNvPr>
          <p:cNvSpPr txBox="1"/>
          <p:nvPr/>
        </p:nvSpPr>
        <p:spPr>
          <a:xfrm>
            <a:off x="307950" y="5232568"/>
            <a:ext cx="8591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200" i="1" u="none" strike="noStrike" baseline="0" dirty="0">
                <a:solidFill>
                  <a:srgbClr val="000066"/>
                </a:solidFill>
                <a:latin typeface="Arial" panose="020B0604020202020204" pitchFamily="34" charset="0"/>
              </a:rPr>
              <a:t>1 – konstrukční ocel; 2 – RO; 3 – slévárenské slitiny; 4 – zlepšená RO; 5 – SK pro litiny; 6 – SK pro oceli;</a:t>
            </a:r>
          </a:p>
          <a:p>
            <a:pPr algn="just"/>
            <a:r>
              <a:rPr lang="cs-CZ" sz="1200" i="1" u="none" strike="noStrike" baseline="0" dirty="0">
                <a:solidFill>
                  <a:srgbClr val="000066"/>
                </a:solidFill>
                <a:latin typeface="Arial" panose="020B0604020202020204" pitchFamily="34" charset="0"/>
              </a:rPr>
              <a:t>7 – vyměnitelné břitové destičky SK; 8 – keramika; 9 – syntetické diamanty; 10 – zlepšené SK; 11 – cermety;</a:t>
            </a:r>
          </a:p>
          <a:p>
            <a:pPr algn="just"/>
            <a:r>
              <a:rPr lang="cs-CZ" sz="1200" i="1" u="none" strike="noStrike" baseline="0" dirty="0">
                <a:solidFill>
                  <a:srgbClr val="000066"/>
                </a:solidFill>
                <a:latin typeface="Arial" panose="020B0604020202020204" pitchFamily="34" charset="0"/>
              </a:rPr>
              <a:t>12 – SK </a:t>
            </a:r>
            <a:r>
              <a:rPr lang="cs-CZ" sz="1200" i="1" u="none" strike="noStrike" baseline="0" dirty="0" err="1">
                <a:solidFill>
                  <a:srgbClr val="000066"/>
                </a:solidFill>
                <a:latin typeface="Arial" panose="020B0604020202020204" pitchFamily="34" charset="0"/>
              </a:rPr>
              <a:t>Prémium</a:t>
            </a:r>
            <a:r>
              <a:rPr lang="cs-CZ" sz="1200" i="1" u="none" strike="noStrike" baseline="0" dirty="0">
                <a:solidFill>
                  <a:srgbClr val="000066"/>
                </a:solidFill>
                <a:latin typeface="Arial" panose="020B0604020202020204" pitchFamily="34" charset="0"/>
              </a:rPr>
              <a:t>; 13 – </a:t>
            </a:r>
            <a:r>
              <a:rPr lang="cs-CZ" sz="1200" i="1" u="none" strike="noStrike" baseline="0" dirty="0" err="1">
                <a:solidFill>
                  <a:srgbClr val="000066"/>
                </a:solidFill>
                <a:latin typeface="Arial" panose="020B0604020202020204" pitchFamily="34" charset="0"/>
              </a:rPr>
              <a:t>povlakované</a:t>
            </a:r>
            <a:r>
              <a:rPr lang="cs-CZ" sz="1200" i="1" u="none" strike="noStrike" baseline="0" dirty="0">
                <a:solidFill>
                  <a:srgbClr val="000066"/>
                </a:solidFill>
                <a:latin typeface="Arial" panose="020B0604020202020204" pitchFamily="34" charset="0"/>
              </a:rPr>
              <a:t> SK; 14 – polykrystalický diamant; 15 – CBN; 16 – SK s vícevrstvým povlakem;</a:t>
            </a:r>
          </a:p>
          <a:p>
            <a:pPr algn="just"/>
            <a:r>
              <a:rPr lang="cs-CZ" sz="1200" i="1" u="none" strike="noStrike" baseline="0" dirty="0">
                <a:solidFill>
                  <a:srgbClr val="000066"/>
                </a:solidFill>
                <a:latin typeface="Arial" panose="020B0604020202020204" pitchFamily="34" charset="0"/>
              </a:rPr>
              <a:t>17 – </a:t>
            </a:r>
            <a:r>
              <a:rPr lang="cs-CZ" sz="1200" i="1" u="none" strike="noStrike" baseline="0" dirty="0" err="1">
                <a:solidFill>
                  <a:srgbClr val="000066"/>
                </a:solidFill>
                <a:latin typeface="Arial" panose="020B0604020202020204" pitchFamily="34" charset="0"/>
              </a:rPr>
              <a:t>povlakované</a:t>
            </a:r>
            <a:r>
              <a:rPr lang="cs-CZ" sz="1200" i="1" u="none" strike="noStrike" baseline="0" dirty="0">
                <a:solidFill>
                  <a:srgbClr val="000066"/>
                </a:solidFill>
                <a:latin typeface="Arial" panose="020B0604020202020204" pitchFamily="34" charset="0"/>
              </a:rPr>
              <a:t> SK pro vrtání; 18 – </a:t>
            </a:r>
            <a:r>
              <a:rPr lang="cs-CZ" sz="1200" i="1" u="none" strike="noStrike" baseline="0" dirty="0" err="1">
                <a:solidFill>
                  <a:srgbClr val="000066"/>
                </a:solidFill>
                <a:latin typeface="Arial" panose="020B0604020202020204" pitchFamily="34" charset="0"/>
              </a:rPr>
              <a:t>povlakované</a:t>
            </a:r>
            <a:r>
              <a:rPr lang="cs-CZ" sz="1200" i="1" u="none" strike="noStrike" baseline="0" dirty="0">
                <a:solidFill>
                  <a:srgbClr val="000066"/>
                </a:solidFill>
                <a:latin typeface="Arial" panose="020B0604020202020204" pitchFamily="34" charset="0"/>
              </a:rPr>
              <a:t> SK pro frézování; </a:t>
            </a:r>
            <a:r>
              <a:rPr lang="cs-CZ" sz="1200" i="1" dirty="0">
                <a:solidFill>
                  <a:srgbClr val="000066"/>
                </a:solidFill>
                <a:latin typeface="Arial" panose="020B0604020202020204" pitchFamily="34" charset="0"/>
              </a:rPr>
              <a:t>1</a:t>
            </a:r>
            <a:r>
              <a:rPr lang="cs-CZ" sz="1200" i="1" u="none" strike="noStrike" baseline="0" dirty="0">
                <a:solidFill>
                  <a:srgbClr val="000066"/>
                </a:solidFill>
                <a:latin typeface="Arial" panose="020B0604020202020204" pitchFamily="34" charset="0"/>
              </a:rPr>
              <a:t>9 – </a:t>
            </a:r>
            <a:r>
              <a:rPr lang="cs-CZ" sz="1200" i="1" u="none" strike="noStrike" baseline="0" dirty="0" err="1">
                <a:solidFill>
                  <a:srgbClr val="000066"/>
                </a:solidFill>
                <a:latin typeface="Arial" panose="020B0604020202020204" pitchFamily="34" charset="0"/>
              </a:rPr>
              <a:t>povlakované</a:t>
            </a:r>
            <a:r>
              <a:rPr lang="cs-CZ" sz="1200" i="1" u="none" strike="noStrike" baseline="0" dirty="0">
                <a:solidFill>
                  <a:srgbClr val="000066"/>
                </a:solidFill>
                <a:latin typeface="Arial" panose="020B0604020202020204" pitchFamily="34" charset="0"/>
              </a:rPr>
              <a:t> SK pro korozivzdorných ocelí;</a:t>
            </a:r>
          </a:p>
          <a:p>
            <a:pPr algn="just"/>
            <a:r>
              <a:rPr lang="cs-CZ" sz="1200" i="1" u="none" strike="noStrike" baseline="0" dirty="0">
                <a:solidFill>
                  <a:srgbClr val="000066"/>
                </a:solidFill>
                <a:latin typeface="Arial" panose="020B0604020202020204" pitchFamily="34" charset="0"/>
              </a:rPr>
              <a:t>20 – </a:t>
            </a:r>
            <a:r>
              <a:rPr lang="cs-CZ" sz="1200" i="1" u="none" strike="noStrike" baseline="0" dirty="0" err="1">
                <a:solidFill>
                  <a:srgbClr val="000066"/>
                </a:solidFill>
                <a:latin typeface="Arial" panose="020B0604020202020204" pitchFamily="34" charset="0"/>
              </a:rPr>
              <a:t>Coronite</a:t>
            </a:r>
            <a:r>
              <a:rPr lang="cs-CZ" sz="1200" i="1" u="none" strike="noStrike" baseline="0" dirty="0">
                <a:solidFill>
                  <a:srgbClr val="000066"/>
                </a:solidFill>
                <a:latin typeface="Arial" panose="020B0604020202020204" pitchFamily="34" charset="0"/>
              </a:rPr>
              <a:t>; 21 – zlepšený cermet; 22 – </a:t>
            </a:r>
            <a:r>
              <a:rPr lang="cs-CZ" sz="1200" i="1" u="none" strike="noStrike" baseline="0" dirty="0" err="1">
                <a:solidFill>
                  <a:srgbClr val="000066"/>
                </a:solidFill>
                <a:latin typeface="Arial" panose="020B0604020202020204" pitchFamily="34" charset="0"/>
              </a:rPr>
              <a:t>povlakované</a:t>
            </a:r>
            <a:r>
              <a:rPr lang="cs-CZ" sz="1200" i="1" u="none" strike="noStrike" baseline="0" dirty="0">
                <a:solidFill>
                  <a:srgbClr val="000066"/>
                </a:solidFill>
                <a:latin typeface="Arial" panose="020B0604020202020204" pitchFamily="34" charset="0"/>
              </a:rPr>
              <a:t> SK pro řezání závitů; 23 – nová generace </a:t>
            </a:r>
            <a:r>
              <a:rPr lang="cs-CZ" sz="1200" i="1" u="none" strike="noStrike" baseline="0" dirty="0" err="1">
                <a:solidFill>
                  <a:srgbClr val="000066"/>
                </a:solidFill>
                <a:latin typeface="Arial" panose="020B0604020202020204" pitchFamily="34" charset="0"/>
              </a:rPr>
              <a:t>povlakovaných</a:t>
            </a:r>
            <a:r>
              <a:rPr lang="cs-CZ" sz="1200" i="1" u="none" strike="noStrike" baseline="0" dirty="0">
                <a:solidFill>
                  <a:srgbClr val="000066"/>
                </a:solidFill>
                <a:latin typeface="Arial" panose="020B0604020202020204" pitchFamily="34" charset="0"/>
              </a:rPr>
              <a:t> SK</a:t>
            </a:r>
            <a:endParaRPr lang="cs-CZ" sz="1200" i="1" dirty="0">
              <a:solidFill>
                <a:srgbClr val="000066"/>
              </a:solidFill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EBC042ED-1002-4F4A-BBE1-DEA158E1D71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3" name="Obrázek 31">
            <a:extLst>
              <a:ext uri="{FF2B5EF4-FFF2-40B4-BE49-F238E27FC236}">
                <a16:creationId xmlns:a16="http://schemas.microsoft.com/office/drawing/2014/main" id="{277F2621-BCFE-47A8-A2E3-9CC7F511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32">
            <a:extLst>
              <a:ext uri="{FF2B5EF4-FFF2-40B4-BE49-F238E27FC236}">
                <a16:creationId xmlns:a16="http://schemas.microsoft.com/office/drawing/2014/main" id="{A6620075-0A7F-43EF-BB62-7C0264113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33" descr="Foto / Photo: Logo MŠMT">
            <a:extLst>
              <a:ext uri="{FF2B5EF4-FFF2-40B4-BE49-F238E27FC236}">
                <a16:creationId xmlns:a16="http://schemas.microsoft.com/office/drawing/2014/main" id="{F813883F-A322-40F0-A9AD-06063349C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163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bdélník 6">
            <a:extLst>
              <a:ext uri="{FF2B5EF4-FFF2-40B4-BE49-F238E27FC236}">
                <a16:creationId xmlns:a16="http://schemas.microsoft.com/office/drawing/2014/main" id="{6DE10A30-1257-43AD-B426-333A9468E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684338"/>
            <a:ext cx="82089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cs-CZ" altLang="cs-CZ" sz="2000" b="1" u="sng" dirty="0">
                <a:solidFill>
                  <a:srgbClr val="C00000"/>
                </a:solidFill>
                <a:latin typeface="Arial" panose="020B0604020202020204" pitchFamily="34" charset="0"/>
              </a:rPr>
              <a:t>VLASTNOSTI A PRODUKCE ŘEZNÝCH MATERIÁLU</a:t>
            </a:r>
          </a:p>
          <a:p>
            <a:pPr algn="just" eaLnBrk="1" hangingPunct="1"/>
            <a:endParaRPr lang="pt-BR" altLang="cs-CZ" sz="200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9B531AE-3EB3-485D-B610-76F858537669}"/>
              </a:ext>
            </a:extLst>
          </p:cNvPr>
          <p:cNvSpPr/>
          <p:nvPr/>
        </p:nvSpPr>
        <p:spPr>
          <a:xfrm>
            <a:off x="273050" y="1117600"/>
            <a:ext cx="8620125" cy="5184775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9B0830C-61FE-447D-988B-7876D1617B73}"/>
              </a:ext>
            </a:extLst>
          </p:cNvPr>
          <p:cNvCxnSpPr/>
          <p:nvPr/>
        </p:nvCxnSpPr>
        <p:spPr>
          <a:xfrm>
            <a:off x="273050" y="1628775"/>
            <a:ext cx="8620125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>
            <a:extLst>
              <a:ext uri="{FF2B5EF4-FFF2-40B4-BE49-F238E27FC236}">
                <a16:creationId xmlns:a16="http://schemas.microsoft.com/office/drawing/2014/main" id="{9D8650A6-8A8F-472C-8C66-38A3AD1D1C14}"/>
              </a:ext>
            </a:extLst>
          </p:cNvPr>
          <p:cNvSpPr/>
          <p:nvPr/>
        </p:nvSpPr>
        <p:spPr>
          <a:xfrm>
            <a:off x="562603" y="1196752"/>
            <a:ext cx="847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NÁSTROJOVÉ MATERIÁLY</a:t>
            </a:r>
          </a:p>
        </p:txBody>
      </p:sp>
      <p:pic>
        <p:nvPicPr>
          <p:cNvPr id="11" name="Picture 11" descr="MATERIÁLY PRO ŘEZNÉ NÁSTROJE">
            <a:extLst>
              <a:ext uri="{FF2B5EF4-FFF2-40B4-BE49-F238E27FC236}">
                <a16:creationId xmlns:a16="http://schemas.microsoft.com/office/drawing/2014/main" id="{29CA9C8E-EC75-42B3-98A9-32AC86177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11" y="2144515"/>
            <a:ext cx="5256578" cy="3948781"/>
          </a:xfrm>
          <a:prstGeom prst="rect">
            <a:avLst/>
          </a:prstGeom>
          <a:noFill/>
          <a:ln w="19050" cap="sq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6735DA53-3407-455F-BD41-B6A2F03BDD5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2" name="Obrázek 31">
            <a:extLst>
              <a:ext uri="{FF2B5EF4-FFF2-40B4-BE49-F238E27FC236}">
                <a16:creationId xmlns:a16="http://schemas.microsoft.com/office/drawing/2014/main" id="{05C5CDEF-A934-4A1A-9232-692BD62A8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32">
            <a:extLst>
              <a:ext uri="{FF2B5EF4-FFF2-40B4-BE49-F238E27FC236}">
                <a16:creationId xmlns:a16="http://schemas.microsoft.com/office/drawing/2014/main" id="{54252582-0270-4A2E-9479-974DEE31E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33" descr="Foto / Photo: Logo MŠMT">
            <a:extLst>
              <a:ext uri="{FF2B5EF4-FFF2-40B4-BE49-F238E27FC236}">
                <a16:creationId xmlns:a16="http://schemas.microsoft.com/office/drawing/2014/main" id="{A7D2E497-3F77-4E0E-9463-2B52E2665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458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bdélník 6">
            <a:extLst>
              <a:ext uri="{FF2B5EF4-FFF2-40B4-BE49-F238E27FC236}">
                <a16:creationId xmlns:a16="http://schemas.microsoft.com/office/drawing/2014/main" id="{5685201C-0998-408B-BAE1-2B9FE8DAC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684338"/>
            <a:ext cx="820896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cs-CZ" altLang="cs-CZ" sz="2000" b="1" u="sng" dirty="0">
                <a:solidFill>
                  <a:srgbClr val="C00000"/>
                </a:solidFill>
                <a:latin typeface="Arial" panose="020B0604020202020204" pitchFamily="34" charset="0"/>
              </a:rPr>
              <a:t>TEORIE TVORBY TŘÍSKY V JEDNÉ STŘIŽNÉ ROVINĚ (TIME – TRESCA  ) 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Při obrábění vniká </a:t>
            </a: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nástroj ve tvaru klínu 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do obráběného materiálu, kde </a:t>
            </a: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vznikají nejprve pružné deformace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, zároveň </a:t>
            </a: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narůstá síla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potřebná pro vnikání nástroje do té doby, než způsobené napětí v materiálu dosáhne v určitém směru hodnoty větší než </a:t>
            </a: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pevnost materiálu v kluzu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(smyku), v tomto směru pak dojde k vzájemnému posunutí materiálu a </a:t>
            </a: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oddělení elementu 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materiálu, vznikají </a:t>
            </a: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plastické deformace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. Přitom ale </a:t>
            </a: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síla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potřebná ke vnikání nástroje </a:t>
            </a: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klesne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, nástroj postupuje dál a </a:t>
            </a: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celý děj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se znovu </a:t>
            </a: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opakuje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. </a:t>
            </a:r>
          </a:p>
          <a:p>
            <a:pPr algn="just" eaLnBrk="1" hangingPunct="1"/>
            <a:endParaRPr lang="cs-CZ" altLang="cs-CZ" sz="160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7AAE1EC-0E74-4253-A0FE-5B369890C67F}"/>
              </a:ext>
            </a:extLst>
          </p:cNvPr>
          <p:cNvSpPr/>
          <p:nvPr/>
        </p:nvSpPr>
        <p:spPr>
          <a:xfrm>
            <a:off x="273050" y="1117600"/>
            <a:ext cx="8620125" cy="5184775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6CBFE11D-15D6-4A8B-8B65-DA642C40DB70}"/>
              </a:ext>
            </a:extLst>
          </p:cNvPr>
          <p:cNvCxnSpPr/>
          <p:nvPr/>
        </p:nvCxnSpPr>
        <p:spPr>
          <a:xfrm>
            <a:off x="273050" y="1628775"/>
            <a:ext cx="8620125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0" name="Picture 8" descr="triska-teor1">
            <a:extLst>
              <a:ext uri="{FF2B5EF4-FFF2-40B4-BE49-F238E27FC236}">
                <a16:creationId xmlns:a16="http://schemas.microsoft.com/office/drawing/2014/main" id="{ACAA3B17-5648-4F5B-A4D3-C77DA26BF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859338"/>
            <a:ext cx="2016125" cy="1233487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1" name="TextovéPole 12">
            <a:extLst>
              <a:ext uri="{FF2B5EF4-FFF2-40B4-BE49-F238E27FC236}">
                <a16:creationId xmlns:a16="http://schemas.microsoft.com/office/drawing/2014/main" id="{9277462B-0F89-4E61-AA37-D0FABB607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3" y="4872038"/>
            <a:ext cx="20161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C00000"/>
                </a:solidFill>
                <a:latin typeface="Arial" panose="020B0604020202020204" pitchFamily="34" charset="0"/>
              </a:rPr>
              <a:t>Výhody :</a:t>
            </a:r>
          </a:p>
          <a:p>
            <a:pPr eaLnBrk="1" hangingPunct="1"/>
            <a:r>
              <a:rPr lang="cs-CZ" altLang="cs-CZ" sz="1600">
                <a:solidFill>
                  <a:srgbClr val="000066"/>
                </a:solidFill>
                <a:latin typeface="Arial" panose="020B0604020202020204" pitchFamily="34" charset="0"/>
              </a:rPr>
              <a:t>- jednoduchost,</a:t>
            </a:r>
          </a:p>
          <a:p>
            <a:pPr eaLnBrk="1" hangingPunct="1"/>
            <a:r>
              <a:rPr lang="cs-CZ" altLang="cs-CZ" sz="1600">
                <a:solidFill>
                  <a:srgbClr val="000066"/>
                </a:solidFill>
                <a:latin typeface="Arial" panose="020B0604020202020204" pitchFamily="34" charset="0"/>
              </a:rPr>
              <a:t>- relativně snadný</a:t>
            </a:r>
          </a:p>
          <a:p>
            <a:pPr eaLnBrk="1" hangingPunct="1"/>
            <a:r>
              <a:rPr lang="cs-CZ" altLang="cs-CZ" sz="1600">
                <a:solidFill>
                  <a:srgbClr val="000066"/>
                </a:solidFill>
                <a:latin typeface="Arial" panose="020B0604020202020204" pitchFamily="34" charset="0"/>
              </a:rPr>
              <a:t>  teoretický výpočet</a:t>
            </a:r>
          </a:p>
        </p:txBody>
      </p:sp>
      <p:sp>
        <p:nvSpPr>
          <p:cNvPr id="26632" name="TextovéPole 13">
            <a:extLst>
              <a:ext uri="{FF2B5EF4-FFF2-40B4-BE49-F238E27FC236}">
                <a16:creationId xmlns:a16="http://schemas.microsoft.com/office/drawing/2014/main" id="{6CBA292E-8FE7-442D-88BF-917902901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4841875"/>
            <a:ext cx="3736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rgbClr val="C00000"/>
                </a:solidFill>
                <a:latin typeface="Arial" panose="020B0604020202020204" pitchFamily="34" charset="0"/>
              </a:rPr>
              <a:t>Nevýhody :</a:t>
            </a:r>
          </a:p>
          <a:p>
            <a:pPr eaLnBrk="1" hangingPunct="1"/>
            <a:r>
              <a:rPr lang="cs-CZ" altLang="cs-CZ" sz="1600">
                <a:solidFill>
                  <a:srgbClr val="000066"/>
                </a:solidFill>
                <a:latin typeface="Arial" panose="020B0604020202020204" pitchFamily="34" charset="0"/>
              </a:rPr>
              <a:t>- nekonečně veliký gradient napětí,</a:t>
            </a:r>
          </a:p>
          <a:p>
            <a:pPr eaLnBrk="1" hangingPunct="1"/>
            <a:r>
              <a:rPr lang="cs-CZ" altLang="cs-CZ" sz="1600">
                <a:solidFill>
                  <a:srgbClr val="000066"/>
                </a:solidFill>
                <a:latin typeface="Arial" panose="020B0604020202020204" pitchFamily="34" charset="0"/>
              </a:rPr>
              <a:t>- nekonečně veliký a záporný</a:t>
            </a:r>
          </a:p>
          <a:p>
            <a:pPr eaLnBrk="1" hangingPunct="1"/>
            <a:r>
              <a:rPr lang="cs-CZ" altLang="cs-CZ" sz="1600">
                <a:solidFill>
                  <a:srgbClr val="000066"/>
                </a:solidFill>
                <a:latin typeface="Arial" panose="020B0604020202020204" pitchFamily="34" charset="0"/>
              </a:rPr>
              <a:t>  gradient rychlosti,</a:t>
            </a:r>
          </a:p>
          <a:p>
            <a:pPr eaLnBrk="1" hangingPunct="1"/>
            <a:r>
              <a:rPr lang="cs-CZ" altLang="cs-CZ" sz="1600">
                <a:solidFill>
                  <a:srgbClr val="000066"/>
                </a:solidFill>
                <a:latin typeface="Arial" panose="020B0604020202020204" pitchFamily="34" charset="0"/>
              </a:rPr>
              <a:t>- okamžitá změna směru pohybu částic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E713942-4F32-44D3-AAAC-A31621E8A3BE}"/>
              </a:ext>
            </a:extLst>
          </p:cNvPr>
          <p:cNvSpPr/>
          <p:nvPr/>
        </p:nvSpPr>
        <p:spPr>
          <a:xfrm>
            <a:off x="562603" y="1196752"/>
            <a:ext cx="847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pl-PL" altLang="cs-C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TVORBA TŘÍSKY PŘI OBRÁBĚNÍ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F2D78405-8E03-4873-9986-C296BDD6172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2" name="Obrázek 31">
            <a:extLst>
              <a:ext uri="{FF2B5EF4-FFF2-40B4-BE49-F238E27FC236}">
                <a16:creationId xmlns:a16="http://schemas.microsoft.com/office/drawing/2014/main" id="{235455C2-593E-48DE-A336-58F2F9526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32">
            <a:extLst>
              <a:ext uri="{FF2B5EF4-FFF2-40B4-BE49-F238E27FC236}">
                <a16:creationId xmlns:a16="http://schemas.microsoft.com/office/drawing/2014/main" id="{909F5DFC-38D2-4A52-9AD4-9F7C6C430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33" descr="Foto / Photo: Logo MŠMT">
            <a:extLst>
              <a:ext uri="{FF2B5EF4-FFF2-40B4-BE49-F238E27FC236}">
                <a16:creationId xmlns:a16="http://schemas.microsoft.com/office/drawing/2014/main" id="{98D8C6E8-45BB-494E-A8D7-8953E7C00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539552" y="1684397"/>
            <a:ext cx="81369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232150" algn="l"/>
              </a:tabLst>
            </a:pPr>
            <a:r>
              <a:rPr lang="cs-CZ" altLang="cs-CZ" sz="2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POJMY</a:t>
            </a:r>
            <a:endParaRPr lang="cs-CZ" altLang="cs-CZ" sz="2000" b="1" u="sng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3232150" algn="l"/>
              </a:tabLst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 obrábění pojednává o procesech při kterých v soustavě STROJ – NÁSTROJ – OBROBEK – PŘÍPRAVEK</a:t>
            </a:r>
          </a:p>
          <a:p>
            <a:pPr algn="just">
              <a:tabLst>
                <a:tab pos="3232150" algn="l"/>
              </a:tabLst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(S-N-O-P) odebíráním třísek vzniká z daného polotovaru obrobek žádaného tvaru, rozměrů a jakosti povrchu. </a:t>
            </a:r>
          </a:p>
        </p:txBody>
      </p:sp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3" y="1196752"/>
            <a:ext cx="847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ÚVOD, ZÁKLADNÍ POJMY, ZÁKLADNÍ ČÁSTI NÁSTROJE  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>
            <a:extLst>
              <a:ext uri="{FF2B5EF4-FFF2-40B4-BE49-F238E27FC236}">
                <a16:creationId xmlns:a16="http://schemas.microsoft.com/office/drawing/2014/main" id="{A5AB8370-029E-44CD-A713-296DE24DD6A6}"/>
              </a:ext>
            </a:extLst>
          </p:cNvPr>
          <p:cNvSpPr/>
          <p:nvPr/>
        </p:nvSpPr>
        <p:spPr>
          <a:xfrm>
            <a:off x="539552" y="3126447"/>
            <a:ext cx="45354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232150" algn="l"/>
              </a:tabLst>
            </a:pPr>
            <a:endParaRPr lang="cs-CZ" altLang="cs-CZ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3232150" algn="l"/>
              </a:tabLst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obrábění koná v soustavě S-N-O-P nástroj vůči obrobku zpravidla takový vzájemný pohyb, který umožňuje vnikání klínovité části nástroje (břitu) do odebírané vrstvy materiálu obrobku, přičemž dochází k odřezávání částic materiálu ve formě třísek. </a:t>
            </a:r>
          </a:p>
          <a:p>
            <a:pPr algn="just">
              <a:tabLst>
                <a:tab pos="3232150" algn="l"/>
              </a:tabLst>
            </a:pPr>
            <a:endParaRPr lang="cs-CZ" altLang="cs-CZ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2">
            <a:extLst>
              <a:ext uri="{FF2B5EF4-FFF2-40B4-BE49-F238E27FC236}">
                <a16:creationId xmlns:a16="http://schemas.microsoft.com/office/drawing/2014/main" id="{324D70EA-752B-48A9-ABE0-9A79AE2E8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438" y="3371209"/>
            <a:ext cx="3382643" cy="2537278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základní pojmy - nástroj">
            <a:hlinkClick r:id="" action="ppaction://media"/>
            <a:extLst>
              <a:ext uri="{FF2B5EF4-FFF2-40B4-BE49-F238E27FC236}">
                <a16:creationId xmlns:a16="http://schemas.microsoft.com/office/drawing/2014/main" id="{8B509AFD-B0FB-402C-96CA-2F911E1D00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161263" y="2991413"/>
            <a:ext cx="1441902" cy="81091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468CBC9F-0661-439F-B991-455DB0C521D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16632"/>
            <a:ext cx="6602095" cy="859790"/>
          </a:xfrm>
          <a:prstGeom prst="rect">
            <a:avLst/>
          </a:prstGeom>
          <a:noFill/>
        </p:spPr>
      </p:pic>
      <p:pic>
        <p:nvPicPr>
          <p:cNvPr id="14" name="Obrázek 31">
            <a:extLst>
              <a:ext uri="{FF2B5EF4-FFF2-40B4-BE49-F238E27FC236}">
                <a16:creationId xmlns:a16="http://schemas.microsoft.com/office/drawing/2014/main" id="{A16AF93A-4BE8-4EDC-A843-7994CE2A2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32">
            <a:extLst>
              <a:ext uri="{FF2B5EF4-FFF2-40B4-BE49-F238E27FC236}">
                <a16:creationId xmlns:a16="http://schemas.microsoft.com/office/drawing/2014/main" id="{723489A3-4406-49DF-97F9-17930D0F9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33" descr="Foto / Photo: Logo MŠMT">
            <a:extLst>
              <a:ext uri="{FF2B5EF4-FFF2-40B4-BE49-F238E27FC236}">
                <a16:creationId xmlns:a16="http://schemas.microsoft.com/office/drawing/2014/main" id="{5E4B3CAE-3217-4B27-9156-B40A11645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629567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Obrázek 2">
            <a:extLst>
              <a:ext uri="{FF2B5EF4-FFF2-40B4-BE49-F238E27FC236}">
                <a16:creationId xmlns:a16="http://schemas.microsoft.com/office/drawing/2014/main" id="{F055C30B-8D4A-4E8F-B91C-BAFC3F7E0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962" y="2139951"/>
            <a:ext cx="1539875" cy="1800225"/>
          </a:xfrm>
          <a:prstGeom prst="rect">
            <a:avLst/>
          </a:prstGeom>
          <a:noFill/>
          <a:ln w="19050" cap="sq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0" name="Obdélník 6">
            <a:extLst>
              <a:ext uri="{FF2B5EF4-FFF2-40B4-BE49-F238E27FC236}">
                <a16:creationId xmlns:a16="http://schemas.microsoft.com/office/drawing/2014/main" id="{4F26D172-B0B3-4807-821D-FC83459AF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684338"/>
            <a:ext cx="8208963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cs-CZ" altLang="cs-CZ" sz="2000" b="1" u="sng" dirty="0">
                <a:solidFill>
                  <a:srgbClr val="C00000"/>
                </a:solidFill>
                <a:latin typeface="Arial" panose="020B0604020202020204" pitchFamily="34" charset="0"/>
              </a:rPr>
              <a:t>SOUČASNÁ PŘEDSTAVA O MECHANIZMU TVORBY TŘÍSKY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vychází z experimentálních metalografických výzkumů 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předpoklad: k vytváření třísky dochází v určitých</a:t>
            </a:r>
          </a:p>
          <a:p>
            <a:pPr marL="177800" indent="-177800"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	oblastech</a:t>
            </a:r>
          </a:p>
          <a:p>
            <a:pPr algn="just" eaLnBrk="1" hangingPunct="1"/>
            <a:endParaRPr lang="cs-CZ" altLang="cs-CZ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I. oblast primárních plastických deformací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rozhodující z hlediska tvorby třísky, dodávaná</a:t>
            </a:r>
            <a:b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energie se transformuje na teplo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cs-CZ" altLang="cs-CZ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II. oblast sekundárních plastických deformací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ja-JP" sz="2000" b="0" dirty="0">
                <a:solidFill>
                  <a:srgbClr val="000066"/>
                </a:solidFill>
                <a:latin typeface="Arial" panose="020B0604020202020204" pitchFamily="34" charset="0"/>
                <a:cs typeface="HGS明朝E" panose="02020800000000000000" pitchFamily="18" charset="-128"/>
              </a:rPr>
              <a:t> - v důsledku vysokého tlaku, teploty a kovově</a:t>
            </a:r>
            <a:br>
              <a:rPr lang="cs-CZ" altLang="ja-JP" sz="2000" b="0" dirty="0">
                <a:solidFill>
                  <a:srgbClr val="000066"/>
                </a:solidFill>
                <a:latin typeface="Arial" panose="020B0604020202020204" pitchFamily="34" charset="0"/>
                <a:cs typeface="HGS明朝E" panose="02020800000000000000" pitchFamily="18" charset="-128"/>
              </a:rPr>
            </a:br>
            <a:r>
              <a:rPr lang="cs-CZ" altLang="ja-JP" sz="2000" b="0" dirty="0">
                <a:solidFill>
                  <a:srgbClr val="000066"/>
                </a:solidFill>
                <a:latin typeface="Arial" panose="020B0604020202020204" pitchFamily="34" charset="0"/>
                <a:cs typeface="HGS明朝E" panose="02020800000000000000" pitchFamily="18" charset="-128"/>
              </a:rPr>
              <a:t>čistých povrchů dochází k adhezi mezi</a:t>
            </a:r>
            <a:br>
              <a:rPr lang="cs-CZ" altLang="ja-JP" sz="2000" b="0" dirty="0">
                <a:solidFill>
                  <a:srgbClr val="000066"/>
                </a:solidFill>
                <a:latin typeface="Arial" panose="020B0604020202020204" pitchFamily="34" charset="0"/>
                <a:cs typeface="HGS明朝E" panose="02020800000000000000" pitchFamily="18" charset="-128"/>
              </a:rPr>
            </a:br>
            <a:r>
              <a:rPr lang="cs-CZ" altLang="ja-JP" sz="2000" b="0" dirty="0">
                <a:solidFill>
                  <a:srgbClr val="000066"/>
                </a:solidFill>
                <a:latin typeface="Arial" panose="020B0604020202020204" pitchFamily="34" charset="0"/>
                <a:cs typeface="HGS明朝E" panose="02020800000000000000" pitchFamily="18" charset="-128"/>
              </a:rPr>
              <a:t>materiálem třísky a nástroje </a:t>
            </a:r>
            <a:r>
              <a:rPr lang="cs-CZ" altLang="ja-JP" sz="2000" b="0" dirty="0">
                <a:solidFill>
                  <a:srgbClr val="000066"/>
                </a:solidFill>
                <a:latin typeface="Arial" panose="020B0604020202020204" pitchFamily="34" charset="0"/>
                <a:cs typeface="HGS明朝E" panose="02020800000000000000" pitchFamily="18" charset="-128"/>
                <a:sym typeface="Symbol" panose="05050102010706020507" pitchFamily="18" charset="2"/>
              </a:rPr>
              <a:t></a:t>
            </a:r>
            <a:r>
              <a:rPr lang="cs-CZ" altLang="ja-JP" sz="2000" b="0" dirty="0">
                <a:solidFill>
                  <a:srgbClr val="000066"/>
                </a:solidFill>
                <a:latin typeface="Arial" panose="020B0604020202020204" pitchFamily="34" charset="0"/>
                <a:cs typeface="HGS明朝E" panose="02020800000000000000" pitchFamily="18" charset="-128"/>
              </a:rPr>
              <a:t> mohou vznikat</a:t>
            </a:r>
            <a:br>
              <a:rPr lang="cs-CZ" altLang="ja-JP" sz="2000" b="0" dirty="0">
                <a:solidFill>
                  <a:srgbClr val="000066"/>
                </a:solidFill>
                <a:latin typeface="Arial" panose="020B0604020202020204" pitchFamily="34" charset="0"/>
                <a:cs typeface="HGS明朝E" panose="02020800000000000000" pitchFamily="18" charset="-128"/>
              </a:rPr>
            </a:br>
            <a:r>
              <a:rPr lang="cs-CZ" altLang="ja-JP" sz="2000" b="0" dirty="0">
                <a:solidFill>
                  <a:srgbClr val="000066"/>
                </a:solidFill>
                <a:latin typeface="Arial" panose="020B0604020202020204" pitchFamily="34" charset="0"/>
                <a:cs typeface="HGS明朝E" panose="02020800000000000000" pitchFamily="18" charset="-128"/>
              </a:rPr>
              <a:t>nárůstky (navařování zastudena)</a:t>
            </a:r>
            <a:endParaRPr lang="cs-CZ" altLang="cs-CZ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endParaRPr lang="cs-CZ" altLang="cs-CZ" sz="160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27655" name="Picture 8">
            <a:extLst>
              <a:ext uri="{FF2B5EF4-FFF2-40B4-BE49-F238E27FC236}">
                <a16:creationId xmlns:a16="http://schemas.microsoft.com/office/drawing/2014/main" id="{1CA2CEE1-4209-44A1-9101-F4A2D670A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987" y="3861048"/>
            <a:ext cx="2466975" cy="2214563"/>
          </a:xfrm>
          <a:prstGeom prst="rect">
            <a:avLst/>
          </a:prstGeom>
          <a:noFill/>
          <a:ln w="19050" cap="sq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5F1A494C-65D4-481B-87F7-80815E4AD438}"/>
              </a:ext>
            </a:extLst>
          </p:cNvPr>
          <p:cNvSpPr/>
          <p:nvPr/>
        </p:nvSpPr>
        <p:spPr>
          <a:xfrm>
            <a:off x="273050" y="1117600"/>
            <a:ext cx="8620125" cy="5184775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87546C44-4CAF-4BD4-93B5-D0CF8CB14702}"/>
              </a:ext>
            </a:extLst>
          </p:cNvPr>
          <p:cNvCxnSpPr/>
          <p:nvPr/>
        </p:nvCxnSpPr>
        <p:spPr>
          <a:xfrm>
            <a:off x="273050" y="1628775"/>
            <a:ext cx="8620125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>
            <a:extLst>
              <a:ext uri="{FF2B5EF4-FFF2-40B4-BE49-F238E27FC236}">
                <a16:creationId xmlns:a16="http://schemas.microsoft.com/office/drawing/2014/main" id="{1143BEEA-607F-404F-9BED-D6D43CFB554C}"/>
              </a:ext>
            </a:extLst>
          </p:cNvPr>
          <p:cNvSpPr/>
          <p:nvPr/>
        </p:nvSpPr>
        <p:spPr>
          <a:xfrm>
            <a:off x="562603" y="1196752"/>
            <a:ext cx="847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pl-PL" altLang="cs-C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TVORBA TŘÍSKY PŘI OBRÁBĚNÍ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6CAD9FC3-95EB-4CBA-A499-9F7F3748645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2" name="Obrázek 31">
            <a:extLst>
              <a:ext uri="{FF2B5EF4-FFF2-40B4-BE49-F238E27FC236}">
                <a16:creationId xmlns:a16="http://schemas.microsoft.com/office/drawing/2014/main" id="{87968FAA-D8E6-4A83-96BD-3E90D9F4B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32">
            <a:extLst>
              <a:ext uri="{FF2B5EF4-FFF2-40B4-BE49-F238E27FC236}">
                <a16:creationId xmlns:a16="http://schemas.microsoft.com/office/drawing/2014/main" id="{BB4CCBC7-B3C3-4BFB-A4BA-561D5D4AB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33" descr="Foto / Photo: Logo MŠMT">
            <a:extLst>
              <a:ext uri="{FF2B5EF4-FFF2-40B4-BE49-F238E27FC236}">
                <a16:creationId xmlns:a16="http://schemas.microsoft.com/office/drawing/2014/main" id="{B0BF2C44-6F05-4408-8E05-D0A66EB8D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bdélník 6">
            <a:extLst>
              <a:ext uri="{FF2B5EF4-FFF2-40B4-BE49-F238E27FC236}">
                <a16:creationId xmlns:a16="http://schemas.microsoft.com/office/drawing/2014/main" id="{4F26D172-B0B3-4807-821D-FC83459AF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684338"/>
            <a:ext cx="8208963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cs-CZ" altLang="cs-CZ" sz="2000" b="1" u="sng" dirty="0">
                <a:solidFill>
                  <a:srgbClr val="C00000"/>
                </a:solidFill>
                <a:latin typeface="Arial" panose="020B0604020202020204" pitchFamily="34" charset="0"/>
              </a:rPr>
              <a:t>SOUČASNÁ PŘEDSTAVA O MECHANIZMU TVORBY TŘÍSKY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vychází z experimentálních metalografických výzkumů 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předpoklad: k vytváření třísky dochází v určitých</a:t>
            </a:r>
          </a:p>
          <a:p>
            <a:pPr marL="177800" indent="-177800"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	oblastech</a:t>
            </a:r>
          </a:p>
          <a:p>
            <a:pPr marL="177800" indent="-177800" algn="just" eaLnBrk="1" hangingPunct="1"/>
            <a:endParaRPr lang="cs-CZ" altLang="cs-CZ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III. oblast terciálních plastických deformací</a:t>
            </a:r>
          </a:p>
          <a:p>
            <a:pPr eaLnBrk="1" hangingPunct="1">
              <a:spcBef>
                <a:spcPct val="0"/>
              </a:spcBef>
            </a:pPr>
            <a:r>
              <a:rPr lang="cs-CZ" altLang="ja-JP" sz="2000" b="0" dirty="0">
                <a:solidFill>
                  <a:srgbClr val="000066"/>
                </a:solidFill>
                <a:latin typeface="Arial" panose="020B0604020202020204" pitchFamily="34" charset="0"/>
                <a:cs typeface="HGS明朝E" panose="02020800000000000000" pitchFamily="18" charset="-128"/>
              </a:rPr>
              <a:t>- v důsledku zaoblení břitu nástroje je část</a:t>
            </a:r>
          </a:p>
          <a:p>
            <a:pPr marL="177800" indent="-177800" eaLnBrk="1" hangingPunct="1">
              <a:spcBef>
                <a:spcPct val="0"/>
              </a:spcBef>
            </a:pPr>
            <a:r>
              <a:rPr lang="cs-CZ" altLang="ja-JP" sz="2000" b="0" dirty="0">
                <a:solidFill>
                  <a:srgbClr val="000066"/>
                </a:solidFill>
                <a:latin typeface="Arial" panose="020B0604020202020204" pitchFamily="34" charset="0"/>
                <a:cs typeface="HGS明朝E" panose="02020800000000000000" pitchFamily="18" charset="-128"/>
              </a:rPr>
              <a:t>	materiálu stlačována pod ostří nástroje</a:t>
            </a:r>
          </a:p>
          <a:p>
            <a:pPr marL="177800" indent="-177800" eaLnBrk="1" hangingPunct="1">
              <a:spcBef>
                <a:spcPct val="0"/>
              </a:spcBef>
              <a:buFont typeface="Symbol" panose="05050102010706020507" pitchFamily="18" charset="2"/>
              <a:buChar char="Þ"/>
            </a:pPr>
            <a:r>
              <a:rPr lang="cs-CZ" altLang="ja-JP" sz="2000" b="0" dirty="0">
                <a:solidFill>
                  <a:srgbClr val="000066"/>
                </a:solidFill>
                <a:latin typeface="Arial" panose="020B0604020202020204" pitchFamily="34" charset="0"/>
                <a:cs typeface="HGS明朝E" panose="02020800000000000000" pitchFamily="18" charset="-128"/>
              </a:rPr>
              <a:t>plastická deformace obrobené plochy,</a:t>
            </a:r>
          </a:p>
          <a:p>
            <a:pPr marL="177800" indent="-177800" eaLnBrk="1" hangingPunct="1">
              <a:spcBef>
                <a:spcPct val="0"/>
              </a:spcBef>
            </a:pPr>
            <a:r>
              <a:rPr lang="cs-CZ" altLang="ja-JP" sz="2000" b="0" dirty="0">
                <a:solidFill>
                  <a:srgbClr val="000066"/>
                </a:solidFill>
                <a:latin typeface="Arial" panose="020B0604020202020204" pitchFamily="34" charset="0"/>
                <a:cs typeface="HGS明朝E" panose="02020800000000000000" pitchFamily="18" charset="-128"/>
              </a:rPr>
              <a:t>spolu s ní se projeví tepelné účinky obrábění</a:t>
            </a:r>
          </a:p>
          <a:p>
            <a:pPr marL="177800" indent="-177800" eaLnBrk="1" hangingPunct="1">
              <a:spcBef>
                <a:spcPct val="0"/>
              </a:spcBef>
            </a:pPr>
            <a:r>
              <a:rPr lang="cs-CZ" altLang="ja-JP" sz="2000" b="0" dirty="0">
                <a:solidFill>
                  <a:srgbClr val="000066"/>
                </a:solidFill>
                <a:latin typeface="Arial" panose="020B0604020202020204" pitchFamily="34" charset="0"/>
                <a:cs typeface="HGS明朝E" panose="02020800000000000000" pitchFamily="18" charset="-128"/>
                <a:sym typeface="Symbol" panose="05050102010706020507" pitchFamily="18" charset="2"/>
              </a:rPr>
              <a:t></a:t>
            </a:r>
            <a:r>
              <a:rPr lang="cs-CZ" altLang="ja-JP" sz="2000" b="0" dirty="0">
                <a:solidFill>
                  <a:srgbClr val="000066"/>
                </a:solidFill>
                <a:latin typeface="Arial" panose="020B0604020202020204" pitchFamily="34" charset="0"/>
                <a:cs typeface="HGS明朝E" panose="02020800000000000000" pitchFamily="18" charset="-128"/>
              </a:rPr>
              <a:t> zbytková napětí v povrchové vrstvičce:</a:t>
            </a:r>
          </a:p>
          <a:p>
            <a:pPr marL="177800" indent="-177800" eaLnBrk="1" hangingPunct="1">
              <a:spcBef>
                <a:spcPct val="0"/>
              </a:spcBef>
            </a:pPr>
            <a:endParaRPr lang="cs-CZ" altLang="ja-JP" sz="2000" b="0" dirty="0">
              <a:solidFill>
                <a:srgbClr val="000066"/>
              </a:solidFill>
              <a:latin typeface="Arial" panose="020B0604020202020204" pitchFamily="34" charset="0"/>
              <a:cs typeface="HGS明朝E" panose="02020800000000000000" pitchFamily="18" charset="-128"/>
            </a:endParaRP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a) tlaková - výhodné (zpevnění), 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b) tahová  - zhoršují vlastnosti obrobku (trhlinky)</a:t>
            </a:r>
            <a:endParaRPr lang="cs-CZ" altLang="cs-CZ" sz="160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F1A494C-65D4-481B-87F7-80815E4AD438}"/>
              </a:ext>
            </a:extLst>
          </p:cNvPr>
          <p:cNvSpPr/>
          <p:nvPr/>
        </p:nvSpPr>
        <p:spPr>
          <a:xfrm>
            <a:off x="273050" y="1117600"/>
            <a:ext cx="8620125" cy="5184775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87546C44-4CAF-4BD4-93B5-D0CF8CB14702}"/>
              </a:ext>
            </a:extLst>
          </p:cNvPr>
          <p:cNvCxnSpPr/>
          <p:nvPr/>
        </p:nvCxnSpPr>
        <p:spPr>
          <a:xfrm>
            <a:off x="273050" y="1628775"/>
            <a:ext cx="8620125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>
            <a:extLst>
              <a:ext uri="{FF2B5EF4-FFF2-40B4-BE49-F238E27FC236}">
                <a16:creationId xmlns:a16="http://schemas.microsoft.com/office/drawing/2014/main" id="{1143BEEA-607F-404F-9BED-D6D43CFB554C}"/>
              </a:ext>
            </a:extLst>
          </p:cNvPr>
          <p:cNvSpPr/>
          <p:nvPr/>
        </p:nvSpPr>
        <p:spPr>
          <a:xfrm>
            <a:off x="562603" y="1196752"/>
            <a:ext cx="847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pl-PL" altLang="cs-C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TVORBA TŘÍSKY PŘI OBRÁBĚNÍ</a:t>
            </a:r>
          </a:p>
        </p:txBody>
      </p:sp>
      <p:pic>
        <p:nvPicPr>
          <p:cNvPr id="13" name="Obrázek 2">
            <a:extLst>
              <a:ext uri="{FF2B5EF4-FFF2-40B4-BE49-F238E27FC236}">
                <a16:creationId xmlns:a16="http://schemas.microsoft.com/office/drawing/2014/main" id="{A05B7CCE-0646-4DD7-83D5-6B1F1143B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962" y="2139951"/>
            <a:ext cx="1539875" cy="1800225"/>
          </a:xfrm>
          <a:prstGeom prst="rect">
            <a:avLst/>
          </a:prstGeom>
          <a:noFill/>
          <a:ln w="19050" cap="sq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5F25B35D-0C6C-4553-A4A7-8B0845F91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987" y="3861048"/>
            <a:ext cx="2466975" cy="2214563"/>
          </a:xfrm>
          <a:prstGeom prst="rect">
            <a:avLst/>
          </a:prstGeom>
          <a:noFill/>
          <a:ln w="19050" cap="sq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E9ACEF40-9E5A-45F3-B160-27248B7C746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2" name="Obrázek 31">
            <a:extLst>
              <a:ext uri="{FF2B5EF4-FFF2-40B4-BE49-F238E27FC236}">
                <a16:creationId xmlns:a16="http://schemas.microsoft.com/office/drawing/2014/main" id="{F61295A7-7ABC-4C4E-9D89-F6E45F923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32">
            <a:extLst>
              <a:ext uri="{FF2B5EF4-FFF2-40B4-BE49-F238E27FC236}">
                <a16:creationId xmlns:a16="http://schemas.microsoft.com/office/drawing/2014/main" id="{C0402C7C-1D04-48AF-AF4F-262E7019A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33" descr="Foto / Photo: Logo MŠMT">
            <a:extLst>
              <a:ext uri="{FF2B5EF4-FFF2-40B4-BE49-F238E27FC236}">
                <a16:creationId xmlns:a16="http://schemas.microsoft.com/office/drawing/2014/main" id="{563FEB98-7B5C-480F-8260-A2E02FAE1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762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bdélník 6">
            <a:extLst>
              <a:ext uri="{FF2B5EF4-FFF2-40B4-BE49-F238E27FC236}">
                <a16:creationId xmlns:a16="http://schemas.microsoft.com/office/drawing/2014/main" id="{BA9BC3E9-CD75-449D-BDD6-4B45545D8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684338"/>
            <a:ext cx="82089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cs-CZ" altLang="cs-CZ" sz="2000" b="1" u="sng" dirty="0">
                <a:solidFill>
                  <a:srgbClr val="C00000"/>
                </a:solidFill>
                <a:latin typeface="Arial" panose="020B0604020202020204" pitchFamily="34" charset="0"/>
              </a:rPr>
              <a:t>EXPERIMENTÁLNÍ METALOGRAFICKÝ VÝZKUM KOŘENE TŘÍSKY 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Na fotografii je patrný detail obrobku s odcházející 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třískou (oblast kořene třísky), vpravo je zřejmý 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obrys řezného klínu obráběcího nástroje.</a:t>
            </a:r>
          </a:p>
          <a:p>
            <a:pPr algn="just" eaLnBrk="1" hangingPunct="1"/>
            <a:endParaRPr lang="cs-CZ" altLang="cs-CZ" sz="1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Ze snímku je jednoznačně zřejmý rozdíl mezi 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nedeformovanou strukturou materiálu ve vrstvě 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pod obráběnou plochou a mezi deformovanou 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strukturou ve vzniklé třísce.</a:t>
            </a:r>
          </a:p>
          <a:p>
            <a:pPr algn="just" eaLnBrk="1" hangingPunct="1"/>
            <a:endParaRPr lang="cs-CZ" altLang="cs-CZ" sz="1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Oblast, kde se strukturní útvary obrobku  začínají 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deformovat a oblast třísky, kde již následně 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deformační procesy neprobíhají (a struktura zůstává nezměněna), byla na snímku dodatečně ohraničena bílými křivkami.</a:t>
            </a:r>
          </a:p>
          <a:p>
            <a:pPr algn="just" eaLnBrk="1" hangingPunct="1"/>
            <a:endParaRPr lang="cs-CZ" altLang="cs-CZ" sz="1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Křivky ohraničují oblast primárních plastických deformací.</a:t>
            </a:r>
          </a:p>
          <a:p>
            <a:pPr algn="just" eaLnBrk="1" hangingPunct="1"/>
            <a:endParaRPr lang="cs-CZ" altLang="cs-CZ" sz="160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6267EE2-8D7F-4918-A833-E067363AC614}"/>
              </a:ext>
            </a:extLst>
          </p:cNvPr>
          <p:cNvSpPr/>
          <p:nvPr/>
        </p:nvSpPr>
        <p:spPr>
          <a:xfrm>
            <a:off x="273050" y="1117600"/>
            <a:ext cx="8620125" cy="5184775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181797F4-A6E0-44BA-BE91-2592FF6C82B2}"/>
              </a:ext>
            </a:extLst>
          </p:cNvPr>
          <p:cNvCxnSpPr/>
          <p:nvPr/>
        </p:nvCxnSpPr>
        <p:spPr>
          <a:xfrm>
            <a:off x="273050" y="1628775"/>
            <a:ext cx="8620125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03" name="Picture 17" descr="aaa">
            <a:extLst>
              <a:ext uri="{FF2B5EF4-FFF2-40B4-BE49-F238E27FC236}">
                <a16:creationId xmlns:a16="http://schemas.microsoft.com/office/drawing/2014/main" id="{BB460B38-0C88-4FCB-908B-BB102D980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276" y="2133600"/>
            <a:ext cx="2262188" cy="2930525"/>
          </a:xfrm>
          <a:prstGeom prst="rect">
            <a:avLst/>
          </a:prstGeom>
          <a:noFill/>
          <a:ln w="1905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7BA3463D-27D2-4BB5-85A7-B69BB4A97DA4}"/>
              </a:ext>
            </a:extLst>
          </p:cNvPr>
          <p:cNvSpPr/>
          <p:nvPr/>
        </p:nvSpPr>
        <p:spPr>
          <a:xfrm>
            <a:off x="562603" y="1196752"/>
            <a:ext cx="847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pl-PL" altLang="cs-C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TVORBA TŘÍSKY PŘI OBRÁBĚNÍ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2C823D34-370C-4519-900D-4963D1F0FC1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9" name="Obrázek 31">
            <a:extLst>
              <a:ext uri="{FF2B5EF4-FFF2-40B4-BE49-F238E27FC236}">
                <a16:creationId xmlns:a16="http://schemas.microsoft.com/office/drawing/2014/main" id="{E0824023-3482-468A-A50F-1B1CFF17E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32">
            <a:extLst>
              <a:ext uri="{FF2B5EF4-FFF2-40B4-BE49-F238E27FC236}">
                <a16:creationId xmlns:a16="http://schemas.microsoft.com/office/drawing/2014/main" id="{0C62C835-8431-496A-B758-942C6FF2E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33" descr="Foto / Photo: Logo MŠMT">
            <a:extLst>
              <a:ext uri="{FF2B5EF4-FFF2-40B4-BE49-F238E27FC236}">
                <a16:creationId xmlns:a16="http://schemas.microsoft.com/office/drawing/2014/main" id="{63EC386C-8343-40A8-95D7-653DF9FB5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bdélník 6">
            <a:extLst>
              <a:ext uri="{FF2B5EF4-FFF2-40B4-BE49-F238E27FC236}">
                <a16:creationId xmlns:a16="http://schemas.microsoft.com/office/drawing/2014/main" id="{E758FD8F-1FCA-49CB-9649-DEF10147B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684338"/>
            <a:ext cx="8208963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cs-CZ" altLang="cs-CZ" sz="2000" b="1" u="sng" dirty="0">
                <a:solidFill>
                  <a:srgbClr val="C00000"/>
                </a:solidFill>
                <a:latin typeface="Arial" panose="020B0604020202020204" pitchFamily="34" charset="0"/>
              </a:rPr>
              <a:t>TŘÍSKY PŘI OBRÁBĚNÍ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plastická deformace při řezání je dovedena až do stádia rozrušení materiálu, oddělují se části obrobku ve formě třísek</a:t>
            </a:r>
          </a:p>
          <a:p>
            <a:pPr algn="just" eaLnBrk="1" hangingPunct="1"/>
            <a:endParaRPr lang="cs-CZ" altLang="cs-CZ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Deformace se může uskutečnit :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a)   </a:t>
            </a:r>
            <a:r>
              <a:rPr lang="cs-CZ" altLang="cs-CZ" sz="2000" b="1" dirty="0">
                <a:solidFill>
                  <a:srgbClr val="C00000"/>
                </a:solidFill>
                <a:latin typeface="Arial" panose="020B0604020202020204" pitchFamily="34" charset="0"/>
              </a:rPr>
              <a:t>ODTRHNUTÍM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	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      - pokud převládá napětí TAHOVÉ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b)   </a:t>
            </a:r>
            <a:r>
              <a:rPr lang="cs-CZ" altLang="cs-CZ" sz="2000" b="1" dirty="0">
                <a:solidFill>
                  <a:srgbClr val="C00000"/>
                </a:solidFill>
                <a:latin typeface="Arial" panose="020B0604020202020204" pitchFamily="34" charset="0"/>
              </a:rPr>
              <a:t>USMYKNUTÍM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	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       - pokud převládá napětí SMYKOVÉ</a:t>
            </a:r>
          </a:p>
          <a:p>
            <a:pPr algn="just" eaLnBrk="1" hangingPunct="1"/>
            <a:endParaRPr lang="cs-CZ" altLang="cs-CZ" sz="16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endParaRPr lang="cs-CZ" altLang="cs-CZ" sz="16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Druhy třísek :</a:t>
            </a:r>
          </a:p>
          <a:p>
            <a:pPr algn="just" eaLnBrk="1" hangingPunct="1"/>
            <a:endParaRPr lang="cs-CZ" altLang="cs-CZ" sz="160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D428B2C-53A6-4C34-9E47-11D4AF12FCB1}"/>
              </a:ext>
            </a:extLst>
          </p:cNvPr>
          <p:cNvSpPr/>
          <p:nvPr/>
        </p:nvSpPr>
        <p:spPr>
          <a:xfrm>
            <a:off x="273050" y="1117600"/>
            <a:ext cx="8620125" cy="5184775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ABD4B10-C899-4A03-929A-185EABF9878D}"/>
              </a:ext>
            </a:extLst>
          </p:cNvPr>
          <p:cNvCxnSpPr/>
          <p:nvPr/>
        </p:nvCxnSpPr>
        <p:spPr>
          <a:xfrm>
            <a:off x="273050" y="1628775"/>
            <a:ext cx="8620125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4" name="Picture 5" descr="Graf-tvorba_trisky">
            <a:extLst>
              <a:ext uri="{FF2B5EF4-FFF2-40B4-BE49-F238E27FC236}">
                <a16:creationId xmlns:a16="http://schemas.microsoft.com/office/drawing/2014/main" id="{73FAB75A-DC2B-4F86-9065-63DAE4123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t="4417" r="11182" b="3147"/>
          <a:stretch/>
        </p:blipFill>
        <p:spPr bwMode="auto">
          <a:xfrm>
            <a:off x="5357217" y="2656259"/>
            <a:ext cx="3251835" cy="2284909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8" descr="1">
            <a:extLst>
              <a:ext uri="{FF2B5EF4-FFF2-40B4-BE49-F238E27FC236}">
                <a16:creationId xmlns:a16="http://schemas.microsoft.com/office/drawing/2014/main" id="{21569375-59AA-4C8C-BFC9-22ACAF8E3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03" y="5086687"/>
            <a:ext cx="1192212" cy="1076325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9" descr="2">
            <a:extLst>
              <a:ext uri="{FF2B5EF4-FFF2-40B4-BE49-F238E27FC236}">
                <a16:creationId xmlns:a16="http://schemas.microsoft.com/office/drawing/2014/main" id="{AE293C86-455F-4A2B-B9C7-49BE36582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199" y="5091787"/>
            <a:ext cx="1192212" cy="1079500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1" descr="4">
            <a:extLst>
              <a:ext uri="{FF2B5EF4-FFF2-40B4-BE49-F238E27FC236}">
                <a16:creationId xmlns:a16="http://schemas.microsoft.com/office/drawing/2014/main" id="{1863EECF-DC9D-4A71-AB73-D27DA697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792" y="5091787"/>
            <a:ext cx="1200150" cy="1079500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3">
            <a:extLst>
              <a:ext uri="{FF2B5EF4-FFF2-40B4-BE49-F238E27FC236}">
                <a16:creationId xmlns:a16="http://schemas.microsoft.com/office/drawing/2014/main" id="{261268A0-01DA-4AC9-9D40-343EDBAB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939" y="5086687"/>
            <a:ext cx="1203325" cy="1079500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C2E6FCE8-5C3F-4804-9660-AFEEB1D4707A}"/>
              </a:ext>
            </a:extLst>
          </p:cNvPr>
          <p:cNvSpPr/>
          <p:nvPr/>
        </p:nvSpPr>
        <p:spPr>
          <a:xfrm>
            <a:off x="562603" y="1196752"/>
            <a:ext cx="847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pl-PL" altLang="cs-C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TVORBA TŘÍSKY PŘI OBRÁBĚNÍ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3E427AB0-B718-4928-BC1D-994055291C1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2" name="Obrázek 31">
            <a:extLst>
              <a:ext uri="{FF2B5EF4-FFF2-40B4-BE49-F238E27FC236}">
                <a16:creationId xmlns:a16="http://schemas.microsoft.com/office/drawing/2014/main" id="{2AC22815-9B07-43A1-B8F5-2F3324EB1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32">
            <a:extLst>
              <a:ext uri="{FF2B5EF4-FFF2-40B4-BE49-F238E27FC236}">
                <a16:creationId xmlns:a16="http://schemas.microsoft.com/office/drawing/2014/main" id="{F7F4865B-2F68-46C1-B728-0E357DF79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33" descr="Foto / Photo: Logo MŠMT">
            <a:extLst>
              <a:ext uri="{FF2B5EF4-FFF2-40B4-BE49-F238E27FC236}">
                <a16:creationId xmlns:a16="http://schemas.microsoft.com/office/drawing/2014/main" id="{4D7AB0EE-F84A-47CD-96B1-FABB2E0D5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bdélník 6">
            <a:extLst>
              <a:ext uri="{FF2B5EF4-FFF2-40B4-BE49-F238E27FC236}">
                <a16:creationId xmlns:a16="http://schemas.microsoft.com/office/drawing/2014/main" id="{E758FD8F-1FCA-49CB-9649-DEF10147B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684338"/>
            <a:ext cx="8208963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cs-CZ" altLang="cs-CZ" sz="2000" b="1" u="sng" dirty="0">
                <a:solidFill>
                  <a:srgbClr val="C00000"/>
                </a:solidFill>
                <a:latin typeface="Arial" panose="020B0604020202020204" pitchFamily="34" charset="0"/>
              </a:rPr>
              <a:t>TŘÍSKY PŘI OBRÁBĚNÍ</a:t>
            </a:r>
          </a:p>
          <a:p>
            <a:pPr algn="just" eaLnBrk="1" hangingPunct="1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plastická deformace při řezání je dovedena až do stádia rozrušení materiálu, oddělují se části obrobku ve formě třísek</a:t>
            </a:r>
          </a:p>
          <a:p>
            <a:pPr algn="just" eaLnBrk="1" hangingPunct="1"/>
            <a:endParaRPr lang="cs-CZ" altLang="cs-CZ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endParaRPr lang="cs-CZ" altLang="cs-CZ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endParaRPr lang="cs-CZ" altLang="cs-CZ" sz="2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Tvary třísek dle</a:t>
            </a:r>
          </a:p>
          <a:p>
            <a:pPr algn="just" eaLnBrk="1" hangingPunct="1"/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</a:rPr>
              <a:t>normy ISO 3685.</a:t>
            </a:r>
          </a:p>
          <a:p>
            <a:pPr algn="just" eaLnBrk="1" hangingPunct="1"/>
            <a:endParaRPr lang="cs-CZ" altLang="cs-CZ" sz="2000" b="1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endParaRPr lang="cs-CZ" altLang="cs-CZ" sz="2000" b="1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endParaRPr lang="cs-CZ" altLang="cs-CZ" sz="2000" b="1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/>
            <a:endParaRPr lang="cs-CZ" altLang="cs-CZ" sz="2000" b="1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/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- v závislosti na velikosti smykového napětí a na stupni deformace vznikají různé druky třísek - jejich tvar záleží na vlastnostech materiálu obrobku a řezných podmínkách</a:t>
            </a:r>
            <a:endParaRPr lang="cs-CZ" altLang="cs-CZ" sz="2000" b="1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D428B2C-53A6-4C34-9E47-11D4AF12FCB1}"/>
              </a:ext>
            </a:extLst>
          </p:cNvPr>
          <p:cNvSpPr/>
          <p:nvPr/>
        </p:nvSpPr>
        <p:spPr>
          <a:xfrm>
            <a:off x="273050" y="1117600"/>
            <a:ext cx="8620125" cy="5184775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ABD4B10-C899-4A03-929A-185EABF9878D}"/>
              </a:ext>
            </a:extLst>
          </p:cNvPr>
          <p:cNvCxnSpPr/>
          <p:nvPr/>
        </p:nvCxnSpPr>
        <p:spPr>
          <a:xfrm>
            <a:off x="273050" y="1628775"/>
            <a:ext cx="8620125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7" descr="T-iso01c">
            <a:extLst>
              <a:ext uri="{FF2B5EF4-FFF2-40B4-BE49-F238E27FC236}">
                <a16:creationId xmlns:a16="http://schemas.microsoft.com/office/drawing/2014/main" id="{FB8884DB-357E-4D46-82A7-693CA855A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6" y="2725401"/>
            <a:ext cx="5976937" cy="2617787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1DAED6D6-F3F0-4FE5-945E-5B10142BF2FC}"/>
              </a:ext>
            </a:extLst>
          </p:cNvPr>
          <p:cNvSpPr/>
          <p:nvPr/>
        </p:nvSpPr>
        <p:spPr>
          <a:xfrm>
            <a:off x="562603" y="1196752"/>
            <a:ext cx="847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pl-PL" altLang="cs-C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TVORBA TŘÍSKY PŘI OBRÁBĚNÍ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673F5381-DA67-40AD-AACA-0D95C1F69A7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9" name="Obrázek 31">
            <a:extLst>
              <a:ext uri="{FF2B5EF4-FFF2-40B4-BE49-F238E27FC236}">
                <a16:creationId xmlns:a16="http://schemas.microsoft.com/office/drawing/2014/main" id="{94D75CD3-D72B-4A51-AC12-FFDCC7AF1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32">
            <a:extLst>
              <a:ext uri="{FF2B5EF4-FFF2-40B4-BE49-F238E27FC236}">
                <a16:creationId xmlns:a16="http://schemas.microsoft.com/office/drawing/2014/main" id="{C5EAB85F-03B9-4157-BB2D-69C4BC6B0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33" descr="Foto / Photo: Logo MŠMT">
            <a:extLst>
              <a:ext uri="{FF2B5EF4-FFF2-40B4-BE49-F238E27FC236}">
                <a16:creationId xmlns:a16="http://schemas.microsoft.com/office/drawing/2014/main" id="{4EF31A8F-3DC6-45ED-AC77-49057B777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257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395537" y="3429695"/>
            <a:ext cx="8568951" cy="490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4" y="1196752"/>
            <a:ext cx="80418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ENERGETICKÁ BILANCE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5">
            <a:extLst>
              <a:ext uri="{FF2B5EF4-FFF2-40B4-BE49-F238E27FC236}">
                <a16:creationId xmlns:a16="http://schemas.microsoft.com/office/drawing/2014/main" id="{94404480-03C9-4ECE-8DDA-F274E2915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7" y="1738109"/>
            <a:ext cx="8153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Aby byl proces tvorby třísky plynulý, musí být pro obrábění dodáváno dostatečné množství energie </a:t>
            </a:r>
            <a:r>
              <a:rPr lang="en-US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[ J ]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AA3E6D0-A751-4110-9272-763AE2395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136" y="2428442"/>
            <a:ext cx="36449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altLang="cs-CZ" sz="16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</a:t>
            </a:r>
            <a:r>
              <a:rPr lang="cs-CZ" altLang="cs-CZ" sz="16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≥  E</a:t>
            </a:r>
            <a:r>
              <a:rPr lang="cs-CZ" altLang="cs-CZ" sz="16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 baseline="-2500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cs-CZ" altLang="cs-CZ" sz="16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cs-CZ" altLang="cs-CZ" sz="16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</a:t>
            </a:r>
            <a:r>
              <a:rPr lang="cs-CZ" altLang="cs-CZ" sz="16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cs-CZ" altLang="cs-CZ" sz="1600" b="1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r>
              <a:rPr lang="cs-CZ" altLang="cs-CZ" sz="16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  ≥  E</a:t>
            </a:r>
            <a:r>
              <a:rPr lang="cs-CZ" altLang="cs-CZ" sz="16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cs-CZ" altLang="cs-CZ" sz="16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E</a:t>
            </a:r>
            <a:r>
              <a:rPr lang="cs-CZ" altLang="cs-CZ" sz="16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</a:t>
            </a:r>
            <a:r>
              <a:rPr lang="cs-CZ" altLang="cs-CZ" sz="16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E</a:t>
            </a:r>
            <a:r>
              <a:rPr lang="cs-CZ" altLang="cs-CZ" sz="16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cs-CZ" altLang="cs-CZ" sz="16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E</a:t>
            </a:r>
            <a:r>
              <a:rPr lang="cs-CZ" altLang="cs-CZ" sz="16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cs-CZ" altLang="cs-CZ" sz="16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E</a:t>
            </a:r>
            <a:r>
              <a:rPr lang="cs-CZ" altLang="cs-CZ" sz="16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BEE02C83-C47D-44E7-9E74-E5B5FAE30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268" y="3247841"/>
            <a:ext cx="4678362" cy="290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E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DOD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… energie dodávaná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E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SPOT</a:t>
            </a:r>
            <a:r>
              <a:rPr lang="cs-CZ" altLang="cs-CZ" sz="8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… energie spotřebovaná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E</a:t>
            </a:r>
            <a:r>
              <a:rPr lang="cs-CZ" altLang="cs-CZ" sz="1400" b="0" baseline="-25000" dirty="0" err="1">
                <a:solidFill>
                  <a:srgbClr val="000066"/>
                </a:solidFill>
                <a:latin typeface="Arial" panose="020B0604020202020204" pitchFamily="34" charset="0"/>
              </a:rPr>
              <a:t>De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    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… energie elastických deformací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E</a:t>
            </a:r>
            <a:r>
              <a:rPr lang="cs-CZ" altLang="cs-CZ" sz="1400" b="0" baseline="-25000" dirty="0" err="1">
                <a:solidFill>
                  <a:srgbClr val="000066"/>
                </a:solidFill>
                <a:latin typeface="Arial" panose="020B0604020202020204" pitchFamily="34" charset="0"/>
              </a:rPr>
              <a:t>Dp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  … energie plastických deformací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E</a:t>
            </a:r>
            <a:r>
              <a:rPr lang="cs-CZ" altLang="cs-CZ" sz="1400" b="0" baseline="-25000" dirty="0" err="1">
                <a:solidFill>
                  <a:srgbClr val="000066"/>
                </a:solidFill>
                <a:latin typeface="Arial" panose="020B0604020202020204" pitchFamily="34" charset="0"/>
              </a:rPr>
              <a:t>Te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   … energie tření externí (tření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             mezi třískou a čelem nástroje)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E</a:t>
            </a:r>
            <a:r>
              <a:rPr lang="cs-CZ" altLang="cs-CZ" sz="1400" b="0" baseline="-25000" dirty="0" err="1">
                <a:solidFill>
                  <a:srgbClr val="000066"/>
                </a:solidFill>
                <a:latin typeface="Arial" panose="020B0604020202020204" pitchFamily="34" charset="0"/>
              </a:rPr>
              <a:t>Ti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    … energie tření interní (tření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             deformačními kluzy uvnitř materiálu)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E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P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    … energie pasivní (nesouvisí s tvorbou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             třísky = tření mezi třískou a obrobkem,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             deformace povrchové vrstvy materiálu)</a:t>
            </a:r>
          </a:p>
        </p:txBody>
      </p:sp>
      <p:pic>
        <p:nvPicPr>
          <p:cNvPr id="16" name="Picture 9" descr="Soustr-VBD">
            <a:extLst>
              <a:ext uri="{FF2B5EF4-FFF2-40B4-BE49-F238E27FC236}">
                <a16:creationId xmlns:a16="http://schemas.microsoft.com/office/drawing/2014/main" id="{5BC977E2-CD8E-43C8-AA56-02B0318E6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687" y="2089020"/>
            <a:ext cx="3778250" cy="20145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id="{EC2480B7-7C52-46F7-BB32-7DDFC3DD6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8185" y="4330448"/>
            <a:ext cx="3789363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F</a:t>
            </a:r>
            <a:r>
              <a:rPr lang="cs-CZ" altLang="cs-CZ" sz="1400" b="0" baseline="-25000" dirty="0" err="1">
                <a:solidFill>
                  <a:srgbClr val="000066"/>
                </a:solidFill>
                <a:latin typeface="Arial" panose="020B0604020202020204" pitchFamily="34" charset="0"/>
              </a:rPr>
              <a:t>e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 … průmět výsledné řezné síly F do směru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         výsledného řezného pohybu v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v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e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 … rychlost výsledného řezného pohybu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t     … čas obrábění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400" b="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P</a:t>
            </a:r>
            <a:r>
              <a:rPr lang="cs-CZ" altLang="cs-CZ" sz="1400" b="0" baseline="-25000" dirty="0" err="1">
                <a:solidFill>
                  <a:srgbClr val="000066"/>
                </a:solidFill>
                <a:latin typeface="Arial" panose="020B0604020202020204" pitchFamily="34" charset="0"/>
              </a:rPr>
              <a:t>už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… užitečný výkon (přesně)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47943C56-764B-41F9-9AAA-678594EDE64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8" name="Obrázek 31">
            <a:extLst>
              <a:ext uri="{FF2B5EF4-FFF2-40B4-BE49-F238E27FC236}">
                <a16:creationId xmlns:a16="http://schemas.microsoft.com/office/drawing/2014/main" id="{676D1098-A83C-4ADA-9A70-F5BDC4BFB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ek 32">
            <a:extLst>
              <a:ext uri="{FF2B5EF4-FFF2-40B4-BE49-F238E27FC236}">
                <a16:creationId xmlns:a16="http://schemas.microsoft.com/office/drawing/2014/main" id="{21D2B3D5-1B04-483D-AA58-45D180336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ázek 33" descr="Foto / Photo: Logo MŠMT">
            <a:extLst>
              <a:ext uri="{FF2B5EF4-FFF2-40B4-BE49-F238E27FC236}">
                <a16:creationId xmlns:a16="http://schemas.microsoft.com/office/drawing/2014/main" id="{7076EF2B-8BEC-4C93-B694-C1A2ED13B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59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395537" y="3429695"/>
            <a:ext cx="8568951" cy="490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4" y="1196752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cap="al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Řezná síla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7">
            <a:extLst>
              <a:ext uri="{FF2B5EF4-FFF2-40B4-BE49-F238E27FC236}">
                <a16:creationId xmlns:a16="http://schemas.microsoft.com/office/drawing/2014/main" id="{BD31D856-3C9C-411B-B2DD-4B70469D7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908" y="1719964"/>
            <a:ext cx="8153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Energie, kterou při obrábění dodáváme, je využita na silové působení nástroje na materiál obrobku, při kterém musíme překonat odpor obrobku. </a:t>
            </a:r>
          </a:p>
        </p:txBody>
      </p:sp>
      <p:pic>
        <p:nvPicPr>
          <p:cNvPr id="16" name="Picture 5" descr="sily07">
            <a:extLst>
              <a:ext uri="{FF2B5EF4-FFF2-40B4-BE49-F238E27FC236}">
                <a16:creationId xmlns:a16="http://schemas.microsoft.com/office/drawing/2014/main" id="{AA944AD4-A7DB-46CB-A545-B70F73334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05" y="2452541"/>
            <a:ext cx="2983950" cy="32087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id="{BCAAE534-AEBC-4AAB-BAE5-45D264E66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952" y="2306008"/>
            <a:ext cx="33943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ja-JP" sz="1600" b="0" dirty="0">
                <a:solidFill>
                  <a:srgbClr val="000066"/>
                </a:solidFill>
                <a:latin typeface="Arial" panose="020B0604020202020204" pitchFamily="34" charset="0"/>
                <a:cs typeface="HGS明朝E" panose="02020800000000000000" pitchFamily="18" charset="-128"/>
              </a:rPr>
              <a:t>- výslednou řeznou sílu F lze rozložit do 3 hlavních směrů obrábění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7397E60A-FFF8-4F54-A426-41940CC5C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952" y="3096812"/>
            <a:ext cx="3890963" cy="216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v</a:t>
            </a:r>
            <a:r>
              <a:rPr lang="cs-CZ" altLang="cs-CZ" sz="1400" b="0" baseline="-25000" dirty="0" err="1">
                <a:solidFill>
                  <a:srgbClr val="000066"/>
                </a:solidFill>
                <a:latin typeface="Arial" panose="020B0604020202020204" pitchFamily="34" charset="0"/>
              </a:rPr>
              <a:t>c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...  řezná rychlost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v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f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...  rychlost posuvu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v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e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...  rychlost výsledného řezného pohybu 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400" b="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F</a:t>
            </a:r>
            <a:r>
              <a:rPr lang="cs-CZ" altLang="cs-CZ" sz="1400" b="0" baseline="-25000" dirty="0" err="1">
                <a:solidFill>
                  <a:srgbClr val="000066"/>
                </a:solidFill>
                <a:latin typeface="Arial" panose="020B0604020202020204" pitchFamily="34" charset="0"/>
              </a:rPr>
              <a:t>c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... </a:t>
            </a:r>
            <a:r>
              <a:rPr lang="cs-CZ" altLang="cs-CZ" sz="12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řezná síla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F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f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...  posuvová síla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F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p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... </a:t>
            </a:r>
            <a:r>
              <a:rPr lang="cs-CZ" altLang="cs-CZ" sz="8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přísuvová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síla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F   ...  výsledná řezná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         síla</a:t>
            </a:r>
          </a:p>
        </p:txBody>
      </p:sp>
      <p:pic>
        <p:nvPicPr>
          <p:cNvPr id="19" name="Picture 9" descr="SOU_mer_sila">
            <a:extLst>
              <a:ext uri="{FF2B5EF4-FFF2-40B4-BE49-F238E27FC236}">
                <a16:creationId xmlns:a16="http://schemas.microsoft.com/office/drawing/2014/main" id="{4110E3F0-E3F6-48B0-A3C8-3A8061444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897" y="4014520"/>
            <a:ext cx="2374900" cy="17875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0">
            <a:extLst>
              <a:ext uri="{FF2B5EF4-FFF2-40B4-BE49-F238E27FC236}">
                <a16:creationId xmlns:a16="http://schemas.microsoft.com/office/drawing/2014/main" id="{1CEDFE21-AC68-42E1-8E79-9C234CFDB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182" y="5671251"/>
            <a:ext cx="25336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i="1" dirty="0">
                <a:solidFill>
                  <a:srgbClr val="000066"/>
                </a:solidFill>
                <a:latin typeface="Arial" panose="020B0604020202020204" pitchFamily="34" charset="0"/>
              </a:rPr>
              <a:t>○</a:t>
            </a: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Rozklad sil na břitu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  soustružnického nástroje</a:t>
            </a:r>
            <a:endParaRPr lang="cs-CZ" altLang="cs-CZ" sz="1400" i="1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D5B6E840-626A-4AEA-8AEE-B25185F7D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4036" y="5426802"/>
            <a:ext cx="39179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i="1" dirty="0">
                <a:solidFill>
                  <a:srgbClr val="000066"/>
                </a:solidFill>
                <a:latin typeface="Arial" panose="020B0604020202020204" pitchFamily="34" charset="0"/>
              </a:rPr>
              <a:t>○</a:t>
            </a: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Měření řezných sil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   při soustružení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   piezoelektrickým dynamometrem KISTLER</a:t>
            </a:r>
            <a:endParaRPr lang="cs-CZ" altLang="cs-CZ" sz="1400" i="1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AADD1220-5FBD-4466-9E86-6B74E0151A5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4" name="Obrázek 31">
            <a:extLst>
              <a:ext uri="{FF2B5EF4-FFF2-40B4-BE49-F238E27FC236}">
                <a16:creationId xmlns:a16="http://schemas.microsoft.com/office/drawing/2014/main" id="{238D96C7-4904-46FB-98B8-C88901C64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ázek 32">
            <a:extLst>
              <a:ext uri="{FF2B5EF4-FFF2-40B4-BE49-F238E27FC236}">
                <a16:creationId xmlns:a16="http://schemas.microsoft.com/office/drawing/2014/main" id="{EAE48D2B-1A00-4BC0-86A0-2C77F3A48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ázek 33" descr="Foto / Photo: Logo MŠMT">
            <a:extLst>
              <a:ext uri="{FF2B5EF4-FFF2-40B4-BE49-F238E27FC236}">
                <a16:creationId xmlns:a16="http://schemas.microsoft.com/office/drawing/2014/main" id="{16B7FBCD-CB9E-4BCE-9041-A34B93A4B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64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395537" y="3429695"/>
            <a:ext cx="8568951" cy="490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4" y="1196752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cap="al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Řezná síla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BC5BBB12-72C6-420B-8ED3-6F7946D51C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5" t="12122" r="17478" b="18402"/>
          <a:stretch/>
        </p:blipFill>
        <p:spPr>
          <a:xfrm>
            <a:off x="3983185" y="3358521"/>
            <a:ext cx="3109133" cy="25279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3BFC572-70F7-4B82-AED3-EECF79F9BC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9719" r="17391" b="17674"/>
          <a:stretch/>
        </p:blipFill>
        <p:spPr>
          <a:xfrm>
            <a:off x="562604" y="3358521"/>
            <a:ext cx="3297564" cy="25279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134220C-6E34-4FBA-AC13-9A4AB75B8E22}"/>
              </a:ext>
            </a:extLst>
          </p:cNvPr>
          <p:cNvSpPr txBox="1"/>
          <p:nvPr/>
        </p:nvSpPr>
        <p:spPr>
          <a:xfrm>
            <a:off x="2555776" y="5894696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000066"/>
                </a:solidFill>
                <a:latin typeface="Arial" panose="020B0604020202020204" pitchFamily="34" charset="0"/>
              </a:rPr>
              <a:t>výstupy z přímého měření sil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1B7EFAE3-531E-4B01-B39E-352396CEF435}"/>
                  </a:ext>
                </a:extLst>
              </p:cNvPr>
              <p:cNvSpPr txBox="1"/>
              <p:nvPr/>
            </p:nvSpPr>
            <p:spPr>
              <a:xfrm>
                <a:off x="395537" y="1729591"/>
                <a:ext cx="6264695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600" b="1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Nepřímé měření </a:t>
                </a:r>
                <a:r>
                  <a:rPr lang="cs-CZ" sz="1600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– z výkonu elektromotoru obráběcího stroje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cs-CZ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cs-CZ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cs-CZ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cs-CZ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cs-CZ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sSub>
                        <m:sSubPr>
                          <m:ctrlPr>
                            <a:rPr lang="cs-CZ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cs-CZ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ž</m:t>
                          </m:r>
                        </m:sub>
                      </m:sSub>
                      <m:r>
                        <a:rPr lang="cs-CZ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č</m:t>
                          </m:r>
                        </m:sub>
                      </m:sSub>
                      <m:r>
                        <a:rPr lang="cs-CZ" b="0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cs-CZ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b="0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cs-CZ" b="0" dirty="0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14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4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sz="14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cs-CZ" sz="1400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- výkon při chodu na prázdno,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4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4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sz="14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č</m:t>
                        </m:r>
                      </m:sub>
                    </m:sSub>
                  </m:oMath>
                </a14:m>
                <a:r>
                  <a:rPr lang="cs-CZ" sz="1400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 - výkon při zatížení,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4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4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sz="14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cs-CZ" sz="14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ž</m:t>
                        </m:r>
                      </m:sub>
                    </m:sSub>
                  </m:oMath>
                </a14:m>
                <a:r>
                  <a:rPr lang="cs-CZ" sz="1400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 - užitečný výkon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cs-CZ" sz="14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4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sz="14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cs-CZ" sz="1400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 - řezný výkon,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4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4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sz="14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cs-CZ" sz="1400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 - řezná síla,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4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4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cs-CZ" sz="1400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cs-CZ" sz="1400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 - řezná rychlost</a:t>
                </a:r>
              </a:p>
              <a:p>
                <a:pPr algn="ctr"/>
                <a:endParaRPr lang="cs-CZ" sz="1400" dirty="0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  <a:p>
                <a:r>
                  <a:rPr lang="cs-CZ" sz="1600" b="1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Přímé měření </a:t>
                </a:r>
                <a:r>
                  <a:rPr lang="cs-CZ" sz="1600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– dynamometr, princip elastické deformace</a:t>
                </a:r>
                <a:endParaRPr lang="cs-CZ" sz="1600" b="1" dirty="0">
                  <a:solidFill>
                    <a:srgbClr val="000066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1B7EFAE3-531E-4B01-B39E-352396CEF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7" y="1729591"/>
                <a:ext cx="6264695" cy="1508105"/>
              </a:xfrm>
              <a:prstGeom prst="rect">
                <a:avLst/>
              </a:prstGeom>
              <a:blipFill>
                <a:blip r:embed="rId4"/>
                <a:stretch>
                  <a:fillRect l="-584" t="-1215" b="-445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Obrázek 11">
            <a:extLst>
              <a:ext uri="{FF2B5EF4-FFF2-40B4-BE49-F238E27FC236}">
                <a16:creationId xmlns:a16="http://schemas.microsoft.com/office/drawing/2014/main" id="{157C3CDF-E0C4-43C9-9E01-B4C2EF3F1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307" y="1882981"/>
            <a:ext cx="2220156" cy="16391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0E857382-8ABC-4EF6-9FE3-4C807AAE91C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4" name="Obrázek 31">
            <a:extLst>
              <a:ext uri="{FF2B5EF4-FFF2-40B4-BE49-F238E27FC236}">
                <a16:creationId xmlns:a16="http://schemas.microsoft.com/office/drawing/2014/main" id="{88E54E1F-C5F1-4D89-9D30-7DCE9F31D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32">
            <a:extLst>
              <a:ext uri="{FF2B5EF4-FFF2-40B4-BE49-F238E27FC236}">
                <a16:creationId xmlns:a16="http://schemas.microsoft.com/office/drawing/2014/main" id="{C77FA72D-3C8E-4C87-BF0A-1036A6C83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33" descr="Foto / Photo: Logo MŠMT">
            <a:extLst>
              <a:ext uri="{FF2B5EF4-FFF2-40B4-BE49-F238E27FC236}">
                <a16:creationId xmlns:a16="http://schemas.microsoft.com/office/drawing/2014/main" id="{3F0B6C4A-5304-47BD-A64F-7570AABD2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37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395537" y="3429695"/>
            <a:ext cx="8568951" cy="490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4" y="1196752"/>
            <a:ext cx="7249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STANOVENÍ ŘEZNÉ SÍLY VÝPOČTEM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5">
            <a:extLst>
              <a:ext uri="{FF2B5EF4-FFF2-40B4-BE49-F238E27FC236}">
                <a16:creationId xmlns:a16="http://schemas.microsoft.com/office/drawing/2014/main" id="{F000BEDD-E880-47FE-B78F-45DFA4241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1679575"/>
            <a:ext cx="815340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a) z měrné řezné síly : 	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FFC000"/>
                </a:solidFill>
                <a:latin typeface="Arial" panose="020B0604020202020204" pitchFamily="34" charset="0"/>
              </a:rPr>
              <a:t>     </a:t>
            </a:r>
            <a:r>
              <a:rPr lang="cs-CZ" altLang="cs-CZ" sz="800" dirty="0">
                <a:solidFill>
                  <a:srgbClr val="FF99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dirty="0">
                <a:solidFill>
                  <a:srgbClr val="FF9900"/>
                </a:solidFill>
                <a:latin typeface="Arial" panose="020B0604020202020204" pitchFamily="34" charset="0"/>
              </a:rPr>
              <a:t>KIENZLEHO VZTAH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00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3" name="Objekt 4">
            <a:extLst>
              <a:ext uri="{FF2B5EF4-FFF2-40B4-BE49-F238E27FC236}">
                <a16:creationId xmlns:a16="http://schemas.microsoft.com/office/drawing/2014/main" id="{0085639D-7149-4568-9AD3-07203D834C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6300" y="2028825"/>
          <a:ext cx="1184275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Rovnice" r:id="rId3" imgW="749300" imgH="228600" progId="Equation.3">
                  <p:embed/>
                </p:oleObj>
              </mc:Choice>
              <mc:Fallback>
                <p:oleObj name="Rovnice" r:id="rId3" imgW="749300" imgH="228600" progId="Equation.3">
                  <p:embed/>
                  <p:pic>
                    <p:nvPicPr>
                      <p:cNvPr id="13" name="Objekt 4">
                        <a:extLst>
                          <a:ext uri="{FF2B5EF4-FFF2-40B4-BE49-F238E27FC236}">
                            <a16:creationId xmlns:a16="http://schemas.microsoft.com/office/drawing/2014/main" id="{0085639D-7149-4568-9AD3-07203D834C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" y="2028825"/>
                        <a:ext cx="1184275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3">
            <a:extLst>
              <a:ext uri="{FF2B5EF4-FFF2-40B4-BE49-F238E27FC236}">
                <a16:creationId xmlns:a16="http://schemas.microsoft.com/office/drawing/2014/main" id="{4F0F6EB1-25FD-4115-A872-A55DBC97FB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196518"/>
              </p:ext>
            </p:extLst>
          </p:nvPr>
        </p:nvGraphicFramePr>
        <p:xfrm>
          <a:off x="863600" y="2366963"/>
          <a:ext cx="1508125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Rovnice" r:id="rId5" imgW="901309" imgH="241195" progId="Equation.3">
                  <p:embed/>
                </p:oleObj>
              </mc:Choice>
              <mc:Fallback>
                <p:oleObj name="Rovnice" r:id="rId5" imgW="901309" imgH="241195" progId="Equation.3">
                  <p:embed/>
                  <p:pic>
                    <p:nvPicPr>
                      <p:cNvPr id="14" name="Objekt 3">
                        <a:extLst>
                          <a:ext uri="{FF2B5EF4-FFF2-40B4-BE49-F238E27FC236}">
                            <a16:creationId xmlns:a16="http://schemas.microsoft.com/office/drawing/2014/main" id="{4F0F6EB1-25FD-4115-A872-A55DBC97FB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600" y="2366963"/>
                        <a:ext cx="1508125" cy="395287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C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5">
            <a:extLst>
              <a:ext uri="{FF2B5EF4-FFF2-40B4-BE49-F238E27FC236}">
                <a16:creationId xmlns:a16="http://schemas.microsoft.com/office/drawing/2014/main" id="{45F03E7B-F924-41A5-8621-09630CAB4F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84500" y="2028825"/>
          <a:ext cx="178435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Rovnice" r:id="rId7" imgW="1180588" imgH="241195" progId="Equation.3">
                  <p:embed/>
                </p:oleObj>
              </mc:Choice>
              <mc:Fallback>
                <p:oleObj name="Rovnice" r:id="rId7" imgW="1180588" imgH="241195" progId="Equation.3">
                  <p:embed/>
                  <p:pic>
                    <p:nvPicPr>
                      <p:cNvPr id="15" name="Object 15">
                        <a:extLst>
                          <a:ext uri="{FF2B5EF4-FFF2-40B4-BE49-F238E27FC236}">
                            <a16:creationId xmlns:a16="http://schemas.microsoft.com/office/drawing/2014/main" id="{45F03E7B-F924-41A5-8621-09630CAB4F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4500" y="2028825"/>
                        <a:ext cx="1784350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6">
            <a:extLst>
              <a:ext uri="{FF2B5EF4-FFF2-40B4-BE49-F238E27FC236}">
                <a16:creationId xmlns:a16="http://schemas.microsoft.com/office/drawing/2014/main" id="{4E03C022-DD17-46E1-9849-B81C5BB33C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46425" y="2401888"/>
          <a:ext cx="1320800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Rovnice" r:id="rId9" imgW="838200" imgH="228600" progId="Equation.3">
                  <p:embed/>
                </p:oleObj>
              </mc:Choice>
              <mc:Fallback>
                <p:oleObj name="Rovnice" r:id="rId9" imgW="838200" imgH="228600" progId="Equation.3">
                  <p:embed/>
                  <p:pic>
                    <p:nvPicPr>
                      <p:cNvPr id="16" name="Object 16">
                        <a:extLst>
                          <a:ext uri="{FF2B5EF4-FFF2-40B4-BE49-F238E27FC236}">
                            <a16:creationId xmlns:a16="http://schemas.microsoft.com/office/drawing/2014/main" id="{4E03C022-DD17-46E1-9849-B81C5BB33C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6425" y="2401888"/>
                        <a:ext cx="1320800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4" descr="prurez02">
            <a:extLst>
              <a:ext uri="{FF2B5EF4-FFF2-40B4-BE49-F238E27FC236}">
                <a16:creationId xmlns:a16="http://schemas.microsoft.com/office/drawing/2014/main" id="{104F0B58-52E0-49CC-BFE0-CE1AB5578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805" y="1735137"/>
            <a:ext cx="3348037" cy="2054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74EE877E-D884-4ED5-9F40-D663CCC2E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112" y="3796943"/>
            <a:ext cx="263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i="1" dirty="0">
                <a:solidFill>
                  <a:srgbClr val="000066"/>
                </a:solidFill>
                <a:latin typeface="Arial" panose="020B0604020202020204" pitchFamily="34" charset="0"/>
              </a:rPr>
              <a:t>○</a:t>
            </a: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</a:t>
            </a:r>
            <a:r>
              <a:rPr lang="cs-CZ" altLang="ja-JP" sz="1400" b="0" i="1" dirty="0">
                <a:solidFill>
                  <a:srgbClr val="000066"/>
                </a:solidFill>
                <a:latin typeface="Arial" panose="020B0604020202020204" pitchFamily="34" charset="0"/>
                <a:cs typeface="HGS明朝E" panose="02020800000000000000" pitchFamily="18" charset="-128"/>
              </a:rPr>
              <a:t>Průřez třísky při soustružení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CF933C71-1E27-4ABE-987A-89B33EBCA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3533775"/>
            <a:ext cx="57150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b) z empirických vztahů : </a:t>
            </a:r>
          </a:p>
        </p:txBody>
      </p:sp>
      <p:graphicFrame>
        <p:nvGraphicFramePr>
          <p:cNvPr id="20" name="Object 23">
            <a:extLst>
              <a:ext uri="{FF2B5EF4-FFF2-40B4-BE49-F238E27FC236}">
                <a16:creationId xmlns:a16="http://schemas.microsoft.com/office/drawing/2014/main" id="{06C9ACA4-865A-4F78-9918-43A93F1B605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01674" y="3941187"/>
          <a:ext cx="18319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Rovnice" r:id="rId12" imgW="1168400" imgH="279400" progId="Equation.3">
                  <p:embed/>
                </p:oleObj>
              </mc:Choice>
              <mc:Fallback>
                <p:oleObj name="Rovnice" r:id="rId12" imgW="1168400" imgH="279400" progId="Equation.3">
                  <p:embed/>
                  <p:pic>
                    <p:nvPicPr>
                      <p:cNvPr id="20" name="Object 23">
                        <a:extLst>
                          <a:ext uri="{FF2B5EF4-FFF2-40B4-BE49-F238E27FC236}">
                            <a16:creationId xmlns:a16="http://schemas.microsoft.com/office/drawing/2014/main" id="{06C9ACA4-865A-4F78-9918-43A93F1B60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674" y="3941187"/>
                        <a:ext cx="1831975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9">
            <a:extLst>
              <a:ext uri="{FF2B5EF4-FFF2-40B4-BE49-F238E27FC236}">
                <a16:creationId xmlns:a16="http://schemas.microsoft.com/office/drawing/2014/main" id="{C83179F4-9FA2-40AE-B05B-4D61137A9CA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01674" y="4423520"/>
          <a:ext cx="180022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Rovnice" r:id="rId14" imgW="1167893" imgH="304668" progId="Equation.3">
                  <p:embed/>
                </p:oleObj>
              </mc:Choice>
              <mc:Fallback>
                <p:oleObj name="Rovnice" r:id="rId14" imgW="1167893" imgH="304668" progId="Equation.3">
                  <p:embed/>
                  <p:pic>
                    <p:nvPicPr>
                      <p:cNvPr id="21" name="Object 19">
                        <a:extLst>
                          <a:ext uri="{FF2B5EF4-FFF2-40B4-BE49-F238E27FC236}">
                            <a16:creationId xmlns:a16="http://schemas.microsoft.com/office/drawing/2014/main" id="{C83179F4-9FA2-40AE-B05B-4D61137A9C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674" y="4423520"/>
                        <a:ext cx="1800225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B8EC13D-D222-4656-8C88-3432C4307E2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01674" y="4956901"/>
          <a:ext cx="17891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Rovnice" r:id="rId16" imgW="1143000" imgH="279400" progId="Equation.3">
                  <p:embed/>
                </p:oleObj>
              </mc:Choice>
              <mc:Fallback>
                <p:oleObj name="Rovnice" r:id="rId16" imgW="1143000" imgH="279400" progId="Equation.3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B8EC13D-D222-4656-8C88-3432C4307E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674" y="4956901"/>
                        <a:ext cx="178911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8">
            <a:extLst>
              <a:ext uri="{FF2B5EF4-FFF2-40B4-BE49-F238E27FC236}">
                <a16:creationId xmlns:a16="http://schemas.microsoft.com/office/drawing/2014/main" id="{9CBB8462-8EC9-4028-A932-3CE02718D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538" y="3861518"/>
            <a:ext cx="3459162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F</a:t>
            </a:r>
            <a:r>
              <a:rPr lang="cs-CZ" altLang="cs-CZ" sz="1400" b="0" baseline="-25000" dirty="0" err="1">
                <a:solidFill>
                  <a:srgbClr val="000066"/>
                </a:solidFill>
                <a:latin typeface="Arial" panose="020B0604020202020204" pitchFamily="34" charset="0"/>
              </a:rPr>
              <a:t>c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...  řezná síla  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[ N ]</a:t>
            </a:r>
            <a:endParaRPr lang="cs-CZ" altLang="cs-CZ" sz="1400" b="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F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f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...  posuvová síla  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[ N ]</a:t>
            </a:r>
            <a:endParaRPr lang="cs-CZ" altLang="cs-CZ" sz="1400" b="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F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p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...  </a:t>
            </a: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přísuvová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síla  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[ N ]</a:t>
            </a:r>
            <a:endParaRPr lang="cs-CZ" altLang="cs-CZ" sz="1400" b="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k</a:t>
            </a:r>
            <a:r>
              <a:rPr lang="cs-CZ" altLang="cs-CZ" sz="1400" b="0" baseline="-25000" dirty="0" err="1">
                <a:solidFill>
                  <a:srgbClr val="000066"/>
                </a:solidFill>
                <a:latin typeface="Arial" panose="020B0604020202020204" pitchFamily="34" charset="0"/>
              </a:rPr>
              <a:t>S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...  měrná řezná síla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[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M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Pa ]</a:t>
            </a:r>
            <a:endParaRPr lang="cs-CZ" altLang="cs-CZ" sz="1400" b="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k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S1.1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... měrná řezná síla pro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         tloušťku třísky 1 mm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[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M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Pa ]</a:t>
            </a:r>
            <a:endParaRPr lang="cs-CZ" altLang="cs-CZ" sz="1400" b="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m   ...  exponent </a:t>
            </a: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Kienzleho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vztahu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[ - ]</a:t>
            </a:r>
            <a:endParaRPr lang="cs-CZ" altLang="cs-CZ" sz="1400" b="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D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...  plocha řezu (průřez třísky)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[ mm</a:t>
            </a:r>
            <a:r>
              <a:rPr lang="en-US" altLang="cs-CZ" sz="1400" b="0" baseline="30000" dirty="0">
                <a:solidFill>
                  <a:srgbClr val="000066"/>
                </a:solidFill>
                <a:latin typeface="Arial" panose="020B0604020202020204" pitchFamily="34" charset="0"/>
              </a:rPr>
              <a:t>2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]</a:t>
            </a:r>
            <a:endParaRPr lang="cs-CZ" altLang="cs-CZ" sz="1400" b="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609B957B-C133-4AA7-9960-450D5CBDB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0037" y="4163659"/>
            <a:ext cx="2824162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a   ...  tloušťka třísky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[ mm ]</a:t>
            </a:r>
            <a:endParaRPr lang="cs-CZ" altLang="cs-CZ" sz="1400" b="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b   ...  šířka třísky 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[ mm ]</a:t>
            </a:r>
            <a:endParaRPr lang="cs-CZ" altLang="cs-CZ" sz="1400" b="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400" b="0" baseline="-25000" dirty="0" err="1">
                <a:solidFill>
                  <a:srgbClr val="000066"/>
                </a:solidFill>
                <a:latin typeface="Arial" panose="020B0604020202020204" pitchFamily="34" charset="0"/>
              </a:rPr>
              <a:t>p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...  hloubka záběru 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[ mm ]</a:t>
            </a:r>
            <a:endParaRPr lang="cs-CZ" altLang="cs-CZ" sz="1400" b="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C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F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4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...  konstanta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[ - ]</a:t>
            </a:r>
            <a:endParaRPr lang="cs-CZ" altLang="cs-CZ" sz="1400" b="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f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ot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, f     ...  posuv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[ mm/</a:t>
            </a:r>
            <a:r>
              <a:rPr lang="en-US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ot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]</a:t>
            </a:r>
            <a:endParaRPr lang="cs-CZ" altLang="cs-CZ" sz="1400" b="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x</a:t>
            </a:r>
            <a:r>
              <a:rPr lang="cs-CZ" altLang="cs-CZ" sz="1400" b="0" baseline="-25000" dirty="0" err="1">
                <a:solidFill>
                  <a:srgbClr val="000066"/>
                </a:solidFill>
                <a:latin typeface="Arial" panose="020B0604020202020204" pitchFamily="34" charset="0"/>
              </a:rPr>
              <a:t>F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y</a:t>
            </a:r>
            <a:r>
              <a:rPr lang="cs-CZ" altLang="cs-CZ" sz="1400" b="0" baseline="-25000" dirty="0" err="1">
                <a:solidFill>
                  <a:srgbClr val="000066"/>
                </a:solidFill>
                <a:latin typeface="Arial" panose="020B0604020202020204" pitchFamily="34" charset="0"/>
              </a:rPr>
              <a:t>F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...  exponenty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[ - ]</a:t>
            </a:r>
            <a:endParaRPr lang="cs-CZ" altLang="cs-CZ" sz="1400" b="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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r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 ... nástroj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úhel nastavení</a:t>
            </a:r>
            <a:r>
              <a:rPr lang="cs-CZ" altLang="cs-CZ" sz="140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[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cs-CZ" altLang="ja-JP" sz="1400" b="0" dirty="0">
                <a:solidFill>
                  <a:srgbClr val="000066"/>
                </a:solidFill>
                <a:latin typeface="Arial" panose="020B0604020202020204" pitchFamily="34" charset="0"/>
                <a:cs typeface="HGS明朝E" panose="02020800000000000000" pitchFamily="18" charset="-128"/>
              </a:rPr>
              <a:t>º</a:t>
            </a:r>
            <a:r>
              <a:rPr lang="cs-CZ" altLang="ja-JP" sz="1600" dirty="0">
                <a:solidFill>
                  <a:srgbClr val="000066"/>
                </a:solidFill>
                <a:latin typeface="Arial" panose="020B0604020202020204" pitchFamily="34" charset="0"/>
                <a:cs typeface="HGS明朝E" panose="02020800000000000000" pitchFamily="18" charset="-128"/>
              </a:rPr>
              <a:t> 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]</a:t>
            </a:r>
            <a:endParaRPr lang="cs-CZ" altLang="cs-CZ" sz="1400" b="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25" name="Picture 1">
            <a:extLst>
              <a:ext uri="{FF2B5EF4-FFF2-40B4-BE49-F238E27FC236}">
                <a16:creationId xmlns:a16="http://schemas.microsoft.com/office/drawing/2014/main" id="{9951CC58-9F72-4518-B76B-ABF94C7C5A11}"/>
              </a:ext>
            </a:extLst>
          </p:cNvPr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26" name="Obrázek 31">
            <a:extLst>
              <a:ext uri="{FF2B5EF4-FFF2-40B4-BE49-F238E27FC236}">
                <a16:creationId xmlns:a16="http://schemas.microsoft.com/office/drawing/2014/main" id="{6C58D993-C9DC-4EA4-8C99-0DD941259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Obrázek 32">
            <a:extLst>
              <a:ext uri="{FF2B5EF4-FFF2-40B4-BE49-F238E27FC236}">
                <a16:creationId xmlns:a16="http://schemas.microsoft.com/office/drawing/2014/main" id="{9F1BF5B3-2F34-4AD9-93DA-5EA47E0E5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Obrázek 33" descr="Foto / Photo: Logo MŠMT">
            <a:extLst>
              <a:ext uri="{FF2B5EF4-FFF2-40B4-BE49-F238E27FC236}">
                <a16:creationId xmlns:a16="http://schemas.microsoft.com/office/drawing/2014/main" id="{18431A05-016D-49EA-8442-A913217F8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2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395537" y="3429695"/>
            <a:ext cx="8568951" cy="490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4" y="1196752"/>
            <a:ext cx="7249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VÝKON PŘI OBRÁBĚNÍ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5">
            <a:extLst>
              <a:ext uri="{FF2B5EF4-FFF2-40B4-BE49-F238E27FC236}">
                <a16:creationId xmlns:a16="http://schemas.microsoft.com/office/drawing/2014/main" id="{6423BAB3-1F5E-4B46-851C-BA3725FC6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135" y="1664267"/>
            <a:ext cx="210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ja-JP" sz="1600" dirty="0">
                <a:solidFill>
                  <a:srgbClr val="000066"/>
                </a:solidFill>
                <a:latin typeface="Arial" panose="020B0604020202020204" pitchFamily="34" charset="0"/>
                <a:cs typeface="HGS明朝E" panose="02020800000000000000" pitchFamily="18" charset="-128"/>
              </a:rPr>
              <a:t>●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Užitečný výkon  </a:t>
            </a:r>
          </a:p>
        </p:txBody>
      </p:sp>
      <p:graphicFrame>
        <p:nvGraphicFramePr>
          <p:cNvPr id="26" name="Object 8">
            <a:extLst>
              <a:ext uri="{FF2B5EF4-FFF2-40B4-BE49-F238E27FC236}">
                <a16:creationId xmlns:a16="http://schemas.microsoft.com/office/drawing/2014/main" id="{4D6DA183-5917-479D-9F44-ECB7498F037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13495" y="2086508"/>
          <a:ext cx="1096963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Rovnice" r:id="rId3" imgW="723586" imgH="393529" progId="Equation.3">
                  <p:embed/>
                </p:oleObj>
              </mc:Choice>
              <mc:Fallback>
                <p:oleObj name="Rovnice" r:id="rId3" imgW="723586" imgH="393529" progId="Equation.3">
                  <p:embed/>
                  <p:pic>
                    <p:nvPicPr>
                      <p:cNvPr id="26" name="Object 8">
                        <a:extLst>
                          <a:ext uri="{FF2B5EF4-FFF2-40B4-BE49-F238E27FC236}">
                            <a16:creationId xmlns:a16="http://schemas.microsoft.com/office/drawing/2014/main" id="{4D6DA183-5917-479D-9F44-ECB7498F03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495" y="2086508"/>
                        <a:ext cx="1096963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9">
            <a:extLst>
              <a:ext uri="{FF2B5EF4-FFF2-40B4-BE49-F238E27FC236}">
                <a16:creationId xmlns:a16="http://schemas.microsoft.com/office/drawing/2014/main" id="{0B4E69DF-C4F9-4217-9D93-786C5213B30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174090" y="2170157"/>
          <a:ext cx="1195388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Rovnice" r:id="rId5" imgW="761669" imgH="228501" progId="Equation.3">
                  <p:embed/>
                </p:oleObj>
              </mc:Choice>
              <mc:Fallback>
                <p:oleObj name="Rovnice" r:id="rId5" imgW="761669" imgH="228501" progId="Equation.3">
                  <p:embed/>
                  <p:pic>
                    <p:nvPicPr>
                      <p:cNvPr id="27" name="Object 9">
                        <a:extLst>
                          <a:ext uri="{FF2B5EF4-FFF2-40B4-BE49-F238E27FC236}">
                            <a16:creationId xmlns:a16="http://schemas.microsoft.com/office/drawing/2014/main" id="{0B4E69DF-C4F9-4217-9D93-786C5213B3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090" y="2170157"/>
                        <a:ext cx="1195388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11">
            <a:extLst>
              <a:ext uri="{FF2B5EF4-FFF2-40B4-BE49-F238E27FC236}">
                <a16:creationId xmlns:a16="http://schemas.microsoft.com/office/drawing/2014/main" id="{DCA4BE85-D206-4E60-AF51-BCBB29DA61A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181001" y="2558029"/>
          <a:ext cx="2633663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Rovnice" r:id="rId7" imgW="1739900" imgH="241300" progId="Equation.3">
                  <p:embed/>
                </p:oleObj>
              </mc:Choice>
              <mc:Fallback>
                <p:oleObj name="Rovnice" r:id="rId7" imgW="1739900" imgH="241300" progId="Equation.3">
                  <p:embed/>
                  <p:pic>
                    <p:nvPicPr>
                      <p:cNvPr id="28" name="Object 11">
                        <a:extLst>
                          <a:ext uri="{FF2B5EF4-FFF2-40B4-BE49-F238E27FC236}">
                            <a16:creationId xmlns:a16="http://schemas.microsoft.com/office/drawing/2014/main" id="{DCA4BE85-D206-4E60-AF51-BCBB29DA61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001" y="2558029"/>
                        <a:ext cx="2633663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14">
            <a:extLst>
              <a:ext uri="{FF2B5EF4-FFF2-40B4-BE49-F238E27FC236}">
                <a16:creationId xmlns:a16="http://schemas.microsoft.com/office/drawing/2014/main" id="{06166428-E555-4047-953B-4A14B3CAA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81" y="3069334"/>
            <a:ext cx="27828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ja-JP" sz="1400" b="0" dirty="0">
                <a:solidFill>
                  <a:srgbClr val="000066"/>
                </a:solidFill>
                <a:latin typeface="Arial" panose="020B0604020202020204" pitchFamily="34" charset="0"/>
                <a:cs typeface="HGS明朝E" panose="02020800000000000000" pitchFamily="18" charset="-128"/>
              </a:rPr>
              <a:t>- zjednodušení :</a:t>
            </a:r>
          </a:p>
        </p:txBody>
      </p:sp>
      <p:sp>
        <p:nvSpPr>
          <p:cNvPr id="30" name="Rectangle 13">
            <a:extLst>
              <a:ext uri="{FF2B5EF4-FFF2-40B4-BE49-F238E27FC236}">
                <a16:creationId xmlns:a16="http://schemas.microsoft.com/office/drawing/2014/main" id="{1D6E3499-A2B2-4730-AAA8-52F39569E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135" y="2994168"/>
            <a:ext cx="3197225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da-DK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F</a:t>
            </a:r>
            <a:r>
              <a:rPr lang="da-DK" altLang="cs-CZ" sz="16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p</a:t>
            </a:r>
            <a:r>
              <a:rPr lang="cs-CZ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 . </a:t>
            </a:r>
            <a:r>
              <a:rPr lang="da-DK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v</a:t>
            </a:r>
            <a:r>
              <a:rPr lang="da-DK" altLang="cs-CZ" sz="16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p</a:t>
            </a:r>
            <a:r>
              <a:rPr lang="da-DK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 = </a:t>
            </a:r>
            <a:r>
              <a:rPr lang="cs-CZ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da-DK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0</a:t>
            </a:r>
            <a:r>
              <a:rPr lang="cs-CZ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(pro válcové součásti)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da-DK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F</a:t>
            </a:r>
            <a:r>
              <a:rPr lang="da-DK" altLang="cs-CZ" sz="16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f</a:t>
            </a:r>
            <a:r>
              <a:rPr lang="cs-CZ" altLang="cs-CZ" sz="16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da-DK" altLang="cs-CZ" sz="12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r>
              <a:rPr lang="cs-CZ" altLang="cs-CZ" sz="8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da-DK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v</a:t>
            </a:r>
            <a:r>
              <a:rPr lang="da-DK" altLang="cs-CZ" sz="16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f</a:t>
            </a:r>
            <a:r>
              <a:rPr lang="da-DK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da-DK" altLang="cs-CZ" sz="8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600" b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da-DK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da-DK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0</a:t>
            </a:r>
            <a:r>
              <a:rPr lang="cs-CZ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zanedbáváme</a:t>
            </a:r>
          </a:p>
        </p:txBody>
      </p:sp>
      <p:sp>
        <p:nvSpPr>
          <p:cNvPr id="31" name="Rectangle 14">
            <a:extLst>
              <a:ext uri="{FF2B5EF4-FFF2-40B4-BE49-F238E27FC236}">
                <a16:creationId xmlns:a16="http://schemas.microsoft.com/office/drawing/2014/main" id="{D3DBEB79-5F70-4CC0-8690-3FA4F6468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46" y="3601017"/>
            <a:ext cx="2782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ja-JP" sz="1600" b="0" dirty="0">
                <a:solidFill>
                  <a:srgbClr val="000066"/>
                </a:solidFill>
                <a:latin typeface="Arial" panose="020B0604020202020204" pitchFamily="34" charset="0"/>
                <a:cs typeface="HGS明朝E" panose="02020800000000000000" pitchFamily="18" charset="-128"/>
              </a:rPr>
              <a:t>- výsledný přibližný vztah :</a:t>
            </a:r>
          </a:p>
        </p:txBody>
      </p:sp>
      <p:sp>
        <p:nvSpPr>
          <p:cNvPr id="32" name="Rectangle 5">
            <a:extLst>
              <a:ext uri="{FF2B5EF4-FFF2-40B4-BE49-F238E27FC236}">
                <a16:creationId xmlns:a16="http://schemas.microsoft.com/office/drawing/2014/main" id="{DB9D4570-2C84-414A-B98C-6FF1FF811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358" y="3993000"/>
            <a:ext cx="2108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Užitečný výkon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(přibližně)</a:t>
            </a:r>
          </a:p>
        </p:txBody>
      </p:sp>
      <p:graphicFrame>
        <p:nvGraphicFramePr>
          <p:cNvPr id="33" name="Object 12">
            <a:extLst>
              <a:ext uri="{FF2B5EF4-FFF2-40B4-BE49-F238E27FC236}">
                <a16:creationId xmlns:a16="http://schemas.microsoft.com/office/drawing/2014/main" id="{B032AEFD-79E2-4A0F-B588-6669DA82300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384425" y="4143940"/>
          <a:ext cx="1184275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Rovnice" r:id="rId9" imgW="749300" imgH="228600" progId="Equation.3">
                  <p:embed/>
                </p:oleObj>
              </mc:Choice>
              <mc:Fallback>
                <p:oleObj name="Rovnice" r:id="rId9" imgW="749300" imgH="228600" progId="Equation.3">
                  <p:embed/>
                  <p:pic>
                    <p:nvPicPr>
                      <p:cNvPr id="33" name="Object 12">
                        <a:extLst>
                          <a:ext uri="{FF2B5EF4-FFF2-40B4-BE49-F238E27FC236}">
                            <a16:creationId xmlns:a16="http://schemas.microsoft.com/office/drawing/2014/main" id="{B032AEFD-79E2-4A0F-B588-6669DA8230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4425" y="4143940"/>
                        <a:ext cx="1184275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6">
            <a:extLst>
              <a:ext uri="{FF2B5EF4-FFF2-40B4-BE49-F238E27FC236}">
                <a16:creationId xmlns:a16="http://schemas.microsoft.com/office/drawing/2014/main" id="{312A9074-8324-4C23-9854-D7C0AEA3A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135" y="4520406"/>
            <a:ext cx="4360862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F</a:t>
            </a:r>
            <a:r>
              <a:rPr lang="cs-CZ" altLang="cs-CZ" sz="1400" b="0" baseline="-25000" dirty="0" err="1">
                <a:solidFill>
                  <a:srgbClr val="000066"/>
                </a:solidFill>
                <a:latin typeface="Arial" panose="020B0604020202020204" pitchFamily="34" charset="0"/>
              </a:rPr>
              <a:t>e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 … průmět výsledné řezné síly F do směru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         výsledného řezného pohybu v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e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[ N ]</a:t>
            </a:r>
            <a:endParaRPr lang="cs-CZ" altLang="cs-CZ" sz="1400" b="0" baseline="-25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v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e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 … rychlost výsledného řezného pohybu  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[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m.s</a:t>
            </a:r>
            <a:r>
              <a:rPr lang="cs-CZ" altLang="cs-CZ" sz="1400" b="0" baseline="30000" dirty="0">
                <a:solidFill>
                  <a:srgbClr val="000066"/>
                </a:solidFill>
                <a:latin typeface="Arial" panose="020B0604020202020204" pitchFamily="34" charset="0"/>
              </a:rPr>
              <a:t>-1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]</a:t>
            </a:r>
            <a:endParaRPr lang="cs-CZ" altLang="cs-CZ" sz="1400" b="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t     … čas obrábění  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[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s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]</a:t>
            </a:r>
            <a:endParaRPr lang="cs-CZ" altLang="cs-CZ" sz="1400" b="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5" name="Rectangle 20">
            <a:extLst>
              <a:ext uri="{FF2B5EF4-FFF2-40B4-BE49-F238E27FC236}">
                <a16:creationId xmlns:a16="http://schemas.microsoft.com/office/drawing/2014/main" id="{D2DAA4A6-EC6B-4093-8890-9D158E825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637" y="5634831"/>
            <a:ext cx="4143375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pl-PL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P</a:t>
            </a:r>
            <a:r>
              <a:rPr lang="pl-PL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o</a:t>
            </a:r>
            <a:r>
              <a:rPr lang="pl-PL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… příkon stroje při chodu naprázdno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[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W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]</a:t>
            </a:r>
            <a:endParaRPr lang="pl-PL" altLang="cs-CZ" sz="1400" b="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pl-PL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η</a:t>
            </a:r>
            <a:r>
              <a:rPr lang="pl-PL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s</a:t>
            </a:r>
            <a:r>
              <a:rPr lang="pl-PL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… účinnost stroje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[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-</a:t>
            </a:r>
            <a:r>
              <a:rPr lang="en-US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]</a:t>
            </a:r>
            <a:endParaRPr lang="cs-CZ" altLang="cs-CZ" sz="1400" b="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36" name="Obrázek 1">
            <a:extLst>
              <a:ext uri="{FF2B5EF4-FFF2-40B4-BE49-F238E27FC236}">
                <a16:creationId xmlns:a16="http://schemas.microsoft.com/office/drawing/2014/main" id="{B2CB8633-2DE7-4F9A-BAC6-FE0EF00D34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033" y="1776880"/>
            <a:ext cx="1936750" cy="20161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23">
            <a:extLst>
              <a:ext uri="{FF2B5EF4-FFF2-40B4-BE49-F238E27FC236}">
                <a16:creationId xmlns:a16="http://schemas.microsoft.com/office/drawing/2014/main" id="{EFF993D1-41E0-4E05-86A1-AF112F132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7550" y="1728637"/>
            <a:ext cx="1404937" cy="184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i="1" dirty="0">
                <a:solidFill>
                  <a:srgbClr val="000066"/>
                </a:solidFill>
                <a:latin typeface="Arial" panose="020B0604020202020204" pitchFamily="34" charset="0"/>
              </a:rPr>
              <a:t>○</a:t>
            </a: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Třífázový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  analyzátor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  výkonu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  DW - 6092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  pro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  stanovení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  užitečného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  výkonu </a:t>
            </a:r>
            <a:endParaRPr lang="cs-CZ" altLang="cs-CZ" sz="1400" i="1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38" name="Rectangle 15">
            <a:extLst>
              <a:ext uri="{FF2B5EF4-FFF2-40B4-BE49-F238E27FC236}">
                <a16:creationId xmlns:a16="http://schemas.microsoft.com/office/drawing/2014/main" id="{CCD09CC1-B4C0-459E-AE90-2724B75BA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7969" y="3459311"/>
            <a:ext cx="21463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0" dirty="0" err="1">
                <a:solidFill>
                  <a:srgbClr val="000066"/>
                </a:solidFill>
                <a:latin typeface="Arial" panose="020B0604020202020204" pitchFamily="34" charset="0"/>
              </a:rPr>
              <a:t>v</a:t>
            </a:r>
            <a:r>
              <a:rPr lang="cs-CZ" altLang="cs-CZ" sz="1600" b="0" baseline="-25000" dirty="0" err="1">
                <a:solidFill>
                  <a:srgbClr val="000066"/>
                </a:solidFill>
                <a:latin typeface="Arial" panose="020B0604020202020204" pitchFamily="34" charset="0"/>
              </a:rPr>
              <a:t>c</a:t>
            </a:r>
            <a:r>
              <a:rPr lang="cs-CZ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 » v</a:t>
            </a:r>
            <a:r>
              <a:rPr lang="cs-CZ" altLang="cs-CZ" sz="16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f</a:t>
            </a:r>
            <a:r>
              <a:rPr lang="cs-CZ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1600" b="0" dirty="0" err="1">
                <a:solidFill>
                  <a:srgbClr val="000066"/>
                </a:solidFill>
                <a:latin typeface="Arial" panose="020B0604020202020204" pitchFamily="34" charset="0"/>
              </a:rPr>
              <a:t>v</a:t>
            </a:r>
            <a:r>
              <a:rPr lang="cs-CZ" altLang="cs-CZ" sz="1600" b="0" baseline="-25000" dirty="0" err="1">
                <a:solidFill>
                  <a:srgbClr val="000066"/>
                </a:solidFill>
                <a:latin typeface="Arial" panose="020B0604020202020204" pitchFamily="34" charset="0"/>
              </a:rPr>
              <a:t>p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	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" dirty="0">
                <a:solidFill>
                  <a:srgbClr val="000066"/>
                </a:solidFill>
                <a:latin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F</a:t>
            </a:r>
            <a:r>
              <a:rPr lang="cs-CZ" altLang="cs-CZ" sz="1400" b="0" baseline="-25000" dirty="0" err="1">
                <a:solidFill>
                  <a:srgbClr val="000066"/>
                </a:solidFill>
                <a:latin typeface="Arial" panose="020B0604020202020204" pitchFamily="34" charset="0"/>
              </a:rPr>
              <a:t>c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: F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p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: F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f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= 10 : 4 : 2,5 </a:t>
            </a:r>
          </a:p>
        </p:txBody>
      </p:sp>
      <p:sp>
        <p:nvSpPr>
          <p:cNvPr id="39" name="Rectangle 22">
            <a:extLst>
              <a:ext uri="{FF2B5EF4-FFF2-40B4-BE49-F238E27FC236}">
                <a16:creationId xmlns:a16="http://schemas.microsoft.com/office/drawing/2014/main" id="{CDC065B2-4A66-43A5-82FD-83BBE83A3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7969" y="4143657"/>
            <a:ext cx="303053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- platí pro soustružení pravým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přímým uběracím nožem s </a:t>
            </a: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χr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=45</a:t>
            </a:r>
            <a:r>
              <a:rPr lang="el-GR" altLang="cs-CZ" sz="1400" b="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endParaRPr lang="cs-CZ" altLang="cs-CZ" sz="1400" b="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40" name="Rectangle 16">
            <a:extLst>
              <a:ext uri="{FF2B5EF4-FFF2-40B4-BE49-F238E27FC236}">
                <a16:creationId xmlns:a16="http://schemas.microsoft.com/office/drawing/2014/main" id="{3B990941-767D-4DAC-A173-C1AEBBFD0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2498" y="4872578"/>
            <a:ext cx="2984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ja-JP" sz="1600" dirty="0">
                <a:solidFill>
                  <a:srgbClr val="000066"/>
                </a:solidFill>
                <a:latin typeface="Arial" panose="020B0604020202020204" pitchFamily="34" charset="0"/>
                <a:cs typeface="HGS明朝E" panose="02020800000000000000" pitchFamily="18" charset="-128"/>
              </a:rPr>
              <a:t>●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Výkon motoru stroje </a:t>
            </a:r>
          </a:p>
        </p:txBody>
      </p:sp>
      <p:graphicFrame>
        <p:nvGraphicFramePr>
          <p:cNvPr id="41" name="Object 17">
            <a:extLst>
              <a:ext uri="{FF2B5EF4-FFF2-40B4-BE49-F238E27FC236}">
                <a16:creationId xmlns:a16="http://schemas.microsoft.com/office/drawing/2014/main" id="{E6BA154B-DB43-4A8A-B0C0-7CB04ECA1F7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435725" y="5264561"/>
          <a:ext cx="1320800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Rovnice" r:id="rId12" imgW="838200" imgH="228600" progId="Equation.3">
                  <p:embed/>
                </p:oleObj>
              </mc:Choice>
              <mc:Fallback>
                <p:oleObj name="Rovnice" r:id="rId12" imgW="838200" imgH="228600" progId="Equation.3">
                  <p:embed/>
                  <p:pic>
                    <p:nvPicPr>
                      <p:cNvPr id="41" name="Object 17">
                        <a:extLst>
                          <a:ext uri="{FF2B5EF4-FFF2-40B4-BE49-F238E27FC236}">
                            <a16:creationId xmlns:a16="http://schemas.microsoft.com/office/drawing/2014/main" id="{E6BA154B-DB43-4A8A-B0C0-7CB04ECA1F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5725" y="5264561"/>
                        <a:ext cx="1320800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19">
            <a:extLst>
              <a:ext uri="{FF2B5EF4-FFF2-40B4-BE49-F238E27FC236}">
                <a16:creationId xmlns:a16="http://schemas.microsoft.com/office/drawing/2014/main" id="{22DDD5A2-3D65-43CB-B29E-5A7462F3A28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435725" y="5536202"/>
          <a:ext cx="877887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Rovnice" r:id="rId14" imgW="583947" imgH="431613" progId="Equation.3">
                  <p:embed/>
                </p:oleObj>
              </mc:Choice>
              <mc:Fallback>
                <p:oleObj name="Rovnice" r:id="rId14" imgW="583947" imgH="431613" progId="Equation.3">
                  <p:embed/>
                  <p:pic>
                    <p:nvPicPr>
                      <p:cNvPr id="42" name="Object 19">
                        <a:extLst>
                          <a:ext uri="{FF2B5EF4-FFF2-40B4-BE49-F238E27FC236}">
                            <a16:creationId xmlns:a16="http://schemas.microsoft.com/office/drawing/2014/main" id="{22DDD5A2-3D65-43CB-B29E-5A7462F3A2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5725" y="5536202"/>
                        <a:ext cx="877887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1">
            <a:extLst>
              <a:ext uri="{FF2B5EF4-FFF2-40B4-BE49-F238E27FC236}">
                <a16:creationId xmlns:a16="http://schemas.microsoft.com/office/drawing/2014/main" id="{2B2D3C2D-730D-4DEF-809C-F433EFC3AE3B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43" name="Obrázek 31">
            <a:extLst>
              <a:ext uri="{FF2B5EF4-FFF2-40B4-BE49-F238E27FC236}">
                <a16:creationId xmlns:a16="http://schemas.microsoft.com/office/drawing/2014/main" id="{420E35EF-CF8A-4671-8F83-8952D6B3B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Obrázek 32">
            <a:extLst>
              <a:ext uri="{FF2B5EF4-FFF2-40B4-BE49-F238E27FC236}">
                <a16:creationId xmlns:a16="http://schemas.microsoft.com/office/drawing/2014/main" id="{89F447EB-7270-4B52-A643-60FB9CCE2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Obrázek 33" descr="Foto / Photo: Logo MŠMT">
            <a:extLst>
              <a:ext uri="{FF2B5EF4-FFF2-40B4-BE49-F238E27FC236}">
                <a16:creationId xmlns:a16="http://schemas.microsoft.com/office/drawing/2014/main" id="{FC88E3C9-F154-47FB-92A7-B256A66CE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18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539552" y="1684397"/>
            <a:ext cx="813690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232150" algn="l"/>
              </a:tabLst>
            </a:pPr>
            <a:r>
              <a:rPr lang="cs-CZ" altLang="cs-CZ" sz="2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POJMY – SOUSTRUŽENÍ</a:t>
            </a:r>
          </a:p>
          <a:p>
            <a:pPr algn="just">
              <a:tabLst>
                <a:tab pos="3232150" algn="l"/>
              </a:tabLst>
            </a:pPr>
            <a:endParaRPr lang="cs-CZ" altLang="cs-CZ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  <a:tabLst>
                <a:tab pos="3232150" algn="l"/>
              </a:tabLst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plochy při obrábění</a:t>
            </a:r>
          </a:p>
          <a:p>
            <a:pPr marL="342900" indent="-342900" algn="just">
              <a:buFontTx/>
              <a:buChar char="-"/>
              <a:tabLst>
                <a:tab pos="3232150" algn="l"/>
              </a:tabLst>
            </a:pPr>
            <a:endParaRPr lang="cs-CZ" altLang="cs-CZ" sz="2000" b="1" u="sng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  <a:tabLst>
                <a:tab pos="3232150" algn="l"/>
              </a:tabLst>
            </a:pPr>
            <a:endParaRPr lang="cs-CZ" altLang="cs-CZ" sz="2000" b="1" u="sng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  <a:tabLst>
                <a:tab pos="3232150" algn="l"/>
              </a:tabLst>
            </a:pPr>
            <a:endParaRPr lang="cs-CZ" altLang="cs-CZ" sz="2000" b="1" u="sng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3232150" algn="l"/>
              </a:tabLst>
            </a:pPr>
            <a:endParaRPr lang="cs-CZ" altLang="cs-CZ" sz="2000" b="1" u="sng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  <a:tabLst>
                <a:tab pos="3232150" algn="l"/>
              </a:tabLst>
            </a:pPr>
            <a:endParaRPr lang="cs-CZ" altLang="cs-CZ" sz="2000" b="1" u="sng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  <a:tabLst>
                <a:tab pos="3232150" algn="l"/>
              </a:tabLst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řezné pohyby</a:t>
            </a:r>
          </a:p>
          <a:p>
            <a:pPr marL="342900" indent="-342900" algn="just">
              <a:buFontTx/>
              <a:buChar char="-"/>
              <a:tabLst>
                <a:tab pos="3232150" algn="l"/>
              </a:tabLst>
            </a:pPr>
            <a:endParaRPr lang="cs-CZ" altLang="cs-CZ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  <a:tabLst>
                <a:tab pos="3232150" algn="l"/>
              </a:tabLst>
            </a:pPr>
            <a:endParaRPr lang="cs-CZ" altLang="cs-CZ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  <a:tabLst>
                <a:tab pos="3232150" algn="l"/>
              </a:tabLst>
            </a:pPr>
            <a:endParaRPr lang="cs-CZ" altLang="cs-CZ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  <a:tabLst>
                <a:tab pos="3232150" algn="l"/>
              </a:tabLst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průřez třísky</a:t>
            </a:r>
          </a:p>
        </p:txBody>
      </p:sp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3" y="1196752"/>
            <a:ext cx="847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ÚVOD, ZÁKLADNÍ POJMY, ZÁKLADNÍ ČÁSTI NÁSTROJE  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">
            <a:extLst>
              <a:ext uri="{FF2B5EF4-FFF2-40B4-BE49-F238E27FC236}">
                <a16:creationId xmlns:a16="http://schemas.microsoft.com/office/drawing/2014/main" id="{9A3ED9EB-A410-4C05-9A6F-6C8854857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320" y="2140541"/>
            <a:ext cx="4471136" cy="3968201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9A392448-0532-483E-9B81-5C633602D69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3" name="Obrázek 31">
            <a:extLst>
              <a:ext uri="{FF2B5EF4-FFF2-40B4-BE49-F238E27FC236}">
                <a16:creationId xmlns:a16="http://schemas.microsoft.com/office/drawing/2014/main" id="{B77B383B-6D86-4FEB-B20C-AB8D90177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32">
            <a:extLst>
              <a:ext uri="{FF2B5EF4-FFF2-40B4-BE49-F238E27FC236}">
                <a16:creationId xmlns:a16="http://schemas.microsoft.com/office/drawing/2014/main" id="{04EBD2E9-8D26-4AA7-A1C3-D9BF38FA8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33" descr="Foto / Photo: Logo MŠMT">
            <a:extLst>
              <a:ext uri="{FF2B5EF4-FFF2-40B4-BE49-F238E27FC236}">
                <a16:creationId xmlns:a16="http://schemas.microsoft.com/office/drawing/2014/main" id="{3E1381A5-4B21-4679-818C-F779C12D8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903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395537" y="3429695"/>
            <a:ext cx="8568951" cy="490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4" y="1196752"/>
            <a:ext cx="7249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TEPLO PŘI OBRÁBĚNÍ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5">
            <a:extLst>
              <a:ext uri="{FF2B5EF4-FFF2-40B4-BE49-F238E27FC236}">
                <a16:creationId xmlns:a16="http://schemas.microsoft.com/office/drawing/2014/main" id="{2EAB0A40-F0B0-48D4-A487-5E0B74868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147" y="1724941"/>
            <a:ext cx="8370888" cy="152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Při třískovém obrábění se až 99% energie </a:t>
            </a:r>
          </a:p>
          <a:p>
            <a:pPr eaLnBrk="1" hangingPunct="1">
              <a:spcBef>
                <a:spcPts val="200"/>
              </a:spcBef>
              <a:spcAft>
                <a:spcPts val="400"/>
              </a:spcAft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mění v teplo, které má vliv na: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 - přesnost obrobku,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 - vlastnosti povrchové vrstvy obrobku,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 - vlastnosti nástroje ap.</a:t>
            </a:r>
          </a:p>
        </p:txBody>
      </p:sp>
      <p:sp>
        <p:nvSpPr>
          <p:cNvPr id="44" name="Rectangle 6">
            <a:extLst>
              <a:ext uri="{FF2B5EF4-FFF2-40B4-BE49-F238E27FC236}">
                <a16:creationId xmlns:a16="http://schemas.microsoft.com/office/drawing/2014/main" id="{8AE7EB0C-E417-450F-A8EC-26DAA4459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147" y="3261982"/>
            <a:ext cx="5443538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Tepelná bilance procesu obrábění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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obecná rovnice tepelné bilance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00" dirty="0">
              <a:solidFill>
                <a:srgbClr val="000066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00" dirty="0">
              <a:solidFill>
                <a:srgbClr val="000066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  - teplo vzniklé = teplo odvedené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    </a:t>
            </a: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Q</a:t>
            </a:r>
            <a:r>
              <a:rPr lang="cs-CZ" altLang="cs-CZ" sz="1600" b="1" baseline="-250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DI</a:t>
            </a: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+ Q</a:t>
            </a:r>
            <a:r>
              <a:rPr lang="cs-CZ" altLang="cs-CZ" sz="1600" b="1" baseline="-250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DII</a:t>
            </a: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+ Q</a:t>
            </a:r>
            <a:r>
              <a:rPr lang="cs-CZ" altLang="cs-CZ" sz="1600" b="1" baseline="-250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DIII</a:t>
            </a: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+ Q</a:t>
            </a:r>
            <a:r>
              <a:rPr lang="cs-CZ" altLang="cs-CZ" sz="1600" b="1" baseline="-250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TC</a:t>
            </a: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+ Q</a:t>
            </a:r>
            <a:r>
              <a:rPr lang="cs-CZ" altLang="cs-CZ" sz="1600" b="1" baseline="-250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TH</a:t>
            </a: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= Q</a:t>
            </a:r>
            <a:r>
              <a:rPr lang="cs-CZ" altLang="cs-CZ" sz="1600" b="1" baseline="-250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T</a:t>
            </a: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+ Q</a:t>
            </a:r>
            <a:r>
              <a:rPr lang="cs-CZ" altLang="cs-CZ" sz="1600" b="1" baseline="-250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O</a:t>
            </a: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+ Q</a:t>
            </a:r>
            <a:r>
              <a:rPr lang="cs-CZ" altLang="cs-CZ" sz="1600" b="1" baseline="-250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N</a:t>
            </a: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+ Q</a:t>
            </a:r>
            <a:r>
              <a:rPr lang="cs-CZ" altLang="cs-CZ" sz="1600" b="1" baseline="-250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0" dirty="0">
              <a:solidFill>
                <a:srgbClr val="000066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Q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DI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  … teplo vzniklé v oblasti primárních plastických deformací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Q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DII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 … teplo vzniklé v oblasti sekundárních plastických deformací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Q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DIII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… teplo vzniklé v oblasti terciálních plastických deformací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Q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TC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 … teplo vzniklé třením třísky na čele nástroje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Q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TH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 … teplo vzniklé třením na hřbetu nástroje</a:t>
            </a:r>
            <a:endParaRPr lang="cs-CZ" altLang="cs-CZ" sz="1400" dirty="0">
              <a:solidFill>
                <a:srgbClr val="000066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45" name="Picture 8" descr="Tepel-bil">
            <a:extLst>
              <a:ext uri="{FF2B5EF4-FFF2-40B4-BE49-F238E27FC236}">
                <a16:creationId xmlns:a16="http://schemas.microsoft.com/office/drawing/2014/main" id="{981966EF-D9F3-4EAC-BAF8-E5F5C58F5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200" y="1765725"/>
            <a:ext cx="3497263" cy="31289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9">
            <a:extLst>
              <a:ext uri="{FF2B5EF4-FFF2-40B4-BE49-F238E27FC236}">
                <a16:creationId xmlns:a16="http://schemas.microsoft.com/office/drawing/2014/main" id="{BEBEB945-FC12-4A81-B702-5620A134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4658" y="5064337"/>
            <a:ext cx="2928937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Q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T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  </a:t>
            </a:r>
            <a:r>
              <a:rPr lang="cs-CZ" altLang="cs-CZ" sz="800" b="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… teplo odvedené třískou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Q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O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  … teplo odvedené obrobkem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Q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N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  … teplo odvedené nástrojem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Q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P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  … teplo odvedené prostředím</a:t>
            </a:r>
            <a:r>
              <a:rPr lang="cs-CZ" altLang="cs-CZ" sz="14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C4AB5449-D3D9-46BB-89D5-7D19A94679B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3" name="Obrázek 31">
            <a:extLst>
              <a:ext uri="{FF2B5EF4-FFF2-40B4-BE49-F238E27FC236}">
                <a16:creationId xmlns:a16="http://schemas.microsoft.com/office/drawing/2014/main" id="{D2F95C22-D716-41F6-BB44-1731A8E87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32">
            <a:extLst>
              <a:ext uri="{FF2B5EF4-FFF2-40B4-BE49-F238E27FC236}">
                <a16:creationId xmlns:a16="http://schemas.microsoft.com/office/drawing/2014/main" id="{131CA065-384A-4520-A0C1-2C7684946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33" descr="Foto / Photo: Logo MŠMT">
            <a:extLst>
              <a:ext uri="{FF2B5EF4-FFF2-40B4-BE49-F238E27FC236}">
                <a16:creationId xmlns:a16="http://schemas.microsoft.com/office/drawing/2014/main" id="{967ACC76-C2BA-4442-B79E-FC31596A7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26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395537" y="3429695"/>
            <a:ext cx="8568951" cy="490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4" y="1196752"/>
            <a:ext cx="7249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TEPLO PŘI OBRÁBĚNÍ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6">
            <a:extLst>
              <a:ext uri="{FF2B5EF4-FFF2-40B4-BE49-F238E27FC236}">
                <a16:creationId xmlns:a16="http://schemas.microsoft.com/office/drawing/2014/main" id="{D63199A6-2D0D-4733-8E77-58AB550AA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82" y="1619079"/>
            <a:ext cx="491031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</a:rPr>
              <a:t>Charakter tepelné bilance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- je závislý na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a) </a:t>
            </a: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</a:rPr>
              <a:t>druhu obrábění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8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0" i="1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0" i="1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0" i="1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0" i="1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b) </a:t>
            </a: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</a:rPr>
              <a:t>řezných podmínkách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    - zvláště na řezné rychlosti </a:t>
            </a:r>
            <a:r>
              <a:rPr lang="cs-CZ" altLang="cs-CZ" sz="1600" b="0" dirty="0" err="1">
                <a:solidFill>
                  <a:srgbClr val="000066"/>
                </a:solidFill>
                <a:latin typeface="Arial" panose="020B0604020202020204" pitchFamily="34" charset="0"/>
              </a:rPr>
              <a:t>v</a:t>
            </a:r>
            <a:r>
              <a:rPr lang="cs-CZ" altLang="cs-CZ" sz="1600" b="0" baseline="-25000" dirty="0" err="1">
                <a:solidFill>
                  <a:srgbClr val="000066"/>
                </a:solidFill>
                <a:latin typeface="Arial" panose="020B0604020202020204" pitchFamily="34" charset="0"/>
              </a:rPr>
              <a:t>c</a:t>
            </a:r>
            <a:endParaRPr lang="cs-CZ" altLang="cs-CZ" sz="1600" b="0" baseline="-250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    - pokud se </a:t>
            </a:r>
            <a:r>
              <a:rPr lang="cs-CZ" altLang="cs-CZ" sz="1600" b="0" dirty="0" err="1">
                <a:solidFill>
                  <a:srgbClr val="000066"/>
                </a:solidFill>
                <a:latin typeface="Arial" panose="020B0604020202020204" pitchFamily="34" charset="0"/>
              </a:rPr>
              <a:t>v</a:t>
            </a:r>
            <a:r>
              <a:rPr lang="cs-CZ" altLang="cs-CZ" sz="1600" b="0" baseline="-25000" dirty="0" err="1">
                <a:solidFill>
                  <a:srgbClr val="000066"/>
                </a:solidFill>
                <a:latin typeface="Arial" panose="020B0604020202020204" pitchFamily="34" charset="0"/>
              </a:rPr>
              <a:t>c</a:t>
            </a:r>
            <a:r>
              <a:rPr lang="cs-CZ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 zvyšuje,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      pak se zvyšuje % podíl Q</a:t>
            </a:r>
            <a:r>
              <a:rPr lang="cs-CZ" altLang="cs-CZ" sz="16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T</a:t>
            </a:r>
            <a:r>
              <a:rPr lang="cs-CZ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 v 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c) </a:t>
            </a: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</a:rPr>
              <a:t>tepelné vodivosti materiálu nástroje i obrobku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dirty="0">
                <a:solidFill>
                  <a:srgbClr val="000066"/>
                </a:solidFill>
                <a:latin typeface="Arial" panose="020B0604020202020204" pitchFamily="34" charset="0"/>
              </a:rPr>
              <a:t>d) </a:t>
            </a: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</a:rPr>
              <a:t>geometrii nástroje</a:t>
            </a:r>
          </a:p>
        </p:txBody>
      </p:sp>
      <p:sp>
        <p:nvSpPr>
          <p:cNvPr id="14" name="Rectangle 23">
            <a:extLst>
              <a:ext uri="{FF2B5EF4-FFF2-40B4-BE49-F238E27FC236}">
                <a16:creationId xmlns:a16="http://schemas.microsoft.com/office/drawing/2014/main" id="{F02F32B3-16E3-4040-A0C3-4356A17D5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" y="2648060"/>
            <a:ext cx="4948238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77900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i="1" dirty="0">
                <a:solidFill>
                  <a:srgbClr val="000066"/>
                </a:solidFill>
                <a:latin typeface="Arial" panose="020B0604020202020204" pitchFamily="34" charset="0"/>
              </a:rPr>
              <a:t>○</a:t>
            </a: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Procentuální podíly tepelných toků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  pro případ soustružení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  - platí pro soustružení oceli 12060,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    </a:t>
            </a:r>
            <a:r>
              <a:rPr lang="cs-CZ" altLang="cs-CZ" sz="1400" b="0" i="1" dirty="0" err="1">
                <a:solidFill>
                  <a:srgbClr val="000066"/>
                </a:solidFill>
                <a:latin typeface="Arial" panose="020B0604020202020204" pitchFamily="34" charset="0"/>
              </a:rPr>
              <a:t>v</a:t>
            </a:r>
            <a:r>
              <a:rPr lang="cs-CZ" altLang="cs-CZ" sz="1400" b="0" i="1" baseline="-25000" dirty="0" err="1">
                <a:solidFill>
                  <a:srgbClr val="000066"/>
                </a:solidFill>
                <a:latin typeface="Arial" panose="020B0604020202020204" pitchFamily="34" charset="0"/>
              </a:rPr>
              <a:t>c</a:t>
            </a: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= 0,5 m/s, f</a:t>
            </a:r>
            <a:r>
              <a:rPr lang="cs-CZ" altLang="cs-CZ" sz="1400" b="0" i="1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ot</a:t>
            </a: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= 0,3 mm/</a:t>
            </a:r>
            <a:r>
              <a:rPr lang="cs-CZ" altLang="cs-CZ" sz="1400" b="0" i="1" dirty="0" err="1">
                <a:solidFill>
                  <a:srgbClr val="000066"/>
                </a:solidFill>
                <a:latin typeface="Arial" panose="020B0604020202020204" pitchFamily="34" charset="0"/>
              </a:rPr>
              <a:t>ot</a:t>
            </a: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1400" b="0" i="1" dirty="0" err="1">
                <a:solidFill>
                  <a:srgbClr val="000066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400" b="0" i="1" baseline="-25000" dirty="0" err="1">
                <a:solidFill>
                  <a:srgbClr val="000066"/>
                </a:solidFill>
                <a:latin typeface="Arial" panose="020B0604020202020204" pitchFamily="34" charset="0"/>
              </a:rPr>
              <a:t>p</a:t>
            </a: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= 4 mm</a:t>
            </a:r>
            <a:endParaRPr lang="cs-CZ" altLang="cs-CZ" sz="1400" i="1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23">
            <a:extLst>
              <a:ext uri="{FF2B5EF4-FFF2-40B4-BE49-F238E27FC236}">
                <a16:creationId xmlns:a16="http://schemas.microsoft.com/office/drawing/2014/main" id="{AF1BA859-4586-49D0-9773-BD565B3CE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619" y="3645490"/>
            <a:ext cx="3336925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i="1" dirty="0">
                <a:solidFill>
                  <a:srgbClr val="000066"/>
                </a:solidFill>
                <a:latin typeface="Arial" panose="020B0604020202020204" pitchFamily="34" charset="0"/>
              </a:rPr>
              <a:t>○</a:t>
            </a: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Procentuální podíly tepelných toků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  pro případ vrtání</a:t>
            </a:r>
            <a:endParaRPr lang="cs-CZ" altLang="cs-CZ" sz="1400" i="1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Obrázek 1">
            <a:extLst>
              <a:ext uri="{FF2B5EF4-FFF2-40B4-BE49-F238E27FC236}">
                <a16:creationId xmlns:a16="http://schemas.microsoft.com/office/drawing/2014/main" id="{6A9DCBA9-5A7C-48B3-95AD-903109543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91" y="1032442"/>
            <a:ext cx="3659187" cy="17764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2">
            <a:extLst>
              <a:ext uri="{FF2B5EF4-FFF2-40B4-BE49-F238E27FC236}">
                <a16:creationId xmlns:a16="http://schemas.microsoft.com/office/drawing/2014/main" id="{783651A4-38A8-472F-8DCC-AF0474632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076" y="2762140"/>
            <a:ext cx="2389187" cy="15208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3">
            <a:extLst>
              <a:ext uri="{FF2B5EF4-FFF2-40B4-BE49-F238E27FC236}">
                <a16:creationId xmlns:a16="http://schemas.microsoft.com/office/drawing/2014/main" id="{5EC604F4-CCA5-438A-A2AC-2BDAD04644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567" y="4090841"/>
            <a:ext cx="2641600" cy="21018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Šipka: doprava 6">
            <a:extLst>
              <a:ext uri="{FF2B5EF4-FFF2-40B4-BE49-F238E27FC236}">
                <a16:creationId xmlns:a16="http://schemas.microsoft.com/office/drawing/2014/main" id="{0C76859F-7BC3-41CF-80EE-13DEC3F47A5C}"/>
              </a:ext>
            </a:extLst>
          </p:cNvPr>
          <p:cNvSpPr/>
          <p:nvPr/>
        </p:nvSpPr>
        <p:spPr>
          <a:xfrm rot="20121349">
            <a:off x="3737294" y="2141309"/>
            <a:ext cx="1111426" cy="429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: doprava 18">
            <a:extLst>
              <a:ext uri="{FF2B5EF4-FFF2-40B4-BE49-F238E27FC236}">
                <a16:creationId xmlns:a16="http://schemas.microsoft.com/office/drawing/2014/main" id="{5C7E9BA3-D8AD-4BB2-96C8-5CAC7F6CC97F}"/>
              </a:ext>
            </a:extLst>
          </p:cNvPr>
          <p:cNvSpPr/>
          <p:nvPr/>
        </p:nvSpPr>
        <p:spPr>
          <a:xfrm>
            <a:off x="5658460" y="3709348"/>
            <a:ext cx="573932" cy="232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Šipka: doprava 19">
            <a:extLst>
              <a:ext uri="{FF2B5EF4-FFF2-40B4-BE49-F238E27FC236}">
                <a16:creationId xmlns:a16="http://schemas.microsoft.com/office/drawing/2014/main" id="{7BD72FB6-2C8F-4F0B-99DE-FE01A09A902B}"/>
              </a:ext>
            </a:extLst>
          </p:cNvPr>
          <p:cNvSpPr/>
          <p:nvPr/>
        </p:nvSpPr>
        <p:spPr>
          <a:xfrm>
            <a:off x="3831498" y="4523389"/>
            <a:ext cx="1279473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96F27289-03CA-41B3-9AD6-94CE9A6C3FE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22" name="Obrázek 31">
            <a:extLst>
              <a:ext uri="{FF2B5EF4-FFF2-40B4-BE49-F238E27FC236}">
                <a16:creationId xmlns:a16="http://schemas.microsoft.com/office/drawing/2014/main" id="{B01BECA0-C0CA-4CCC-8C33-E69D4E00F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ázek 32">
            <a:extLst>
              <a:ext uri="{FF2B5EF4-FFF2-40B4-BE49-F238E27FC236}">
                <a16:creationId xmlns:a16="http://schemas.microsoft.com/office/drawing/2014/main" id="{25FB5EA4-AECA-4BD0-9CF1-24BE67EED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ázek 33" descr="Foto / Photo: Logo MŠMT">
            <a:extLst>
              <a:ext uri="{FF2B5EF4-FFF2-40B4-BE49-F238E27FC236}">
                <a16:creationId xmlns:a16="http://schemas.microsoft.com/office/drawing/2014/main" id="{F88E5D10-6B01-43F3-96B2-44A7B869E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45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395537" y="3429695"/>
            <a:ext cx="8568951" cy="490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4" y="1196752"/>
            <a:ext cx="7249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TEPLOTY PŘI OBRÁBĚNÍ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6" descr="teplota02">
            <a:extLst>
              <a:ext uri="{FF2B5EF4-FFF2-40B4-BE49-F238E27FC236}">
                <a16:creationId xmlns:a16="http://schemas.microsoft.com/office/drawing/2014/main" id="{44067E2A-2CFB-4BDD-ACDC-EFABEA3E1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47" y="3775860"/>
            <a:ext cx="2329458" cy="207912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9" descr="Izotermy0904">
            <a:extLst>
              <a:ext uri="{FF2B5EF4-FFF2-40B4-BE49-F238E27FC236}">
                <a16:creationId xmlns:a16="http://schemas.microsoft.com/office/drawing/2014/main" id="{EFC78CDA-0759-402E-9082-BCB6EA99E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912" y="1719025"/>
            <a:ext cx="3313113" cy="2322513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ázek 1">
            <a:extLst>
              <a:ext uri="{FF2B5EF4-FFF2-40B4-BE49-F238E27FC236}">
                <a16:creationId xmlns:a16="http://schemas.microsoft.com/office/drawing/2014/main" id="{995FAC1D-8574-423D-8F12-E8B2FADFF1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740" y="3325026"/>
            <a:ext cx="3142544" cy="2206053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0">
            <a:extLst>
              <a:ext uri="{FF2B5EF4-FFF2-40B4-BE49-F238E27FC236}">
                <a16:creationId xmlns:a16="http://schemas.microsoft.com/office/drawing/2014/main" id="{0D156EDC-CE20-4DC6-A21C-352CF1737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1297" y="4154697"/>
            <a:ext cx="17621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i="1" dirty="0">
                <a:solidFill>
                  <a:srgbClr val="000066"/>
                </a:solidFill>
                <a:latin typeface="Arial" panose="020B0604020202020204" pitchFamily="34" charset="0"/>
              </a:rPr>
              <a:t>○</a:t>
            </a: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Teplotní pole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   při soustružení</a:t>
            </a:r>
          </a:p>
        </p:txBody>
      </p:sp>
      <p:sp>
        <p:nvSpPr>
          <p:cNvPr id="27" name="Rectangle 9">
            <a:extLst>
              <a:ext uri="{FF2B5EF4-FFF2-40B4-BE49-F238E27FC236}">
                <a16:creationId xmlns:a16="http://schemas.microsoft.com/office/drawing/2014/main" id="{813DD4A1-DE6D-488D-8714-CED79B7CC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513" y="5480050"/>
            <a:ext cx="57610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77900" algn="l"/>
                <a:tab pos="1209675" algn="l"/>
                <a:tab pos="1954213" algn="l"/>
              </a:tabLst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tabLst>
                <a:tab pos="977900" algn="l"/>
                <a:tab pos="1209675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77900" algn="l"/>
                <a:tab pos="1209675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tabLst>
                <a:tab pos="977900" algn="l"/>
                <a:tab pos="1209675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77900" algn="l"/>
                <a:tab pos="1209675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77900" algn="l"/>
                <a:tab pos="1209675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77900" algn="l"/>
                <a:tab pos="1209675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77900" algn="l"/>
                <a:tab pos="1209675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977900" algn="l"/>
                <a:tab pos="1209675" algn="l"/>
                <a:tab pos="1954213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Teplotní pole charakterizuje rozložení teplot v nástroji, obrobku a třísce a je tvořeno izotermami, tj. křivkami, které spojují místa o stejné teplotě.</a:t>
            </a:r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537C11DF-900F-4E30-9034-1ADC21C40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5794375"/>
            <a:ext cx="421005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i="1" dirty="0">
                <a:solidFill>
                  <a:srgbClr val="000066"/>
                </a:solidFill>
                <a:latin typeface="Arial" panose="020B0604020202020204" pitchFamily="34" charset="0"/>
              </a:rPr>
              <a:t>○</a:t>
            </a: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Simulace teplotního pole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   metodou konečných prvků</a:t>
            </a: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4AFC524A-13E9-46B6-AA31-36C24C210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749" y="1712393"/>
            <a:ext cx="591185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Teplo vznikající při obrábění (závisí zejména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na řezných podmínkách) způsobuje ohřev třísky,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obrobku, nástroje i vnějšího prostředí.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Teplota závisí zejména na řezných podmínkách,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na vzdálenosti od zdroje tepla a na tepelné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vodivosti materiálu;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může dosahovat hodnot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v rozsahu 300 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 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1 200</a:t>
            </a:r>
            <a:r>
              <a:rPr lang="cs-CZ" altLang="cs-CZ" sz="80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l-GR" altLang="cs-CZ" sz="16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C.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D38D179E-7DB3-4F97-8233-A189DBE8E6E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4" name="Obrázek 31">
            <a:extLst>
              <a:ext uri="{FF2B5EF4-FFF2-40B4-BE49-F238E27FC236}">
                <a16:creationId xmlns:a16="http://schemas.microsoft.com/office/drawing/2014/main" id="{FB0EAB8B-C791-45B7-A486-1552E6B8B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32">
            <a:extLst>
              <a:ext uri="{FF2B5EF4-FFF2-40B4-BE49-F238E27FC236}">
                <a16:creationId xmlns:a16="http://schemas.microsoft.com/office/drawing/2014/main" id="{134AFEBB-5B8B-424B-B768-81AFBB62C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33" descr="Foto / Photo: Logo MŠMT">
            <a:extLst>
              <a:ext uri="{FF2B5EF4-FFF2-40B4-BE49-F238E27FC236}">
                <a16:creationId xmlns:a16="http://schemas.microsoft.com/office/drawing/2014/main" id="{F2CF1A07-0484-4FF3-AB92-22284BEC8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53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395537" y="3429695"/>
            <a:ext cx="8568951" cy="490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72520" y="764704"/>
            <a:ext cx="8598960" cy="5472608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21174" y="814264"/>
            <a:ext cx="7249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PROCESNÍ KAPALINY</a:t>
            </a:r>
          </a:p>
        </p:txBody>
      </p:sp>
      <p:cxnSp>
        <p:nvCxnSpPr>
          <p:cNvPr id="10" name="Přímá spojnice 9"/>
          <p:cNvCxnSpPr>
            <a:cxnSpLocks/>
          </p:cNvCxnSpPr>
          <p:nvPr/>
        </p:nvCxnSpPr>
        <p:spPr>
          <a:xfrm>
            <a:off x="272520" y="1268760"/>
            <a:ext cx="8598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5">
            <a:extLst>
              <a:ext uri="{FF2B5EF4-FFF2-40B4-BE49-F238E27FC236}">
                <a16:creationId xmlns:a16="http://schemas.microsoft.com/office/drawing/2014/main" id="{84F20916-7072-468A-A0B3-9F35C806E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7" y="1297499"/>
            <a:ext cx="8247062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</a:tabLst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tabLst>
                <a:tab pos="179388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tabLst>
                <a:tab pos="179388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79388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0" lang="cs-CZ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HGS明朝E" panose="02020800000000000000" pitchFamily="18" charset="-128"/>
              </a:rPr>
              <a:t>● Účinky procesní kapaliny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0" lang="cs-CZ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HGS明朝E" panose="02020800000000000000" pitchFamily="18" charset="-128"/>
              </a:rPr>
              <a:t>     - chladicí - odvádění tepla,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0" lang="cs-CZ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HGS明朝E" panose="02020800000000000000" pitchFamily="18" charset="-128"/>
              </a:rPr>
              <a:t>     - mazací - snížení množství vzniklého tepla,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0" lang="cs-CZ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HGS明朝E" panose="02020800000000000000" pitchFamily="18" charset="-128"/>
              </a:rPr>
              <a:t>     - čisticí - odstraňování produktů obrábění,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0" lang="cs-CZ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HGS明朝E" panose="02020800000000000000" pitchFamily="18" charset="-128"/>
              </a:rPr>
              <a:t>     - vliv na tvorbu nárůstků, vlastnosti povrchové vrstvy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0" lang="cs-CZ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HGS明朝E" panose="02020800000000000000" pitchFamily="18" charset="-128"/>
              </a:rPr>
              <a:t>      obrobku ap.,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0" lang="cs-CZ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HGS明朝E" panose="02020800000000000000" pitchFamily="18" charset="-128"/>
              </a:rPr>
              <a:t>	  - teplotní stabilizace obrobku.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0" lang="cs-CZ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HGS明朝E" panose="02020800000000000000" pitchFamily="18" charset="-128"/>
              </a:rPr>
              <a:t>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0" lang="cs-CZ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HGS明朝E" panose="02020800000000000000" pitchFamily="18" charset="-128"/>
              </a:rPr>
              <a:t>● Druhy procesních kapalin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0" lang="cs-CZ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HGS明朝E" panose="02020800000000000000" pitchFamily="18" charset="-128"/>
              </a:rPr>
              <a:t>     - vodní roztoky chemických sloučenin,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0" lang="cs-CZ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HGS明朝E" panose="02020800000000000000" pitchFamily="18" charset="-128"/>
              </a:rPr>
              <a:t>     - olejové emulze,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0" lang="cs-CZ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HGS明朝E" panose="02020800000000000000" pitchFamily="18" charset="-128"/>
              </a:rPr>
              <a:t>     - řezné oleje,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0" lang="cs-CZ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HGS明朝E" panose="02020800000000000000" pitchFamily="18" charset="-128"/>
              </a:rPr>
              <a:t>     - syntetické kapaliny.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0" lang="cs-CZ" altLang="ja-JP" sz="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HGS明朝E" panose="02020800000000000000" pitchFamily="18" charset="-128"/>
              </a:rPr>
              <a:t>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0" lang="cs-CZ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HGS明朝E" panose="02020800000000000000" pitchFamily="18" charset="-128"/>
              </a:rPr>
              <a:t>● Zásada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0" lang="cs-CZ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HGS明朝E" panose="02020800000000000000" pitchFamily="18" charset="-128"/>
              </a:rPr>
              <a:t>   dostatečné množství procesní kapaliny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0" lang="cs-CZ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HGS明朝E" panose="02020800000000000000" pitchFamily="18" charset="-128"/>
              </a:rPr>
              <a:t>   do místa řezu =&gt; menší tření,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0" lang="cs-CZ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HGS明朝E" panose="02020800000000000000" pitchFamily="18" charset="-128"/>
              </a:rPr>
              <a:t>           </a:t>
            </a:r>
            <a:r>
              <a:rPr kumimoji="0" lang="cs-CZ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HGS明朝E" panose="02020800000000000000" pitchFamily="18" charset="-128"/>
              </a:rPr>
              <a:t> </a:t>
            </a:r>
            <a:r>
              <a:rPr kumimoji="0" lang="cs-CZ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HGS明朝E" panose="02020800000000000000" pitchFamily="18" charset="-128"/>
              </a:rPr>
              <a:t>=&gt; lepší odvod tepla.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endParaRPr kumimoji="0" lang="cs-CZ" altLang="ja-JP" sz="6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HGS明朝E" panose="02020800000000000000" pitchFamily="18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0" lang="cs-CZ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HGS明朝E" panose="02020800000000000000" pitchFamily="18" charset="-128"/>
              </a:rPr>
              <a:t>● Pokud je to z hlediska kvality obrobku možné, pak je trendem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0" lang="cs-CZ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HGS明朝E" panose="02020800000000000000" pitchFamily="18" charset="-128"/>
              </a:rPr>
              <a:t>     - obrábění bez procesní kapaliny =&gt; snížení nákladů,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</a:tabLst>
              <a:defRPr/>
            </a:pPr>
            <a:r>
              <a:rPr kumimoji="0" lang="cs-CZ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HGS明朝E" panose="02020800000000000000" pitchFamily="18" charset="-128"/>
              </a:rPr>
              <a:t>     - obrábění s minimálním množstvím procesní kapaliny - metoda MQL.</a:t>
            </a:r>
          </a:p>
        </p:txBody>
      </p:sp>
      <p:pic>
        <p:nvPicPr>
          <p:cNvPr id="25" name="Picture 6" descr="BR-KAPAL">
            <a:extLst>
              <a:ext uri="{FF2B5EF4-FFF2-40B4-BE49-F238E27FC236}">
                <a16:creationId xmlns:a16="http://schemas.microsoft.com/office/drawing/2014/main" id="{2BFEF6DB-DBB4-43D7-A901-FE4762F8D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31569"/>
            <a:ext cx="2831647" cy="399486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40E65A50-01D0-4A5E-8EAB-1BCB7955E24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3" name="Obrázek 31">
            <a:extLst>
              <a:ext uri="{FF2B5EF4-FFF2-40B4-BE49-F238E27FC236}">
                <a16:creationId xmlns:a16="http://schemas.microsoft.com/office/drawing/2014/main" id="{C6811955-C1B0-46AE-A7A8-EE3B46AD2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32">
            <a:extLst>
              <a:ext uri="{FF2B5EF4-FFF2-40B4-BE49-F238E27FC236}">
                <a16:creationId xmlns:a16="http://schemas.microsoft.com/office/drawing/2014/main" id="{4F857E78-5330-4FF0-95B2-BDCEE6506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33" descr="Foto / Photo: Logo MŠMT">
            <a:extLst>
              <a:ext uri="{FF2B5EF4-FFF2-40B4-BE49-F238E27FC236}">
                <a16:creationId xmlns:a16="http://schemas.microsoft.com/office/drawing/2014/main" id="{D9143F75-92F6-4708-812C-63651C54F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395537" y="3429695"/>
            <a:ext cx="8568951" cy="490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72520" y="764704"/>
            <a:ext cx="8598960" cy="5472608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21174" y="814264"/>
            <a:ext cx="7249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PROCESNÍ KAPALINY – druhy médií</a:t>
            </a:r>
          </a:p>
        </p:txBody>
      </p:sp>
      <p:cxnSp>
        <p:nvCxnSpPr>
          <p:cNvPr id="10" name="Přímá spojnice 9"/>
          <p:cNvCxnSpPr>
            <a:cxnSpLocks/>
          </p:cNvCxnSpPr>
          <p:nvPr/>
        </p:nvCxnSpPr>
        <p:spPr>
          <a:xfrm>
            <a:off x="272520" y="1268760"/>
            <a:ext cx="8598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F6C56139-B4AC-4916-8E61-A2E2E5934C38}"/>
              </a:ext>
            </a:extLst>
          </p:cNvPr>
          <p:cNvSpPr txBox="1"/>
          <p:nvPr/>
        </p:nvSpPr>
        <p:spPr>
          <a:xfrm>
            <a:off x="435967" y="1481093"/>
            <a:ext cx="799288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Plynné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vzduch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inertní plyn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Kapalné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mlha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vodou mísitelné	- minerální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-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polosyntetické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- syntetické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- speciální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vodou nemísitelné        - rostlinné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           - syntetické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           - minerální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           - koncentráty vysokotlakých přísad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Tuhá maziva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5DB8E2E-9A4D-44D1-8F1B-0727A0D3F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213" y="1621231"/>
            <a:ext cx="2993231" cy="18012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C9E4DC6-1453-4EA4-BD66-FEE759964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409" y="4628938"/>
            <a:ext cx="2304256" cy="153617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55AE46DD-A5FC-4692-92F1-4B11529D41B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3" name="Obrázek 31">
            <a:extLst>
              <a:ext uri="{FF2B5EF4-FFF2-40B4-BE49-F238E27FC236}">
                <a16:creationId xmlns:a16="http://schemas.microsoft.com/office/drawing/2014/main" id="{6C616D36-10DF-4BB9-949B-B7F638FEF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32">
            <a:extLst>
              <a:ext uri="{FF2B5EF4-FFF2-40B4-BE49-F238E27FC236}">
                <a16:creationId xmlns:a16="http://schemas.microsoft.com/office/drawing/2014/main" id="{3AED34CE-C889-4694-BCE8-36745531E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33" descr="Foto / Photo: Logo MŠMT">
            <a:extLst>
              <a:ext uri="{FF2B5EF4-FFF2-40B4-BE49-F238E27FC236}">
                <a16:creationId xmlns:a16="http://schemas.microsoft.com/office/drawing/2014/main" id="{7303C8BE-13A5-4B16-AA5C-B9101C76F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33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395537" y="3429695"/>
            <a:ext cx="8568951" cy="490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4" y="1196752"/>
            <a:ext cx="7249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PROCESNÍ KAPALINY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1" descr="Z1JetCut_945_2b">
            <a:extLst>
              <a:ext uri="{FF2B5EF4-FFF2-40B4-BE49-F238E27FC236}">
                <a16:creationId xmlns:a16="http://schemas.microsoft.com/office/drawing/2014/main" id="{9DBDDBC0-A7B8-4009-A95F-1A3F6C8D5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2840038"/>
            <a:ext cx="3940175" cy="2935287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6">
            <a:extLst>
              <a:ext uri="{FF2B5EF4-FFF2-40B4-BE49-F238E27FC236}">
                <a16:creationId xmlns:a16="http://schemas.microsoft.com/office/drawing/2014/main" id="{70B19526-5BA0-4E64-971F-57FC2A9CC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3563" y="1940500"/>
            <a:ext cx="4219575" cy="180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●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oboustranná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   vyměnitelná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   břitová destička,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●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procesní kapalina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   přiváděna kanálkem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   do oblasti řezání nástroje,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80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25" name="Picture 14" descr="Z1JetCut_945_2e">
            <a:extLst>
              <a:ext uri="{FF2B5EF4-FFF2-40B4-BE49-F238E27FC236}">
                <a16:creationId xmlns:a16="http://schemas.microsoft.com/office/drawing/2014/main" id="{82C3DD93-0306-4C4D-9F45-2EA3F2C2F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356" y="1757975"/>
            <a:ext cx="1619250" cy="150971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xx">
            <a:extLst>
              <a:ext uri="{FF2B5EF4-FFF2-40B4-BE49-F238E27FC236}">
                <a16:creationId xmlns:a16="http://schemas.microsoft.com/office/drawing/2014/main" id="{781372A2-E07E-46A7-AB22-E70A7F4A2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3690938"/>
            <a:ext cx="2159000" cy="1439862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13">
            <a:extLst>
              <a:ext uri="{FF2B5EF4-FFF2-40B4-BE49-F238E27FC236}">
                <a16:creationId xmlns:a16="http://schemas.microsoft.com/office/drawing/2014/main" id="{B5EABF10-67CC-473C-A090-6FF059454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6588" y="4464050"/>
            <a:ext cx="18018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i="1" dirty="0">
                <a:solidFill>
                  <a:srgbClr val="000066"/>
                </a:solidFill>
                <a:latin typeface="Arial" panose="020B0604020202020204" pitchFamily="34" charset="0"/>
              </a:rPr>
              <a:t>○</a:t>
            </a: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VBD s otvory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  pro přívod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  procesní kapaliny</a:t>
            </a: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26B1496F-02FF-432A-89E7-B307EFAE3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100" y="5262563"/>
            <a:ext cx="42195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●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velmi hluboké upichování,</a:t>
            </a:r>
            <a:endParaRPr lang="cs-CZ" altLang="cs-CZ" sz="8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</a:rPr>
              <a:t>●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vysoký výkon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   - velký posuv ve velké hloubce.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310F8D7-DF3C-4B23-8530-F6F12C487A4C}"/>
              </a:ext>
            </a:extLst>
          </p:cNvPr>
          <p:cNvSpPr/>
          <p:nvPr/>
        </p:nvSpPr>
        <p:spPr>
          <a:xfrm>
            <a:off x="827584" y="1876016"/>
            <a:ext cx="2952328" cy="721816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PŘÍVOD PROCESNÍ KAPALINY TĚLESEM VBD</a:t>
            </a:r>
            <a:r>
              <a:rPr lang="cs-CZ" b="1" dirty="0"/>
              <a:t>	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D02F2E99-00EB-42E3-815D-31289722097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4" name="Obrázek 31">
            <a:extLst>
              <a:ext uri="{FF2B5EF4-FFF2-40B4-BE49-F238E27FC236}">
                <a16:creationId xmlns:a16="http://schemas.microsoft.com/office/drawing/2014/main" id="{29D73904-1272-4CA9-8C91-D45315EF7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32">
            <a:extLst>
              <a:ext uri="{FF2B5EF4-FFF2-40B4-BE49-F238E27FC236}">
                <a16:creationId xmlns:a16="http://schemas.microsoft.com/office/drawing/2014/main" id="{B5DF6445-8F03-4A3E-8C43-391F69F53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33" descr="Foto / Photo: Logo MŠMT">
            <a:extLst>
              <a:ext uri="{FF2B5EF4-FFF2-40B4-BE49-F238E27FC236}">
                <a16:creationId xmlns:a16="http://schemas.microsoft.com/office/drawing/2014/main" id="{7061AF78-C111-4676-B60E-4D4678293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81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395537" y="3429695"/>
            <a:ext cx="8568951" cy="490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4" y="1196752"/>
            <a:ext cx="7249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PROCESNÍ KAPALINY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9">
            <a:extLst>
              <a:ext uri="{FF2B5EF4-FFF2-40B4-BE49-F238E27FC236}">
                <a16:creationId xmlns:a16="http://schemas.microsoft.com/office/drawing/2014/main" id="{3ABC82C0-6E50-4CE3-B4C8-984DF3510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2430463"/>
            <a:ext cx="463073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●  vrtáky s otvory pro procesní kapalinu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  na hlavním hřbetu - v rozsahu průměrů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  od 14 do 24 mm a vrtacích délkách 2D - 4D</a:t>
            </a:r>
          </a:p>
        </p:txBody>
      </p:sp>
      <p:pic>
        <p:nvPicPr>
          <p:cNvPr id="16" name="Picture 14" descr="SROUB01b2">
            <a:extLst>
              <a:ext uri="{FF2B5EF4-FFF2-40B4-BE49-F238E27FC236}">
                <a16:creationId xmlns:a16="http://schemas.microsoft.com/office/drawing/2014/main" id="{2EB6A439-B91F-4FB4-8C19-A573CE55B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3390900"/>
            <a:ext cx="3687762" cy="208756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2">
            <a:extLst>
              <a:ext uri="{FF2B5EF4-FFF2-40B4-BE49-F238E27FC236}">
                <a16:creationId xmlns:a16="http://schemas.microsoft.com/office/drawing/2014/main" id="{7F7A91A0-3FB7-494E-8C29-0E724EC10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5634038"/>
            <a:ext cx="38004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i="1" dirty="0">
                <a:solidFill>
                  <a:srgbClr val="000066"/>
                </a:solidFill>
                <a:latin typeface="Arial" panose="020B0604020202020204" pitchFamily="34" charset="0"/>
              </a:rPr>
              <a:t>○</a:t>
            </a: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otvory pro přívod procesní kapaliny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   ve šroubovici po celé délce tělesa nástroje</a:t>
            </a: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36A57C52-58D8-4E9C-A194-FFC1C98F9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3302000"/>
            <a:ext cx="17367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i="1" dirty="0">
                <a:solidFill>
                  <a:srgbClr val="000066"/>
                </a:solidFill>
                <a:latin typeface="Arial" panose="020B0604020202020204" pitchFamily="34" charset="0"/>
              </a:rPr>
              <a:t>○</a:t>
            </a: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výměnný břit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  s otvory pro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  přívod procesní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  kapaliny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D3BCAE60-FF03-48DD-BD77-4EBED449C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163" y="4756150"/>
            <a:ext cx="4630737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● zvýšení pevnosti jádra - otvory pro procesní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 kapalinu ve šroubovici oproti dřívějšímu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 vedení středem nástroje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8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● drážky se zvětšeným průřezem pro </a:t>
            </a:r>
            <a:r>
              <a:rPr lang="cs-CZ" altLang="cs-CZ" sz="1600" dirty="0" err="1">
                <a:solidFill>
                  <a:srgbClr val="000066"/>
                </a:solidFill>
                <a:latin typeface="Arial" panose="020B0604020202020204" pitchFamily="34" charset="0"/>
              </a:rPr>
              <a:t>bezpro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 </a:t>
            </a:r>
            <a:r>
              <a:rPr lang="cs-CZ" altLang="cs-CZ" sz="1600" dirty="0" err="1">
                <a:solidFill>
                  <a:srgbClr val="000066"/>
                </a:solidFill>
                <a:latin typeface="Arial" panose="020B0604020202020204" pitchFamily="34" charset="0"/>
              </a:rPr>
              <a:t>blémový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odvod třísky z místa řezání</a:t>
            </a:r>
          </a:p>
        </p:txBody>
      </p:sp>
      <p:pic>
        <p:nvPicPr>
          <p:cNvPr id="20" name="Picture 13" descr="SROUB01b">
            <a:extLst>
              <a:ext uri="{FF2B5EF4-FFF2-40B4-BE49-F238E27FC236}">
                <a16:creationId xmlns:a16="http://schemas.microsoft.com/office/drawing/2014/main" id="{F42BCD79-F997-4E39-BC02-73E138776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100" y="1740714"/>
            <a:ext cx="2046329" cy="291616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CEC1BCC-92EF-4F55-8BBC-25049CCD6D0D}"/>
              </a:ext>
            </a:extLst>
          </p:cNvPr>
          <p:cNvSpPr/>
          <p:nvPr/>
        </p:nvSpPr>
        <p:spPr>
          <a:xfrm>
            <a:off x="683568" y="1700808"/>
            <a:ext cx="4032448" cy="729655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PŘÍVOD PROCESNÍ KAPALINY TĚLESEM VYMĚNITELNÉHO BŘITU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61355649-6A75-4F08-A43F-8970F643C32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4" name="Obrázek 31">
            <a:extLst>
              <a:ext uri="{FF2B5EF4-FFF2-40B4-BE49-F238E27FC236}">
                <a16:creationId xmlns:a16="http://schemas.microsoft.com/office/drawing/2014/main" id="{1F947CC4-0CEB-4755-B056-C13C1DC67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ázek 32">
            <a:extLst>
              <a:ext uri="{FF2B5EF4-FFF2-40B4-BE49-F238E27FC236}">
                <a16:creationId xmlns:a16="http://schemas.microsoft.com/office/drawing/2014/main" id="{3BC85BFC-A565-4A89-8DB9-EC73DD9D6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ázek 33" descr="Foto / Photo: Logo MŠMT">
            <a:extLst>
              <a:ext uri="{FF2B5EF4-FFF2-40B4-BE49-F238E27FC236}">
                <a16:creationId xmlns:a16="http://schemas.microsoft.com/office/drawing/2014/main" id="{2159C4B2-51A1-4B3E-AF3E-97DA97662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63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395537" y="3429695"/>
            <a:ext cx="8568951" cy="490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4" y="1196752"/>
            <a:ext cx="7249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PROCESNÍ KAPALINY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12" descr="MinMN00-)olejova_mlha">
            <a:extLst>
              <a:ext uri="{FF2B5EF4-FFF2-40B4-BE49-F238E27FC236}">
                <a16:creationId xmlns:a16="http://schemas.microsoft.com/office/drawing/2014/main" id="{45D12410-057A-4CE7-93FA-753B81F9A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62238"/>
            <a:ext cx="2519362" cy="1401762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MinMN03d">
            <a:extLst>
              <a:ext uri="{FF2B5EF4-FFF2-40B4-BE49-F238E27FC236}">
                <a16:creationId xmlns:a16="http://schemas.microsoft.com/office/drawing/2014/main" id="{0D27C011-8CB1-44C5-980D-2C919B942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2428875"/>
            <a:ext cx="1371600" cy="7207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15">
            <a:extLst>
              <a:ext uri="{FF2B5EF4-FFF2-40B4-BE49-F238E27FC236}">
                <a16:creationId xmlns:a16="http://schemas.microsoft.com/office/drawing/2014/main" id="{A2F45BC4-557F-4E00-9C73-956371058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1200" y="3178175"/>
            <a:ext cx="3028950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Dodávané množství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min. cca  50  ml / hod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9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- příklad : obrábění hlavy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válce (u motoru)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5 ml </a:t>
            </a:r>
            <a:r>
              <a:rPr lang="cs-CZ" altLang="cs-CZ" sz="1600" dirty="0" err="1">
                <a:solidFill>
                  <a:srgbClr val="000066"/>
                </a:solidFill>
                <a:latin typeface="Arial" panose="020B0604020202020204" pitchFamily="34" charset="0"/>
              </a:rPr>
              <a:t>proc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. kap. / 1 ks</a:t>
            </a: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1DD84B78-1746-4625-B21A-DFE5EE30C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75" y="4133850"/>
            <a:ext cx="29114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0" i="1" dirty="0">
                <a:solidFill>
                  <a:srgbClr val="000066"/>
                </a:solidFill>
                <a:latin typeface="Arial" panose="020B0604020202020204" pitchFamily="34" charset="0"/>
              </a:rPr>
              <a:t>○</a:t>
            </a: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Speciální směšovací hlavice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  zajišťují cílený přívod procesní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i="1" dirty="0">
                <a:solidFill>
                  <a:srgbClr val="000066"/>
                </a:solidFill>
                <a:latin typeface="Arial" panose="020B0604020202020204" pitchFamily="34" charset="0"/>
              </a:rPr>
              <a:t>    kapaliny do místa řezu</a:t>
            </a:r>
            <a:endParaRPr lang="cs-CZ" altLang="cs-CZ" sz="1400" i="1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478B016A-2D79-45AE-828C-D7AE85531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" y="4951413"/>
            <a:ext cx="33591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Přednosti :</a:t>
            </a:r>
            <a:endParaRPr lang="cs-CZ" altLang="cs-CZ" sz="8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●  snížení výrobních nákladů 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●  zlepšení životního prostředí 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●  eliminace zdravotních rizik .</a:t>
            </a:r>
          </a:p>
        </p:txBody>
      </p:sp>
      <p:pic>
        <p:nvPicPr>
          <p:cNvPr id="26" name="Picture 18" descr="ProKap-naklady07a">
            <a:extLst>
              <a:ext uri="{FF2B5EF4-FFF2-40B4-BE49-F238E27FC236}">
                <a16:creationId xmlns:a16="http://schemas.microsoft.com/office/drawing/2014/main" id="{2871625F-844C-4748-AC0B-3DC4C549E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8" y="4678363"/>
            <a:ext cx="3151187" cy="1547812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Nemoci01">
            <a:extLst>
              <a:ext uri="{FF2B5EF4-FFF2-40B4-BE49-F238E27FC236}">
                <a16:creationId xmlns:a16="http://schemas.microsoft.com/office/drawing/2014/main" id="{D90F8A87-34D7-45CB-9A6E-9E52A2075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3914775"/>
            <a:ext cx="2443162" cy="16510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14">
            <a:extLst>
              <a:ext uri="{FF2B5EF4-FFF2-40B4-BE49-F238E27FC236}">
                <a16:creationId xmlns:a16="http://schemas.microsoft.com/office/drawing/2014/main" id="{A58987ED-618B-45C5-9083-514CDD588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3975" y="1631950"/>
            <a:ext cx="2651125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	Standardní 	obrábění  </a:t>
            </a:r>
            <a:r>
              <a:rPr lang="cs-CZ" altLang="cs-CZ" sz="1200" b="0" dirty="0">
                <a:solidFill>
                  <a:srgbClr val="000066"/>
                </a:solidFill>
                <a:latin typeface="Arial" panose="020B0604020202020204" pitchFamily="34" charset="0"/>
              </a:rPr>
              <a:t>	(pro srovnání)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8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- dodávané množství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max. až  12 000  l / hod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- příklad : obrábění hlavy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válce (u motoru)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500 ml </a:t>
            </a:r>
            <a:r>
              <a:rPr lang="cs-CZ" altLang="cs-CZ" sz="1600" dirty="0" err="1">
                <a:solidFill>
                  <a:srgbClr val="000066"/>
                </a:solidFill>
                <a:latin typeface="Arial" panose="020B0604020202020204" pitchFamily="34" charset="0"/>
              </a:rPr>
              <a:t>proc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. kap. / 1 ks</a:t>
            </a:r>
          </a:p>
        </p:txBody>
      </p:sp>
      <p:pic>
        <p:nvPicPr>
          <p:cNvPr id="32" name="Picture 2" descr="MinMN02">
            <a:extLst>
              <a:ext uri="{FF2B5EF4-FFF2-40B4-BE49-F238E27FC236}">
                <a16:creationId xmlns:a16="http://schemas.microsoft.com/office/drawing/2014/main" id="{9E2E0F4F-CA3F-4EC6-B493-09FA61B1B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93" y="1719609"/>
            <a:ext cx="1206500" cy="14573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218C6D1-48EB-4083-BDFD-43E6BCEF2FFF}"/>
              </a:ext>
            </a:extLst>
          </p:cNvPr>
          <p:cNvSpPr/>
          <p:nvPr/>
        </p:nvSpPr>
        <p:spPr>
          <a:xfrm>
            <a:off x="683568" y="1719609"/>
            <a:ext cx="4032448" cy="620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OBRÁBĚNÍ S MINIMÁLNÍM MNOŽSTVÍM PROCESNÍ KAPALINY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99B55A99-713E-49EE-9B6E-B3F21C60771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7" name="Obrázek 31">
            <a:extLst>
              <a:ext uri="{FF2B5EF4-FFF2-40B4-BE49-F238E27FC236}">
                <a16:creationId xmlns:a16="http://schemas.microsoft.com/office/drawing/2014/main" id="{D7D268CA-C586-4A62-8D61-FD9DFFF8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32">
            <a:extLst>
              <a:ext uri="{FF2B5EF4-FFF2-40B4-BE49-F238E27FC236}">
                <a16:creationId xmlns:a16="http://schemas.microsoft.com/office/drawing/2014/main" id="{61EF0B57-1D1F-4F77-9641-A1F4B6769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ek 33" descr="Foto / Photo: Logo MŠMT">
            <a:extLst>
              <a:ext uri="{FF2B5EF4-FFF2-40B4-BE49-F238E27FC236}">
                <a16:creationId xmlns:a16="http://schemas.microsoft.com/office/drawing/2014/main" id="{64FAF7D7-4165-4D3E-B613-8912D9172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07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395537" y="3429695"/>
            <a:ext cx="8568951" cy="490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4" y="1196752"/>
            <a:ext cx="7249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FORMY OPOTŘEBENÍ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6">
            <a:extLst>
              <a:ext uri="{FF2B5EF4-FFF2-40B4-BE49-F238E27FC236}">
                <a16:creationId xmlns:a16="http://schemas.microsoft.com/office/drawing/2014/main" id="{0940161C-CF12-436C-8EAA-07E923EAC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814" y="1703748"/>
            <a:ext cx="45481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Břit řezného nástroje je při řezání extrémně zatěžován, proto dochází k jeho opotřebení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a otupení po několika minutách práce. 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EBEECF9F-DFAA-45D1-A1F3-846D1258D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367" y="2442561"/>
            <a:ext cx="2922588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</a:rPr>
              <a:t>Formy opotřebení: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I.   </a:t>
            </a: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</a:rPr>
              <a:t>Otěrem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-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    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abrazní (brusný) otěr ,</a:t>
            </a:r>
            <a:endParaRPr lang="cs-CZ" altLang="cs-CZ" sz="1600" dirty="0">
              <a:solidFill>
                <a:srgbClr val="000066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    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adhezní otěr ,</a:t>
            </a:r>
            <a:endParaRPr lang="cs-CZ" altLang="cs-CZ" sz="1600" dirty="0">
              <a:solidFill>
                <a:srgbClr val="000066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    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difuzní otěr ,</a:t>
            </a:r>
            <a:endParaRPr lang="cs-CZ" altLang="cs-CZ" sz="1600" dirty="0">
              <a:solidFill>
                <a:srgbClr val="000066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    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chemický otěr .</a:t>
            </a:r>
            <a:endParaRPr lang="cs-CZ" altLang="cs-CZ" sz="1600" dirty="0">
              <a:solidFill>
                <a:srgbClr val="000066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II.  </a:t>
            </a: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Plastickou deformací 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III. </a:t>
            </a: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Křehkým lomem 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.</a:t>
            </a:r>
          </a:p>
        </p:txBody>
      </p:sp>
      <p:pic>
        <p:nvPicPr>
          <p:cNvPr id="14" name="obrázek 2">
            <a:extLst>
              <a:ext uri="{FF2B5EF4-FFF2-40B4-BE49-F238E27FC236}">
                <a16:creationId xmlns:a16="http://schemas.microsoft.com/office/drawing/2014/main" id="{102B841E-825F-4353-90AB-EFABCE5C1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78" y="4522099"/>
            <a:ext cx="1909763" cy="170497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15" name="obrázek 10">
            <a:extLst>
              <a:ext uri="{FF2B5EF4-FFF2-40B4-BE49-F238E27FC236}">
                <a16:creationId xmlns:a16="http://schemas.microsoft.com/office/drawing/2014/main" id="{E508E5D5-D7C3-4273-BB3E-8ED253E71EF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547079" y="4844398"/>
          <a:ext cx="2276475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Corel PHOTO-PAINT 4.0 Picture" r:id="rId4" imgW="882000" imgH="496800" progId="CPaint4">
                  <p:embed/>
                </p:oleObj>
              </mc:Choice>
              <mc:Fallback>
                <p:oleObj name="Corel PHOTO-PAINT 4.0 Picture" r:id="rId4" imgW="882000" imgH="496800" progId="CPaint4">
                  <p:embed/>
                  <p:pic>
                    <p:nvPicPr>
                      <p:cNvPr id="15" name="obrázek 10">
                        <a:extLst>
                          <a:ext uri="{FF2B5EF4-FFF2-40B4-BE49-F238E27FC236}">
                            <a16:creationId xmlns:a16="http://schemas.microsoft.com/office/drawing/2014/main" id="{E508E5D5-D7C3-4273-BB3E-8ED253E71E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7079" y="4844398"/>
                        <a:ext cx="2276475" cy="12858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5" descr="OP_01_col07">
            <a:extLst>
              <a:ext uri="{FF2B5EF4-FFF2-40B4-BE49-F238E27FC236}">
                <a16:creationId xmlns:a16="http://schemas.microsoft.com/office/drawing/2014/main" id="{E875B63A-A806-4552-95A7-4EE2AC23E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278" y="1835680"/>
            <a:ext cx="3741738" cy="36242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id="{CB9382AD-9512-4956-8D89-9E240435D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9604" y="5590276"/>
            <a:ext cx="33004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0066"/>
                </a:solidFill>
                <a:latin typeface="Arial" panose="020B0604020202020204" pitchFamily="34" charset="0"/>
              </a:rPr>
              <a:t>Projevem opotřebení je úbytek materiálu na břitu nástroje. </a:t>
            </a:r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2A70BCA0-E34B-4AA9-9F31-33A832B9979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9" name="Obrázek 31">
            <a:extLst>
              <a:ext uri="{FF2B5EF4-FFF2-40B4-BE49-F238E27FC236}">
                <a16:creationId xmlns:a16="http://schemas.microsoft.com/office/drawing/2014/main" id="{9177D747-B212-45CF-8D08-E3B52D864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ázek 32">
            <a:extLst>
              <a:ext uri="{FF2B5EF4-FFF2-40B4-BE49-F238E27FC236}">
                <a16:creationId xmlns:a16="http://schemas.microsoft.com/office/drawing/2014/main" id="{B0BBAC3A-5EC6-4D14-AB50-810E35F5E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ázek 33" descr="Foto / Photo: Logo MŠMT">
            <a:extLst>
              <a:ext uri="{FF2B5EF4-FFF2-40B4-BE49-F238E27FC236}">
                <a16:creationId xmlns:a16="http://schemas.microsoft.com/office/drawing/2014/main" id="{A214CB07-3A5E-4622-9725-6AE732305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39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395537" y="3429695"/>
            <a:ext cx="8568951" cy="490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4" y="1196752"/>
            <a:ext cx="7249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PROJEVY A PRŮBĚH OPOTŘEBENÍ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34">
            <a:extLst>
              <a:ext uri="{FF2B5EF4-FFF2-40B4-BE49-F238E27FC236}">
                <a16:creationId xmlns:a16="http://schemas.microsoft.com/office/drawing/2014/main" id="{82C8F596-0186-41EB-B7D5-1F203E1D7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611" y="1724299"/>
            <a:ext cx="3748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</a:rPr>
              <a:t>Projevy úbytku materiálu nástroje</a:t>
            </a:r>
            <a:endParaRPr lang="cs-CZ" altLang="cs-CZ" sz="1600" b="1" dirty="0">
              <a:solidFill>
                <a:srgbClr val="000066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19" name="Picture 43" descr="Opotr 01xx">
            <a:extLst>
              <a:ext uri="{FF2B5EF4-FFF2-40B4-BE49-F238E27FC236}">
                <a16:creationId xmlns:a16="http://schemas.microsoft.com/office/drawing/2014/main" id="{31B66F20-AEBD-4FA7-A139-C0E1DF5DE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02" y="2106341"/>
            <a:ext cx="3672791" cy="331740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36">
            <a:extLst>
              <a:ext uri="{FF2B5EF4-FFF2-40B4-BE49-F238E27FC236}">
                <a16:creationId xmlns:a16="http://schemas.microsoft.com/office/drawing/2014/main" id="{D4CE073F-DF7A-4F39-ADE4-A033577AA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89" y="1631751"/>
            <a:ext cx="31892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</a:rPr>
              <a:t>Průběh opotřebení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</a:rPr>
              <a:t>v závislosti na čase</a:t>
            </a:r>
            <a:endParaRPr lang="cs-CZ" altLang="cs-CZ" sz="1600" b="1" dirty="0">
              <a:solidFill>
                <a:srgbClr val="000066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21" name="Picture 41" descr="graf 55">
            <a:extLst>
              <a:ext uri="{FF2B5EF4-FFF2-40B4-BE49-F238E27FC236}">
                <a16:creationId xmlns:a16="http://schemas.microsoft.com/office/drawing/2014/main" id="{92C70AF2-BCEE-43A6-934C-7CD5CF132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112" y="2229714"/>
            <a:ext cx="3059113" cy="17859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2" descr="graf 02">
            <a:extLst>
              <a:ext uri="{FF2B5EF4-FFF2-40B4-BE49-F238E27FC236}">
                <a16:creationId xmlns:a16="http://schemas.microsoft.com/office/drawing/2014/main" id="{9226BD54-B54C-4FA2-89D4-F817DC1FF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4156747"/>
            <a:ext cx="3059113" cy="17938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39">
            <a:extLst>
              <a:ext uri="{FF2B5EF4-FFF2-40B4-BE49-F238E27FC236}">
                <a16:creationId xmlns:a16="http://schemas.microsoft.com/office/drawing/2014/main" id="{00AC4B85-CBAC-45D4-8C56-D1167B924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849" y="3720207"/>
            <a:ext cx="29416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●  opotřebení na čele</a:t>
            </a:r>
          </a:p>
        </p:txBody>
      </p:sp>
      <p:sp>
        <p:nvSpPr>
          <p:cNvPr id="24" name="Rectangle 38">
            <a:extLst>
              <a:ext uri="{FF2B5EF4-FFF2-40B4-BE49-F238E27FC236}">
                <a16:creationId xmlns:a16="http://schemas.microsoft.com/office/drawing/2014/main" id="{A97C955D-AF25-48F3-83A9-8A984C9FF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8469" y="5982024"/>
            <a:ext cx="3005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●  opotřebení na hřbetu</a:t>
            </a:r>
          </a:p>
        </p:txBody>
      </p:sp>
      <p:sp>
        <p:nvSpPr>
          <p:cNvPr id="25" name="Rectangle 35">
            <a:extLst>
              <a:ext uri="{FF2B5EF4-FFF2-40B4-BE49-F238E27FC236}">
                <a16:creationId xmlns:a16="http://schemas.microsoft.com/office/drawing/2014/main" id="{12DA2CA8-DEB8-403A-A174-FA20EE721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8" y="5427663"/>
            <a:ext cx="4630737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●  VB ... šířka opotřebení na hřbetu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●  KT ... hloubka výmolu na čele</a:t>
            </a: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EB6356F8-6360-40B3-A087-C63BC6D0362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5" name="Obrázek 31">
            <a:extLst>
              <a:ext uri="{FF2B5EF4-FFF2-40B4-BE49-F238E27FC236}">
                <a16:creationId xmlns:a16="http://schemas.microsoft.com/office/drawing/2014/main" id="{F48A76C5-B0AF-4882-82BB-D1958635C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32">
            <a:extLst>
              <a:ext uri="{FF2B5EF4-FFF2-40B4-BE49-F238E27FC236}">
                <a16:creationId xmlns:a16="http://schemas.microsoft.com/office/drawing/2014/main" id="{962A5277-C4A8-41E2-834B-5096A8341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33" descr="Foto / Photo: Logo MŠMT">
            <a:extLst>
              <a:ext uri="{FF2B5EF4-FFF2-40B4-BE49-F238E27FC236}">
                <a16:creationId xmlns:a16="http://schemas.microsoft.com/office/drawing/2014/main" id="{B0F3DA63-ED82-4E93-BAD6-3A354C29F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53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539552" y="1684397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232150" algn="l"/>
              </a:tabLst>
            </a:pPr>
            <a:r>
              <a:rPr lang="cs-CZ" altLang="cs-CZ" sz="2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POJMY – SOUSTRUŽENÍ</a:t>
            </a:r>
            <a:endParaRPr lang="cs-CZ" altLang="cs-CZ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  <a:tabLst>
                <a:tab pos="3232150" algn="l"/>
              </a:tabLst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řezné pohyby</a:t>
            </a:r>
          </a:p>
        </p:txBody>
      </p:sp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3" y="1196752"/>
            <a:ext cx="847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ÚVOD, ZÁKLADNÍ POJMY, ZÁKLADNÍ ČÁSTI NÁSTROJE  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93E65448-273E-4C2F-970C-920942835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95" t="3047" r="12203" b="11655"/>
          <a:stretch/>
        </p:blipFill>
        <p:spPr>
          <a:xfrm>
            <a:off x="611560" y="2449494"/>
            <a:ext cx="2808312" cy="2016224"/>
          </a:xfrm>
          <a:prstGeom prst="rect">
            <a:avLst/>
          </a:prstGeom>
          <a:ln w="19050">
            <a:solidFill>
              <a:srgbClr val="000066"/>
            </a:solidFill>
          </a:ln>
        </p:spPr>
      </p:pic>
      <p:sp>
        <p:nvSpPr>
          <p:cNvPr id="38" name="Obdélník 37">
            <a:extLst>
              <a:ext uri="{FF2B5EF4-FFF2-40B4-BE49-F238E27FC236}">
                <a16:creationId xmlns:a16="http://schemas.microsoft.com/office/drawing/2014/main" id="{333FC747-06A3-4CCA-B3CA-64F628F891FA}"/>
              </a:ext>
            </a:extLst>
          </p:cNvPr>
          <p:cNvSpPr/>
          <p:nvPr/>
        </p:nvSpPr>
        <p:spPr>
          <a:xfrm>
            <a:off x="562603" y="4479412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  <a:tabLst>
                <a:tab pos="3232150" algn="l"/>
              </a:tabLst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hlavní řezný pohyb </a:t>
            </a:r>
            <a:endParaRPr lang="cs-CZ" altLang="cs-CZ" sz="2000" b="1" u="sng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  <a:tabLst>
                <a:tab pos="3232150" algn="l"/>
              </a:tabLst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posuv</a:t>
            </a:r>
          </a:p>
          <a:p>
            <a:pPr marL="342900" indent="-342900" algn="just">
              <a:buFontTx/>
              <a:buChar char="-"/>
              <a:tabLst>
                <a:tab pos="3232150" algn="l"/>
              </a:tabLst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přísuv</a:t>
            </a:r>
          </a:p>
        </p:txBody>
      </p:sp>
      <p:sp>
        <p:nvSpPr>
          <p:cNvPr id="39" name="AutoShape 14">
            <a:extLst>
              <a:ext uri="{FF2B5EF4-FFF2-40B4-BE49-F238E27FC236}">
                <a16:creationId xmlns:a16="http://schemas.microsoft.com/office/drawing/2014/main" id="{6FB377CC-7594-45C6-B8D6-F5ED5FA6E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4628369"/>
            <a:ext cx="142875" cy="144463"/>
          </a:xfrm>
          <a:prstGeom prst="flowChartConnector">
            <a:avLst/>
          </a:prstGeom>
          <a:solidFill>
            <a:srgbClr val="DB258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6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40" name="AutoShape 14">
            <a:extLst>
              <a:ext uri="{FF2B5EF4-FFF2-40B4-BE49-F238E27FC236}">
                <a16:creationId xmlns:a16="http://schemas.microsoft.com/office/drawing/2014/main" id="{F8C5E632-C55C-49C0-BEE2-7ED559850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4940722"/>
            <a:ext cx="142875" cy="144462"/>
          </a:xfrm>
          <a:prstGeom prst="flowChartConnector">
            <a:avLst/>
          </a:prstGeom>
          <a:solidFill>
            <a:srgbClr val="0099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6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41" name="AutoShape 14">
            <a:extLst>
              <a:ext uri="{FF2B5EF4-FFF2-40B4-BE49-F238E27FC236}">
                <a16:creationId xmlns:a16="http://schemas.microsoft.com/office/drawing/2014/main" id="{8F1A4C4D-1ADD-4F93-951C-C12676AAC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5229200"/>
            <a:ext cx="142875" cy="144463"/>
          </a:xfrm>
          <a:prstGeom prst="flowChartConnector">
            <a:avLst/>
          </a:prstGeom>
          <a:solidFill>
            <a:srgbClr val="0033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6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F0068C32-EC7E-471D-9AA2-3E8A35DD1E4A}"/>
              </a:ext>
            </a:extLst>
          </p:cNvPr>
          <p:cNvSpPr/>
          <p:nvPr/>
        </p:nvSpPr>
        <p:spPr>
          <a:xfrm>
            <a:off x="3851920" y="2378588"/>
            <a:ext cx="48245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just">
              <a:buFontTx/>
              <a:buChar char="-"/>
              <a:tabLst>
                <a:tab pos="3232150" algn="l"/>
              </a:tabLst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řezný pohyb</a:t>
            </a:r>
          </a:p>
          <a:p>
            <a:pPr marL="800100" lvl="1" indent="-342900" algn="just">
              <a:buFontTx/>
              <a:buChar char="-"/>
              <a:tabLst>
                <a:tab pos="3232150" algn="l"/>
              </a:tabLst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pohyb mezi N a O</a:t>
            </a:r>
          </a:p>
          <a:p>
            <a:pPr marL="800100" lvl="1" indent="-342900" algn="just">
              <a:spcAft>
                <a:spcPts val="1200"/>
              </a:spcAft>
              <a:buFontTx/>
              <a:buChar char="-"/>
              <a:tabLst>
                <a:tab pos="3232150" algn="l"/>
              </a:tabLst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charakteristický </a:t>
            </a:r>
            <a:r>
              <a:rPr lang="cs-CZ" altLang="cs-CZ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altLang="cs-CZ" sz="2000" baseline="-25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000" u="sng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algn="just">
              <a:buFontTx/>
              <a:buChar char="-"/>
              <a:tabLst>
                <a:tab pos="3232150" algn="l"/>
              </a:tabLst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vedlejší řezný pohyb - posuv</a:t>
            </a:r>
          </a:p>
          <a:p>
            <a:pPr marL="800100" lvl="1" indent="-342900" algn="just">
              <a:buFontTx/>
              <a:buChar char="-"/>
              <a:tabLst>
                <a:tab pos="3232150" algn="l"/>
              </a:tabLst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přemístění N vůči O ve směru posuvového pohybu</a:t>
            </a:r>
          </a:p>
          <a:p>
            <a:pPr marL="800100" lvl="1" indent="-342900" algn="just">
              <a:spcAft>
                <a:spcPts val="1200"/>
              </a:spcAft>
              <a:buFontTx/>
              <a:buChar char="-"/>
              <a:tabLst>
                <a:tab pos="3232150" algn="l"/>
              </a:tabLst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charakteristický v</a:t>
            </a:r>
            <a:r>
              <a:rPr lang="cs-CZ" altLang="cs-CZ" sz="2000" baseline="-25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cs-CZ" altLang="cs-CZ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algn="just">
              <a:buFontTx/>
              <a:buChar char="-"/>
              <a:tabLst>
                <a:tab pos="3232150" algn="l"/>
              </a:tabLst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přísuv</a:t>
            </a:r>
          </a:p>
          <a:p>
            <a:pPr marL="800100" lvl="1" indent="-342900">
              <a:buFontTx/>
              <a:buChar char="-"/>
              <a:tabLst>
                <a:tab pos="3232150" algn="l"/>
              </a:tabLst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určen hloubkou odebírané vrstvy</a:t>
            </a:r>
          </a:p>
          <a:p>
            <a:pPr marL="800100" lvl="1" indent="-342900" algn="just">
              <a:buFontTx/>
              <a:buChar char="-"/>
              <a:tabLst>
                <a:tab pos="3232150" algn="l"/>
              </a:tabLst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charakteristický </a:t>
            </a:r>
            <a:r>
              <a:rPr lang="cs-CZ" altLang="cs-CZ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altLang="cs-CZ" sz="2000" baseline="-25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algn="just">
              <a:tabLst>
                <a:tab pos="3232150" algn="l"/>
              </a:tabLst>
            </a:pPr>
            <a:endParaRPr lang="cs-CZ" altLang="cs-CZ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C31B6447-24C5-4FFE-A50E-1513779C910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3" name="Obrázek 31">
            <a:extLst>
              <a:ext uri="{FF2B5EF4-FFF2-40B4-BE49-F238E27FC236}">
                <a16:creationId xmlns:a16="http://schemas.microsoft.com/office/drawing/2014/main" id="{9073D0E0-64B0-4B1A-8CFB-2E2937F65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32">
            <a:extLst>
              <a:ext uri="{FF2B5EF4-FFF2-40B4-BE49-F238E27FC236}">
                <a16:creationId xmlns:a16="http://schemas.microsoft.com/office/drawing/2014/main" id="{67219862-85DE-42EA-9EAA-557DF7E7E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33" descr="Foto / Photo: Logo MŠMT">
            <a:extLst>
              <a:ext uri="{FF2B5EF4-FFF2-40B4-BE49-F238E27FC236}">
                <a16:creationId xmlns:a16="http://schemas.microsoft.com/office/drawing/2014/main" id="{3C441CC0-5B13-47EE-8C40-E5B024D9B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9510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4" y="1196752"/>
            <a:ext cx="7249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OPOTŘEBENÍ BŘITU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09B543B0-2148-444A-9049-95FB22378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2" y="1743223"/>
            <a:ext cx="1830661" cy="12451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99EF0F0-C786-43B3-8E64-1910219FD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2" y="3116848"/>
            <a:ext cx="1830661" cy="12085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E6ED7D7-5572-44F0-AC3A-00FD7B097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2" y="4606627"/>
            <a:ext cx="1834564" cy="12451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520BE1B3-0501-4B2D-8AC6-5A72CE785FFD}"/>
              </a:ext>
            </a:extLst>
          </p:cNvPr>
          <p:cNvSpPr txBox="1"/>
          <p:nvPr/>
        </p:nvSpPr>
        <p:spPr>
          <a:xfrm>
            <a:off x="2532723" y="1658417"/>
            <a:ext cx="6252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0066"/>
                </a:solidFill>
                <a:latin typeface="Arial" panose="020B0604020202020204" pitchFamily="34" charset="0"/>
              </a:rPr>
              <a:t>Opotřebení na hřbetu (abrazivní) </a:t>
            </a:r>
            <a:r>
              <a:rPr 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- </a:t>
            </a:r>
            <a:r>
              <a:rPr lang="cs-CZ" sz="1600" dirty="0"/>
              <a:t>​</a:t>
            </a:r>
            <a:r>
              <a:rPr 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nejčastější a preferovaný způsob opotřebení, jelikož umožňuje dosažení předvídatelné a stabilní životnosti nástroje. Opotřebení hřbetu vzniká v důsledku abraze a způsobují ho tvrdé částice v obráběném materiálu.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DDC4553-8D36-416E-A38A-4638B49EFDF4}"/>
              </a:ext>
            </a:extLst>
          </p:cNvPr>
          <p:cNvSpPr txBox="1"/>
          <p:nvPr/>
        </p:nvSpPr>
        <p:spPr>
          <a:xfrm>
            <a:off x="2532723" y="2846890"/>
            <a:ext cx="6338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0066"/>
                </a:solidFill>
                <a:latin typeface="Arial" panose="020B0604020202020204" pitchFamily="34" charset="0"/>
              </a:rPr>
              <a:t>Opotřebení ve tvaru žlábku (chemické) </a:t>
            </a:r>
            <a:r>
              <a:rPr 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- </a:t>
            </a:r>
            <a:r>
              <a:rPr lang="cs-CZ" sz="1600" dirty="0"/>
              <a:t>​</a:t>
            </a:r>
            <a:r>
              <a:rPr 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k opotřebení ve tvaru žlábku dochází u nástrojů na čelní ploše břitové destičky. Dochází k němu v důsledku chemické reakce mezi materiálem obrobku a obráběcím nástrojem a jeho účinek se zesiluje s rostoucí řeznou rychlostí. Nadměrné opotřebení ve tvaru žlábku zeslabuje břit a může vést až k jeho lomu.</a:t>
            </a:r>
            <a:endParaRPr lang="cs-CZ" sz="1600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286F558C-D3B0-4E08-B71E-500C4A3BC5E6}"/>
              </a:ext>
            </a:extLst>
          </p:cNvPr>
          <p:cNvSpPr txBox="1"/>
          <p:nvPr/>
        </p:nvSpPr>
        <p:spPr>
          <a:xfrm>
            <a:off x="2512994" y="4527806"/>
            <a:ext cx="6338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0066"/>
                </a:solidFill>
                <a:latin typeface="Arial" panose="020B0604020202020204" pitchFamily="34" charset="0"/>
              </a:rPr>
              <a:t>Vytváření nárůstku na břitu (adhezní) </a:t>
            </a:r>
            <a:r>
              <a:rPr 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- </a:t>
            </a:r>
            <a:r>
              <a:rPr lang="cs-CZ" sz="1600" dirty="0"/>
              <a:t>​</a:t>
            </a:r>
            <a:r>
              <a:rPr 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tento typ opotřebení je způsobován tlakovým navařováním částí třísky na břitovou destičku. Nejčastěji k němu dochází při obrábění materiálů snadno ulpívajících na břitu, jako jsou nízkouhlíkové oceli, korozivzdorné oceli nebo hliníkové slitiny. Při nízkých řezných rychlostech se sklon ke vzniku nárůstku na břitu zvyšuje.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59EC6201-C758-4905-B4B0-46298529898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2" name="Obrázek 31">
            <a:extLst>
              <a:ext uri="{FF2B5EF4-FFF2-40B4-BE49-F238E27FC236}">
                <a16:creationId xmlns:a16="http://schemas.microsoft.com/office/drawing/2014/main" id="{2DE113B6-A90D-419E-BC6C-78B2AF24B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32">
            <a:extLst>
              <a:ext uri="{FF2B5EF4-FFF2-40B4-BE49-F238E27FC236}">
                <a16:creationId xmlns:a16="http://schemas.microsoft.com/office/drawing/2014/main" id="{8E00E886-36C0-4F3C-99A9-B015B2769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33" descr="Foto / Photo: Logo MŠMT">
            <a:extLst>
              <a:ext uri="{FF2B5EF4-FFF2-40B4-BE49-F238E27FC236}">
                <a16:creationId xmlns:a16="http://schemas.microsoft.com/office/drawing/2014/main" id="{9961D56C-6CDB-476C-972D-9F368942E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6607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4" y="1196752"/>
            <a:ext cx="7249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OPOTŘEBENÍ BŘITU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A2E83A61-E3AF-48D7-886D-A94B4B9BC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36" y="1817143"/>
            <a:ext cx="1827084" cy="12253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DC55157-5EB4-4993-AF73-A3D6C3DE2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19" y="3265974"/>
            <a:ext cx="1747579" cy="12253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C3F8F8E-1302-4CA3-9DF8-73FA913E3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41" y="4675517"/>
            <a:ext cx="1695736" cy="11373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520BE1B3-0501-4B2D-8AC6-5A72CE785FFD}"/>
              </a:ext>
            </a:extLst>
          </p:cNvPr>
          <p:cNvSpPr txBox="1"/>
          <p:nvPr/>
        </p:nvSpPr>
        <p:spPr>
          <a:xfrm>
            <a:off x="2304860" y="1648450"/>
            <a:ext cx="6566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0066"/>
                </a:solidFill>
                <a:latin typeface="Arial" panose="020B0604020202020204" pitchFamily="34" charset="0"/>
              </a:rPr>
              <a:t>Opotřebení ve tvaru vrubu (adhezní) </a:t>
            </a:r>
            <a:r>
              <a:rPr 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- </a:t>
            </a:r>
            <a:r>
              <a:rPr lang="cs-CZ" sz="1600" dirty="0"/>
              <a:t>​​</a:t>
            </a:r>
            <a:r>
              <a:rPr 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opotřebení břitové destičky charakteristické silně lokalizovaným poškozením jak na čele, tak i na hřbetu břitové destičky, ke kterému dochází na úrovni hloubky řezu. Dochází k němu v důsledku adheze (tlakové navařování třísek) a deformačního zpevnění povrchu obrobku. Velice častý typ opotřebení při obrábění korozivzdorných ocelí a žárovzdorných slitin (HRSA).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DDC4553-8D36-416E-A38A-4638B49EFDF4}"/>
              </a:ext>
            </a:extLst>
          </p:cNvPr>
          <p:cNvSpPr txBox="1"/>
          <p:nvPr/>
        </p:nvSpPr>
        <p:spPr>
          <a:xfrm>
            <a:off x="2325860" y="3295619"/>
            <a:ext cx="65666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0066"/>
                </a:solidFill>
                <a:latin typeface="Arial" panose="020B0604020202020204" pitchFamily="34" charset="0"/>
              </a:rPr>
              <a:t>Plastická deformace (tepelné) </a:t>
            </a:r>
            <a:r>
              <a:rPr 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- ​plastická deformace se projevuje v okamžiku, kdy dochází ke změknutí nástrojového materiálu. Takový případ nastává, když je teplota v místě řezu pro danou nástrojovou třídu příliš vysoká. Obecně platí, že ke zvýšení odolnosti proti plastické deformaci vede použití tvrdší třídy a tenčího povlaku.</a:t>
            </a:r>
            <a:endParaRPr lang="cs-CZ" sz="1600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286F558C-D3B0-4E08-B71E-500C4A3BC5E6}"/>
              </a:ext>
            </a:extLst>
          </p:cNvPr>
          <p:cNvSpPr txBox="1"/>
          <p:nvPr/>
        </p:nvSpPr>
        <p:spPr>
          <a:xfrm>
            <a:off x="2364225" y="4675517"/>
            <a:ext cx="6048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0066"/>
                </a:solidFill>
                <a:latin typeface="Arial" panose="020B0604020202020204" pitchFamily="34" charset="0"/>
              </a:rPr>
              <a:t>Tepelné trhliny (tepelné) </a:t>
            </a:r>
            <a:r>
              <a:rPr 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- </a:t>
            </a:r>
            <a:r>
              <a:rPr lang="cs-CZ" sz="1600" dirty="0"/>
              <a:t>​</a:t>
            </a:r>
            <a:r>
              <a:rPr 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pokud se teplota břitu velice rychle mění z vysoké na nízkou, mohou se kolmo na břit objevit vícenásobné trhliny. Tepelné trhliny souvisejí s přerušovanými řezy běžnými při frézovacích operacích a případné použití řezné kapaliny situaci ještě více zhoršuje.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C210C2F0-BA5E-45B2-AD2C-869E8F5D994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3" name="Obrázek 31">
            <a:extLst>
              <a:ext uri="{FF2B5EF4-FFF2-40B4-BE49-F238E27FC236}">
                <a16:creationId xmlns:a16="http://schemas.microsoft.com/office/drawing/2014/main" id="{38CD61E3-8E0D-4AB0-BBAC-DC70FBF5D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32">
            <a:extLst>
              <a:ext uri="{FF2B5EF4-FFF2-40B4-BE49-F238E27FC236}">
                <a16:creationId xmlns:a16="http://schemas.microsoft.com/office/drawing/2014/main" id="{875594C2-59CA-43B1-B3CA-A4EBF3DB9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33" descr="Foto / Photo: Logo MŠMT">
            <a:extLst>
              <a:ext uri="{FF2B5EF4-FFF2-40B4-BE49-F238E27FC236}">
                <a16:creationId xmlns:a16="http://schemas.microsoft.com/office/drawing/2014/main" id="{B18BF9EA-6B37-41BE-A9BF-ABB41B865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4569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4" y="1196752"/>
            <a:ext cx="7249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OPOTŘEBENÍ BŘITU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ázek 12">
            <a:extLst>
              <a:ext uri="{FF2B5EF4-FFF2-40B4-BE49-F238E27FC236}">
                <a16:creationId xmlns:a16="http://schemas.microsoft.com/office/drawing/2014/main" id="{71DC2F1B-642A-4D01-9B34-EA6F74C7D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92113"/>
            <a:ext cx="1828830" cy="12241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E326C8E8-31B7-44B6-AFDD-C92B5BA9CF5D}"/>
              </a:ext>
            </a:extLst>
          </p:cNvPr>
          <p:cNvSpPr txBox="1"/>
          <p:nvPr/>
        </p:nvSpPr>
        <p:spPr>
          <a:xfrm>
            <a:off x="2330911" y="1693187"/>
            <a:ext cx="65405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0066"/>
                </a:solidFill>
                <a:latin typeface="Arial" panose="020B0604020202020204" pitchFamily="34" charset="0"/>
              </a:rPr>
              <a:t>Vylamování břitu/celkový lom (mechanické) </a:t>
            </a:r>
            <a:r>
              <a:rPr 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- vylamování břitu nebo celkový lom jsou důsledkem přetížení břitu mechanickým tahovým namáháním. Taková namáhání mohou vznikat z řady důvodů jako např. v důsledku zasekávání třísek, příliš vysoké hodnoty posuvu nebo hloubky řezu, vměstků písku obsažených v materiálu obrobku, tvorby nárůstku, vibrací, nadměrného opotřebení břitové destičky, atd.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22477BD-2B0C-4212-9063-0E4282B38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80" y="3426159"/>
            <a:ext cx="3877960" cy="24344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A84D5BC-11EC-49C1-A66F-341489368A41}"/>
              </a:ext>
            </a:extLst>
          </p:cNvPr>
          <p:cNvSpPr txBox="1"/>
          <p:nvPr/>
        </p:nvSpPr>
        <p:spPr>
          <a:xfrm>
            <a:off x="1043608" y="5932012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0066"/>
                </a:solidFill>
                <a:latin typeface="Arial" panose="020B0604020202020204" pitchFamily="34" charset="0"/>
              </a:rPr>
              <a:t>časová mapa opotřebení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CD7F4E-89A3-4090-85B8-0FBC9251C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736" y="3426159"/>
            <a:ext cx="3528392" cy="244328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75CD3B91-D603-4F0F-80E1-F12940FDB0B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2" name="Obrázek 31">
            <a:extLst>
              <a:ext uri="{FF2B5EF4-FFF2-40B4-BE49-F238E27FC236}">
                <a16:creationId xmlns:a16="http://schemas.microsoft.com/office/drawing/2014/main" id="{C8BFAD73-1D76-43D7-B668-1ECFE1DA5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32">
            <a:extLst>
              <a:ext uri="{FF2B5EF4-FFF2-40B4-BE49-F238E27FC236}">
                <a16:creationId xmlns:a16="http://schemas.microsoft.com/office/drawing/2014/main" id="{592F4E1B-2D94-4EA6-A589-8B41ECA30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33" descr="Foto / Photo: Logo MŠMT">
            <a:extLst>
              <a:ext uri="{FF2B5EF4-FFF2-40B4-BE49-F238E27FC236}">
                <a16:creationId xmlns:a16="http://schemas.microsoft.com/office/drawing/2014/main" id="{CFA3279D-7A7B-424B-A896-2E0904B7E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5427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395537" y="3429695"/>
            <a:ext cx="8568951" cy="490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4" y="1196752"/>
            <a:ext cx="7249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TAYLORŮV VZTAH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>
            <a:extLst>
              <a:ext uri="{FF2B5EF4-FFF2-40B4-BE49-F238E27FC236}">
                <a16:creationId xmlns:a16="http://schemas.microsoft.com/office/drawing/2014/main" id="{8144D58F-EAEE-4140-9651-49127197A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764" y="1740944"/>
            <a:ext cx="4530725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Trvanlivost je doba, po kterou nástroj pracuje od naostření do otupení.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Závislost trvanlivosti nástroje na řezných podmínkách při obrábění vyjadřuje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</a:rPr>
              <a:t>TAYLORŮV VZTAH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EAF41F20-BC1B-4150-8782-21F4C1B23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764" y="3338413"/>
            <a:ext cx="3790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</a:rPr>
              <a:t>a) </a:t>
            </a:r>
            <a:r>
              <a:rPr lang="cs-CZ" altLang="cs-CZ" sz="1600" b="1" dirty="0" err="1">
                <a:solidFill>
                  <a:srgbClr val="000066"/>
                </a:solidFill>
                <a:latin typeface="Arial" panose="020B0604020202020204" pitchFamily="34" charset="0"/>
              </a:rPr>
              <a:t>Taylorův</a:t>
            </a: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</a:rPr>
              <a:t> vztah v základním tvaru : 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B84DDF13-6200-4D9B-85FB-347AC32EBA9C}"/>
              </a:ext>
            </a:extLst>
          </p:cNvPr>
          <p:cNvSpPr/>
          <p:nvPr/>
        </p:nvSpPr>
        <p:spPr>
          <a:xfrm>
            <a:off x="1161952" y="3789189"/>
            <a:ext cx="1284287" cy="811212"/>
          </a:xfrm>
          <a:prstGeom prst="rect">
            <a:avLst/>
          </a:prstGeom>
          <a:gradFill flip="none" rotWithShape="1">
            <a:gsLst>
              <a:gs pos="0">
                <a:srgbClr val="FF9900"/>
              </a:gs>
              <a:gs pos="50000">
                <a:srgbClr val="FFE9C9"/>
              </a:gs>
              <a:gs pos="100000">
                <a:schemeClr val="bg1"/>
              </a:gs>
            </a:gsLst>
            <a:lin ang="16200000" scaled="1"/>
            <a:tileRect/>
          </a:grad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graphicFrame>
        <p:nvGraphicFramePr>
          <p:cNvPr id="17" name="Object 7">
            <a:extLst>
              <a:ext uri="{FF2B5EF4-FFF2-40B4-BE49-F238E27FC236}">
                <a16:creationId xmlns:a16="http://schemas.microsoft.com/office/drawing/2014/main" id="{51CAA469-E2A2-438E-BB7C-E4F3F5735C8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374172" y="3866182"/>
          <a:ext cx="8477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Rovnice" r:id="rId3" imgW="558558" imgH="431613" progId="Equation.3">
                  <p:embed/>
                </p:oleObj>
              </mc:Choice>
              <mc:Fallback>
                <p:oleObj name="Rovnice" r:id="rId3" imgW="558558" imgH="431613" progId="Equation.3">
                  <p:embed/>
                  <p:pic>
                    <p:nvPicPr>
                      <p:cNvPr id="17" name="Object 7">
                        <a:extLst>
                          <a:ext uri="{FF2B5EF4-FFF2-40B4-BE49-F238E27FC236}">
                            <a16:creationId xmlns:a16="http://schemas.microsoft.com/office/drawing/2014/main" id="{51CAA469-E2A2-438E-BB7C-E4F3F5735C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4172" y="3866182"/>
                        <a:ext cx="847725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9">
            <a:extLst>
              <a:ext uri="{FF2B5EF4-FFF2-40B4-BE49-F238E27FC236}">
                <a16:creationId xmlns:a16="http://schemas.microsoft.com/office/drawing/2014/main" id="{AFF3BBBB-E79C-4EE3-B17A-EB4C34CD9CF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359150" y="3866182"/>
          <a:ext cx="8763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Rovnice" r:id="rId5" imgW="583947" imgH="469696" progId="Equation.3">
                  <p:embed/>
                </p:oleObj>
              </mc:Choice>
              <mc:Fallback>
                <p:oleObj name="Rovnice" r:id="rId5" imgW="583947" imgH="469696" progId="Equation.3">
                  <p:embed/>
                  <p:pic>
                    <p:nvPicPr>
                      <p:cNvPr id="26" name="Object 9">
                        <a:extLst>
                          <a:ext uri="{FF2B5EF4-FFF2-40B4-BE49-F238E27FC236}">
                            <a16:creationId xmlns:a16="http://schemas.microsoft.com/office/drawing/2014/main" id="{AFF3BBBB-E79C-4EE3-B17A-EB4C34CD9C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0" y="3866182"/>
                        <a:ext cx="876300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11">
            <a:extLst>
              <a:ext uri="{FF2B5EF4-FFF2-40B4-BE49-F238E27FC236}">
                <a16:creationId xmlns:a16="http://schemas.microsoft.com/office/drawing/2014/main" id="{CA15116F-738D-4A1C-AA2E-22104E49C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764" y="4696304"/>
            <a:ext cx="4005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</a:rPr>
              <a:t>b) </a:t>
            </a:r>
            <a:r>
              <a:rPr lang="cs-CZ" altLang="cs-CZ" sz="1600" b="1" dirty="0" err="1">
                <a:solidFill>
                  <a:srgbClr val="000066"/>
                </a:solidFill>
                <a:latin typeface="Arial" panose="020B0604020202020204" pitchFamily="34" charset="0"/>
              </a:rPr>
              <a:t>Taylorův</a:t>
            </a:r>
            <a:r>
              <a:rPr lang="cs-CZ" altLang="cs-CZ" sz="1600" b="1" dirty="0">
                <a:solidFill>
                  <a:srgbClr val="000066"/>
                </a:solidFill>
                <a:latin typeface="Arial" panose="020B0604020202020204" pitchFamily="34" charset="0"/>
              </a:rPr>
              <a:t> vztah v komplexním tvaru : </a:t>
            </a:r>
          </a:p>
        </p:txBody>
      </p:sp>
      <p:graphicFrame>
        <p:nvGraphicFramePr>
          <p:cNvPr id="28" name="Object 13">
            <a:extLst>
              <a:ext uri="{FF2B5EF4-FFF2-40B4-BE49-F238E27FC236}">
                <a16:creationId xmlns:a16="http://schemas.microsoft.com/office/drawing/2014/main" id="{2BB6ED7E-E18D-4349-AB58-81497651732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231068" y="5164560"/>
          <a:ext cx="1657350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Rovnice" r:id="rId7" imgW="1079032" imgH="495085" progId="Equation.3">
                  <p:embed/>
                </p:oleObj>
              </mc:Choice>
              <mc:Fallback>
                <p:oleObj name="Rovnice" r:id="rId7" imgW="1079032" imgH="495085" progId="Equation.3">
                  <p:embed/>
                  <p:pic>
                    <p:nvPicPr>
                      <p:cNvPr id="28" name="Object 13">
                        <a:extLst>
                          <a:ext uri="{FF2B5EF4-FFF2-40B4-BE49-F238E27FC236}">
                            <a16:creationId xmlns:a16="http://schemas.microsoft.com/office/drawing/2014/main" id="{2BB6ED7E-E18D-4349-AB58-8149765173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1068" y="5164560"/>
                        <a:ext cx="1657350" cy="754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5">
            <a:extLst>
              <a:ext uri="{FF2B5EF4-FFF2-40B4-BE49-F238E27FC236}">
                <a16:creationId xmlns:a16="http://schemas.microsoft.com/office/drawing/2014/main" id="{439B46CE-6F4A-4328-B569-6D76A820309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292737" y="5164560"/>
          <a:ext cx="1860550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Rovnice" r:id="rId9" imgW="1206500" imgH="571500" progId="Equation.3">
                  <p:embed/>
                </p:oleObj>
              </mc:Choice>
              <mc:Fallback>
                <p:oleObj name="Rovnice" r:id="rId9" imgW="1206500" imgH="571500" progId="Equation.3">
                  <p:embed/>
                  <p:pic>
                    <p:nvPicPr>
                      <p:cNvPr id="29" name="Object 15">
                        <a:extLst>
                          <a:ext uri="{FF2B5EF4-FFF2-40B4-BE49-F238E27FC236}">
                            <a16:creationId xmlns:a16="http://schemas.microsoft.com/office/drawing/2014/main" id="{439B46CE-6F4A-4328-B569-6D76A82030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2737" y="5164560"/>
                        <a:ext cx="1860550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10">
            <a:extLst>
              <a:ext uri="{FF2B5EF4-FFF2-40B4-BE49-F238E27FC236}">
                <a16:creationId xmlns:a16="http://schemas.microsoft.com/office/drawing/2014/main" id="{C848B08F-E8A2-4518-BEDA-2277E93AF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2482" y="3973786"/>
            <a:ext cx="3148013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T   ... trvanlivost nástroje  / min 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v</a:t>
            </a:r>
            <a:r>
              <a:rPr lang="cs-CZ" altLang="cs-CZ" sz="1400" b="0" baseline="-25000" dirty="0" err="1">
                <a:solidFill>
                  <a:srgbClr val="000066"/>
                </a:solidFill>
                <a:latin typeface="Arial" panose="020B0604020202020204" pitchFamily="34" charset="0"/>
              </a:rPr>
              <a:t>c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... řezná rychlost  / m.min</a:t>
            </a:r>
            <a:r>
              <a:rPr lang="cs-CZ" altLang="cs-CZ" sz="1400" b="0" baseline="30000" dirty="0">
                <a:solidFill>
                  <a:srgbClr val="000066"/>
                </a:solidFill>
                <a:latin typeface="Arial" panose="020B0604020202020204" pitchFamily="34" charset="0"/>
              </a:rPr>
              <a:t>-1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400" b="0" baseline="-25000" dirty="0" err="1">
                <a:solidFill>
                  <a:srgbClr val="000066"/>
                </a:solidFill>
                <a:latin typeface="Arial" panose="020B0604020202020204" pitchFamily="34" charset="0"/>
              </a:rPr>
              <a:t>p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 ... hloubka záběru  / mm /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f    ... posuv  / mm.ot</a:t>
            </a:r>
            <a:r>
              <a:rPr lang="cs-CZ" altLang="cs-CZ" sz="1400" b="0" baseline="30000" dirty="0">
                <a:solidFill>
                  <a:srgbClr val="000066"/>
                </a:solidFill>
                <a:latin typeface="Arial" panose="020B0604020202020204" pitchFamily="34" charset="0"/>
              </a:rPr>
              <a:t>-1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C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T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... konstanta </a:t>
            </a: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Taylorova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vztahu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C</a:t>
            </a:r>
            <a:r>
              <a:rPr lang="cs-CZ" altLang="cs-CZ" sz="1400" b="0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V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... konstanta </a:t>
            </a: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Taylorova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vztahu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m  ... exponent </a:t>
            </a: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Taylorova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vztahu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x   ... exponent </a:t>
            </a: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Taylorova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vztahu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y   ... exponent </a:t>
            </a:r>
            <a:r>
              <a:rPr lang="cs-CZ" altLang="cs-CZ" sz="1400" b="0" dirty="0" err="1">
                <a:solidFill>
                  <a:srgbClr val="000066"/>
                </a:solidFill>
                <a:latin typeface="Arial" panose="020B0604020202020204" pitchFamily="34" charset="0"/>
              </a:rPr>
              <a:t>Taylorova</a:t>
            </a:r>
            <a:r>
              <a:rPr lang="cs-CZ" altLang="cs-CZ" sz="1400" b="0" dirty="0">
                <a:solidFill>
                  <a:srgbClr val="000066"/>
                </a:solidFill>
                <a:latin typeface="Arial" panose="020B0604020202020204" pitchFamily="34" charset="0"/>
              </a:rPr>
              <a:t> vztahu</a:t>
            </a:r>
            <a:r>
              <a:rPr lang="cs-CZ" altLang="cs-CZ" sz="1400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1" name="Picture 16" descr="SN01">
            <a:extLst>
              <a:ext uri="{FF2B5EF4-FFF2-40B4-BE49-F238E27FC236}">
                <a16:creationId xmlns:a16="http://schemas.microsoft.com/office/drawing/2014/main" id="{C57AFE87-3C8F-4DA3-B632-096ED5280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142" y="1723831"/>
            <a:ext cx="2794108" cy="216232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0E402D6F-8148-42A4-B791-4E391EB770BC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9" name="Obrázek 31">
            <a:extLst>
              <a:ext uri="{FF2B5EF4-FFF2-40B4-BE49-F238E27FC236}">
                <a16:creationId xmlns:a16="http://schemas.microsoft.com/office/drawing/2014/main" id="{22656768-E604-4F4E-949A-8FAA4913A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ázek 32">
            <a:extLst>
              <a:ext uri="{FF2B5EF4-FFF2-40B4-BE49-F238E27FC236}">
                <a16:creationId xmlns:a16="http://schemas.microsoft.com/office/drawing/2014/main" id="{2C138676-CE01-4FF1-B464-6323DAF4F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ázek 33" descr="Foto / Photo: Logo MŠMT">
            <a:extLst>
              <a:ext uri="{FF2B5EF4-FFF2-40B4-BE49-F238E27FC236}">
                <a16:creationId xmlns:a16="http://schemas.microsoft.com/office/drawing/2014/main" id="{887C4454-9701-4883-9890-9BDF41A17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70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4" y="1196752"/>
            <a:ext cx="7249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TAYLORŮV VZTAH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0A63F783-35F5-4F74-AB74-74CD20D76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821895"/>
            <a:ext cx="4213162" cy="21433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DC75D0C-AF91-47FC-82F9-3E4D9BCA3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583" y="1797152"/>
            <a:ext cx="2187055" cy="35699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8ED60FC-D666-4CD7-A99F-2DAD86DA4184}"/>
              </a:ext>
            </a:extLst>
          </p:cNvPr>
          <p:cNvSpPr txBox="1"/>
          <p:nvPr/>
        </p:nvSpPr>
        <p:spPr>
          <a:xfrm>
            <a:off x="594370" y="4437112"/>
            <a:ext cx="5129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předem stanovená hodnota VB, odečteme hodnoty trvanlivostí T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hodnoty T a </a:t>
            </a:r>
            <a:r>
              <a:rPr lang="cs-CZ" sz="1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1600" b="1" baseline="-25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sz="1600" b="1" baseline="-25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logaritmicky zaneseme do grafu</a:t>
            </a:r>
          </a:p>
          <a:p>
            <a:pPr marL="285750" indent="-285750">
              <a:buFontTx/>
              <a:buChar char="-"/>
            </a:pPr>
            <a:r>
              <a:rPr lang="cs-CZ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log grafu dostaneme konstanty </a:t>
            </a:r>
            <a:r>
              <a:rPr lang="cs-CZ" sz="1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sz="1600" b="1" baseline="-25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sz="1600" b="1" baseline="-25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sz="1600" b="1" baseline="-25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FFEABE8B-9A90-44A3-8157-1C03F4D49D8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2" name="Obrázek 31">
            <a:extLst>
              <a:ext uri="{FF2B5EF4-FFF2-40B4-BE49-F238E27FC236}">
                <a16:creationId xmlns:a16="http://schemas.microsoft.com/office/drawing/2014/main" id="{B8E6CF3E-BFD0-4900-8B77-1230C0F79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32">
            <a:extLst>
              <a:ext uri="{FF2B5EF4-FFF2-40B4-BE49-F238E27FC236}">
                <a16:creationId xmlns:a16="http://schemas.microsoft.com/office/drawing/2014/main" id="{B3881620-4B6C-4E71-943A-96034381F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33" descr="Foto / Photo: Logo MŠMT">
            <a:extLst>
              <a:ext uri="{FF2B5EF4-FFF2-40B4-BE49-F238E27FC236}">
                <a16:creationId xmlns:a16="http://schemas.microsoft.com/office/drawing/2014/main" id="{69CF9234-7DFA-41D9-9106-D68366A2C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6438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395537" y="3429695"/>
            <a:ext cx="8568951" cy="490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4" y="1196752"/>
            <a:ext cx="7249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ZVYŠOVÁNÍ TRVANLIVOSTI NÁSTROJŮ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4" descr="povlaky 01e">
            <a:extLst>
              <a:ext uri="{FF2B5EF4-FFF2-40B4-BE49-F238E27FC236}">
                <a16:creationId xmlns:a16="http://schemas.microsoft.com/office/drawing/2014/main" id="{166AE573-DB1F-4747-B399-2772462FD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46" y="1813768"/>
            <a:ext cx="3076330" cy="371834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 descr="povlaky 04c">
            <a:extLst>
              <a:ext uri="{FF2B5EF4-FFF2-40B4-BE49-F238E27FC236}">
                <a16:creationId xmlns:a16="http://schemas.microsoft.com/office/drawing/2014/main" id="{AA224EEC-6DB6-42E6-9F1B-F5F8573FA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1723539"/>
            <a:ext cx="3030083" cy="198580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12">
            <a:extLst>
              <a:ext uri="{FF2B5EF4-FFF2-40B4-BE49-F238E27FC236}">
                <a16:creationId xmlns:a16="http://schemas.microsoft.com/office/drawing/2014/main" id="{5D9D0682-A74F-4BE2-AABE-4247B26C7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377" y="3761527"/>
            <a:ext cx="475773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●  povlaky deponované moderními </a:t>
            </a:r>
            <a:r>
              <a:rPr lang="cs-CZ" altLang="cs-CZ" sz="1600" dirty="0" err="1">
                <a:solidFill>
                  <a:srgbClr val="000066"/>
                </a:solidFill>
                <a:latin typeface="Arial" panose="020B0604020202020204" pitchFamily="34" charset="0"/>
              </a:rPr>
              <a:t>technolo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  </a:t>
            </a:r>
            <a:r>
              <a:rPr lang="cs-CZ" altLang="cs-CZ" sz="1600" dirty="0" err="1">
                <a:solidFill>
                  <a:srgbClr val="000066"/>
                </a:solidFill>
                <a:latin typeface="Arial" panose="020B0604020202020204" pitchFamily="34" charset="0"/>
              </a:rPr>
              <a:t>giemi</a:t>
            </a: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umožňují vytvářet přesně definované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  struktury s požadovanými vlastnostmi</a:t>
            </a:r>
          </a:p>
        </p:txBody>
      </p:sp>
      <p:pic>
        <p:nvPicPr>
          <p:cNvPr id="22" name="Picture 11" descr="povlaky 03">
            <a:extLst>
              <a:ext uri="{FF2B5EF4-FFF2-40B4-BE49-F238E27FC236}">
                <a16:creationId xmlns:a16="http://schemas.microsoft.com/office/drawing/2014/main" id="{D05EBC54-9012-4E92-8051-F28262EF5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4810125"/>
            <a:ext cx="2359025" cy="13700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povlaky 02">
            <a:extLst>
              <a:ext uri="{FF2B5EF4-FFF2-40B4-BE49-F238E27FC236}">
                <a16:creationId xmlns:a16="http://schemas.microsoft.com/office/drawing/2014/main" id="{CDDB3276-99F3-4A8A-8967-8932D7A37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234" y="4810125"/>
            <a:ext cx="1698625" cy="13001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9">
            <a:extLst>
              <a:ext uri="{FF2B5EF4-FFF2-40B4-BE49-F238E27FC236}">
                <a16:creationId xmlns:a16="http://schemas.microsoft.com/office/drawing/2014/main" id="{B122C2BE-CCB7-4A53-83B7-7A0D05C9A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5657850"/>
            <a:ext cx="48101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●  zvyšování povrchové </a:t>
            </a:r>
            <a:r>
              <a:rPr lang="cs-CZ" altLang="cs-CZ" sz="1600" dirty="0" err="1">
                <a:solidFill>
                  <a:srgbClr val="000066"/>
                </a:solidFill>
                <a:latin typeface="Arial" panose="020B0604020202020204" pitchFamily="34" charset="0"/>
              </a:rPr>
              <a:t>mikrotvrdosti</a:t>
            </a:r>
            <a:endParaRPr lang="cs-CZ" altLang="cs-CZ" sz="16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66"/>
                </a:solidFill>
                <a:latin typeface="Arial" panose="020B0604020202020204" pitchFamily="34" charset="0"/>
              </a:rPr>
              <a:t>    aplikací progresivních tenkých vrstev</a:t>
            </a: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EF356974-F55F-436F-B5D6-CA4440058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8462" y="1920180"/>
            <a:ext cx="1100138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 b="0" i="1" dirty="0">
                <a:solidFill>
                  <a:srgbClr val="000066"/>
                </a:solidFill>
                <a:latin typeface="Arial" panose="020B0604020202020204" pitchFamily="34" charset="0"/>
              </a:rPr>
              <a:t>Pozn.: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00" b="0" i="1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 b="0" i="1" dirty="0">
                <a:solidFill>
                  <a:srgbClr val="000066"/>
                </a:solidFill>
                <a:latin typeface="Arial" panose="020B0604020202020204" pitchFamily="34" charset="0"/>
              </a:rPr>
              <a:t>Ti (C</a:t>
            </a:r>
            <a:r>
              <a:rPr lang="cs-CZ" altLang="cs-CZ" sz="1100" b="0" i="1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0,45</a:t>
            </a:r>
            <a:r>
              <a:rPr lang="cs-CZ" altLang="cs-CZ" sz="1100" b="0" i="1" dirty="0">
                <a:solidFill>
                  <a:srgbClr val="000066"/>
                </a:solidFill>
                <a:latin typeface="Arial" panose="020B0604020202020204" pitchFamily="34" charset="0"/>
              </a:rPr>
              <a:t>, N</a:t>
            </a:r>
            <a:r>
              <a:rPr lang="cs-CZ" altLang="cs-CZ" sz="1100" b="0" i="1" baseline="-25000" dirty="0">
                <a:solidFill>
                  <a:srgbClr val="000066"/>
                </a:solidFill>
                <a:latin typeface="Arial" panose="020B0604020202020204" pitchFamily="34" charset="0"/>
              </a:rPr>
              <a:t>0,55</a:t>
            </a:r>
            <a:r>
              <a:rPr lang="cs-CZ" altLang="cs-CZ" sz="1100" b="0" i="1" dirty="0">
                <a:solidFill>
                  <a:srgbClr val="000066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 b="0" i="1" dirty="0">
                <a:solidFill>
                  <a:srgbClr val="000066"/>
                </a:solidFill>
                <a:latin typeface="Arial" panose="020B0604020202020204" pitchFamily="34" charset="0"/>
              </a:rPr>
              <a:t>znamená , že objemový podíl ve vrstvě činí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 b="0" i="1" dirty="0">
                <a:solidFill>
                  <a:srgbClr val="000066"/>
                </a:solidFill>
                <a:latin typeface="Arial" panose="020B0604020202020204" pitchFamily="34" charset="0"/>
              </a:rPr>
              <a:t>45% </a:t>
            </a:r>
            <a:r>
              <a:rPr lang="cs-CZ" altLang="cs-CZ" sz="1100" b="0" i="1" dirty="0" err="1">
                <a:solidFill>
                  <a:srgbClr val="000066"/>
                </a:solidFill>
                <a:latin typeface="Arial" panose="020B0604020202020204" pitchFamily="34" charset="0"/>
              </a:rPr>
              <a:t>TiC</a:t>
            </a:r>
            <a:r>
              <a:rPr lang="cs-CZ" altLang="cs-CZ" sz="1100" b="0" i="1" dirty="0">
                <a:solidFill>
                  <a:srgbClr val="000066"/>
                </a:solidFill>
                <a:latin typeface="Arial" panose="020B0604020202020204" pitchFamily="34" charset="0"/>
              </a:rPr>
              <a:t>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 b="0" i="1" dirty="0">
                <a:solidFill>
                  <a:srgbClr val="000066"/>
                </a:solidFill>
                <a:latin typeface="Arial" panose="020B0604020202020204" pitchFamily="34" charset="0"/>
              </a:rPr>
              <a:t>55% </a:t>
            </a:r>
            <a:r>
              <a:rPr lang="cs-CZ" altLang="cs-CZ" sz="1100" b="0" i="1" dirty="0" err="1">
                <a:solidFill>
                  <a:srgbClr val="000066"/>
                </a:solidFill>
                <a:latin typeface="Arial" panose="020B0604020202020204" pitchFamily="34" charset="0"/>
              </a:rPr>
              <a:t>TiN</a:t>
            </a:r>
            <a:endParaRPr lang="cs-CZ" altLang="cs-CZ" sz="1100" b="0" i="1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28F01CD2-A0C2-47BB-9B47-1EFA24FCAA5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4" name="Obrázek 31">
            <a:extLst>
              <a:ext uri="{FF2B5EF4-FFF2-40B4-BE49-F238E27FC236}">
                <a16:creationId xmlns:a16="http://schemas.microsoft.com/office/drawing/2014/main" id="{D4D174A5-C607-4F32-9B50-7BC0AD47D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32">
            <a:extLst>
              <a:ext uri="{FF2B5EF4-FFF2-40B4-BE49-F238E27FC236}">
                <a16:creationId xmlns:a16="http://schemas.microsoft.com/office/drawing/2014/main" id="{17E479D0-4D85-485D-92A3-307DCC07B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33" descr="Foto / Photo: Logo MŠMT">
            <a:extLst>
              <a:ext uri="{FF2B5EF4-FFF2-40B4-BE49-F238E27FC236}">
                <a16:creationId xmlns:a16="http://schemas.microsoft.com/office/drawing/2014/main" id="{14B322C1-604A-4074-A872-88C60D305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38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539552" y="1684397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232150" algn="l"/>
              </a:tabLst>
            </a:pPr>
            <a:r>
              <a:rPr lang="cs-CZ" altLang="cs-CZ" sz="2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POJMY – SOUSTRUŽENÍ</a:t>
            </a:r>
            <a:endParaRPr lang="cs-CZ" altLang="cs-CZ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  <a:tabLst>
                <a:tab pos="3232150" algn="l"/>
              </a:tabLst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řezné podmínky</a:t>
            </a:r>
          </a:p>
        </p:txBody>
      </p:sp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3" y="1196752"/>
            <a:ext cx="847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ÚVOD, ZÁKLADNÍ POJMY, ZÁKLADNÍ ČÁSTI NÁSTROJE  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bdélník 37">
            <a:extLst>
              <a:ext uri="{FF2B5EF4-FFF2-40B4-BE49-F238E27FC236}">
                <a16:creationId xmlns:a16="http://schemas.microsoft.com/office/drawing/2014/main" id="{333FC747-06A3-4CCA-B3CA-64F628F891FA}"/>
              </a:ext>
            </a:extLst>
          </p:cNvPr>
          <p:cNvSpPr/>
          <p:nvPr/>
        </p:nvSpPr>
        <p:spPr>
          <a:xfrm>
            <a:off x="562603" y="4913873"/>
            <a:ext cx="3316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  <a:tabLst>
                <a:tab pos="3232150" algn="l"/>
              </a:tabLst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hlavní řezný pohyb </a:t>
            </a:r>
            <a:endParaRPr lang="cs-CZ" altLang="cs-CZ" sz="2000" b="1" u="sng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  <a:tabLst>
                <a:tab pos="3232150" algn="l"/>
              </a:tabLst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posuv</a:t>
            </a:r>
          </a:p>
          <a:p>
            <a:pPr marL="342900" indent="-342900" algn="just">
              <a:buFontTx/>
              <a:buChar char="-"/>
              <a:tabLst>
                <a:tab pos="3232150" algn="l"/>
              </a:tabLst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přísuv</a:t>
            </a:r>
          </a:p>
          <a:p>
            <a:pPr marL="342900" indent="-342900" algn="just">
              <a:buFontTx/>
              <a:buChar char="-"/>
              <a:tabLst>
                <a:tab pos="3232150" algn="l"/>
              </a:tabLst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výsledný řezný pohyb</a:t>
            </a:r>
          </a:p>
        </p:txBody>
      </p:sp>
      <p:sp>
        <p:nvSpPr>
          <p:cNvPr id="39" name="AutoShape 14">
            <a:extLst>
              <a:ext uri="{FF2B5EF4-FFF2-40B4-BE49-F238E27FC236}">
                <a16:creationId xmlns:a16="http://schemas.microsoft.com/office/drawing/2014/main" id="{6FB377CC-7594-45C6-B8D6-F5ED5FA6E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5062830"/>
            <a:ext cx="142875" cy="144463"/>
          </a:xfrm>
          <a:prstGeom prst="flowChartConnector">
            <a:avLst/>
          </a:prstGeom>
          <a:solidFill>
            <a:srgbClr val="DB258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6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40" name="AutoShape 14">
            <a:extLst>
              <a:ext uri="{FF2B5EF4-FFF2-40B4-BE49-F238E27FC236}">
                <a16:creationId xmlns:a16="http://schemas.microsoft.com/office/drawing/2014/main" id="{F8C5E632-C55C-49C0-BEE2-7ED559850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5375183"/>
            <a:ext cx="142875" cy="144462"/>
          </a:xfrm>
          <a:prstGeom prst="flowChartConnector">
            <a:avLst/>
          </a:prstGeom>
          <a:solidFill>
            <a:srgbClr val="0099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6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41" name="AutoShape 14">
            <a:extLst>
              <a:ext uri="{FF2B5EF4-FFF2-40B4-BE49-F238E27FC236}">
                <a16:creationId xmlns:a16="http://schemas.microsoft.com/office/drawing/2014/main" id="{8F1A4C4D-1ADD-4F93-951C-C12676AAC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5663661"/>
            <a:ext cx="142875" cy="144463"/>
          </a:xfrm>
          <a:prstGeom prst="flowChartConnector">
            <a:avLst/>
          </a:prstGeom>
          <a:solidFill>
            <a:srgbClr val="0033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6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F0068C32-EC7E-471D-9AA2-3E8A35DD1E4A}"/>
              </a:ext>
            </a:extLst>
          </p:cNvPr>
          <p:cNvSpPr/>
          <p:nvPr/>
        </p:nvSpPr>
        <p:spPr>
          <a:xfrm>
            <a:off x="2987824" y="2378588"/>
            <a:ext cx="4824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just">
              <a:buFontTx/>
              <a:buChar char="-"/>
              <a:tabLst>
                <a:tab pos="3232150" algn="l"/>
              </a:tabLst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výsledný řezný pohyb</a:t>
            </a:r>
          </a:p>
          <a:p>
            <a:pPr marL="800100" lvl="1" indent="-342900" algn="just">
              <a:spcAft>
                <a:spcPts val="1200"/>
              </a:spcAft>
              <a:buFontTx/>
              <a:buChar char="-"/>
              <a:tabLst>
                <a:tab pos="3232150" algn="l"/>
              </a:tabLst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charakteristický v</a:t>
            </a:r>
            <a:r>
              <a:rPr lang="cs-CZ" altLang="cs-CZ" sz="2000" baseline="-25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325423C-B494-46DB-8190-9AF7A7EF4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408046"/>
            <a:ext cx="2304488" cy="2511770"/>
          </a:xfrm>
          <a:prstGeom prst="rect">
            <a:avLst/>
          </a:prstGeom>
          <a:ln w="19050">
            <a:solidFill>
              <a:srgbClr val="000066"/>
            </a:solidFill>
          </a:ln>
        </p:spPr>
      </p:pic>
      <p:sp>
        <p:nvSpPr>
          <p:cNvPr id="13" name="AutoShape 14">
            <a:extLst>
              <a:ext uri="{FF2B5EF4-FFF2-40B4-BE49-F238E27FC236}">
                <a16:creationId xmlns:a16="http://schemas.microsoft.com/office/drawing/2014/main" id="{9DB8B46F-0F87-49DA-98D5-7BBD6F33B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5951246"/>
            <a:ext cx="142875" cy="144463"/>
          </a:xfrm>
          <a:prstGeom prst="flowChartConnector">
            <a:avLst/>
          </a:prstGeom>
          <a:solidFill>
            <a:srgbClr val="FF66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6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ovéPole 18">
                <a:extLst>
                  <a:ext uri="{FF2B5EF4-FFF2-40B4-BE49-F238E27FC236}">
                    <a16:creationId xmlns:a16="http://schemas.microsoft.com/office/drawing/2014/main" id="{3BDB2A8A-A96F-4E05-AB3B-C4E89D1F1B98}"/>
                  </a:ext>
                </a:extLst>
              </p:cNvPr>
              <p:cNvSpPr txBox="1"/>
              <p:nvPr/>
            </p:nvSpPr>
            <p:spPr>
              <a:xfrm>
                <a:off x="3419872" y="3559565"/>
                <a:ext cx="2551769" cy="9123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tabLst>
                    <a:tab pos="323215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altLang="cs-CZ" sz="1800" b="1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cs-CZ" altLang="cs-CZ" sz="1800" b="1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𝒗</m:t>
                          </m:r>
                        </m:e>
                        <m:sub>
                          <m:r>
                            <a:rPr lang="cs-CZ" altLang="cs-CZ" sz="1800" b="1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𝒄</m:t>
                          </m:r>
                        </m:sub>
                      </m:sSub>
                      <m:r>
                        <a:rPr lang="cs-CZ" altLang="cs-CZ" sz="1800" b="1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cs-CZ" altLang="cs-CZ" sz="1800" b="1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cs-CZ" altLang="cs-CZ" b="1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𝝅</m:t>
                          </m:r>
                          <m:r>
                            <a:rPr lang="cs-CZ" altLang="cs-CZ" b="1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∙</m:t>
                          </m:r>
                          <m:r>
                            <a:rPr lang="cs-CZ" altLang="cs-CZ" b="1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𝑫</m:t>
                          </m:r>
                          <m:r>
                            <a:rPr lang="cs-CZ" altLang="cs-CZ" b="1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∙</m:t>
                          </m:r>
                          <m:r>
                            <a:rPr lang="cs-CZ" altLang="cs-CZ" b="1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𝒏</m:t>
                          </m:r>
                          <m:r>
                            <m:rPr>
                              <m:nor/>
                            </m:rPr>
                            <a:rPr lang="cs-CZ" altLang="cs-CZ" b="1" i="1" dirty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num>
                        <m:den>
                          <m:r>
                            <a:rPr lang="cs-CZ" altLang="cs-CZ" sz="1800" b="1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cs-CZ" altLang="cs-CZ" sz="1800" b="1" i="1" dirty="0">
                  <a:solidFill>
                    <a:srgbClr val="000066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tabLst>
                    <a:tab pos="323215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altLang="cs-CZ" sz="1800" b="1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cs-CZ" altLang="cs-CZ" sz="1800" b="1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𝒗</m:t>
                          </m:r>
                        </m:e>
                        <m:sub>
                          <m:r>
                            <a:rPr lang="cs-CZ" altLang="cs-CZ" sz="1800" b="1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𝒇</m:t>
                          </m:r>
                        </m:sub>
                      </m:sSub>
                      <m:r>
                        <a:rPr lang="cs-CZ" altLang="cs-CZ" sz="1800" b="1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cs-CZ" altLang="cs-CZ" b="1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cs-CZ" altLang="cs-CZ" b="1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𝒇</m:t>
                          </m:r>
                        </m:e>
                        <m:sub>
                          <m:r>
                            <a:rPr lang="cs-CZ" altLang="cs-CZ" b="1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𝒛</m:t>
                          </m:r>
                        </m:sub>
                      </m:sSub>
                      <m:r>
                        <a:rPr lang="cs-CZ" altLang="cs-CZ" sz="1800" b="1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cs-CZ" altLang="cs-CZ" sz="1800" b="1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𝒛</m:t>
                      </m:r>
                      <m:r>
                        <a:rPr lang="cs-CZ" altLang="cs-CZ" sz="1800" b="1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cs-CZ" altLang="cs-CZ" sz="1800" b="1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𝒏</m:t>
                      </m:r>
                      <m:r>
                        <a:rPr lang="cs-CZ" altLang="cs-CZ" sz="1800" b="1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cs-CZ" altLang="cs-CZ" b="1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cs-CZ" altLang="cs-CZ" b="1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𝒇</m:t>
                          </m:r>
                        </m:e>
                        <m:sub>
                          <m:r>
                            <a:rPr lang="cs-CZ" altLang="cs-CZ" b="1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𝒐𝒕</m:t>
                          </m:r>
                        </m:sub>
                      </m:sSub>
                      <m:r>
                        <a:rPr lang="cs-CZ" altLang="cs-CZ" b="1" i="1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cs-CZ" altLang="cs-CZ" b="1" i="1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𝒏</m:t>
                      </m:r>
                    </m:oMath>
                  </m:oMathPara>
                </a14:m>
                <a:endParaRPr lang="cs-CZ" altLang="cs-CZ" sz="1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ovéPole 18">
                <a:extLst>
                  <a:ext uri="{FF2B5EF4-FFF2-40B4-BE49-F238E27FC236}">
                    <a16:creationId xmlns:a16="http://schemas.microsoft.com/office/drawing/2014/main" id="{3BDB2A8A-A96F-4E05-AB3B-C4E89D1F1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3559565"/>
                <a:ext cx="2551769" cy="912301"/>
              </a:xfrm>
              <a:prstGeom prst="rect">
                <a:avLst/>
              </a:prstGeom>
              <a:blipFill>
                <a:blip r:embed="rId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ovéPole 19">
                <a:extLst>
                  <a:ext uri="{FF2B5EF4-FFF2-40B4-BE49-F238E27FC236}">
                    <a16:creationId xmlns:a16="http://schemas.microsoft.com/office/drawing/2014/main" id="{24C6CEF9-BBE2-4BF8-8579-3AE9B0D798B8}"/>
                  </a:ext>
                </a:extLst>
              </p:cNvPr>
              <p:cNvSpPr txBox="1"/>
              <p:nvPr/>
            </p:nvSpPr>
            <p:spPr>
              <a:xfrm>
                <a:off x="3851688" y="3033442"/>
                <a:ext cx="2304488" cy="3955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tabLst>
                    <a:tab pos="323215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cs-CZ" altLang="cs-CZ" sz="1800" b="1" i="1" smtClean="0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cs-CZ" altLang="cs-CZ" sz="1800" b="1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cs-CZ" altLang="cs-CZ" sz="1800" b="1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cs-CZ" altLang="cs-CZ" sz="1800" b="1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𝒆</m:t>
                              </m:r>
                            </m:sub>
                          </m:sSub>
                        </m:e>
                      </m:acc>
                      <m:r>
                        <a:rPr lang="cs-CZ" altLang="cs-CZ" sz="1800" b="1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cs-CZ" altLang="cs-CZ" b="1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cs-CZ" altLang="cs-CZ" b="1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cs-CZ" altLang="cs-CZ" b="1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cs-CZ" altLang="cs-CZ" b="1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𝒄</m:t>
                              </m:r>
                            </m:sub>
                          </m:sSub>
                        </m:e>
                      </m:acc>
                      <m:r>
                        <a:rPr lang="cs-CZ" altLang="cs-CZ" b="1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cs-CZ" altLang="cs-CZ" b="1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cs-CZ" altLang="cs-CZ" b="1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cs-CZ" altLang="cs-CZ" b="1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cs-CZ" altLang="cs-CZ" b="1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𝒇</m:t>
                              </m:r>
                            </m:sub>
                          </m:sSub>
                        </m:e>
                      </m:acc>
                      <m:r>
                        <a:rPr lang="cs-CZ" altLang="cs-CZ" b="1" i="1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cs-CZ" altLang="cs-CZ" b="1" i="1">
                              <a:solidFill>
                                <a:srgbClr val="0000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cs-CZ" altLang="cs-CZ" b="1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cs-CZ" altLang="cs-CZ" b="1" i="1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cs-CZ" altLang="cs-CZ" b="1" i="1" smtClean="0">
                                  <a:solidFill>
                                    <a:srgbClr val="0000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𝒑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cs-CZ" altLang="cs-CZ" sz="1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ovéPole 19">
                <a:extLst>
                  <a:ext uri="{FF2B5EF4-FFF2-40B4-BE49-F238E27FC236}">
                    <a16:creationId xmlns:a16="http://schemas.microsoft.com/office/drawing/2014/main" id="{24C6CEF9-BBE2-4BF8-8579-3AE9B0D79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688" y="3033442"/>
                <a:ext cx="2304488" cy="395558"/>
              </a:xfrm>
              <a:prstGeom prst="rect">
                <a:avLst/>
              </a:prstGeom>
              <a:blipFill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délník 20">
                <a:extLst>
                  <a:ext uri="{FF2B5EF4-FFF2-40B4-BE49-F238E27FC236}">
                    <a16:creationId xmlns:a16="http://schemas.microsoft.com/office/drawing/2014/main" id="{C5E42CF1-1BDD-468F-965A-F4770D61CE7C}"/>
                  </a:ext>
                </a:extLst>
              </p:cNvPr>
              <p:cNvSpPr/>
              <p:nvPr/>
            </p:nvSpPr>
            <p:spPr>
              <a:xfrm>
                <a:off x="5971641" y="4149080"/>
                <a:ext cx="2848831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tabLst>
                    <a:tab pos="3232150" algn="l"/>
                  </a:tabLst>
                </a:pPr>
                <a:r>
                  <a:rPr lang="cs-CZ" altLang="cs-CZ" sz="1400" b="1" i="1" dirty="0" err="1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cs-CZ" altLang="cs-CZ" sz="1400" b="1" i="1" baseline="-25000" dirty="0" err="1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cs-CZ" altLang="cs-CZ" sz="1400" b="1" i="1" baseline="-2500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…hloubka záběru </a:t>
                </a:r>
                <a:r>
                  <a:rPr lang="en-US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</a:t>
                </a:r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mm</a:t>
                </a:r>
                <a:r>
                  <a:rPr lang="en-US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  <a:endParaRPr lang="cs-CZ" altLang="cs-CZ" sz="1400" b="1" i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tabLst>
                    <a:tab pos="3232150" algn="l"/>
                  </a:tabLst>
                </a:pPr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D… průměr obrobku </a:t>
                </a:r>
                <a:r>
                  <a:rPr lang="en-US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</a:t>
                </a:r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mm</a:t>
                </a:r>
                <a:r>
                  <a:rPr lang="en-US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  <a:endParaRPr lang="cs-CZ" altLang="cs-CZ" sz="1400" b="1" i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tabLst>
                    <a:tab pos="3232150" algn="l"/>
                  </a:tabLst>
                </a:pPr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cs-CZ" altLang="cs-CZ" sz="1400" b="1" i="1" baseline="-2500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ot </a:t>
                </a:r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…posuv za otáčku </a:t>
                </a:r>
                <a:r>
                  <a:rPr lang="en-US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</a:t>
                </a:r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mm</a:t>
                </a:r>
                <a14:m>
                  <m:oMath xmlns:m="http://schemas.openxmlformats.org/officeDocument/2006/math">
                    <m:r>
                      <a:rPr lang="cs-CZ" altLang="cs-CZ" sz="1400" b="1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</m:oMath>
                </a14:m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ot</a:t>
                </a:r>
                <a:r>
                  <a:rPr lang="cs-CZ" altLang="cs-CZ" sz="1400" b="1" i="1" baseline="3000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  <a:endParaRPr lang="cs-CZ" altLang="cs-CZ" sz="1400" b="1" i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tabLst>
                    <a:tab pos="3232150" algn="l"/>
                  </a:tabLst>
                </a:pPr>
                <a:r>
                  <a:rPr lang="cs-CZ" altLang="cs-CZ" sz="1400" b="1" i="1" dirty="0" err="1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cs-CZ" altLang="cs-CZ" sz="1400" b="1" i="1" baseline="-25000" dirty="0" err="1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r>
                  <a:rPr lang="cs-CZ" altLang="cs-CZ" sz="1400" b="1" i="1" baseline="-2500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…posuv na zub </a:t>
                </a:r>
                <a:r>
                  <a:rPr lang="en-US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</a:t>
                </a:r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mm</a:t>
                </a:r>
                <a:r>
                  <a:rPr lang="en-US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  <a:endParaRPr lang="cs-CZ" altLang="cs-CZ" sz="1400" b="1" i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tabLst>
                    <a:tab pos="3232150" algn="l"/>
                  </a:tabLst>
                </a:pPr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 …otáčky </a:t>
                </a:r>
                <a:r>
                  <a:rPr lang="en-US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</a:t>
                </a:r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ot</a:t>
                </a:r>
                <a14:m>
                  <m:oMath xmlns:m="http://schemas.openxmlformats.org/officeDocument/2006/math">
                    <m:r>
                      <a:rPr lang="cs-CZ" altLang="cs-CZ" sz="1400" b="1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</m:oMath>
                </a14:m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</a:t>
                </a:r>
                <a:r>
                  <a:rPr lang="cs-CZ" altLang="cs-CZ" sz="1400" b="1" i="1" baseline="3000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  <a:endParaRPr lang="cs-CZ" altLang="cs-CZ" sz="1400" b="1" i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tabLst>
                    <a:tab pos="3232150" algn="l"/>
                  </a:tabLst>
                </a:pPr>
                <a:r>
                  <a:rPr lang="cs-CZ" altLang="cs-CZ" sz="1400" b="1" i="1" dirty="0" err="1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cs-CZ" altLang="cs-CZ" sz="1400" b="1" i="1" baseline="-25000" dirty="0" err="1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cs-CZ" altLang="cs-CZ" sz="1400" b="1" i="1" baseline="-2500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…řezná rychlost </a:t>
                </a:r>
                <a:r>
                  <a:rPr lang="en-US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</a:t>
                </a:r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14:m>
                  <m:oMath xmlns:m="http://schemas.openxmlformats.org/officeDocument/2006/math">
                    <m:r>
                      <a:rPr lang="cs-CZ" altLang="cs-CZ" sz="1400" b="1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</m:oMath>
                </a14:m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</a:t>
                </a:r>
                <a:r>
                  <a:rPr lang="cs-CZ" altLang="cs-CZ" sz="1400" b="1" i="1" baseline="3000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  <a:endParaRPr lang="cs-CZ" altLang="cs-CZ" sz="1400" b="1" i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tabLst>
                    <a:tab pos="3232150" algn="l"/>
                  </a:tabLst>
                </a:pPr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cs-CZ" altLang="cs-CZ" sz="1400" b="1" i="1" baseline="-2500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 </a:t>
                </a:r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r>
                  <a:rPr lang="cs-CZ" altLang="cs-CZ" sz="1400" b="1" i="1" baseline="-2500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rychlost posuvu </a:t>
                </a:r>
                <a:r>
                  <a:rPr lang="en-US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</a:t>
                </a:r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14:m>
                  <m:oMath xmlns:m="http://schemas.openxmlformats.org/officeDocument/2006/math">
                    <m:r>
                      <a:rPr lang="cs-CZ" altLang="cs-CZ" sz="1400" b="1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</m:oMath>
                </a14:m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</a:t>
                </a:r>
                <a:r>
                  <a:rPr lang="cs-CZ" altLang="cs-CZ" sz="1400" b="1" i="1" baseline="3000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  <a:endParaRPr lang="cs-CZ" altLang="cs-CZ" sz="1400" b="1" i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tabLst>
                    <a:tab pos="3232150" algn="l"/>
                  </a:tabLst>
                </a:pPr>
                <a:r>
                  <a:rPr lang="cs-CZ" altLang="cs-CZ" sz="1400" b="1" i="1" dirty="0" err="1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cs-CZ" altLang="cs-CZ" sz="1400" b="1" i="1" baseline="-25000" dirty="0" err="1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cs-CZ" altLang="cs-CZ" sz="1400" b="1" i="1" baseline="-2500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r>
                  <a:rPr lang="cs-CZ" altLang="cs-CZ" sz="1400" b="1" i="1" baseline="-2500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rychlost přísuvu </a:t>
                </a:r>
                <a:r>
                  <a:rPr lang="en-US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</a:t>
                </a:r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14:m>
                  <m:oMath xmlns:m="http://schemas.openxmlformats.org/officeDocument/2006/math">
                    <m:r>
                      <a:rPr lang="cs-CZ" altLang="cs-CZ" sz="1400" b="1" i="1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</m:oMath>
                </a14:m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</a:t>
                </a:r>
                <a:r>
                  <a:rPr lang="cs-CZ" altLang="cs-CZ" sz="1400" b="1" i="1" baseline="3000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  <a:endParaRPr lang="cs-CZ" altLang="cs-CZ" sz="1400" b="1" i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tabLst>
                    <a:tab pos="3232150" algn="l"/>
                  </a:tabLst>
                </a:pPr>
                <a:r>
                  <a:rPr lang="cs-CZ" altLang="cs-CZ" sz="1400" b="1" i="1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 …počet zubů</a:t>
                </a:r>
              </a:p>
            </p:txBody>
          </p:sp>
        </mc:Choice>
        <mc:Fallback xmlns="">
          <p:sp>
            <p:nvSpPr>
              <p:cNvPr id="21" name="Obdélník 20">
                <a:extLst>
                  <a:ext uri="{FF2B5EF4-FFF2-40B4-BE49-F238E27FC236}">
                    <a16:creationId xmlns:a16="http://schemas.microsoft.com/office/drawing/2014/main" id="{C5E42CF1-1BDD-468F-965A-F4770D61CE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641" y="4149080"/>
                <a:ext cx="2848831" cy="2031325"/>
              </a:xfrm>
              <a:prstGeom prst="rect">
                <a:avLst/>
              </a:prstGeom>
              <a:blipFill>
                <a:blip r:embed="rId5"/>
                <a:stretch>
                  <a:fillRect l="-642" t="-601" b="-210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">
            <a:extLst>
              <a:ext uri="{FF2B5EF4-FFF2-40B4-BE49-F238E27FC236}">
                <a16:creationId xmlns:a16="http://schemas.microsoft.com/office/drawing/2014/main" id="{1DABA167-7511-44C3-9DAA-71B9C553769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7" name="Obrázek 31">
            <a:extLst>
              <a:ext uri="{FF2B5EF4-FFF2-40B4-BE49-F238E27FC236}">
                <a16:creationId xmlns:a16="http://schemas.microsoft.com/office/drawing/2014/main" id="{5E134FDF-F8E2-4A4C-9CBA-04FE48E5E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32">
            <a:extLst>
              <a:ext uri="{FF2B5EF4-FFF2-40B4-BE49-F238E27FC236}">
                <a16:creationId xmlns:a16="http://schemas.microsoft.com/office/drawing/2014/main" id="{5A9FB07A-C028-45A3-983E-051137FFD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ázek 33" descr="Foto / Photo: Logo MŠMT">
            <a:extLst>
              <a:ext uri="{FF2B5EF4-FFF2-40B4-BE49-F238E27FC236}">
                <a16:creationId xmlns:a16="http://schemas.microsoft.com/office/drawing/2014/main" id="{2009BCC7-CBFD-4959-A817-8B090855C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609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539552" y="1684397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232150" algn="l"/>
              </a:tabLst>
            </a:pPr>
            <a:r>
              <a:rPr lang="cs-CZ" altLang="cs-CZ" sz="2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POJMY</a:t>
            </a:r>
            <a:endParaRPr lang="cs-CZ" altLang="cs-CZ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  <a:tabLst>
                <a:tab pos="3232150" algn="l"/>
              </a:tabLst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plochy obrobku</a:t>
            </a:r>
          </a:p>
        </p:txBody>
      </p:sp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3" y="1196752"/>
            <a:ext cx="847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ÚVOD, ZÁKLADNÍ POJMY, ZÁKLADNÍ ČÁSTI NÁSTROJE  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bdélník 37">
            <a:extLst>
              <a:ext uri="{FF2B5EF4-FFF2-40B4-BE49-F238E27FC236}">
                <a16:creationId xmlns:a16="http://schemas.microsoft.com/office/drawing/2014/main" id="{333FC747-06A3-4CCA-B3CA-64F628F891FA}"/>
              </a:ext>
            </a:extLst>
          </p:cNvPr>
          <p:cNvSpPr/>
          <p:nvPr/>
        </p:nvSpPr>
        <p:spPr>
          <a:xfrm>
            <a:off x="562603" y="4913873"/>
            <a:ext cx="3316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  <a:tabLst>
                <a:tab pos="3232150" algn="l"/>
              </a:tabLst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hlavní řezný pohyb </a:t>
            </a:r>
            <a:endParaRPr lang="cs-CZ" altLang="cs-CZ" sz="2000" b="1" u="sng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  <a:tabLst>
                <a:tab pos="3232150" algn="l"/>
              </a:tabLst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posuv</a:t>
            </a:r>
          </a:p>
          <a:p>
            <a:pPr marL="342900" indent="-342900" algn="just">
              <a:buFontTx/>
              <a:buChar char="-"/>
              <a:tabLst>
                <a:tab pos="3232150" algn="l"/>
              </a:tabLst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přísuv</a:t>
            </a:r>
          </a:p>
        </p:txBody>
      </p:sp>
      <p:sp>
        <p:nvSpPr>
          <p:cNvPr id="39" name="AutoShape 14">
            <a:extLst>
              <a:ext uri="{FF2B5EF4-FFF2-40B4-BE49-F238E27FC236}">
                <a16:creationId xmlns:a16="http://schemas.microsoft.com/office/drawing/2014/main" id="{6FB377CC-7594-45C6-B8D6-F5ED5FA6E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5062830"/>
            <a:ext cx="142875" cy="144463"/>
          </a:xfrm>
          <a:prstGeom prst="flowChartConnector">
            <a:avLst/>
          </a:prstGeom>
          <a:solidFill>
            <a:srgbClr val="DB258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6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40" name="AutoShape 14">
            <a:extLst>
              <a:ext uri="{FF2B5EF4-FFF2-40B4-BE49-F238E27FC236}">
                <a16:creationId xmlns:a16="http://schemas.microsoft.com/office/drawing/2014/main" id="{F8C5E632-C55C-49C0-BEE2-7ED559850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5375183"/>
            <a:ext cx="142875" cy="144462"/>
          </a:xfrm>
          <a:prstGeom prst="flowChartConnector">
            <a:avLst/>
          </a:prstGeom>
          <a:solidFill>
            <a:srgbClr val="0099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6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41" name="AutoShape 14">
            <a:extLst>
              <a:ext uri="{FF2B5EF4-FFF2-40B4-BE49-F238E27FC236}">
                <a16:creationId xmlns:a16="http://schemas.microsoft.com/office/drawing/2014/main" id="{8F1A4C4D-1ADD-4F93-951C-C12676AAC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5663661"/>
            <a:ext cx="142875" cy="144463"/>
          </a:xfrm>
          <a:prstGeom prst="flowChartConnector">
            <a:avLst/>
          </a:prstGeom>
          <a:solidFill>
            <a:srgbClr val="0033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6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74606AA-840D-45B6-AAF2-7170B766B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52" t="2885" r="11549" b="12146"/>
          <a:stretch/>
        </p:blipFill>
        <p:spPr>
          <a:xfrm>
            <a:off x="562603" y="2418263"/>
            <a:ext cx="2857269" cy="1929419"/>
          </a:xfrm>
          <a:prstGeom prst="rect">
            <a:avLst/>
          </a:prstGeom>
          <a:ln w="19050">
            <a:solidFill>
              <a:srgbClr val="000066"/>
            </a:solidFill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F0A4A33-F6F2-4788-93C7-BBC8EA6B98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6" t="2173" r="1527" b="3490"/>
          <a:stretch/>
        </p:blipFill>
        <p:spPr>
          <a:xfrm>
            <a:off x="3419872" y="2418263"/>
            <a:ext cx="2601860" cy="1929418"/>
          </a:xfrm>
          <a:prstGeom prst="rect">
            <a:avLst/>
          </a:prstGeom>
          <a:ln w="19050">
            <a:solidFill>
              <a:srgbClr val="000066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2D0DC04-ADD1-4ECB-B637-424878F736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9" t="6290" r="2892" b="1996"/>
          <a:stretch/>
        </p:blipFill>
        <p:spPr>
          <a:xfrm>
            <a:off x="6021732" y="2418262"/>
            <a:ext cx="2601860" cy="1929600"/>
          </a:xfrm>
          <a:prstGeom prst="rect">
            <a:avLst/>
          </a:prstGeom>
          <a:ln w="19050">
            <a:solidFill>
              <a:srgbClr val="000066"/>
            </a:solidFill>
          </a:ln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680D3623-FEF5-4963-8701-9454FA42E2C6}"/>
              </a:ext>
            </a:extLst>
          </p:cNvPr>
          <p:cNvSpPr/>
          <p:nvPr/>
        </p:nvSpPr>
        <p:spPr>
          <a:xfrm>
            <a:off x="1691680" y="2924944"/>
            <a:ext cx="30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232150" algn="l"/>
              </a:tabLst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2487B877-4A7C-43F8-9DAE-E4C5669DC6F4}"/>
              </a:ext>
            </a:extLst>
          </p:cNvPr>
          <p:cNvSpPr/>
          <p:nvPr/>
        </p:nvSpPr>
        <p:spPr>
          <a:xfrm>
            <a:off x="2140496" y="3140968"/>
            <a:ext cx="409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232150" algn="l"/>
              </a:tabLst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D3D3200C-709D-4171-829D-18398A22D500}"/>
              </a:ext>
            </a:extLst>
          </p:cNvPr>
          <p:cNvSpPr/>
          <p:nvPr/>
        </p:nvSpPr>
        <p:spPr>
          <a:xfrm>
            <a:off x="2556413" y="3303146"/>
            <a:ext cx="300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232150" algn="l"/>
              </a:tabLst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3D669482-A09F-45F8-B499-058181FDFABD}"/>
              </a:ext>
            </a:extLst>
          </p:cNvPr>
          <p:cNvSpPr/>
          <p:nvPr/>
        </p:nvSpPr>
        <p:spPr>
          <a:xfrm>
            <a:off x="6248043" y="3382972"/>
            <a:ext cx="30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232150" algn="l"/>
              </a:tabLst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0D118476-44CA-4D55-A98F-CDD5702351A9}"/>
              </a:ext>
            </a:extLst>
          </p:cNvPr>
          <p:cNvSpPr/>
          <p:nvPr/>
        </p:nvSpPr>
        <p:spPr>
          <a:xfrm>
            <a:off x="6516216" y="3491716"/>
            <a:ext cx="409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232150" algn="l"/>
              </a:tabLst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B053DA3E-40DB-4950-947C-E1D96842A319}"/>
              </a:ext>
            </a:extLst>
          </p:cNvPr>
          <p:cNvSpPr/>
          <p:nvPr/>
        </p:nvSpPr>
        <p:spPr>
          <a:xfrm>
            <a:off x="6863963" y="3573016"/>
            <a:ext cx="300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232150" algn="l"/>
              </a:tabLst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39FDB2F9-DCB6-4C8D-9BD5-0DB99078ADC1}"/>
              </a:ext>
            </a:extLst>
          </p:cNvPr>
          <p:cNvSpPr/>
          <p:nvPr/>
        </p:nvSpPr>
        <p:spPr>
          <a:xfrm>
            <a:off x="539552" y="4347681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714375" algn="l"/>
                <a:tab pos="3500438" algn="l"/>
                <a:tab pos="6008688" algn="l"/>
              </a:tabLst>
            </a:pPr>
            <a:r>
              <a:rPr lang="cs-CZ" altLang="cs-CZ" sz="2000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soustružení	frézování	obrážení	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1B79AEF3-CF48-499F-BD58-105FD1D33DE9}"/>
              </a:ext>
            </a:extLst>
          </p:cNvPr>
          <p:cNvSpPr/>
          <p:nvPr/>
        </p:nvSpPr>
        <p:spPr>
          <a:xfrm>
            <a:off x="5360080" y="4922644"/>
            <a:ext cx="3316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232150" algn="l"/>
              </a:tabLst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– obráběná plocha</a:t>
            </a:r>
          </a:p>
          <a:p>
            <a:pPr algn="just">
              <a:tabLst>
                <a:tab pos="3232150" algn="l"/>
              </a:tabLst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řezná plocha</a:t>
            </a:r>
          </a:p>
          <a:p>
            <a:pPr algn="just">
              <a:tabLst>
                <a:tab pos="3232150" algn="l"/>
              </a:tabLst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obrobená plocha</a:t>
            </a:r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5DE3ACCF-E07E-46B8-A5FA-96CF1FE59C4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22" name="Obrázek 31">
            <a:extLst>
              <a:ext uri="{FF2B5EF4-FFF2-40B4-BE49-F238E27FC236}">
                <a16:creationId xmlns:a16="http://schemas.microsoft.com/office/drawing/2014/main" id="{D16C9FB0-1144-4247-8F66-5828EE87E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ázek 32">
            <a:extLst>
              <a:ext uri="{FF2B5EF4-FFF2-40B4-BE49-F238E27FC236}">
                <a16:creationId xmlns:a16="http://schemas.microsoft.com/office/drawing/2014/main" id="{DEC9B245-10C5-4F0D-A580-ACD3BFD78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ázek 33" descr="Foto / Photo: Logo MŠMT">
            <a:extLst>
              <a:ext uri="{FF2B5EF4-FFF2-40B4-BE49-F238E27FC236}">
                <a16:creationId xmlns:a16="http://schemas.microsoft.com/office/drawing/2014/main" id="{2AA7EC63-2DFD-4D8D-8806-7FAE15E17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221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>
            <a:extLst>
              <a:ext uri="{FF2B5EF4-FFF2-40B4-BE49-F238E27FC236}">
                <a16:creationId xmlns:a16="http://schemas.microsoft.com/office/drawing/2014/main" id="{D6C09721-8DC1-4845-8638-6729F3EE25C4}"/>
              </a:ext>
            </a:extLst>
          </p:cNvPr>
          <p:cNvSpPr/>
          <p:nvPr/>
        </p:nvSpPr>
        <p:spPr>
          <a:xfrm>
            <a:off x="6783308" y="2132856"/>
            <a:ext cx="20371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latinLnBrk="0" hangingPunct="1">
              <a:lnSpc>
                <a:spcPct val="100000"/>
              </a:lnSpc>
              <a:buClrTx/>
              <a:buSzTx/>
              <a:tabLst>
                <a:tab pos="3232150" algn="l"/>
              </a:tabLst>
              <a:defRPr/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Břit</a:t>
            </a:r>
          </a:p>
          <a:p>
            <a:pPr marL="342900" marR="0" lvl="0" indent="-342900" defTabSz="914400" eaLnBrk="1" latinLnBrk="0" hangingPunct="1">
              <a:lnSpc>
                <a:spcPct val="100000"/>
              </a:lnSpc>
              <a:buClrTx/>
              <a:buSzTx/>
              <a:buFontTx/>
              <a:buChar char="-"/>
              <a:tabLst>
                <a:tab pos="3232150" algn="l"/>
              </a:tabLst>
              <a:defRPr/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řezná část nástroje</a:t>
            </a:r>
          </a:p>
          <a:p>
            <a:pPr marL="342900" marR="0" lvl="0" indent="-342900" defTabSz="914400" eaLnBrk="1" latinLnBrk="0" hangingPunct="1">
              <a:lnSpc>
                <a:spcPct val="100000"/>
              </a:lnSpc>
              <a:buClrTx/>
              <a:buSzTx/>
              <a:buFontTx/>
              <a:buChar char="-"/>
              <a:tabLst>
                <a:tab pos="3232150" algn="l"/>
              </a:tabLst>
              <a:defRPr/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čelo + hřbet nástroje</a:t>
            </a:r>
          </a:p>
        </p:txBody>
      </p:sp>
      <p:sp>
        <p:nvSpPr>
          <p:cNvPr id="7" name="Obdélník 6"/>
          <p:cNvSpPr/>
          <p:nvPr/>
        </p:nvSpPr>
        <p:spPr>
          <a:xfrm>
            <a:off x="539552" y="1684397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232150" algn="l"/>
              </a:tabLst>
            </a:pPr>
            <a:r>
              <a:rPr lang="cs-CZ" altLang="cs-CZ" sz="2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ČÁSTI NÁSTROJE</a:t>
            </a:r>
            <a:endParaRPr lang="cs-CZ" altLang="cs-CZ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3" y="1196752"/>
            <a:ext cx="847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ÚVOD, ZÁKLADNÍ POJMY, ZÁKLADNÍ ČÁSTI NÁSTROJE  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délník 21">
            <a:extLst>
              <a:ext uri="{FF2B5EF4-FFF2-40B4-BE49-F238E27FC236}">
                <a16:creationId xmlns:a16="http://schemas.microsoft.com/office/drawing/2014/main" id="{93BE6307-A323-4BC3-938F-72C74E3AB425}"/>
              </a:ext>
            </a:extLst>
          </p:cNvPr>
          <p:cNvSpPr/>
          <p:nvPr/>
        </p:nvSpPr>
        <p:spPr>
          <a:xfrm>
            <a:off x="511669" y="4653136"/>
            <a:ext cx="32893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latinLnBrk="0" hangingPunct="1">
              <a:lnSpc>
                <a:spcPct val="100000"/>
              </a:lnSpc>
              <a:buClrTx/>
              <a:buSzTx/>
              <a:tabLst>
                <a:tab pos="3232150" algn="l"/>
              </a:tabLst>
              <a:defRPr/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Čelo (1)</a:t>
            </a:r>
          </a:p>
          <a:p>
            <a:pPr marL="342900" marR="0" lvl="0" indent="-342900" algn="just" defTabSz="914400" eaLnBrk="1" latinLnBrk="0" hangingPunct="1">
              <a:lnSpc>
                <a:spcPct val="100000"/>
              </a:lnSpc>
              <a:buClrTx/>
              <a:buSzTx/>
              <a:buFontTx/>
              <a:buChar char="-"/>
              <a:tabLst>
                <a:tab pos="3232150" algn="l"/>
              </a:tabLst>
              <a:defRPr/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část nástroje, po které odchází tříska</a:t>
            </a:r>
          </a:p>
          <a:p>
            <a:pPr marL="342900" marR="0" lvl="0" indent="-342900" algn="just" defTabSz="914400" eaLnBrk="1" latinLnBrk="0" hangingPunct="1">
              <a:lnSpc>
                <a:spcPct val="100000"/>
              </a:lnSpc>
              <a:buClrTx/>
              <a:buSzTx/>
              <a:buFontTx/>
              <a:buChar char="-"/>
              <a:tabLst>
                <a:tab pos="3232150" algn="l"/>
              </a:tabLst>
              <a:defRPr/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rovina čela A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</a:t>
            </a:r>
            <a:endParaRPr lang="cs-CZ" altLang="cs-CZ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FF588454-9865-4A87-BCBB-F97BB98CC059}"/>
              </a:ext>
            </a:extLst>
          </p:cNvPr>
          <p:cNvSpPr/>
          <p:nvPr/>
        </p:nvSpPr>
        <p:spPr>
          <a:xfrm>
            <a:off x="4283968" y="4653136"/>
            <a:ext cx="46085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Hřbet  ( 2 , 3 )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 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část nástroje přiléhající k řezné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(A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 obrobené (A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´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 ploše;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rovina hřbetu A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 hlavní ( 2 ),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                     A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´ </a:t>
            </a: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 vedlejší ( 3 ) </a:t>
            </a:r>
          </a:p>
        </p:txBody>
      </p:sp>
      <p:pic>
        <p:nvPicPr>
          <p:cNvPr id="34" name="Picture 15" descr="nastr02">
            <a:extLst>
              <a:ext uri="{FF2B5EF4-FFF2-40B4-BE49-F238E27FC236}">
                <a16:creationId xmlns:a16="http://schemas.microsoft.com/office/drawing/2014/main" id="{BCD09AF9-F981-4C2C-9C2A-26EC2A919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" t="6959" r="1623" b="-718"/>
          <a:stretch/>
        </p:blipFill>
        <p:spPr bwMode="auto">
          <a:xfrm>
            <a:off x="623590" y="2115188"/>
            <a:ext cx="6180658" cy="2537948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C464A2AF-6AFD-42CC-AF05-699C2B56B22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2" name="Obrázek 31">
            <a:extLst>
              <a:ext uri="{FF2B5EF4-FFF2-40B4-BE49-F238E27FC236}">
                <a16:creationId xmlns:a16="http://schemas.microsoft.com/office/drawing/2014/main" id="{5A451D38-F916-4EDB-86E0-82974CFEC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32">
            <a:extLst>
              <a:ext uri="{FF2B5EF4-FFF2-40B4-BE49-F238E27FC236}">
                <a16:creationId xmlns:a16="http://schemas.microsoft.com/office/drawing/2014/main" id="{2EBA65D3-D3B6-43F1-A793-B9598CEA1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33" descr="Foto / Photo: Logo MŠMT">
            <a:extLst>
              <a:ext uri="{FF2B5EF4-FFF2-40B4-BE49-F238E27FC236}">
                <a16:creationId xmlns:a16="http://schemas.microsoft.com/office/drawing/2014/main" id="{84AF547F-94E7-4C8D-8835-EF2E5E203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271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>
            <a:extLst>
              <a:ext uri="{FF2B5EF4-FFF2-40B4-BE49-F238E27FC236}">
                <a16:creationId xmlns:a16="http://schemas.microsoft.com/office/drawing/2014/main" id="{D6C09721-8DC1-4845-8638-6729F3EE25C4}"/>
              </a:ext>
            </a:extLst>
          </p:cNvPr>
          <p:cNvSpPr/>
          <p:nvPr/>
        </p:nvSpPr>
        <p:spPr>
          <a:xfrm>
            <a:off x="6783308" y="2132856"/>
            <a:ext cx="20371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latinLnBrk="0" hangingPunct="1">
              <a:lnSpc>
                <a:spcPct val="100000"/>
              </a:lnSpc>
              <a:buClrTx/>
              <a:buSzTx/>
              <a:tabLst>
                <a:tab pos="3232150" algn="l"/>
              </a:tabLst>
              <a:defRPr/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Břit</a:t>
            </a:r>
          </a:p>
          <a:p>
            <a:pPr marL="342900" marR="0" lvl="0" indent="-342900" defTabSz="914400" eaLnBrk="1" latinLnBrk="0" hangingPunct="1">
              <a:lnSpc>
                <a:spcPct val="100000"/>
              </a:lnSpc>
              <a:buClrTx/>
              <a:buSzTx/>
              <a:buFontTx/>
              <a:buChar char="-"/>
              <a:tabLst>
                <a:tab pos="3232150" algn="l"/>
              </a:tabLst>
              <a:defRPr/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řezná část nástroje</a:t>
            </a:r>
          </a:p>
          <a:p>
            <a:pPr marL="342900" marR="0" lvl="0" indent="-342900" defTabSz="914400" eaLnBrk="1" latinLnBrk="0" hangingPunct="1">
              <a:lnSpc>
                <a:spcPct val="100000"/>
              </a:lnSpc>
              <a:buClrTx/>
              <a:buSzTx/>
              <a:buFontTx/>
              <a:buChar char="-"/>
              <a:tabLst>
                <a:tab pos="3232150" algn="l"/>
              </a:tabLst>
              <a:defRPr/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čelo + hřbet nástroje</a:t>
            </a:r>
          </a:p>
        </p:txBody>
      </p:sp>
      <p:sp>
        <p:nvSpPr>
          <p:cNvPr id="7" name="Obdélník 6"/>
          <p:cNvSpPr/>
          <p:nvPr/>
        </p:nvSpPr>
        <p:spPr>
          <a:xfrm>
            <a:off x="539552" y="1684397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232150" algn="l"/>
              </a:tabLst>
            </a:pPr>
            <a:r>
              <a:rPr lang="cs-CZ" altLang="cs-CZ" sz="2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ČÁSTI NÁSTROJE</a:t>
            </a:r>
            <a:endParaRPr lang="cs-CZ" altLang="cs-CZ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562603" y="1196752"/>
            <a:ext cx="847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ÚVOD, ZÁKLADNÍ POJMY, ZÁKLADNÍ ČÁSTI NÁSTROJE  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15" descr="nastr02">
            <a:extLst>
              <a:ext uri="{FF2B5EF4-FFF2-40B4-BE49-F238E27FC236}">
                <a16:creationId xmlns:a16="http://schemas.microsoft.com/office/drawing/2014/main" id="{1F4A30A7-EEEB-44E0-BAE2-17959F766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" t="6959" r="1623" b="-718"/>
          <a:stretch/>
        </p:blipFill>
        <p:spPr bwMode="auto">
          <a:xfrm>
            <a:off x="623590" y="2115188"/>
            <a:ext cx="6180658" cy="2537948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délník 21">
            <a:extLst>
              <a:ext uri="{FF2B5EF4-FFF2-40B4-BE49-F238E27FC236}">
                <a16:creationId xmlns:a16="http://schemas.microsoft.com/office/drawing/2014/main" id="{93BE6307-A323-4BC3-938F-72C74E3AB425}"/>
              </a:ext>
            </a:extLst>
          </p:cNvPr>
          <p:cNvSpPr/>
          <p:nvPr/>
        </p:nvSpPr>
        <p:spPr>
          <a:xfrm>
            <a:off x="511668" y="4653136"/>
            <a:ext cx="37002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latinLnBrk="0" hangingPunct="1">
              <a:lnSpc>
                <a:spcPct val="100000"/>
              </a:lnSpc>
              <a:buClrTx/>
              <a:buSzTx/>
              <a:tabLst>
                <a:tab pos="3232150" algn="l"/>
              </a:tabLst>
              <a:defRPr/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Ostří (4, 5)</a:t>
            </a:r>
          </a:p>
          <a:p>
            <a:pPr marL="342900" marR="0" lvl="0" indent="-342900" defTabSz="914400" eaLnBrk="1" latinLnBrk="0" hangingPunct="1">
              <a:lnSpc>
                <a:spcPct val="100000"/>
              </a:lnSpc>
              <a:buClrTx/>
              <a:buSzTx/>
              <a:buFontTx/>
              <a:buChar char="-"/>
              <a:tabLst>
                <a:tab pos="3232150" algn="l"/>
              </a:tabLst>
              <a:defRPr/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průsečnice čela a hřbetu</a:t>
            </a:r>
          </a:p>
          <a:p>
            <a:pPr marL="342900" marR="0" lvl="0" indent="-342900" defTabSz="914400" eaLnBrk="1" latinLnBrk="0" hangingPunct="1">
              <a:lnSpc>
                <a:spcPct val="100000"/>
              </a:lnSpc>
              <a:buClrTx/>
              <a:buSzTx/>
              <a:buFontTx/>
              <a:buChar char="-"/>
              <a:tabLst>
                <a:tab pos="3232150" algn="l"/>
              </a:tabLst>
              <a:defRPr/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rozlišujeme hlavní ( 4 ) a vedlejší ostří ( 5 )</a:t>
            </a:r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FF588454-9865-4A87-BCBB-F97BB98CC059}"/>
              </a:ext>
            </a:extLst>
          </p:cNvPr>
          <p:cNvSpPr/>
          <p:nvPr/>
        </p:nvSpPr>
        <p:spPr>
          <a:xfrm>
            <a:off x="4283968" y="4653136"/>
            <a:ext cx="4392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Špička  ( 6 ) 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 část ostří ležící na spojnici hlavního a vedlejšího ostří 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31CE1D22-0867-4E13-B2C4-9228C1F9E1A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2" name="Obrázek 31">
            <a:extLst>
              <a:ext uri="{FF2B5EF4-FFF2-40B4-BE49-F238E27FC236}">
                <a16:creationId xmlns:a16="http://schemas.microsoft.com/office/drawing/2014/main" id="{0C84317C-03AB-4D9E-83E2-77A3BAC20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32">
            <a:extLst>
              <a:ext uri="{FF2B5EF4-FFF2-40B4-BE49-F238E27FC236}">
                <a16:creationId xmlns:a16="http://schemas.microsoft.com/office/drawing/2014/main" id="{F9D2CB77-67D9-49E7-92DD-520CF7ADF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33" descr="Foto / Photo: Logo MŠMT">
            <a:extLst>
              <a:ext uri="{FF2B5EF4-FFF2-40B4-BE49-F238E27FC236}">
                <a16:creationId xmlns:a16="http://schemas.microsoft.com/office/drawing/2014/main" id="{BBFF1F08-049D-41F7-B161-BBF8240BF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984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539552" y="1684397"/>
            <a:ext cx="81369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232150" algn="l"/>
              </a:tabLst>
            </a:pPr>
            <a:r>
              <a:rPr lang="cs-CZ" altLang="cs-CZ" sz="2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NÁSTROJOVÉ MATERIÁLY</a:t>
            </a:r>
          </a:p>
          <a:p>
            <a:pPr algn="just">
              <a:tabLst>
                <a:tab pos="3232150" algn="l"/>
              </a:tabLst>
            </a:pPr>
            <a:r>
              <a:rPr lang="cs-CZ" altLang="cs-CZ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Požadavky kladené na nástrojový materiál:</a:t>
            </a:r>
          </a:p>
          <a:p>
            <a:pPr marL="357188" indent="-357188" algn="just">
              <a:spcAft>
                <a:spcPts val="1200"/>
              </a:spcAft>
              <a:buAutoNum type="arabicPeriod"/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tvrdost nástroje musí být vyšší než pevnost obráběného materiálu,</a:t>
            </a:r>
          </a:p>
          <a:p>
            <a:pPr algn="just">
              <a:spcAft>
                <a:spcPts val="1200"/>
              </a:spcAft>
              <a:tabLst>
                <a:tab pos="269875" algn="l"/>
              </a:tabLst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nástroj musí být odolný proti otěru, houževnatý, musí mít značnou 	pevnost v ohybu, tepelnou vodivost,</a:t>
            </a:r>
          </a:p>
          <a:p>
            <a:pPr algn="just">
              <a:spcAft>
                <a:spcPts val="1200"/>
              </a:spcAft>
            </a:pPr>
            <a:r>
              <a:rPr lang="cs-CZ" altLang="cs-CZ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musí být stálý za vysokých teplot.</a:t>
            </a:r>
          </a:p>
        </p:txBody>
      </p:sp>
      <p:sp>
        <p:nvSpPr>
          <p:cNvPr id="8" name="Obdélník 7"/>
          <p:cNvSpPr/>
          <p:nvPr/>
        </p:nvSpPr>
        <p:spPr>
          <a:xfrm>
            <a:off x="272520" y="1117060"/>
            <a:ext cx="8619960" cy="5184576"/>
          </a:xfrm>
          <a:prstGeom prst="rect">
            <a:avLst/>
          </a:prstGeom>
          <a:noFill/>
          <a:ln w="571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0" name="Přímá spojnice 9"/>
          <p:cNvCxnSpPr/>
          <p:nvPr/>
        </p:nvCxnSpPr>
        <p:spPr>
          <a:xfrm>
            <a:off x="272520" y="1628800"/>
            <a:ext cx="8619960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7" descr="SNOP02">
            <a:extLst>
              <a:ext uri="{FF2B5EF4-FFF2-40B4-BE49-F238E27FC236}">
                <a16:creationId xmlns:a16="http://schemas.microsoft.com/office/drawing/2014/main" id="{41A1151D-6F80-4BFA-A5F6-9C0EFBFE9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t="13933" r="4317" b="14968"/>
          <a:stretch/>
        </p:blipFill>
        <p:spPr bwMode="auto">
          <a:xfrm>
            <a:off x="683568" y="4393163"/>
            <a:ext cx="4576204" cy="1672074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5BDBECBB-7B19-40CB-B663-540EF7A9E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 t="10977" r="4907" b="12190"/>
          <a:stretch/>
        </p:blipFill>
        <p:spPr bwMode="auto">
          <a:xfrm>
            <a:off x="5451958" y="4393162"/>
            <a:ext cx="3164996" cy="1672073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BB9C6B2E-AC1F-4EB0-95C5-89F02B945B4D}"/>
              </a:ext>
            </a:extLst>
          </p:cNvPr>
          <p:cNvSpPr/>
          <p:nvPr/>
        </p:nvSpPr>
        <p:spPr>
          <a:xfrm>
            <a:off x="562603" y="1196752"/>
            <a:ext cx="847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NÁSTROJOVÉ MATERIÁLY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AC811FAC-C561-4F00-89A0-D8369167237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18" y="139061"/>
            <a:ext cx="6602095" cy="859790"/>
          </a:xfrm>
          <a:prstGeom prst="rect">
            <a:avLst/>
          </a:prstGeom>
          <a:noFill/>
        </p:spPr>
      </p:pic>
      <p:pic>
        <p:nvPicPr>
          <p:cNvPr id="14" name="Obrázek 31">
            <a:extLst>
              <a:ext uri="{FF2B5EF4-FFF2-40B4-BE49-F238E27FC236}">
                <a16:creationId xmlns:a16="http://schemas.microsoft.com/office/drawing/2014/main" id="{0BDC7EDF-8AC7-4E49-AAE1-A801A2126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9" y="6388082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32">
            <a:extLst>
              <a:ext uri="{FF2B5EF4-FFF2-40B4-BE49-F238E27FC236}">
                <a16:creationId xmlns:a16="http://schemas.microsoft.com/office/drawing/2014/main" id="{B765387D-976D-4776-A943-41B39A4A0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52" y="6362270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33" descr="Foto / Photo: Logo MŠMT">
            <a:extLst>
              <a:ext uri="{FF2B5EF4-FFF2-40B4-BE49-F238E27FC236}">
                <a16:creationId xmlns:a16="http://schemas.microsoft.com/office/drawing/2014/main" id="{078C8C91-4D7E-4C49-A651-06955AD98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82894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536920"/>
      </p:ext>
    </p:extLst>
  </p:cSld>
  <p:clrMapOvr>
    <a:masterClrMapping/>
  </p:clrMapOvr>
</p:sld>
</file>

<file path=ppt/theme/theme1.xml><?xml version="1.0" encoding="utf-8"?>
<a:theme xmlns:a="http://schemas.openxmlformats.org/drawingml/2006/main" name="fs-prezentace-cz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UL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s-prezentace-cz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UL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fs-prezentace-cz</Template>
  <TotalTime>12657</TotalTime>
  <Words>3999</Words>
  <Application>Microsoft Office PowerPoint</Application>
  <PresentationFormat>Předvádění na obrazovce (4:3)</PresentationFormat>
  <Paragraphs>607</Paragraphs>
  <Slides>45</Slides>
  <Notes>0</Notes>
  <HiddenSlides>0</HiddenSlides>
  <MMClips>1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45</vt:i4>
      </vt:variant>
    </vt:vector>
  </HeadingPairs>
  <TitlesOfParts>
    <vt:vector size="56" baseType="lpstr">
      <vt:lpstr>HGS明朝E</vt:lpstr>
      <vt:lpstr>Arial</vt:lpstr>
      <vt:lpstr>Calibri</vt:lpstr>
      <vt:lpstr>Cambria Math</vt:lpstr>
      <vt:lpstr>Myriad Pro</vt:lpstr>
      <vt:lpstr>Symbol</vt:lpstr>
      <vt:lpstr>Times New Roman</vt:lpstr>
      <vt:lpstr>fs-prezentace-cz</vt:lpstr>
      <vt:lpstr>1_fs-prezentace-cz</vt:lpstr>
      <vt:lpstr>Rovnice</vt:lpstr>
      <vt:lpstr>Corel PHOTO-PAINT 4.0 Picture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Matoušek</dc:creator>
  <cp:keywords>TUL</cp:keywords>
  <cp:lastModifiedBy>kom</cp:lastModifiedBy>
  <cp:revision>417</cp:revision>
  <dcterms:created xsi:type="dcterms:W3CDTF">2014-10-01T06:45:46Z</dcterms:created>
  <dcterms:modified xsi:type="dcterms:W3CDTF">2024-05-28T10:01:18Z</dcterms:modified>
</cp:coreProperties>
</file>