
<file path=[Content_Types].xml><?xml version="1.0" encoding="utf-8"?>
<Types xmlns="http://schemas.openxmlformats.org/package/2006/content-types"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1" r:id="rId3"/>
    <p:sldId id="262" r:id="rId4"/>
    <p:sldId id="263" r:id="rId5"/>
    <p:sldId id="264" r:id="rId6"/>
    <p:sldId id="265" r:id="rId7"/>
    <p:sldId id="299" r:id="rId8"/>
    <p:sldId id="287" r:id="rId9"/>
    <p:sldId id="288" r:id="rId10"/>
    <p:sldId id="289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57" r:id="rId40"/>
    <p:sldId id="258" r:id="rId41"/>
    <p:sldId id="259" r:id="rId4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6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82207-ABE2-4E05-8665-AD8BFB047C4E}" type="datetimeFigureOut">
              <a:rPr lang="cs-CZ" smtClean="0"/>
              <a:t>27.02.2020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7E83-37C0-4DE4-B6FB-9FAF12BA8A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02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4C615-40B5-4041-ADAA-778E9052154E}" type="slidenum">
              <a:rPr lang="cs-CZ"/>
              <a:pPr/>
              <a:t>2</a:t>
            </a:fld>
            <a:endParaRPr lang="cs-CZ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cs-CZ" b="1">
                <a:solidFill>
                  <a:srgbClr val="FFE16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Primární</a:t>
            </a:r>
            <a:r>
              <a:rPr kumimoji="1"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	- chirurgický výkon je jediným, nebo prognosticky výhodnějším, jistějším a kratším způsobem léčení</a:t>
            </a:r>
          </a:p>
          <a:p>
            <a:endParaRPr kumimoji="1" lang="cs-CZ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kumimoji="1" lang="cs-CZ" b="1">
                <a:solidFill>
                  <a:srgbClr val="FFE16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Sekundární</a:t>
            </a:r>
            <a:r>
              <a:rPr kumimoji="1"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	- operace je indikována v průběhu onemocnění, indikace vyplývá z vývoje stavu  (některé formy gynekologického krvácení, 		  infertilita, PID etc.)</a:t>
            </a:r>
          </a:p>
          <a:p>
            <a:endParaRPr kumimoji="1" lang="cs-CZ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kumimoji="1" lang="cs-CZ" b="1">
                <a:solidFill>
                  <a:srgbClr val="FFE16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Akutní	</a:t>
            </a:r>
            <a:r>
              <a:rPr kumimoji="1"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	- operační výkon řeší náhlou příhodu v gynekologii   nebo porodnictví</a:t>
            </a:r>
          </a:p>
          <a:p>
            <a:endParaRPr kumimoji="1" lang="cs-CZ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kumimoji="1" lang="cs-CZ" b="1">
                <a:solidFill>
                  <a:srgbClr val="FFE16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Plánované</a:t>
            </a:r>
            <a:r>
              <a:rPr kumimoji="1"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	- mezi stanovením diagnózy s vlastním výkonem  může být časový odstup</a:t>
            </a:r>
          </a:p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1E314-BD3D-49AE-A0C8-7407229E66D0}" type="slidenum">
              <a:rPr lang="cs-CZ"/>
              <a:pPr/>
              <a:t>26</a:t>
            </a:fld>
            <a:endParaRPr lang="cs-CZ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ATB profylaxe je užitečná u některých typů operací           v gynekologii a porodnictví</a:t>
            </a:r>
          </a:p>
          <a:p>
            <a:r>
              <a:rPr lang="cs-CZ"/>
              <a:t>Profylaktické podání antibiotik musí být odděleno od terapeutického podání antibiotik</a:t>
            </a:r>
          </a:p>
          <a:p>
            <a:r>
              <a:rPr lang="cs-CZ"/>
              <a:t>Výběr antibiotika – vysoká dostupnost v krevním oběhu </a:t>
            </a:r>
          </a:p>
          <a:p>
            <a:r>
              <a:rPr lang="cs-CZ"/>
              <a:t>Změna antibiotika a 6 měs. Dle mikrobiologického monitorování .</a:t>
            </a:r>
          </a:p>
          <a:p>
            <a:r>
              <a:rPr lang="cs-CZ"/>
              <a:t>Počet dávek – optimální 1 dávka – při operaci trvající déle než 60 min.-  opakované podání maximálně do 24 hodin po operaci</a:t>
            </a:r>
          </a:p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51D21-322E-41B2-B59D-239999B05C28}" type="slidenum">
              <a:rPr lang="cs-CZ"/>
              <a:pPr/>
              <a:t>27</a:t>
            </a:fld>
            <a:endParaRPr lang="cs-CZ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7C103-4002-46D3-BBEE-BE688F6694F9}" type="slidenum">
              <a:rPr lang="cs-CZ"/>
              <a:pPr/>
              <a:t>28</a:t>
            </a:fld>
            <a:endParaRPr lang="cs-CZ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F375FD-17D9-45EC-B01C-A41C235EFC17}" type="slidenum">
              <a:rPr lang="cs-CZ"/>
              <a:pPr/>
              <a:t>29</a:t>
            </a:fld>
            <a:endParaRPr lang="cs-CZ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44E597-EEE9-451A-9A31-A15281F0832B}" type="slidenum">
              <a:rPr lang="cs-CZ"/>
              <a:pPr/>
              <a:t>30</a:t>
            </a:fld>
            <a:endParaRPr lang="cs-CZ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endParaRPr lang="cs-CZ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406DAD-F7CA-4E55-AE95-D05D19A33BD8}" type="slidenum">
              <a:rPr lang="cs-CZ"/>
              <a:pPr/>
              <a:t>31</a:t>
            </a:fld>
            <a:endParaRPr lang="cs-CZ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586B3-46FB-4073-8F93-4BCA965BC655}" type="slidenum">
              <a:rPr lang="cs-CZ"/>
              <a:pPr/>
              <a:t>32</a:t>
            </a:fld>
            <a:endParaRPr lang="cs-CZ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38D5C-4B71-4345-8152-D7CF4BEA9CEA}" type="slidenum">
              <a:rPr lang="cs-CZ"/>
              <a:pPr/>
              <a:t>33</a:t>
            </a:fld>
            <a:endParaRPr lang="cs-CZ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/>
              <a:t>Zhodnocení kontrolních vyšetření</a:t>
            </a:r>
          </a:p>
          <a:p>
            <a:pPr>
              <a:buFont typeface="Wingdings" pitchFamily="2" charset="2"/>
              <a:buNone/>
            </a:pPr>
            <a:r>
              <a:rPr lang="cs-CZ"/>
              <a:t>Stabilizace tělesných funkcí</a:t>
            </a:r>
          </a:p>
          <a:p>
            <a:pPr>
              <a:buFont typeface="Wingdings" pitchFamily="2" charset="2"/>
              <a:buNone/>
            </a:pPr>
            <a:r>
              <a:rPr lang="cs-CZ"/>
              <a:t>Nástup analgézie</a:t>
            </a:r>
          </a:p>
          <a:p>
            <a:pPr>
              <a:buFont typeface="Wingdings" pitchFamily="2" charset="2"/>
              <a:buNone/>
            </a:pPr>
            <a:r>
              <a:rPr lang="cs-CZ"/>
              <a:t>Nedostatečná analgézie</a:t>
            </a:r>
          </a:p>
          <a:p>
            <a:pPr>
              <a:buFont typeface="Wingdings" pitchFamily="2" charset="2"/>
              <a:buNone/>
            </a:pPr>
            <a:r>
              <a:rPr lang="cs-CZ"/>
              <a:t>Krvácení z rány</a:t>
            </a:r>
          </a:p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691256-2CEA-40DC-9CB2-80610BEC39D5}" type="slidenum">
              <a:rPr lang="cs-CZ"/>
              <a:pPr/>
              <a:t>34</a:t>
            </a:fld>
            <a:endParaRPr lang="cs-CZ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1300"/>
              <a:t>Fyziologický průběh - stabilizace pacienta do 24 hodin</a:t>
            </a:r>
          </a:p>
          <a:p>
            <a:pPr>
              <a:buFont typeface="Wingdings" pitchFamily="2" charset="2"/>
              <a:buNone/>
            </a:pPr>
            <a:r>
              <a:rPr lang="cs-CZ" sz="1300"/>
              <a:t>Kontrola drénů</a:t>
            </a:r>
          </a:p>
          <a:p>
            <a:pPr>
              <a:buFont typeface="Wingdings" pitchFamily="2" charset="2"/>
              <a:buNone/>
            </a:pPr>
            <a:r>
              <a:rPr lang="cs-CZ" sz="1300"/>
              <a:t>Kontrola krvácení ( zevní, vnitřní )</a:t>
            </a:r>
          </a:p>
          <a:p>
            <a:pPr>
              <a:buFont typeface="Wingdings" pitchFamily="2" charset="2"/>
              <a:buNone/>
            </a:pPr>
            <a:r>
              <a:rPr lang="cs-CZ" sz="1300"/>
              <a:t>P+V tekutin</a:t>
            </a:r>
          </a:p>
          <a:p>
            <a:pPr>
              <a:buFont typeface="Wingdings" pitchFamily="2" charset="2"/>
              <a:buNone/>
            </a:pPr>
            <a:r>
              <a:rPr lang="cs-CZ" sz="1300"/>
              <a:t>Při časném vstávání možný kolapsový stav</a:t>
            </a:r>
          </a:p>
          <a:p>
            <a:pPr>
              <a:buFont typeface="Wingdings" pitchFamily="2" charset="2"/>
              <a:buNone/>
            </a:pPr>
            <a:r>
              <a:rPr lang="cs-CZ" sz="1300"/>
              <a:t>Febrilní stav &gt; 38,5 °C</a:t>
            </a:r>
          </a:p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F98A-7466-4BA6-B38C-7C70C495EABD}" type="slidenum">
              <a:rPr lang="cs-CZ"/>
              <a:pPr/>
              <a:t>35</a:t>
            </a:fld>
            <a:endParaRPr lang="cs-CZ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/>
              <a:t>Mobilizace a vstávání pacientky, cvičení</a:t>
            </a:r>
          </a:p>
          <a:p>
            <a:pPr>
              <a:buFont typeface="Wingdings" pitchFamily="2" charset="2"/>
              <a:buNone/>
            </a:pPr>
            <a:r>
              <a:rPr lang="cs-CZ"/>
              <a:t>Sledování fyziologických funkcí</a:t>
            </a:r>
          </a:p>
          <a:p>
            <a:pPr>
              <a:buFont typeface="Wingdings" pitchFamily="2" charset="2"/>
              <a:buNone/>
            </a:pPr>
            <a:r>
              <a:rPr lang="cs-CZ"/>
              <a:t>Laboratorní vyšetření</a:t>
            </a:r>
          </a:p>
          <a:p>
            <a:pPr>
              <a:buFont typeface="Wingdings" pitchFamily="2" charset="2"/>
              <a:buNone/>
            </a:pPr>
            <a:r>
              <a:rPr lang="cs-CZ"/>
              <a:t>Kontrola operační rány</a:t>
            </a:r>
          </a:p>
          <a:p>
            <a:pPr>
              <a:buFont typeface="Wingdings" pitchFamily="2" charset="2"/>
              <a:buNone/>
            </a:pPr>
            <a:r>
              <a:rPr lang="cs-CZ"/>
              <a:t>Možné odstranění drénů</a:t>
            </a:r>
          </a:p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D682A-E398-44F1-8661-31687568D024}" type="slidenum">
              <a:rPr lang="cs-CZ"/>
              <a:pPr/>
              <a:t>4</a:t>
            </a:fld>
            <a:endParaRPr lang="cs-CZ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71A0FD-A432-4898-93DD-54E07BBB8148}" type="slidenum">
              <a:rPr lang="cs-CZ"/>
              <a:pPr/>
              <a:t>36</a:t>
            </a:fld>
            <a:endParaRPr lang="cs-CZ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1300"/>
              <a:t>Dostatečná parenterální substituce tekutin¨podle bilance tekutin, analgesie</a:t>
            </a:r>
          </a:p>
          <a:p>
            <a:pPr>
              <a:buFont typeface="Wingdings" pitchFamily="2" charset="2"/>
              <a:buNone/>
            </a:pPr>
            <a:r>
              <a:rPr lang="cs-CZ" sz="1300"/>
              <a:t>Odstranění Foley katetru 1. den</a:t>
            </a:r>
          </a:p>
          <a:p>
            <a:pPr lvl="1">
              <a:buFont typeface="Wingdings" pitchFamily="2" charset="2"/>
              <a:buNone/>
            </a:pPr>
            <a:r>
              <a:rPr lang="cs-CZ" sz="1300"/>
              <a:t>po radikálních operacích transuretrální derivace 3-5 dnů, epicystostomie otevřená do 5. pooperačního dne</a:t>
            </a:r>
            <a:r>
              <a:rPr lang="cs-CZ" sz="13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5683E-EF21-459C-AE4E-B99F7B5E74A5}" type="slidenum">
              <a:rPr lang="cs-CZ"/>
              <a:pPr/>
              <a:t>37</a:t>
            </a:fld>
            <a:endParaRPr lang="cs-CZ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/>
              <a:t>Pitný režim</a:t>
            </a:r>
          </a:p>
          <a:p>
            <a:pPr>
              <a:buFont typeface="Wingdings" pitchFamily="2" charset="2"/>
              <a:buNone/>
            </a:pPr>
            <a:r>
              <a:rPr lang="cs-CZ"/>
              <a:t>Analgetika</a:t>
            </a:r>
          </a:p>
          <a:p>
            <a:pPr>
              <a:buFont typeface="Wingdings" pitchFamily="2" charset="2"/>
              <a:buNone/>
            </a:pPr>
            <a:r>
              <a:rPr lang="cs-CZ"/>
              <a:t>Kašovitá dieta</a:t>
            </a:r>
          </a:p>
          <a:p>
            <a:pPr>
              <a:buFont typeface="Wingdings" pitchFamily="2" charset="2"/>
              <a:buNone/>
            </a:pPr>
            <a:r>
              <a:rPr lang="cs-CZ"/>
              <a:t>Podpora peristaltiky</a:t>
            </a:r>
          </a:p>
          <a:p>
            <a:pPr>
              <a:buFont typeface="Wingdings" pitchFamily="2" charset="2"/>
              <a:buNone/>
            </a:pPr>
            <a:r>
              <a:rPr lang="cs-CZ"/>
              <a:t>Péče o drény</a:t>
            </a:r>
          </a:p>
          <a:p>
            <a:pPr lvl="1">
              <a:buFont typeface="Wingdings" pitchFamily="2" charset="2"/>
              <a:buNone/>
            </a:pPr>
            <a:r>
              <a:rPr lang="cs-CZ"/>
              <a:t>Redonův sukční drén</a:t>
            </a:r>
          </a:p>
          <a:p>
            <a:pPr>
              <a:buFont typeface="Wingdings" pitchFamily="2" charset="2"/>
              <a:buNone/>
            </a:pPr>
            <a:r>
              <a:rPr lang="cs-CZ"/>
              <a:t>				</a:t>
            </a:r>
          </a:p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DC3A6-6D36-4E6C-878E-A97F96129E5D}" type="slidenum">
              <a:rPr lang="cs-CZ"/>
              <a:pPr/>
              <a:t>38</a:t>
            </a:fld>
            <a:endParaRPr lang="cs-CZ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10D34C-8A54-4C68-B1E1-EB8F2BF10F4A}" type="slidenum">
              <a:rPr lang="cs-CZ"/>
              <a:pPr/>
              <a:t>5</a:t>
            </a:fld>
            <a:endParaRPr lang="cs-CZ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FBC61-2FAB-4C64-BBBC-5A21138288D8}" type="slidenum">
              <a:rPr lang="cs-CZ"/>
              <a:pPr/>
              <a:t>6</a:t>
            </a:fld>
            <a:endParaRPr lang="cs-CZ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42A87F-7D6D-4494-9F34-693F9474F666}" type="slidenum">
              <a:rPr lang="cs-CZ"/>
              <a:pPr/>
              <a:t>18</a:t>
            </a:fld>
            <a:endParaRPr lang="cs-CZ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/>
              <a:t>Správná indikace</a:t>
            </a:r>
          </a:p>
          <a:p>
            <a:r>
              <a:rPr lang="cs-CZ" b="1"/>
              <a:t>Informovaný souhlas</a:t>
            </a:r>
          </a:p>
          <a:p>
            <a:r>
              <a:rPr lang="cs-CZ" b="1"/>
              <a:t>Předoperační vyšetření</a:t>
            </a:r>
          </a:p>
          <a:p>
            <a:r>
              <a:rPr lang="cs-CZ" b="1"/>
              <a:t>Předoperační příprava</a:t>
            </a:r>
          </a:p>
          <a:p>
            <a:r>
              <a:rPr lang="cs-CZ" b="1"/>
              <a:t>Prevence infekčních komplikací</a:t>
            </a:r>
          </a:p>
          <a:p>
            <a:r>
              <a:rPr lang="cs-CZ" b="1"/>
              <a:t>Prevence TEN</a:t>
            </a:r>
          </a:p>
          <a:p>
            <a:r>
              <a:rPr lang="cs-CZ" b="1"/>
              <a:t>Adekvátní operační technika</a:t>
            </a:r>
          </a:p>
          <a:p>
            <a:r>
              <a:rPr lang="cs-CZ" b="1"/>
              <a:t>Prevence peroperačních a pooperačních komplikací</a:t>
            </a:r>
          </a:p>
          <a:p>
            <a:r>
              <a:rPr lang="cs-CZ" b="1"/>
              <a:t>Pooperační péče</a:t>
            </a:r>
          </a:p>
          <a:p>
            <a:r>
              <a:rPr lang="cs-CZ" b="1"/>
              <a:t>Rehabilitace</a:t>
            </a:r>
          </a:p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8CF95D-5D86-4591-899B-835E86A42341}" type="slidenum">
              <a:rPr lang="cs-CZ"/>
              <a:pPr/>
              <a:t>19</a:t>
            </a:fld>
            <a:endParaRPr lang="cs-CZ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8A4AB0-A2E4-42D7-9BDB-C8F3C9784824}" type="slidenum">
              <a:rPr lang="cs-CZ"/>
              <a:pPr/>
              <a:t>21</a:t>
            </a:fld>
            <a:endParaRPr lang="cs-CZ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Čistá rána ( není otevřen dýchací, zažívací, genitální nebo močový trakt )</a:t>
            </a:r>
          </a:p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cs-CZ">
                <a:solidFill>
                  <a:srgbClr val="FF8C3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Čistá-kontaminovaná rána</a:t>
            </a:r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 ( kontrolované otevření uvedených systémů )</a:t>
            </a:r>
          </a:p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cs-CZ">
                <a:solidFill>
                  <a:srgbClr val="FF8C3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Kontaminovaná rána</a:t>
            </a:r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 (otevření fyziologicky nesterilních orgánových systémů )</a:t>
            </a:r>
          </a:p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cs-CZ">
                <a:solidFill>
                  <a:srgbClr val="FF8C3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Infikovaná rána</a:t>
            </a:r>
          </a:p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2B3FD4-5B72-4C78-8EDF-89A782458CB9}" type="slidenum">
              <a:rPr lang="cs-CZ"/>
              <a:pPr/>
              <a:t>22</a:t>
            </a:fld>
            <a:endParaRPr lang="cs-CZ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folHlink"/>
              </a:buClr>
              <a:buFont typeface="Wingdings" pitchFamily="2" charset="2"/>
              <a:buNone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Krátká předoperační hospitalizace</a:t>
            </a:r>
          </a:p>
          <a:p>
            <a:pPr>
              <a:buClr>
                <a:schemeClr val="folHlink"/>
              </a:buClr>
              <a:buFont typeface="Wingdings" pitchFamily="2" charset="2"/>
              <a:buNone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Nepodávat předoperačně antibiotika</a:t>
            </a:r>
          </a:p>
          <a:p>
            <a:pPr>
              <a:buClr>
                <a:schemeClr val="folHlink"/>
              </a:buClr>
              <a:buFont typeface="Wingdings" pitchFamily="2" charset="2"/>
              <a:buNone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Odstranění ochlupení</a:t>
            </a:r>
          </a:p>
          <a:p>
            <a:pPr>
              <a:buClr>
                <a:schemeClr val="folHlink"/>
              </a:buClr>
              <a:buFont typeface="Wingdings" pitchFamily="2" charset="2"/>
              <a:buNone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Sanace infekčních fokusů</a:t>
            </a:r>
          </a:p>
          <a:p>
            <a:pPr>
              <a:buClr>
                <a:schemeClr val="folHlink"/>
              </a:buClr>
              <a:buFont typeface="Wingdings" pitchFamily="2" charset="2"/>
              <a:buNone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Optimální chirurgická technika</a:t>
            </a:r>
          </a:p>
          <a:p>
            <a:pPr>
              <a:buClr>
                <a:schemeClr val="folHlink"/>
              </a:buClr>
              <a:buFont typeface="Wingdings" pitchFamily="2" charset="2"/>
              <a:buNone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Dodržování protiepidemických režimů, asepse, ošetřovatelská technika atd.</a:t>
            </a:r>
          </a:p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6A5E61-54BA-4F11-B0A4-FF6296F13F9B}" type="slidenum">
              <a:rPr lang="cs-CZ"/>
              <a:pPr/>
              <a:t>23</a:t>
            </a:fld>
            <a:endParaRPr lang="cs-CZ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Snížit koncentraci bakteriální kontaminace operačního pole</a:t>
            </a:r>
          </a:p>
          <a:p>
            <a:pPr lvl="1"/>
            <a:r>
              <a:rPr lang="cs-CZ"/>
              <a:t>Snížit pooperační morbiditu</a:t>
            </a:r>
          </a:p>
          <a:p>
            <a:pPr lvl="1"/>
            <a:r>
              <a:rPr lang="cs-CZ"/>
              <a:t>Snížit náklady na léčbu komplikací</a:t>
            </a:r>
          </a:p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DB70D-0CC4-4054-B96E-93BAD5BD57FC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8A3A-511A-4171-91AE-DF63907497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2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9FAED-CF0C-4C09-AE07-C9575F5C91E4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3A7F0-ABCD-4B19-9DC1-BFC14FD8CC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08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B5F6A-4A76-4427-874B-5F6DFD60B220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A06DE-5026-4DBD-9738-0CE7229E89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48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09C7-D9A7-40C5-ACF8-4A671F955B4B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2673B-0921-4BAC-8123-A2B9DD36A1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94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07084-BC60-489F-9F0D-2C94891B3559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E0FDC-6494-475A-AEFF-058FCE2BD6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22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9E7D8-1C10-4E57-AEAC-7F03C170BC32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9F039-DF02-42A1-AEC9-2AD138BAAE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83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3827F-6C13-4FB7-B35E-162230759A2A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2F1FC-EC1E-4231-97A8-4C5598CE1E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16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3C6AD-AC64-41A8-A725-9CA592EBAF25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759B-0AE1-4615-89F3-4CE8C94AB8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43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296C-DD1E-4363-8E01-FAF9FCC62E7A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9CDB1-8490-4080-84FB-59C632ABE8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28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5A148-89A5-47F5-8EC8-FAE134517CB5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3AA37-2FDD-47E2-808F-28B767E547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05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59A4E-9CA6-429E-B564-04293EFBAB6B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D219D-FF95-4BAF-8C89-375602F34A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48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EC587C-13A8-47C8-9F64-4C5408C33CA4}" type="datetimeFigureOut">
              <a:rPr lang="cs-CZ"/>
              <a:pPr>
                <a:defRPr/>
              </a:pPr>
              <a:t>27.02.2020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E8DA43-2588-4D8A-A479-8B0FD7A7D7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20713"/>
            <a:ext cx="7772400" cy="1470025"/>
          </a:xfrm>
        </p:spPr>
        <p:txBody>
          <a:bodyPr/>
          <a:lstStyle/>
          <a:p>
            <a:r>
              <a:rPr lang="cs-CZ" dirty="0"/>
              <a:t>Gynekologické operace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89138"/>
            <a:ext cx="6400800" cy="2232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dirty="0"/>
              <a:t>Rozdělení gynekologických operací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dirty="0"/>
              <a:t>Předoperační příprava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dirty="0"/>
              <a:t>Pooperační péče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dirty="0"/>
              <a:t>Komplikace gynekologických operací</a:t>
            </a:r>
          </a:p>
        </p:txBody>
      </p:sp>
      <p:sp>
        <p:nvSpPr>
          <p:cNvPr id="2052" name="TextovéPole 4"/>
          <p:cNvSpPr txBox="1">
            <a:spLocks noChangeArrowheads="1"/>
          </p:cNvSpPr>
          <p:nvPr/>
        </p:nvSpPr>
        <p:spPr bwMode="auto">
          <a:xfrm>
            <a:off x="3635375" y="4868863"/>
            <a:ext cx="1433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/>
              <a:t>Petr Křepelka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Křepa\Plocha\OBR\uteru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528955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19400"/>
            <a:ext cx="342582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400" dirty="0">
                <a:solidFill>
                  <a:srgbClr val="FFFF00"/>
                </a:solidFill>
                <a:latin typeface="Arial Narrow" pitchFamily="34" charset="0"/>
              </a:rPr>
              <a:t>Vaginální hysterektomie</a:t>
            </a:r>
          </a:p>
        </p:txBody>
      </p:sp>
    </p:spTree>
    <p:extLst>
      <p:ext uri="{BB962C8B-B14F-4D97-AF65-F5344CB8AC3E}">
        <p14:creationId xmlns:p14="http://schemas.microsoft.com/office/powerpoint/2010/main" val="337419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cs-CZ"/>
              <a:t>Cirkulární kolpotomie</a:t>
            </a:r>
          </a:p>
          <a:p>
            <a:pPr marL="609600" indent="-609600">
              <a:buFontTx/>
              <a:buAutoNum type="arabicPeriod"/>
            </a:pPr>
            <a:r>
              <a:rPr lang="cs-CZ"/>
              <a:t>Koagulace distálních parametrií+ otevření CD</a:t>
            </a:r>
          </a:p>
          <a:p>
            <a:pPr marL="609600" indent="-609600">
              <a:buFontTx/>
              <a:buAutoNum type="arabicPeriod"/>
            </a:pPr>
            <a:r>
              <a:rPr lang="cs-CZ"/>
              <a:t>Koagulace uterinních arterií+protětí pliky</a:t>
            </a:r>
          </a:p>
          <a:p>
            <a:pPr marL="609600" indent="-609600">
              <a:buFontTx/>
              <a:buAutoNum type="arabicPeriod"/>
            </a:pPr>
            <a:r>
              <a:rPr lang="cs-CZ"/>
              <a:t>Koagulace horního parametrálního svazku nebo ligg.susp.ovarii</a:t>
            </a:r>
          </a:p>
          <a:p>
            <a:pPr marL="609600" indent="-609600">
              <a:buFontTx/>
              <a:buAutoNum type="arabicPeriod"/>
            </a:pPr>
            <a:r>
              <a:rPr lang="cs-CZ"/>
              <a:t>Sutura vaginální stěny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400" dirty="0">
                <a:solidFill>
                  <a:srgbClr val="FFFF00"/>
                </a:solidFill>
                <a:latin typeface="Arial Narrow" pitchFamily="34" charset="0"/>
              </a:rPr>
              <a:t>Vaginální hysterektomie</a:t>
            </a:r>
          </a:p>
        </p:txBody>
      </p:sp>
    </p:spTree>
    <p:extLst>
      <p:ext uri="{BB962C8B-B14F-4D97-AF65-F5344CB8AC3E}">
        <p14:creationId xmlns:p14="http://schemas.microsoft.com/office/powerpoint/2010/main" val="1007681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Křepa\Plocha\OBR\Uložený snímek 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879725" cy="224631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Křepa\Plocha\OBR\Uložený snímek 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2879725" cy="237331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Y_VAG (1)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2057400"/>
            <a:ext cx="3352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Křepa\Plocha\OBR\Uložený snímek 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2879725" cy="2160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Křepa\Plocha\OBR\Uložený snímek 4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2879725" cy="23891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uments and Settings\Křepa\Plocha\OBR\Bi-CV8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"/>
            <a:ext cx="2879725" cy="2160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Y_VAG (2)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6096" y="3573016"/>
            <a:ext cx="3352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5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Křepa\Plocha\OBR\přední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2879725" cy="2160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Křepa\Plocha\OBR\zadní vaz 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"/>
            <a:ext cx="2879725" cy="2160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Křepa\Plocha\OBR\Bi-S7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879725" cy="2160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Y_VAG (3)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8125" y="3284984"/>
            <a:ext cx="3352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1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Křepa\Plocha\OBR\uterina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879725" cy="2160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Křepa\Plocha\OBR\Bi-U 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879725" cy="2160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Documents and Settings\systém\Plocha\uteri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71800" cy="2286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Y_VAG (5)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4325" y="3140968"/>
            <a:ext cx="3352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systém\Plocha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54483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95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Křepa\Plocha\OBR\Uložený snímek 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3733800" cy="28003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204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39750" y="5781675"/>
            <a:ext cx="860425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kumimoji="1" lang="cs-CZ" sz="1400" b="1"/>
              <a:t>Cílem předoperační přípravy je zajištění a úprava podmínek pro bezpečnou chirurgickou léčbu, </a:t>
            </a:r>
          </a:p>
          <a:p>
            <a:pPr>
              <a:spcBef>
                <a:spcPct val="20000"/>
              </a:spcBef>
            </a:pPr>
            <a:r>
              <a:rPr kumimoji="1" lang="cs-CZ" sz="1400" b="1"/>
              <a:t>včetně stanovení správné klinické diagnózy a  indikace výkonu.</a:t>
            </a:r>
          </a:p>
          <a:p>
            <a:pPr>
              <a:spcBef>
                <a:spcPct val="20000"/>
              </a:spcBef>
            </a:pPr>
            <a:r>
              <a:rPr kumimoji="1" lang="cs-CZ" sz="1400" b="1"/>
              <a:t>							</a:t>
            </a:r>
            <a:r>
              <a:rPr kumimoji="1" lang="cs-CZ" sz="1400" i="1"/>
              <a:t>Macků 1995</a:t>
            </a:r>
            <a:endParaRPr kumimoji="1" lang="cs-CZ" sz="1400" b="1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Zásady úspěšné operace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/>
              <a:t>Správná indikace</a:t>
            </a:r>
          </a:p>
          <a:p>
            <a:pPr>
              <a:lnSpc>
                <a:spcPct val="80000"/>
              </a:lnSpc>
            </a:pPr>
            <a:r>
              <a:rPr lang="cs-CZ" sz="2400"/>
              <a:t>Informovaný souhlas</a:t>
            </a:r>
          </a:p>
          <a:p>
            <a:pPr>
              <a:lnSpc>
                <a:spcPct val="80000"/>
              </a:lnSpc>
            </a:pPr>
            <a:r>
              <a:rPr lang="cs-CZ" sz="2400"/>
              <a:t>Předoperační vyšetření</a:t>
            </a:r>
          </a:p>
          <a:p>
            <a:pPr>
              <a:lnSpc>
                <a:spcPct val="80000"/>
              </a:lnSpc>
            </a:pPr>
            <a:r>
              <a:rPr lang="cs-CZ" sz="2400"/>
              <a:t>Předoperační příprava</a:t>
            </a:r>
          </a:p>
          <a:p>
            <a:pPr>
              <a:lnSpc>
                <a:spcPct val="80000"/>
              </a:lnSpc>
            </a:pPr>
            <a:r>
              <a:rPr lang="cs-CZ" sz="2400"/>
              <a:t>Prevence infekčních komplikací</a:t>
            </a:r>
          </a:p>
          <a:p>
            <a:pPr>
              <a:lnSpc>
                <a:spcPct val="80000"/>
              </a:lnSpc>
            </a:pPr>
            <a:r>
              <a:rPr lang="cs-CZ" sz="2400"/>
              <a:t>Prevence TEN</a:t>
            </a:r>
          </a:p>
          <a:p>
            <a:pPr>
              <a:lnSpc>
                <a:spcPct val="80000"/>
              </a:lnSpc>
            </a:pPr>
            <a:r>
              <a:rPr lang="cs-CZ" sz="2400"/>
              <a:t>Adekvátní operační technika</a:t>
            </a:r>
          </a:p>
          <a:p>
            <a:pPr>
              <a:lnSpc>
                <a:spcPct val="80000"/>
              </a:lnSpc>
            </a:pPr>
            <a:r>
              <a:rPr lang="cs-CZ" sz="2400"/>
              <a:t>Prevence peroperačních a pooperačních komplikací</a:t>
            </a:r>
          </a:p>
          <a:p>
            <a:pPr>
              <a:lnSpc>
                <a:spcPct val="80000"/>
              </a:lnSpc>
            </a:pPr>
            <a:r>
              <a:rPr lang="cs-CZ" sz="2400"/>
              <a:t>Pooperační péče</a:t>
            </a:r>
          </a:p>
          <a:p>
            <a:pPr>
              <a:lnSpc>
                <a:spcPct val="80000"/>
              </a:lnSpc>
            </a:pPr>
            <a:r>
              <a:rPr lang="cs-CZ" sz="2400"/>
              <a:t>Rehabilitace </a:t>
            </a:r>
          </a:p>
          <a:p>
            <a:pPr>
              <a:lnSpc>
                <a:spcPct val="80000"/>
              </a:lnSpc>
            </a:pP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34729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Předoperační příprava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/>
              <a:t>Vyprázdnění trávicího ústrojí</a:t>
            </a:r>
          </a:p>
          <a:p>
            <a:pPr>
              <a:lnSpc>
                <a:spcPct val="80000"/>
              </a:lnSpc>
            </a:pPr>
            <a:endParaRPr lang="cs-CZ" sz="2000"/>
          </a:p>
          <a:p>
            <a:pPr>
              <a:lnSpc>
                <a:spcPct val="80000"/>
              </a:lnSpc>
            </a:pPr>
            <a:r>
              <a:rPr lang="cs-CZ" sz="2000"/>
              <a:t> Potlačení meteorismu</a:t>
            </a:r>
          </a:p>
          <a:p>
            <a:pPr>
              <a:lnSpc>
                <a:spcPct val="80000"/>
              </a:lnSpc>
            </a:pPr>
            <a:endParaRPr lang="cs-CZ" sz="2000"/>
          </a:p>
          <a:p>
            <a:pPr>
              <a:lnSpc>
                <a:spcPct val="80000"/>
              </a:lnSpc>
            </a:pPr>
            <a:r>
              <a:rPr lang="cs-CZ" sz="2000"/>
              <a:t> Prevence TEN</a:t>
            </a:r>
          </a:p>
          <a:p>
            <a:pPr>
              <a:lnSpc>
                <a:spcPct val="80000"/>
              </a:lnSpc>
            </a:pPr>
            <a:endParaRPr lang="cs-CZ" sz="2000"/>
          </a:p>
          <a:p>
            <a:pPr>
              <a:lnSpc>
                <a:spcPct val="80000"/>
              </a:lnSpc>
            </a:pPr>
            <a:r>
              <a:rPr lang="cs-CZ" sz="2000"/>
              <a:t> ATB profylaxe</a:t>
            </a:r>
          </a:p>
          <a:p>
            <a:pPr>
              <a:lnSpc>
                <a:spcPct val="80000"/>
              </a:lnSpc>
            </a:pPr>
            <a:endParaRPr lang="cs-CZ" sz="2000"/>
          </a:p>
          <a:p>
            <a:pPr>
              <a:lnSpc>
                <a:spcPct val="80000"/>
              </a:lnSpc>
            </a:pPr>
            <a:r>
              <a:rPr lang="cs-CZ" sz="2000"/>
              <a:t>Prevence bakteriální endocarditidy</a:t>
            </a:r>
          </a:p>
          <a:p>
            <a:pPr>
              <a:lnSpc>
                <a:spcPct val="80000"/>
              </a:lnSpc>
            </a:pPr>
            <a:endParaRPr lang="cs-CZ" sz="2000"/>
          </a:p>
          <a:p>
            <a:pPr>
              <a:lnSpc>
                <a:spcPct val="80000"/>
              </a:lnSpc>
            </a:pPr>
            <a:r>
              <a:rPr lang="cs-CZ" sz="2000"/>
              <a:t> Premedikace – zvýšení efektivity anestesie</a:t>
            </a:r>
          </a:p>
          <a:p>
            <a:pPr>
              <a:lnSpc>
                <a:spcPct val="80000"/>
              </a:lnSpc>
            </a:pPr>
            <a:endParaRPr lang="cs-CZ" sz="2000"/>
          </a:p>
          <a:p>
            <a:pPr>
              <a:lnSpc>
                <a:spcPct val="80000"/>
              </a:lnSpc>
            </a:pPr>
            <a:r>
              <a:rPr lang="cs-CZ" sz="2000"/>
              <a:t> Místní příprava - příprava operačního pole</a:t>
            </a:r>
          </a:p>
          <a:p>
            <a:pPr>
              <a:lnSpc>
                <a:spcPct val="80000"/>
              </a:lnSpc>
            </a:pPr>
            <a:endParaRPr lang="cs-CZ" sz="2000"/>
          </a:p>
          <a:p>
            <a:pPr>
              <a:lnSpc>
                <a:spcPct val="80000"/>
              </a:lnSpc>
            </a:pPr>
            <a:r>
              <a:rPr lang="cs-CZ" sz="2000"/>
              <a:t> Vyprázdnění močového měchýře, zavedení permanentního katetru</a:t>
            </a:r>
          </a:p>
          <a:p>
            <a:pPr>
              <a:lnSpc>
                <a:spcPct val="80000"/>
              </a:lnSpc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79286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Rozdělení operací podle obecných indikací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4525962"/>
          </a:xfrm>
        </p:spPr>
        <p:txBody>
          <a:bodyPr/>
          <a:lstStyle/>
          <a:p>
            <a:r>
              <a:rPr lang="cs-CZ"/>
              <a:t>Primární</a:t>
            </a:r>
          </a:p>
          <a:p>
            <a:r>
              <a:rPr lang="cs-CZ"/>
              <a:t>Sekundární</a:t>
            </a:r>
          </a:p>
          <a:p>
            <a:r>
              <a:rPr lang="cs-CZ"/>
              <a:t>Akutní</a:t>
            </a:r>
          </a:p>
          <a:p>
            <a:r>
              <a:rPr lang="cs-CZ"/>
              <a:t>Plánované</a:t>
            </a:r>
          </a:p>
        </p:txBody>
      </p:sp>
    </p:spTree>
    <p:extLst>
      <p:ext uri="{BB962C8B-B14F-4D97-AF65-F5344CB8AC3E}">
        <p14:creationId xmlns:p14="http://schemas.microsoft.com/office/powerpoint/2010/main" val="3535789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Pooperační komplikace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cs-CZ"/>
              <a:t>Zánětlivé komplikace</a:t>
            </a:r>
          </a:p>
          <a:p>
            <a:pPr marL="609600" indent="-609600">
              <a:buFontTx/>
              <a:buAutoNum type="arabicPeriod"/>
            </a:pPr>
            <a:r>
              <a:rPr lang="cs-CZ"/>
              <a:t>Krvácení</a:t>
            </a:r>
          </a:p>
          <a:p>
            <a:pPr marL="609600" indent="-609600">
              <a:buFontTx/>
              <a:buAutoNum type="arabicPeriod"/>
            </a:pPr>
            <a:r>
              <a:rPr lang="cs-CZ"/>
              <a:t>Poranění orgánů dutiny břišní</a:t>
            </a:r>
          </a:p>
          <a:p>
            <a:pPr marL="609600" indent="-609600">
              <a:buFontTx/>
              <a:buAutoNum type="arabicPeriod"/>
            </a:pPr>
            <a:r>
              <a:rPr lang="cs-CZ"/>
              <a:t>Trombembolické komplikace</a:t>
            </a:r>
          </a:p>
          <a:p>
            <a:pPr marL="609600" indent="-609600">
              <a:buFontTx/>
              <a:buAutoNum type="arabicPeriod"/>
            </a:pPr>
            <a:r>
              <a:rPr lang="cs-CZ"/>
              <a:t>ARO komplikace</a:t>
            </a:r>
          </a:p>
          <a:p>
            <a:pPr marL="609600" indent="-609600">
              <a:buFontTx/>
              <a:buAutoNum type="arabicPeriod"/>
            </a:pPr>
            <a:r>
              <a:rPr lang="cs-CZ"/>
              <a:t>Eviscerace</a:t>
            </a:r>
          </a:p>
          <a:p>
            <a:pPr marL="609600" indent="-609600">
              <a:buFontTx/>
              <a:buAutoNum type="arabicPeriod"/>
            </a:pPr>
            <a:r>
              <a:rPr lang="cs-CZ"/>
              <a:t>Cizí předměty v dutině břišní</a:t>
            </a:r>
          </a:p>
          <a:p>
            <a:pPr marL="609600" indent="-609600">
              <a:buFontTx/>
              <a:buAutoNum type="arabicPeriod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5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Klasifikace chirurgické rány podle kontaminace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Čistá rána ( není otevřen dýchací, zažívací, genitální nebo močový trakt )</a:t>
            </a:r>
          </a:p>
          <a:p>
            <a:r>
              <a:rPr lang="cs-CZ"/>
              <a:t>Čistá-kontaminovaná rána ( kontrolované otevření uvedených systémů )</a:t>
            </a:r>
          </a:p>
          <a:p>
            <a:r>
              <a:rPr lang="cs-CZ"/>
              <a:t>Kontaminovaná rána (otevření fyziologicky nesterilních orgánových systémů )</a:t>
            </a:r>
          </a:p>
          <a:p>
            <a:r>
              <a:rPr lang="cs-CZ"/>
              <a:t>Infikovaná rána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589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Prevence infekčních komplikací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Krátká předoperační hospitalizace</a:t>
            </a:r>
          </a:p>
          <a:p>
            <a:r>
              <a:rPr lang="cs-CZ"/>
              <a:t>Nepodávat předoperačně antibiotika</a:t>
            </a:r>
          </a:p>
          <a:p>
            <a:r>
              <a:rPr lang="cs-CZ"/>
              <a:t>Odstranění ochlupení</a:t>
            </a:r>
          </a:p>
          <a:p>
            <a:r>
              <a:rPr lang="cs-CZ"/>
              <a:t>Sanace infekčních fokusů</a:t>
            </a:r>
          </a:p>
          <a:p>
            <a:r>
              <a:rPr lang="cs-CZ"/>
              <a:t>Optimální chirurgická technika</a:t>
            </a:r>
          </a:p>
          <a:p>
            <a:r>
              <a:rPr lang="cs-CZ"/>
              <a:t>Dodržování protiepidemických režimů, asepse, ošetřovatelská technika atd.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670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Princip ATB profylaxe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Snížit koncentraci bakteriální kontaminace operačního pole</a:t>
            </a:r>
          </a:p>
          <a:p>
            <a:pPr lvl="1"/>
            <a:r>
              <a:rPr lang="cs-CZ"/>
              <a:t>Snížit pooperační morbiditu</a:t>
            </a:r>
          </a:p>
          <a:p>
            <a:pPr lvl="1"/>
            <a:r>
              <a:rPr lang="cs-CZ"/>
              <a:t>Snížit náklady na léčbu komplikací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725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95288" y="3573463"/>
            <a:ext cx="40386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>
              <a:spcBef>
                <a:spcPct val="40000"/>
              </a:spcBef>
              <a:buClr>
                <a:schemeClr val="tx1"/>
              </a:buClr>
              <a:buFontTx/>
              <a:buChar char="–"/>
            </a:pPr>
            <a:endParaRPr lang="cs-CZ" sz="2200"/>
          </a:p>
        </p:txBody>
      </p:sp>
      <p:sp>
        <p:nvSpPr>
          <p:cNvPr id="1537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Antibiotická profylaxe</a:t>
            </a:r>
          </a:p>
        </p:txBody>
      </p:sp>
      <p:sp>
        <p:nvSpPr>
          <p:cNvPr id="15375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Výhody</a:t>
            </a:r>
          </a:p>
          <a:p>
            <a:pPr lvl="1"/>
            <a:r>
              <a:rPr lang="cs-CZ"/>
              <a:t>Snížení závažné pooperační morbidity</a:t>
            </a:r>
          </a:p>
          <a:p>
            <a:pPr lvl="1"/>
            <a:r>
              <a:rPr lang="cs-CZ"/>
              <a:t>Snížení nákladů spojených s jejich léčbou</a:t>
            </a:r>
          </a:p>
          <a:p>
            <a:r>
              <a:rPr lang="cs-CZ"/>
              <a:t>Rizika</a:t>
            </a:r>
          </a:p>
          <a:p>
            <a:pPr lvl="1"/>
            <a:r>
              <a:rPr lang="cs-CZ"/>
              <a:t>Rezistence</a:t>
            </a:r>
          </a:p>
          <a:p>
            <a:pPr lvl="1"/>
            <a:r>
              <a:rPr lang="cs-CZ"/>
              <a:t>Alergie</a:t>
            </a:r>
          </a:p>
          <a:p>
            <a:pPr lvl="1"/>
            <a:r>
              <a:rPr lang="cs-CZ"/>
              <a:t>Enterocolitis – </a:t>
            </a:r>
            <a:r>
              <a:rPr lang="cs-CZ" i="1"/>
              <a:t>Clostridium difficile</a:t>
            </a:r>
          </a:p>
          <a:p>
            <a:pPr lvl="1"/>
            <a:r>
              <a:rPr lang="cs-CZ"/>
              <a:t>Zvýšení nákladů</a:t>
            </a:r>
          </a:p>
        </p:txBody>
      </p:sp>
    </p:spTree>
    <p:extLst>
      <p:ext uri="{BB962C8B-B14F-4D97-AF65-F5344CB8AC3E}">
        <p14:creationId xmlns:p14="http://schemas.microsoft.com/office/powerpoint/2010/main" val="2722685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Použití ATB profylaxe</a:t>
            </a: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Operace s bakteriální kontaminací operačního pole</a:t>
            </a:r>
          </a:p>
          <a:p>
            <a:pPr lvl="1"/>
            <a:r>
              <a:rPr lang="cs-CZ"/>
              <a:t>Hysterektomie</a:t>
            </a:r>
          </a:p>
          <a:p>
            <a:pPr lvl="1"/>
            <a:r>
              <a:rPr lang="cs-CZ"/>
              <a:t>Cisařský řez</a:t>
            </a:r>
          </a:p>
          <a:p>
            <a:pPr lvl="1"/>
            <a:r>
              <a:rPr lang="cs-CZ"/>
              <a:t>Indukovaný potrat</a:t>
            </a:r>
          </a:p>
        </p:txBody>
      </p:sp>
    </p:spTree>
    <p:extLst>
      <p:ext uri="{BB962C8B-B14F-4D97-AF65-F5344CB8AC3E}">
        <p14:creationId xmlns:p14="http://schemas.microsoft.com/office/powerpoint/2010/main" val="949912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Zásady ATB profylaxe</a:t>
            </a: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/>
              <a:t>ATB profylaxe je užitečná u některých typů operací           v gynekologii a porodnictví</a:t>
            </a:r>
          </a:p>
          <a:p>
            <a:pPr>
              <a:lnSpc>
                <a:spcPct val="80000"/>
              </a:lnSpc>
            </a:pPr>
            <a:r>
              <a:rPr lang="cs-CZ" sz="2800"/>
              <a:t>Profylaktické podání antibiotik musí být odděleno od terapeutického podání antibiotik</a:t>
            </a:r>
          </a:p>
          <a:p>
            <a:pPr>
              <a:lnSpc>
                <a:spcPct val="80000"/>
              </a:lnSpc>
            </a:pPr>
            <a:r>
              <a:rPr lang="cs-CZ" sz="2800"/>
              <a:t>Výběr antibiotika – vysoká dostupnost v krevním oběhu </a:t>
            </a:r>
          </a:p>
          <a:p>
            <a:pPr>
              <a:lnSpc>
                <a:spcPct val="80000"/>
              </a:lnSpc>
            </a:pPr>
            <a:r>
              <a:rPr lang="cs-CZ" sz="2800"/>
              <a:t>Změna antibiotika a 6 měs. Dle mikrobiologického monitorování .</a:t>
            </a:r>
          </a:p>
          <a:p>
            <a:pPr>
              <a:lnSpc>
                <a:spcPct val="80000"/>
              </a:lnSpc>
            </a:pPr>
            <a:r>
              <a:rPr lang="cs-CZ" sz="2800"/>
              <a:t>Počet dávek – optimální 1 dávka – při operaci trvající déle než 60 min.-  opakované podání maximálně do 24 hodin po operaci</a:t>
            </a:r>
          </a:p>
          <a:p>
            <a:pPr>
              <a:lnSpc>
                <a:spcPct val="80000"/>
              </a:lnSpc>
            </a:pP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871887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Pooperační krvácení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/>
              <a:t>Příznaky : náhlé krvácení, tachykardie, pokles krevního tlaku, slabý puls, chladná a vlhká pokožka, pocit nevolnosti a neklidu, alterace vědomí		Krevní ztráta &gt; 1500 ml život ohrožující 	</a:t>
            </a:r>
          </a:p>
          <a:p>
            <a:pPr>
              <a:lnSpc>
                <a:spcPct val="80000"/>
              </a:lnSpc>
            </a:pPr>
            <a:r>
              <a:rPr lang="cs-CZ" sz="2800"/>
              <a:t>Diagnóza : podle příznaků, změny TK, P, P+V, pokles hodinové diurézy pod 20 ml/h, změny laboratorních hodnot </a:t>
            </a:r>
          </a:p>
          <a:p>
            <a:pPr>
              <a:lnSpc>
                <a:spcPct val="80000"/>
              </a:lnSpc>
            </a:pPr>
            <a:r>
              <a:rPr lang="cs-CZ" sz="2800"/>
              <a:t>Léčení : intravenózní doplnění objemu, kyslík, zábrana prochladnutí, podpora srdeční činnosti          a diurézy</a:t>
            </a:r>
          </a:p>
          <a:p>
            <a:pPr>
              <a:lnSpc>
                <a:spcPct val="80000"/>
              </a:lnSpc>
            </a:pPr>
            <a:r>
              <a:rPr lang="cs-CZ" sz="2800"/>
              <a:t>Definitivní chirurgické řešení</a:t>
            </a:r>
          </a:p>
          <a:p>
            <a:pPr>
              <a:lnSpc>
                <a:spcPct val="80000"/>
              </a:lnSpc>
            </a:pPr>
            <a:endParaRPr lang="cs-CZ" sz="2800"/>
          </a:p>
          <a:p>
            <a:pPr>
              <a:lnSpc>
                <a:spcPct val="80000"/>
              </a:lnSpc>
            </a:pP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433944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Poranění nitrobřišních orgánů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/>
              <a:t>Poranění močových cest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Hydronefróza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Píštěl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Urinozní peritonitis</a:t>
            </a:r>
          </a:p>
          <a:p>
            <a:pPr>
              <a:lnSpc>
                <a:spcPct val="80000"/>
              </a:lnSpc>
            </a:pPr>
            <a:r>
              <a:rPr lang="cs-CZ" sz="2400"/>
              <a:t>Poranění střeva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Peritonitis							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Ostrá perforační poranění - příznaky 3. – 4. pooperační den ( bolesti v podbřišku, subfebrilie, nauzea, anorexie )	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Příznaky 5. – 6. pooperační den ( horečka, zhoršení bolestí v podbřišku, nauzea, zvracení, leukocytóza, poruchy pasáže Elektrokoagulace nebo laser ( 4 -10 dnů )</a:t>
            </a:r>
          </a:p>
          <a:p>
            <a:pPr>
              <a:lnSpc>
                <a:spcPct val="80000"/>
              </a:lnSpc>
            </a:pP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562350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Tromboembolické komplikace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Příčina : vmetek sražené krve do plicnice při trombóze dolních končetin nebo v malé pánvi</a:t>
            </a:r>
          </a:p>
          <a:p>
            <a:r>
              <a:rPr lang="cs-CZ"/>
              <a:t>Příznaky : dušnost, bolest na hrudi, kašel, krvavé sputum</a:t>
            </a:r>
          </a:p>
          <a:p>
            <a:r>
              <a:rPr lang="cs-CZ"/>
              <a:t>Terapie : kyslík, protišoková terapie, uvolnění bronchiálnho spasmu (betastimulátory), Digoxin, Heparin</a:t>
            </a:r>
          </a:p>
          <a:p>
            <a:pPr>
              <a:buFontTx/>
              <a:buNone/>
            </a:pPr>
            <a:r>
              <a:rPr lang="cs-CZ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4064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1508125" y="503238"/>
            <a:ext cx="184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endParaRPr kumimoji="1" lang="cs-CZ" sz="300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Gynekologické operace podle přístupu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421188"/>
          </a:xfrm>
        </p:spPr>
        <p:txBody>
          <a:bodyPr/>
          <a:lstStyle/>
          <a:p>
            <a:r>
              <a:rPr lang="cs-CZ"/>
              <a:t>Klasické</a:t>
            </a:r>
          </a:p>
          <a:p>
            <a:pPr lvl="1"/>
            <a:r>
              <a:rPr lang="cs-CZ"/>
              <a:t>Abdominální</a:t>
            </a:r>
          </a:p>
          <a:p>
            <a:pPr lvl="1"/>
            <a:r>
              <a:rPr lang="cs-CZ"/>
              <a:t>Vaginální</a:t>
            </a:r>
          </a:p>
          <a:p>
            <a:r>
              <a:rPr lang="cs-CZ"/>
              <a:t>Minimálně-invazivní techniky</a:t>
            </a:r>
          </a:p>
          <a:p>
            <a:pPr lvl="1"/>
            <a:r>
              <a:rPr lang="cs-CZ"/>
              <a:t>Endoskopické</a:t>
            </a:r>
          </a:p>
          <a:p>
            <a:pPr lvl="2"/>
            <a:r>
              <a:rPr lang="cs-CZ"/>
              <a:t>Laparoskopické</a:t>
            </a:r>
          </a:p>
          <a:p>
            <a:pPr lvl="2"/>
            <a:r>
              <a:rPr lang="cs-CZ"/>
              <a:t>Hysteroskopické</a:t>
            </a:r>
          </a:p>
          <a:p>
            <a:pPr lvl="2"/>
            <a:r>
              <a:rPr lang="cs-CZ"/>
              <a:t>Kombinované</a:t>
            </a:r>
          </a:p>
        </p:txBody>
      </p:sp>
    </p:spTree>
    <p:extLst>
      <p:ext uri="{BB962C8B-B14F-4D97-AF65-F5344CB8AC3E}">
        <p14:creationId xmlns:p14="http://schemas.microsoft.com/office/powerpoint/2010/main" val="234480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Zásady pooperační péče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r>
              <a:rPr lang="cs-CZ"/>
              <a:t>Sledování pacienta a monitorování základních životních funkcí</a:t>
            </a:r>
          </a:p>
          <a:p>
            <a:r>
              <a:rPr lang="cs-CZ"/>
              <a:t>Včasné rozpoznání pooperačních komplikací, jejich úvodní stadium a rozvoj</a:t>
            </a:r>
          </a:p>
          <a:p>
            <a:r>
              <a:rPr lang="cs-CZ"/>
              <a:t>Sledovat hojení a efekt operace</a:t>
            </a:r>
          </a:p>
          <a:p>
            <a:r>
              <a:rPr lang="cs-CZ"/>
              <a:t>Psychická podpora</a:t>
            </a:r>
          </a:p>
          <a:p>
            <a:r>
              <a:rPr lang="cs-CZ"/>
              <a:t>Spoluúčast na rehabilitaci, motivace k mobilizaci a obnovení zájmů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40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Pooperační období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Převzetí pacienta - první 2 hodiny</a:t>
            </a:r>
          </a:p>
          <a:p>
            <a:r>
              <a:rPr lang="cs-CZ"/>
              <a:t>Časné pooperační období												0.den							3.den							7.den				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087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&lt;</a:t>
            </a:r>
            <a:r>
              <a:rPr lang="cs-CZ"/>
              <a:t> 2 hod</a:t>
            </a: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Změny vědomí - obtížná komunikace</a:t>
            </a:r>
          </a:p>
          <a:p>
            <a:pPr>
              <a:lnSpc>
                <a:spcPct val="90000"/>
              </a:lnSpc>
            </a:pPr>
            <a:r>
              <a:rPr lang="cs-CZ" sz="2800"/>
              <a:t>Hodnoty sledovaných funkcí</a:t>
            </a:r>
          </a:p>
          <a:p>
            <a:pPr>
              <a:lnSpc>
                <a:spcPct val="90000"/>
              </a:lnSpc>
            </a:pPr>
            <a:r>
              <a:rPr lang="cs-CZ" sz="2800"/>
              <a:t>Nedostatečná diuréza					diuréza 0,3 -1,5l/d						oligurie &lt; 300 ml						anurie &lt; 100 ml</a:t>
            </a:r>
          </a:p>
          <a:p>
            <a:pPr>
              <a:lnSpc>
                <a:spcPct val="90000"/>
              </a:lnSpc>
            </a:pPr>
            <a:r>
              <a:rPr lang="cs-CZ" sz="2800"/>
              <a:t>Nedostatečná analgézie</a:t>
            </a:r>
          </a:p>
          <a:p>
            <a:pPr>
              <a:lnSpc>
                <a:spcPct val="90000"/>
              </a:lnSpc>
            </a:pPr>
            <a:r>
              <a:rPr lang="cs-CZ" sz="2800"/>
              <a:t>Krvácení z rány</a:t>
            </a:r>
          </a:p>
          <a:p>
            <a:pPr>
              <a:lnSpc>
                <a:spcPct val="90000"/>
              </a:lnSpc>
            </a:pPr>
            <a:r>
              <a:rPr lang="cs-CZ" sz="2800"/>
              <a:t>Dýchání – stridor, počet (10-18d/m)</a:t>
            </a:r>
          </a:p>
          <a:p>
            <a:pPr>
              <a:lnSpc>
                <a:spcPct val="90000"/>
              </a:lnSpc>
            </a:pPr>
            <a:endParaRPr lang="cs-CZ" sz="2800"/>
          </a:p>
          <a:p>
            <a:pPr>
              <a:lnSpc>
                <a:spcPct val="90000"/>
              </a:lnSpc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2035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2 – 6 hod 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Zhodnocení kontrolních vyšetření</a:t>
            </a:r>
          </a:p>
          <a:p>
            <a:r>
              <a:rPr lang="cs-CZ"/>
              <a:t>Stabilizace tělesných funkcí</a:t>
            </a:r>
          </a:p>
          <a:p>
            <a:r>
              <a:rPr lang="cs-CZ"/>
              <a:t>Nástup analgézie</a:t>
            </a:r>
          </a:p>
          <a:p>
            <a:r>
              <a:rPr lang="cs-CZ"/>
              <a:t>Nedostatečná analgézie</a:t>
            </a:r>
          </a:p>
          <a:p>
            <a:r>
              <a:rPr lang="cs-CZ"/>
              <a:t>Krvácení z rány</a:t>
            </a:r>
          </a:p>
          <a:p>
            <a:pPr>
              <a:buFontTx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280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6 – 24 hod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Fyziologický průběh - stabilizace pacienta do 24 hodin</a:t>
            </a:r>
          </a:p>
          <a:p>
            <a:r>
              <a:rPr lang="cs-CZ"/>
              <a:t>Kontrola drénů</a:t>
            </a:r>
          </a:p>
          <a:p>
            <a:r>
              <a:rPr lang="cs-CZ"/>
              <a:t>Kontrola krvácení ( zevní, vnitřní )</a:t>
            </a:r>
          </a:p>
          <a:p>
            <a:r>
              <a:rPr lang="cs-CZ"/>
              <a:t>P+V tekutin</a:t>
            </a:r>
          </a:p>
          <a:p>
            <a:r>
              <a:rPr lang="cs-CZ"/>
              <a:t>Při časném vstávání možný kolapsový stav</a:t>
            </a:r>
          </a:p>
          <a:p>
            <a:r>
              <a:rPr lang="cs-CZ"/>
              <a:t>Febrilní stav &gt; 38,5 °C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3676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1. den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Mobilizace a vstávání pacientky, cvičení</a:t>
            </a:r>
          </a:p>
          <a:p>
            <a:r>
              <a:rPr lang="cs-CZ"/>
              <a:t>Sledování fyziologických funkcí</a:t>
            </a:r>
          </a:p>
          <a:p>
            <a:r>
              <a:rPr lang="cs-CZ"/>
              <a:t>Laboratorní vyšetření</a:t>
            </a:r>
          </a:p>
          <a:p>
            <a:r>
              <a:rPr lang="cs-CZ"/>
              <a:t>Kontrola operační rány</a:t>
            </a:r>
          </a:p>
          <a:p>
            <a:r>
              <a:rPr lang="cs-CZ"/>
              <a:t>Možné odstranění drénů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538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1. den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Dostatečná parenterální substituce tekutin podle bilance tekutin, analgesie</a:t>
            </a:r>
          </a:p>
          <a:p>
            <a:r>
              <a:rPr lang="cs-CZ"/>
              <a:t>Odstranění Foley katetru 1. den</a:t>
            </a:r>
          </a:p>
          <a:p>
            <a:r>
              <a:rPr lang="cs-CZ"/>
              <a:t>Po radikálních operacích transuretrální derivace 3-5 dnů, epicystostomie otevřená do 5. pooperačního dne 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912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2. den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Pitný režim</a:t>
            </a:r>
          </a:p>
          <a:p>
            <a:r>
              <a:rPr lang="cs-CZ"/>
              <a:t>Analgetika</a:t>
            </a:r>
          </a:p>
          <a:p>
            <a:r>
              <a:rPr lang="cs-CZ"/>
              <a:t>Kašovitá dieta</a:t>
            </a:r>
          </a:p>
          <a:p>
            <a:r>
              <a:rPr lang="cs-CZ"/>
              <a:t>Podpora peristaltiky</a:t>
            </a:r>
          </a:p>
          <a:p>
            <a:r>
              <a:rPr lang="cs-CZ"/>
              <a:t>Péče o drény</a:t>
            </a:r>
          </a:p>
          <a:p>
            <a:r>
              <a:rPr lang="cs-CZ"/>
              <a:t>Redonův sukční drén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39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3.den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Peristaltika</a:t>
            </a:r>
          </a:p>
          <a:p>
            <a:r>
              <a:rPr lang="cs-CZ"/>
              <a:t>Hojení rány</a:t>
            </a:r>
          </a:p>
          <a:p>
            <a:r>
              <a:rPr lang="cs-CZ"/>
              <a:t>Elevace teploty</a:t>
            </a:r>
          </a:p>
          <a:p>
            <a:r>
              <a:rPr lang="cs-CZ"/>
              <a:t>Identifikace pooperačních infiltrátů</a:t>
            </a:r>
          </a:p>
          <a:p>
            <a:r>
              <a:rPr lang="cs-CZ"/>
              <a:t>Kontrolní paraklinická vyšetření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343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Úkoly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Klasifikace gynekologických operačních výkonů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/>
              <a:t>„Malé“ léčebné a diagnostické výkony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biopsie, dilatace hrdla, kyretáž hrdla a těla děložního, UPT, odstranění polypů, elektrochirurgie a laser chirurgie, punkce Douglasova prostoru</a:t>
            </a:r>
          </a:p>
          <a:p>
            <a:pPr>
              <a:lnSpc>
                <a:spcPct val="80000"/>
              </a:lnSpc>
            </a:pPr>
            <a:r>
              <a:rPr lang="cs-CZ" sz="2800"/>
              <a:t>Abdominální operace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operace na adnexech, GEU, operace zánětlivých stavů,operace endometriózy, mikrochirurgické výkony,abdominální hysterektomie, ošetření a korekce VVV dělohy, onkologická chirurgie)</a:t>
            </a:r>
          </a:p>
          <a:p>
            <a:pPr>
              <a:lnSpc>
                <a:spcPct val="80000"/>
              </a:lnSpc>
            </a:pPr>
            <a:r>
              <a:rPr lang="cs-CZ" sz="2800"/>
              <a:t>Vaginální operace</a:t>
            </a:r>
          </a:p>
          <a:p>
            <a:pPr lvl="1">
              <a:lnSpc>
                <a:spcPct val="80000"/>
              </a:lnSpc>
            </a:pPr>
            <a:r>
              <a:rPr lang="cs-CZ" sz="2400"/>
              <a:t>operace zevních rodidel a poševního vchodu, operace poševních stěn a VVV pochvy, ošetření sestupu dělohy a poševních stěn, 	operace cervixu</a:t>
            </a:r>
          </a:p>
          <a:p>
            <a:pPr>
              <a:lnSpc>
                <a:spcPct val="80000"/>
              </a:lnSpc>
            </a:pP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618348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Otázky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r>
              <a:rPr lang="cs-CZ" sz="2800" dirty="0"/>
              <a:t>Příprava k operaci</a:t>
            </a:r>
          </a:p>
          <a:p>
            <a:r>
              <a:rPr lang="cs-CZ" sz="2800" dirty="0"/>
              <a:t>Pooperační péče</a:t>
            </a:r>
          </a:p>
          <a:p>
            <a:r>
              <a:rPr lang="cs-CZ" sz="2800" dirty="0"/>
              <a:t>Malé gynekologické výkony</a:t>
            </a:r>
          </a:p>
          <a:p>
            <a:r>
              <a:rPr lang="cs-CZ" sz="2800" dirty="0"/>
              <a:t>Gynekologické minimálně invazivní operační techniky</a:t>
            </a:r>
          </a:p>
          <a:p>
            <a:r>
              <a:rPr lang="cs-CZ" sz="2800" dirty="0"/>
              <a:t>Gynekologické vaginální operace</a:t>
            </a:r>
          </a:p>
          <a:p>
            <a:r>
              <a:rPr lang="cs-CZ" sz="2800" dirty="0"/>
              <a:t>Gynekologické abdominální operace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288" y="5157788"/>
            <a:ext cx="8229600" cy="1143000"/>
          </a:xfrm>
        </p:spPr>
        <p:txBody>
          <a:bodyPr rtlCol="0">
            <a:normAutofit fontScale="90000"/>
          </a:bodyPr>
          <a:lstStyle/>
          <a:p>
            <a:pPr algn="r" fontAlgn="auto">
              <a:lnSpc>
                <a:spcPct val="115000"/>
              </a:lnSpc>
              <a:spcAft>
                <a:spcPts val="1000"/>
              </a:spcAft>
              <a:defRPr/>
            </a:pPr>
            <a:r>
              <a:rPr lang="cs-CZ" dirty="0">
                <a:latin typeface="Desyrel" pitchFamily="2" charset="0"/>
              </a:rPr>
              <a:t>Děkuji za pozornost</a:t>
            </a:r>
            <a:br>
              <a:rPr lang="cs-CZ" dirty="0">
                <a:latin typeface="Desyrel" pitchFamily="2" charset="0"/>
              </a:rPr>
            </a:br>
            <a:r>
              <a:rPr lang="cs-CZ" dirty="0">
                <a:latin typeface="Desyrel"/>
                <a:ea typeface="Calibri"/>
                <a:cs typeface="Times New Roman"/>
              </a:rPr>
              <a:t>Petr Křepelka</a:t>
            </a:r>
            <a:br>
              <a:rPr lang="cs-CZ" sz="1800" dirty="0">
                <a:ea typeface="Calibri"/>
                <a:cs typeface="Times New Roman"/>
              </a:rPr>
            </a:b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Klasifikace gynekologických operačních výkonů podle indikací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Onkologické operace</a:t>
            </a:r>
          </a:p>
          <a:p>
            <a:r>
              <a:rPr lang="cs-CZ"/>
              <a:t>Operace pro stresovou inkontinenci moče</a:t>
            </a:r>
          </a:p>
          <a:p>
            <a:r>
              <a:rPr lang="cs-CZ"/>
              <a:t>Operace sestupu rodidel</a:t>
            </a:r>
          </a:p>
          <a:p>
            <a:r>
              <a:rPr lang="cs-CZ"/>
              <a:t>Operační řešení komplikací</a:t>
            </a:r>
          </a:p>
          <a:p>
            <a:r>
              <a:rPr lang="cs-CZ"/>
              <a:t>Operace píštělí</a:t>
            </a:r>
          </a:p>
          <a:p>
            <a:r>
              <a:rPr lang="cs-CZ"/>
              <a:t>Operace prsu</a:t>
            </a:r>
          </a:p>
        </p:txBody>
      </p:sp>
    </p:spTree>
    <p:extLst>
      <p:ext uri="{BB962C8B-B14F-4D97-AF65-F5344CB8AC3E}">
        <p14:creationId xmlns:p14="http://schemas.microsoft.com/office/powerpoint/2010/main" val="2012037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Riziko gynekologických operací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Obecně malé operační riziko</a:t>
            </a:r>
          </a:p>
          <a:p>
            <a:r>
              <a:rPr lang="cs-CZ"/>
              <a:t>Výjimky</a:t>
            </a:r>
          </a:p>
          <a:p>
            <a:pPr lvl="1"/>
            <a:r>
              <a:rPr lang="cs-CZ"/>
              <a:t>Onkologie</a:t>
            </a:r>
          </a:p>
          <a:p>
            <a:pPr lvl="1"/>
            <a:r>
              <a:rPr lang="cs-CZ"/>
              <a:t>Riziková pacientka</a:t>
            </a:r>
          </a:p>
        </p:txBody>
      </p:sp>
    </p:spTree>
    <p:extLst>
      <p:ext uri="{BB962C8B-B14F-4D97-AF65-F5344CB8AC3E}">
        <p14:creationId xmlns:p14="http://schemas.microsoft.com/office/powerpoint/2010/main" val="2900053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Vaginální hysterektomie</a:t>
            </a:r>
          </a:p>
        </p:txBody>
      </p:sp>
    </p:spTree>
    <p:extLst>
      <p:ext uri="{BB962C8B-B14F-4D97-AF65-F5344CB8AC3E}">
        <p14:creationId xmlns:p14="http://schemas.microsoft.com/office/powerpoint/2010/main" val="71815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Křepa\Plocha\OBR\ute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5257800" cy="45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19400"/>
            <a:ext cx="35814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400" dirty="0">
                <a:solidFill>
                  <a:srgbClr val="FFFF00"/>
                </a:solidFill>
                <a:latin typeface="Arial Narrow" pitchFamily="34" charset="0"/>
              </a:rPr>
              <a:t>Vaginální hysterektomie</a:t>
            </a:r>
          </a:p>
        </p:txBody>
      </p:sp>
    </p:spTree>
    <p:extLst>
      <p:ext uri="{BB962C8B-B14F-4D97-AF65-F5344CB8AC3E}">
        <p14:creationId xmlns:p14="http://schemas.microsoft.com/office/powerpoint/2010/main" val="334628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Křepa\Plocha\OBR\uteru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608013"/>
            <a:ext cx="5287962" cy="45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19400"/>
            <a:ext cx="342582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400" dirty="0">
                <a:solidFill>
                  <a:srgbClr val="FFFF00"/>
                </a:solidFill>
                <a:latin typeface="Arial Narrow" pitchFamily="34" charset="0"/>
              </a:rPr>
              <a:t>Vaginální hysterektomie</a:t>
            </a:r>
          </a:p>
        </p:txBody>
      </p:sp>
    </p:spTree>
    <p:extLst>
      <p:ext uri="{BB962C8B-B14F-4D97-AF65-F5344CB8AC3E}">
        <p14:creationId xmlns:p14="http://schemas.microsoft.com/office/powerpoint/2010/main" val="1727678068"/>
      </p:ext>
    </p:extLst>
  </p:cSld>
  <p:clrMapOvr>
    <a:masterClrMapping/>
  </p:clrMapOvr>
</p:sld>
</file>

<file path=ppt/theme/theme1.xml><?xml version="1.0" encoding="utf-8"?>
<a:theme xmlns:a="http://schemas.openxmlformats.org/drawingml/2006/main" name="Téma">
  <a:themeElements>
    <a:clrScheme name="Book">
      <a:dk1>
        <a:sysClr val="windowText" lastClr="000000"/>
      </a:dk1>
      <a:lt1>
        <a:sysClr val="window" lastClr="FFFFFF"/>
      </a:lt1>
      <a:dk2>
        <a:srgbClr val="000082"/>
      </a:dk2>
      <a:lt2>
        <a:srgbClr val="F3F3FF"/>
      </a:lt2>
      <a:accent1>
        <a:srgbClr val="8282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FC9658"/>
      </a:hlink>
      <a:folHlink>
        <a:srgbClr val="E800E8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Téma</Template>
  <TotalTime>21</TotalTime>
  <Words>1379</Words>
  <Application>Microsoft Office PowerPoint</Application>
  <PresentationFormat>Předvádění na obrazovce (4:3)</PresentationFormat>
  <Paragraphs>287</Paragraphs>
  <Slides>41</Slides>
  <Notes>22</Notes>
  <HiddenSlides>13</HiddenSlides>
  <MMClips>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7" baseType="lpstr">
      <vt:lpstr>Arial</vt:lpstr>
      <vt:lpstr>Arial Narrow</vt:lpstr>
      <vt:lpstr>Calibri</vt:lpstr>
      <vt:lpstr>Desyrel</vt:lpstr>
      <vt:lpstr>Wingdings</vt:lpstr>
      <vt:lpstr>Téma</vt:lpstr>
      <vt:lpstr>Gynekologické operace</vt:lpstr>
      <vt:lpstr>Rozdělení operací podle obecných indikací</vt:lpstr>
      <vt:lpstr>Gynekologické operace podle přístupu</vt:lpstr>
      <vt:lpstr>Klasifikace gynekologických operačních výkonů</vt:lpstr>
      <vt:lpstr>Klasifikace gynekologických operačních výkonů podle indikací</vt:lpstr>
      <vt:lpstr>Riziko gynekologických operací</vt:lpstr>
      <vt:lpstr>Vaginální hysterektomie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Zásady úspěšné operace</vt:lpstr>
      <vt:lpstr>Předoperační příprava</vt:lpstr>
      <vt:lpstr>Pooperační komplikace</vt:lpstr>
      <vt:lpstr>Klasifikace chirurgické rány podle kontaminace</vt:lpstr>
      <vt:lpstr>Prevence infekčních komplikací</vt:lpstr>
      <vt:lpstr>Princip ATB profylaxe</vt:lpstr>
      <vt:lpstr>Antibiotická profylaxe</vt:lpstr>
      <vt:lpstr>Použití ATB profylaxe</vt:lpstr>
      <vt:lpstr>Zásady ATB profylaxe</vt:lpstr>
      <vt:lpstr>Pooperační krvácení</vt:lpstr>
      <vt:lpstr>Poranění nitrobřišních orgánů</vt:lpstr>
      <vt:lpstr>Tromboembolické komplikace</vt:lpstr>
      <vt:lpstr>Zásady pooperační péče</vt:lpstr>
      <vt:lpstr>Pooperační období</vt:lpstr>
      <vt:lpstr>&lt; 2 hod</vt:lpstr>
      <vt:lpstr>2 – 6 hod </vt:lpstr>
      <vt:lpstr>6 – 24 hod</vt:lpstr>
      <vt:lpstr>1. den</vt:lpstr>
      <vt:lpstr>1. den</vt:lpstr>
      <vt:lpstr>2. den</vt:lpstr>
      <vt:lpstr>3.den</vt:lpstr>
      <vt:lpstr>Úkoly</vt:lpstr>
      <vt:lpstr>Otázky</vt:lpstr>
      <vt:lpstr>Děkuji za pozornost Petr Křepelka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Gynekologické operace</dc:title>
  <dc:creator>UPMD</dc:creator>
  <cp:lastModifiedBy>Křepelka, Petr</cp:lastModifiedBy>
  <cp:revision>7</cp:revision>
  <dcterms:created xsi:type="dcterms:W3CDTF">2012-01-08T16:37:51Z</dcterms:created>
  <dcterms:modified xsi:type="dcterms:W3CDTF">2020-02-27T17:31:43Z</dcterms:modified>
</cp:coreProperties>
</file>