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58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088232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4320480"/>
          </a:xfrm>
        </p:spPr>
        <p:txBody>
          <a:bodyPr>
            <a:normAutofit/>
          </a:bodyPr>
          <a:lstStyle/>
          <a:p>
            <a:pPr algn="ctr"/>
            <a:r>
              <a:rPr lang="cs-CZ" sz="2000" dirty="0"/>
              <a:t>Studijní opora čerpá z materiálů, které vznikly v rámci ESF projektu č. </a:t>
            </a:r>
            <a:r>
              <a:rPr lang="cs-CZ" sz="2000"/>
              <a:t>CZ1.07/2.2.00/18.0027</a:t>
            </a:r>
            <a:r>
              <a:rPr lang="cs-CZ" sz="2000" smtClean="0"/>
              <a:t>.</a:t>
            </a:r>
          </a:p>
          <a:p>
            <a:pPr algn="ctr"/>
            <a:r>
              <a:rPr lang="cs-CZ" b="1" dirty="0"/>
              <a:t> </a:t>
            </a:r>
            <a:endParaRPr lang="cs-CZ" dirty="0"/>
          </a:p>
          <a:p>
            <a:pPr algn="ctr"/>
            <a:r>
              <a:rPr lang="cs-CZ" b="1" cap="small" dirty="0" smtClean="0">
                <a:latin typeface="Times New Roman" pitchFamily="18" charset="0"/>
                <a:cs typeface="Times New Roman" pitchFamily="18" charset="0"/>
              </a:rPr>
              <a:t>PREVENCE </a:t>
            </a:r>
            <a:r>
              <a:rPr lang="cs-CZ" b="1" cap="small" dirty="0">
                <a:latin typeface="Times New Roman" pitchFamily="18" charset="0"/>
                <a:cs typeface="Times New Roman" pitchFamily="18" charset="0"/>
              </a:rPr>
              <a:t>ŠIKANY VE </a:t>
            </a:r>
            <a:r>
              <a:rPr lang="cs-CZ" b="1" cap="small" dirty="0" smtClean="0">
                <a:latin typeface="Times New Roman" pitchFamily="18" charset="0"/>
                <a:cs typeface="Times New Roman" pitchFamily="18" charset="0"/>
              </a:rPr>
              <a:t>ŠKOLE</a:t>
            </a:r>
          </a:p>
          <a:p>
            <a:pPr algn="ctr"/>
            <a:endParaRPr lang="cs-CZ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b="1" cap="small" dirty="0" smtClean="0">
                <a:latin typeface="Times New Roman" pitchFamily="18" charset="0"/>
                <a:cs typeface="Times New Roman" pitchFamily="18" charset="0"/>
              </a:rPr>
              <a:t>Jak rozpoznat šikanu?</a:t>
            </a:r>
          </a:p>
          <a:p>
            <a:pPr algn="ctr"/>
            <a:endParaRPr lang="cs-CZ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cap="small" dirty="0" smtClean="0">
                <a:latin typeface="Times New Roman" pitchFamily="18" charset="0"/>
                <a:cs typeface="Times New Roman" pitchFamily="18" charset="0"/>
              </a:rPr>
              <a:t>PhDr. Dana </a:t>
            </a:r>
            <a:r>
              <a:rPr lang="cs-CZ" sz="2000" b="1" cap="small" dirty="0" err="1" smtClean="0">
                <a:latin typeface="Times New Roman" pitchFamily="18" charset="0"/>
                <a:cs typeface="Times New Roman" pitchFamily="18" charset="0"/>
              </a:rPr>
              <a:t>Kasperová</a:t>
            </a:r>
            <a:r>
              <a:rPr lang="cs-CZ" sz="2000" b="1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cap="small" dirty="0" err="1" smtClean="0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000" b="1" cap="smal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cs-CZ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/>
              <a:t>Vnější projevy šikany lze rozčlenit na: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</a:t>
            </a:r>
            <a:r>
              <a:rPr lang="cs-CZ" dirty="0"/>
              <a:t>) přímé a nepřímé,</a:t>
            </a:r>
          </a:p>
          <a:p>
            <a:pPr>
              <a:buNone/>
            </a:pPr>
            <a:r>
              <a:rPr lang="cs-CZ" dirty="0"/>
              <a:t>b) fyzické a verbální,</a:t>
            </a:r>
          </a:p>
          <a:p>
            <a:pPr>
              <a:buNone/>
            </a:pPr>
            <a:r>
              <a:rPr lang="cs-CZ" dirty="0"/>
              <a:t>c) aktivní a pasivní.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dirty="0" smtClean="0"/>
              <a:t>(Kolář, 2010).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: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100" b="1" dirty="0" smtClean="0"/>
              <a:t>Trojdimenzionální mapa vnějších projevů šikany</a:t>
            </a:r>
            <a:r>
              <a:rPr lang="cs-CZ" sz="31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>
              <a:buNone/>
            </a:pPr>
            <a:r>
              <a:rPr lang="cs-CZ" sz="11200" b="1" dirty="0" smtClean="0"/>
              <a:t>Druhy šikany</a:t>
            </a:r>
            <a:r>
              <a:rPr lang="cs-CZ" sz="11200" dirty="0" smtClean="0"/>
              <a:t>			</a:t>
            </a:r>
            <a:r>
              <a:rPr lang="cs-CZ" sz="11200" b="1" dirty="0" smtClean="0"/>
              <a:t>Příklady </a:t>
            </a:r>
            <a:r>
              <a:rPr lang="cs-CZ" sz="11200" b="1" dirty="0"/>
              <a:t>projevů </a:t>
            </a:r>
            <a:r>
              <a:rPr lang="cs-CZ" sz="11200" b="1" dirty="0" smtClean="0"/>
              <a:t>					šikany</a:t>
            </a:r>
            <a:endParaRPr lang="cs-CZ" sz="11200" dirty="0"/>
          </a:p>
          <a:p>
            <a:r>
              <a:rPr lang="cs-CZ" sz="11200" dirty="0"/>
              <a:t>Fyzické – aktivní – </a:t>
            </a:r>
            <a:r>
              <a:rPr lang="cs-CZ" sz="11200" dirty="0" smtClean="0"/>
              <a:t>přímé	Agresoři </a:t>
            </a:r>
            <a:r>
              <a:rPr lang="cs-CZ" sz="11200" dirty="0"/>
              <a:t>oběť </a:t>
            </a:r>
            <a:r>
              <a:rPr lang="cs-CZ" sz="11200" dirty="0" smtClean="0"/>
              <a:t>bijí, 					kopou</a:t>
            </a:r>
            <a:r>
              <a:rPr lang="cs-CZ" sz="11200" dirty="0"/>
              <a:t>, fackují, </a:t>
            </a:r>
            <a:r>
              <a:rPr lang="cs-CZ" sz="11200" dirty="0" smtClean="0"/>
              <a:t>…</a:t>
            </a:r>
            <a:endParaRPr lang="cs-CZ" sz="11200" dirty="0"/>
          </a:p>
          <a:p>
            <a:r>
              <a:rPr lang="cs-CZ" sz="11200" dirty="0"/>
              <a:t>Fyzické – aktivní </a:t>
            </a:r>
            <a:r>
              <a:rPr lang="cs-CZ" sz="11200" dirty="0" smtClean="0"/>
              <a:t>– nepřímé	</a:t>
            </a:r>
            <a:r>
              <a:rPr lang="cs-CZ" sz="11200" dirty="0" err="1" smtClean="0"/>
              <a:t>Kápo</a:t>
            </a:r>
            <a:r>
              <a:rPr lang="cs-CZ" sz="11200" dirty="0"/>
              <a:t>“ pošle nohsledy, </a:t>
            </a:r>
            <a:r>
              <a:rPr lang="cs-CZ" sz="11200" dirty="0" smtClean="0"/>
              <a:t>					aby </a:t>
            </a:r>
            <a:r>
              <a:rPr lang="cs-CZ" sz="11200" dirty="0"/>
              <a:t>oběť zbili. Oběti </a:t>
            </a:r>
            <a:r>
              <a:rPr lang="cs-CZ" sz="11200" dirty="0" smtClean="0"/>
              <a:t>					jsou </a:t>
            </a:r>
            <a:r>
              <a:rPr lang="cs-CZ" sz="11200" dirty="0"/>
              <a:t>ničeny věci.</a:t>
            </a:r>
          </a:p>
          <a:p>
            <a:r>
              <a:rPr lang="cs-CZ" sz="11200" dirty="0"/>
              <a:t>Fyzické – pasivní – </a:t>
            </a:r>
            <a:r>
              <a:rPr lang="cs-CZ" sz="11200" dirty="0" smtClean="0"/>
              <a:t>přímé	Agresor </a:t>
            </a:r>
            <a:r>
              <a:rPr lang="cs-CZ" sz="11200"/>
              <a:t>nedovolí </a:t>
            </a:r>
            <a:r>
              <a:rPr lang="cs-CZ" sz="11200" smtClean="0"/>
              <a:t>						oběti</a:t>
            </a:r>
            <a:r>
              <a:rPr lang="cs-CZ" sz="11200"/>
              <a:t>, </a:t>
            </a:r>
            <a:r>
              <a:rPr lang="cs-CZ" sz="11200" smtClean="0"/>
              <a:t>aby </a:t>
            </a:r>
            <a:r>
              <a:rPr lang="cs-CZ" sz="11200" dirty="0"/>
              <a:t>si sedla </a:t>
            </a:r>
            <a:r>
              <a:rPr lang="cs-CZ" sz="11200"/>
              <a:t>do </a:t>
            </a:r>
            <a:r>
              <a:rPr lang="cs-CZ" sz="11200" smtClean="0"/>
              <a:t>					lavice</a:t>
            </a:r>
            <a:r>
              <a:rPr lang="cs-CZ" sz="11200" dirty="0"/>
              <a:t>.</a:t>
            </a:r>
          </a:p>
          <a:p>
            <a:r>
              <a:rPr lang="cs-CZ" sz="11200" dirty="0" smtClean="0"/>
              <a:t>Fyzické </a:t>
            </a:r>
            <a:r>
              <a:rPr lang="cs-CZ" sz="11200" dirty="0"/>
              <a:t>– pasivní </a:t>
            </a:r>
            <a:r>
              <a:rPr lang="cs-CZ" sz="11200" dirty="0" smtClean="0"/>
              <a:t>– nepřímé	Agresor </a:t>
            </a:r>
            <a:r>
              <a:rPr lang="cs-CZ" sz="11200" dirty="0"/>
              <a:t>odmítne oběť </a:t>
            </a:r>
            <a:r>
              <a:rPr lang="cs-CZ" sz="11200" dirty="0" smtClean="0"/>
              <a:t>					na </a:t>
            </a:r>
            <a:r>
              <a:rPr lang="cs-CZ" sz="11200" dirty="0"/>
              <a:t>její požádání pustit </a:t>
            </a:r>
            <a:r>
              <a:rPr lang="cs-CZ" sz="11200" dirty="0" smtClean="0"/>
              <a:t>					ze třídy.  (</a:t>
            </a:r>
            <a:r>
              <a:rPr lang="cs-CZ" sz="11200" dirty="0"/>
              <a:t>Odmítne </a:t>
            </a:r>
            <a:r>
              <a:rPr lang="cs-CZ" sz="11200" dirty="0" smtClean="0"/>
              <a:t>					splnění požadavků.)</a:t>
            </a:r>
          </a:p>
          <a:p>
            <a:pPr>
              <a:buNone/>
            </a:pPr>
            <a:endParaRPr lang="cs-CZ" sz="1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  Trojdimenzionální mapa vnějších projevů šikany:</a:t>
            </a:r>
            <a:br>
              <a:rPr lang="cs-CZ" sz="3100" dirty="0" smtClean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86003"/>
          </a:xfrm>
        </p:spPr>
        <p:txBody>
          <a:bodyPr>
            <a:normAutofit fontScale="25000" lnSpcReduction="20000"/>
          </a:bodyPr>
          <a:lstStyle/>
          <a:p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Verbální – aktivní – přímé	Nadávání, urážení, 					zesměšňování.</a:t>
            </a:r>
          </a:p>
          <a:p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Verbální – aktivní – nepřímé	Pomluvy či 	agrese						v urážlivých kresbách, 					básních.  </a:t>
            </a:r>
          </a:p>
          <a:p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Verbální – pasivní – přímé	Neodpovídá na pozdrav, 					otázky, ignoruje oběť.</a:t>
            </a:r>
          </a:p>
          <a:p>
            <a:r>
              <a:rPr lang="cs-CZ" sz="11200" dirty="0" smtClean="0">
                <a:latin typeface="Times New Roman" pitchFamily="18" charset="0"/>
                <a:cs typeface="Times New Roman" pitchFamily="18" charset="0"/>
              </a:rPr>
              <a:t>Verbální – pasivní – nepřímé	Spolužáci se nezastanou 					oběti, když je neprávem 					obviněna z něčeho, co jí 					udělali agresoři.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8000" dirty="0" smtClean="0"/>
              <a:t>(zdroj: Kolář 2010, s. 37.)</a:t>
            </a:r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šikana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  Pro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školní praxi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definujeme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šikanu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jako sociálně patologický jev,  při němž „jeden 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či více žáků úmyslně, většinou opakovaně týrá a zotročuje spolužáka či spolužáky a používá k tomu agresi a manipulaci.“ 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(KOLÁŘ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s. 32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41763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Základní charakteristické znaky šikany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sz="3300" dirty="0" smtClean="0"/>
              <a:t>je </a:t>
            </a:r>
            <a:r>
              <a:rPr lang="cs-CZ" sz="3300" dirty="0"/>
              <a:t>záměrná,</a:t>
            </a:r>
          </a:p>
          <a:p>
            <a:pPr lvl="0"/>
            <a:r>
              <a:rPr lang="cs-CZ" sz="3300" dirty="0"/>
              <a:t>opakuje se – (Ne vždy. Pozor i na jednorázové akce!),</a:t>
            </a:r>
          </a:p>
          <a:p>
            <a:pPr lvl="0"/>
            <a:r>
              <a:rPr lang="cs-CZ" sz="3300" dirty="0"/>
              <a:t>agrese je samoúčelná, není prostředkem k získání nějakého „zisku“ či výhody, nýbrž je samotným cílem jednání,</a:t>
            </a:r>
          </a:p>
          <a:p>
            <a:pPr lvl="0"/>
            <a:r>
              <a:rPr lang="cs-CZ" sz="3300" dirty="0"/>
              <a:t>probíhá většinou dlouhodobě (nemusí být, známy jsou i jednorázové velmi brutální případy šikany),</a:t>
            </a:r>
          </a:p>
          <a:p>
            <a:pPr lvl="0"/>
            <a:r>
              <a:rPr lang="cs-CZ" sz="3300" dirty="0"/>
              <a:t>projevuje se nepoměr sil (agresor zneužívá své fyzické síly či psychické převahy nad obětí),</a:t>
            </a:r>
          </a:p>
          <a:p>
            <a:pPr lvl="0"/>
            <a:r>
              <a:rPr lang="cs-CZ" sz="3300" dirty="0"/>
              <a:t>útoky přinášejí obětem negativní prožitky.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Přímá šikana a její znaky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Situace</a:t>
            </a:r>
            <a:r>
              <a:rPr lang="cs-CZ" dirty="0"/>
              <a:t>, kdy dochází k </a:t>
            </a:r>
            <a:r>
              <a:rPr lang="cs-CZ" b="1" dirty="0"/>
              <a:t>přímé konfrontaci agresora a oběti</a:t>
            </a:r>
            <a:r>
              <a:rPr lang="cs-CZ" dirty="0"/>
              <a:t>, označujeme jako přímou šikanu. Na rozdíl od nepřímé šikany je přímá šikana viditelná a nezpochybnitelná.  Jedná se buď o násilí fyzické – páchané na těle či verbální (psychické) – zraňující psychiku (duši) oběti. </a:t>
            </a:r>
            <a:endParaRPr lang="cs-CZ" dirty="0" smtClean="0"/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(Kolář, 2011; Říčan; Jarošová, 2010).</a:t>
            </a: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 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3600" b="1" dirty="0" smtClean="0"/>
              <a:t>Přímé znaky šikanování mohou být: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cs-CZ" sz="3300" dirty="0" smtClean="0">
                <a:latin typeface="Times New Roman" pitchFamily="18" charset="0"/>
                <a:cs typeface="Times New Roman" pitchFamily="18" charset="0"/>
              </a:rPr>
              <a:t>Posměšné 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poznámky na adresu žáka, pokořující přezdívka, nadávky, ponižování, hrubé žerty na jeho účet. Rozhodujícím kritériem je, do jaké míry je daný žák konkrétní přezdívkou nebo "legrací" zranitelný. </a:t>
            </a:r>
          </a:p>
          <a:p>
            <a:pPr lvl="0">
              <a:buFont typeface="Wingdings" pitchFamily="2" charset="2"/>
              <a:buChar char="ü"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Kritika žáka, výtky na jeho adresu, zejména pronášené nepřátelským až nenávistným, nebo pohrdavým tónem. </a:t>
            </a:r>
          </a:p>
          <a:p>
            <a:pPr lvl="0">
              <a:buFont typeface="Wingdings" pitchFamily="2" charset="2"/>
              <a:buChar char="ü"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Nátlak na žáka, aby dával věcné nebo peněžní dary šikanujícímu nebo za něj platil. </a:t>
            </a:r>
          </a:p>
          <a:p>
            <a:pPr lvl="0">
              <a:buFont typeface="Wingdings" pitchFamily="2" charset="2"/>
              <a:buChar char="ü"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Příkazy, které žák dostává od jiných spolužáků, zejména pronášené panovačným tónem, a skutečnost, že se jim podřizuje.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11560" y="764704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Nátlak na žáka k vykonávání nemorálních až trestných činů či k spoluúčasti na nich. </a:t>
            </a:r>
          </a:p>
          <a:p>
            <a:pPr lvl="0"/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Honění, strkání, šťouchání, rány, kopání, které třeba nejsou zvlášť silné, ale je nápadné, že je oběť neoplácí. </a:t>
            </a:r>
          </a:p>
          <a:p>
            <a:pPr lvl="0"/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Rvačky, v nichž jeden z účastníků je zřetelně slabší a snaží se uniknout.</a:t>
            </a:r>
          </a:p>
          <a:p>
            <a:pPr lvl="0">
              <a:buFont typeface="Wingdings" pitchFamily="2" charset="2"/>
              <a:buChar char="ü"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(Zdroj: </a:t>
            </a:r>
            <a:r>
              <a:rPr lang="cs-CZ" sz="2000" dirty="0" smtClean="0"/>
              <a:t>Metodický pokyn MŠMT, č. </a:t>
            </a:r>
            <a:r>
              <a:rPr lang="cs-CZ" sz="2000" dirty="0" err="1" smtClean="0"/>
              <a:t>j</a:t>
            </a:r>
            <a:r>
              <a:rPr lang="cs-CZ" sz="2000" dirty="0" smtClean="0"/>
              <a:t>. 24 246/2008-6.)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Nepřímá šikana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Za </a:t>
            </a:r>
            <a:r>
              <a:rPr lang="cs-CZ" dirty="0"/>
              <a:t>nepřímou šikanu označíme agresi, kdy je oběti ubližováno, </a:t>
            </a:r>
            <a:r>
              <a:rPr lang="cs-CZ" b="1" dirty="0"/>
              <a:t>aniž by mezi ní a agresorem došlo k přímému kontaktu či konfrontaci</a:t>
            </a:r>
            <a:r>
              <a:rPr lang="cs-CZ" dirty="0"/>
              <a:t>. Typickým příkladem nepřímé šikany může být šíření pomluv či ignorování oběti s cílem oběti uškodit, ublížit či vytlačit ji na okraj </a:t>
            </a:r>
            <a:r>
              <a:rPr lang="cs-CZ" dirty="0" smtClean="0"/>
              <a:t>skupiny.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sz="2000" dirty="0" smtClean="0"/>
              <a:t>(Kolář, 2011; Říčan; Jarošová, 2010).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   Varovné signály nepřímé šikany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sz="3800" dirty="0">
                <a:latin typeface="Times New Roman" pitchFamily="18" charset="0"/>
                <a:cs typeface="Times New Roman" pitchFamily="18" charset="0"/>
              </a:rPr>
              <a:t>Straní se spolužáků, je zakřiknutý, bývá často před třídou zesměšňován i za  přítomnosti učitele, mívá blízko k pláči, působí stísněně.</a:t>
            </a:r>
          </a:p>
          <a:p>
            <a:pPr lvl="0"/>
            <a:r>
              <a:rPr lang="cs-CZ" sz="3800" dirty="0">
                <a:latin typeface="Times New Roman" pitchFamily="18" charset="0"/>
                <a:cs typeface="Times New Roman" pitchFamily="18" charset="0"/>
              </a:rPr>
              <a:t>Když je učitelem napomínán, třída na to reaguje pozitivně a usiluje o přísnější potrestání oběti.</a:t>
            </a:r>
          </a:p>
          <a:p>
            <a:pPr lvl="0"/>
            <a:r>
              <a:rPr lang="cs-CZ" sz="3800" dirty="0">
                <a:latin typeface="Times New Roman" pitchFamily="18" charset="0"/>
                <a:cs typeface="Times New Roman" pitchFamily="18" charset="0"/>
              </a:rPr>
              <a:t>Jeho prospěch se náhle a nevysvětlitelně zhoršuje.</a:t>
            </a:r>
          </a:p>
          <a:p>
            <a:pPr lvl="0"/>
            <a:r>
              <a:rPr lang="cs-CZ" sz="3800" dirty="0">
                <a:latin typeface="Times New Roman" pitchFamily="18" charset="0"/>
                <a:cs typeface="Times New Roman" pitchFamily="18" charset="0"/>
              </a:rPr>
              <a:t>Často mu chybí pomůcky, má rozházené nebo poničené věci. Jejich ztrátu či poničení odmítá vysvětlit nebo používá nepravděpodobné výmluvy.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Nepřímá šikana –  další varovné signály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cs-CZ" sz="3100" dirty="0" smtClean="0">
                <a:latin typeface="Times New Roman" pitchFamily="18" charset="0"/>
                <a:cs typeface="Times New Roman" pitchFamily="18" charset="0"/>
              </a:rPr>
              <a:t>Oběť se odmítá účastnit hodin tělesné výchovy, při týmových sportech bývá do družstev volen jako poslední.</a:t>
            </a:r>
          </a:p>
          <a:p>
            <a:pPr lvl="0">
              <a:buFont typeface="Wingdings" pitchFamily="2" charset="2"/>
              <a:buChar char="ü"/>
            </a:pPr>
            <a:r>
              <a:rPr lang="cs-CZ" sz="3100" dirty="0" smtClean="0">
                <a:latin typeface="Times New Roman" pitchFamily="18" charset="0"/>
                <a:cs typeface="Times New Roman" pitchFamily="18" charset="0"/>
              </a:rPr>
              <a:t>O přestávkách je často osamocený, ostatní o něj nejeví zájem, nebo naopak ho pravidelně obklopuje stále stejná parta spolužáků, jejichž přítomnost je mu nepříjemná.</a:t>
            </a:r>
          </a:p>
          <a:p>
            <a:pPr lvl="0">
              <a:buFont typeface="Wingdings" pitchFamily="2" charset="2"/>
              <a:buChar char="ü"/>
            </a:pPr>
            <a:r>
              <a:rPr lang="cs-CZ" sz="3100" dirty="0" smtClean="0">
                <a:latin typeface="Times New Roman" pitchFamily="18" charset="0"/>
                <a:cs typeface="Times New Roman" pitchFamily="18" charset="0"/>
              </a:rPr>
              <a:t>Vyhýbá </a:t>
            </a: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se šatnám (raději si nechá dát poznámku za to, že se nepřezul), o přestávkách se vyhýbá WC, naopak si často vyžádá uvolnění na WC během vyučování, kdy má jistotu, že agresor je pod dohledem učitele.</a:t>
            </a:r>
          </a:p>
          <a:p>
            <a:pPr lvl="0">
              <a:buFont typeface="Wingdings" pitchFamily="2" charset="2"/>
              <a:buChar char="ü"/>
            </a:pP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Vyhledává blízkost učitele, nechce zůstat sám ve třídě, čeká přede dveřmi a vchází až s učitelem, nápadně často pomáhá učiteli s pomůckami do kabinetu.</a:t>
            </a:r>
          </a:p>
          <a:p>
            <a:pPr>
              <a:buNone/>
            </a:pPr>
            <a:r>
              <a:rPr lang="cs-CZ" dirty="0" smtClean="0"/>
              <a:t>(</a:t>
            </a:r>
            <a:r>
              <a:rPr lang="cs-CZ" sz="2400" dirty="0" smtClean="0"/>
              <a:t>Zdroj:  Metodický pokyn MŠMT, </a:t>
            </a:r>
            <a:r>
              <a:rPr lang="cs-CZ" sz="2000" dirty="0" smtClean="0"/>
              <a:t>č</a:t>
            </a:r>
            <a:r>
              <a:rPr lang="cs-CZ" sz="2000" dirty="0"/>
              <a:t>. </a:t>
            </a:r>
            <a:r>
              <a:rPr lang="cs-CZ" sz="2000" dirty="0" err="1"/>
              <a:t>j</a:t>
            </a:r>
            <a:r>
              <a:rPr lang="cs-CZ" sz="2000" dirty="0"/>
              <a:t>. 24 246/2008-6</a:t>
            </a:r>
            <a:r>
              <a:rPr lang="cs-CZ" sz="2000" dirty="0" smtClean="0"/>
              <a:t>.)</a:t>
            </a:r>
            <a:endParaRPr lang="cs-CZ" sz="2000" dirty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418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 </vt:lpstr>
      <vt:lpstr>Co je šikana</vt:lpstr>
      <vt:lpstr>Základní charakteristické znaky šikany </vt:lpstr>
      <vt:lpstr> Přímá šikana a její znaky </vt:lpstr>
      <vt:lpstr>              Přímé znaky šikanování mohou být:</vt:lpstr>
      <vt:lpstr>  </vt:lpstr>
      <vt:lpstr> Nepřímá šikana   </vt:lpstr>
      <vt:lpstr>    Varovné signály nepřímé šikany</vt:lpstr>
      <vt:lpstr>Nepřímá šikana –  další varovné signály</vt:lpstr>
      <vt:lpstr>   Vnější projevy šikany lze rozčlenit na:  </vt:lpstr>
      <vt:lpstr>       :     Trojdimenzionální mapa vnějších projevů šikany  </vt:lpstr>
      <vt:lpstr>   Trojdimenzionální mapa vnějších projevů šikany: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Dana Kasperová</dc:creator>
  <cp:lastModifiedBy>Oto Dymokurský</cp:lastModifiedBy>
  <cp:revision>13</cp:revision>
  <dcterms:created xsi:type="dcterms:W3CDTF">2012-03-29T11:08:25Z</dcterms:created>
  <dcterms:modified xsi:type="dcterms:W3CDTF">2018-07-01T08:03:26Z</dcterms:modified>
</cp:coreProperties>
</file>